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>
        <p:scale>
          <a:sx n="33" d="100"/>
          <a:sy n="33" d="100"/>
        </p:scale>
        <p:origin x="57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9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7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5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5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7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9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6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584B-58CF-4862-ABB0-ED13DE8952D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553C-DB5A-4739-A44F-209BB3C8B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9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933" y="2153724"/>
            <a:ext cx="9381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Исследование ядерного взаимодействия темных атомов с атомами вещества</a:t>
            </a:r>
            <a:endParaRPr lang="ru-RU" sz="4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52" y="4368633"/>
            <a:ext cx="6020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Презентация подготовлена Байковой С.Ф</a:t>
            </a:r>
          </a:p>
          <a:p>
            <a:r>
              <a:rPr lang="ru-RU" sz="2400" dirty="0"/>
              <a:t>Научный руководитель Хлопов М. 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Научный консультант </a:t>
            </a:r>
            <a:r>
              <a:rPr lang="ru-RU" sz="2400" dirty="0" err="1" smtClean="0"/>
              <a:t>Сопин</a:t>
            </a:r>
            <a:r>
              <a:rPr lang="ru-RU" sz="2400" dirty="0" smtClean="0"/>
              <a:t> Д.О</a:t>
            </a:r>
            <a:endParaRPr lang="ru-RU" sz="24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66" y="179808"/>
            <a:ext cx="2263532" cy="10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2269" y="2565672"/>
            <a:ext cx="6046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Спасибо за </a:t>
            </a:r>
            <a:r>
              <a:rPr lang="ru-RU" sz="4800" dirty="0" smtClean="0"/>
              <a:t>внимание</a:t>
            </a:r>
            <a:r>
              <a:rPr lang="en-US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17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98438"/>
            <a:ext cx="720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Описание модели темного атома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4804119" y="2321384"/>
            <a:ext cx="426106" cy="4429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5800" y="1926001"/>
            <a:ext cx="3627120" cy="3376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3523210" y="4771806"/>
            <a:ext cx="312430" cy="26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50074" y="2720942"/>
            <a:ext cx="64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X</a:t>
            </a:r>
            <a:endParaRPr lang="ru-RU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14049" y="3306400"/>
                <a:ext cx="43204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ru-RU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400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ru-RU" sz="4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 smtClean="0"/>
                  <a:t>=1,2,3…</a:t>
                </a:r>
                <a:endParaRPr lang="ru-RU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49" y="3306400"/>
                <a:ext cx="4320478" cy="615553"/>
              </a:xfrm>
              <a:prstGeom prst="rect">
                <a:avLst/>
              </a:prstGeom>
              <a:blipFill>
                <a:blip r:embed="rId2"/>
                <a:stretch>
                  <a:fillRect t="-24752" r="-6073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 flipV="1">
            <a:off x="5691864" y="4408981"/>
            <a:ext cx="312430" cy="263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77194" y="2321384"/>
            <a:ext cx="5798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-</a:t>
            </a:r>
            <a:r>
              <a:rPr lang="ru-RU" sz="2400" dirty="0" smtClean="0"/>
              <a:t>тяжелая, </a:t>
            </a:r>
            <a:r>
              <a:rPr lang="ru-RU" sz="2400" dirty="0" err="1" smtClean="0"/>
              <a:t>небарионная</a:t>
            </a:r>
            <a:r>
              <a:rPr lang="ru-RU" sz="2400" dirty="0" smtClean="0"/>
              <a:t>, частица </a:t>
            </a:r>
            <a:r>
              <a:rPr lang="ru-RU" sz="2400" dirty="0"/>
              <a:t>с зарядом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0946548" y="2295213"/>
                <a:ext cx="646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548" y="2295213"/>
                <a:ext cx="6465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2186929" y="3355929"/>
            <a:ext cx="624861" cy="516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0217" y="4310141"/>
            <a:ext cx="4034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заряженная частица </a:t>
            </a:r>
            <a:r>
              <a:rPr lang="ru-RU" sz="2400" dirty="0"/>
              <a:t>материи</a:t>
            </a:r>
          </a:p>
        </p:txBody>
      </p:sp>
    </p:spTree>
    <p:extLst>
      <p:ext uri="{BB962C8B-B14F-4D97-AF65-F5344CB8AC3E}">
        <p14:creationId xmlns:p14="http://schemas.microsoft.com/office/powerpoint/2010/main" val="2571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16" y="304883"/>
            <a:ext cx="1182022" cy="803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068" y="1139383"/>
            <a:ext cx="1060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ечение </a:t>
            </a:r>
            <a:r>
              <a:rPr lang="ru-RU" dirty="0"/>
              <a:t>реакции пропорционально квадрату модуля волновой функции, равному </a:t>
            </a:r>
            <a:r>
              <a:rPr lang="ru-RU" dirty="0" smtClean="0"/>
              <a:t>нулю: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366" t="-3662" r="26056" b="53839"/>
          <a:stretch/>
        </p:blipFill>
        <p:spPr>
          <a:xfrm>
            <a:off x="4056117" y="1727841"/>
            <a:ext cx="3347571" cy="120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895" t="59696" r="20785"/>
          <a:stretch/>
        </p:blipFill>
        <p:spPr>
          <a:xfrm>
            <a:off x="3498462" y="3136579"/>
            <a:ext cx="4462883" cy="1009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732" y="3136579"/>
            <a:ext cx="1820122" cy="967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68" y="4953869"/>
            <a:ext cx="903922" cy="382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1990" y="4936363"/>
            <a:ext cx="7028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постоянная величина, зависящая от ядерного взаимодействия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068" y="414251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Средняя скорость </a:t>
            </a:r>
            <a:r>
              <a:rPr lang="ru-RU" sz="3200" dirty="0"/>
              <a:t>реакции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70389" y="286196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[1] </a:t>
            </a:r>
          </a:p>
        </p:txBody>
      </p:sp>
    </p:spTree>
    <p:extLst>
      <p:ext uri="{BB962C8B-B14F-4D97-AF65-F5344CB8AC3E}">
        <p14:creationId xmlns:p14="http://schemas.microsoft.com/office/powerpoint/2010/main" val="39494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21" y="551934"/>
            <a:ext cx="632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Случай кулоновского отталкивания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46" r="847"/>
          <a:stretch/>
        </p:blipFill>
        <p:spPr>
          <a:xfrm>
            <a:off x="311621" y="1280631"/>
            <a:ext cx="11218760" cy="14625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621" y="2899465"/>
            <a:ext cx="6067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Случай кулоновского притяжения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1" y="3640505"/>
            <a:ext cx="9533419" cy="29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83" y="444128"/>
            <a:ext cx="9450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Расчет среднего сечения реакции для темного атома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383" y="1157011"/>
            <a:ext cx="975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Имея выражение для ⟨</a:t>
            </a:r>
            <a:r>
              <a:rPr lang="ru-RU" dirty="0" err="1"/>
              <a:t>σv</a:t>
            </a:r>
            <a:r>
              <a:rPr lang="ru-RU" dirty="0"/>
              <a:t>⟩ и полагая, что σ0 постоянная величина, </a:t>
            </a:r>
            <a:r>
              <a:rPr lang="ru-RU" dirty="0" smtClean="0"/>
              <a:t>получим отношение </a:t>
            </a:r>
            <a:r>
              <a:rPr lang="ru-RU" dirty="0"/>
              <a:t>скоростей реакции для реакций с темным атомом и без него.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065" y="1803342"/>
            <a:ext cx="6841127" cy="1382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39" y="3683746"/>
            <a:ext cx="4967977" cy="1378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383" y="3186307"/>
            <a:ext cx="956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</a:t>
            </a:r>
            <a:r>
              <a:rPr lang="ru-RU" dirty="0" smtClean="0"/>
              <a:t>корость </a:t>
            </a:r>
            <a:r>
              <a:rPr lang="ru-RU" dirty="0"/>
              <a:t>реакции с тёмным атомом выражается </a:t>
            </a:r>
            <a:r>
              <a:rPr lang="ru-RU" dirty="0" smtClean="0"/>
              <a:t>через скорость </a:t>
            </a:r>
            <a:r>
              <a:rPr lang="ru-RU" dirty="0"/>
              <a:t>реакции без тёмного атома: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383" y="5190704"/>
            <a:ext cx="10476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Имея данные о скоростях реакции без темного атома,[2] возможно </a:t>
            </a:r>
            <a:r>
              <a:rPr lang="ru-RU" dirty="0" smtClean="0"/>
              <a:t>рассчитать </a:t>
            </a:r>
            <a:r>
              <a:rPr lang="ru-RU" dirty="0"/>
              <a:t>скорость реакции, где одна из частиц заменена на темный </a:t>
            </a:r>
            <a:r>
              <a:rPr lang="ru-RU" dirty="0" smtClean="0"/>
              <a:t>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91" y="3595081"/>
            <a:ext cx="4255072" cy="2534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55" y="830760"/>
            <a:ext cx="3777745" cy="2641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35" y="3484336"/>
            <a:ext cx="3871721" cy="2707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68" y="813064"/>
            <a:ext cx="3803052" cy="2659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" y="3472230"/>
            <a:ext cx="3871720" cy="2707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1" y="808852"/>
            <a:ext cx="3726494" cy="26056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7621" y="199583"/>
            <a:ext cx="1117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Средняя скорость </a:t>
            </a:r>
            <a:r>
              <a:rPr lang="ru-RU" sz="3200" dirty="0"/>
              <a:t>⟨</a:t>
            </a:r>
            <a:r>
              <a:rPr lang="ru-RU" sz="3200" dirty="0" err="1"/>
              <a:t>σv</a:t>
            </a:r>
            <a:r>
              <a:rPr lang="ru-RU" sz="3200" dirty="0"/>
              <a:t>⟩</a:t>
            </a:r>
            <a:r>
              <a:rPr lang="ru-RU" sz="3200" dirty="0" smtClean="0"/>
              <a:t> реакции темного атома </a:t>
            </a:r>
            <a:r>
              <a:rPr lang="ru-RU" sz="3200" dirty="0" err="1"/>
              <a:t>Xd</a:t>
            </a:r>
            <a:r>
              <a:rPr lang="ru-RU" sz="3200" dirty="0"/>
              <a:t> </a:t>
            </a:r>
            <a:r>
              <a:rPr lang="ru-RU" sz="3200" dirty="0" smtClean="0"/>
              <a:t>и протона</a:t>
            </a:r>
            <a:endParaRPr lang="ru-RU" sz="3200" dirty="0"/>
          </a:p>
          <a:p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7621" y="6261365"/>
                <a:ext cx="5626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Скорость реакции ⟨</a:t>
                </a:r>
                <a:r>
                  <a:rPr lang="ru-RU" dirty="0" err="1" smtClean="0"/>
                  <a:t>σv</a:t>
                </a:r>
                <a:r>
                  <a:rPr lang="ru-RU" dirty="0" smtClean="0"/>
                  <a:t>⟩ измеряется в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моль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]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1" y="6261365"/>
                <a:ext cx="5626673" cy="369332"/>
              </a:xfrm>
              <a:prstGeom prst="rect">
                <a:avLst/>
              </a:prstGeom>
              <a:blipFill>
                <a:blip r:embed="rId8"/>
                <a:stretch>
                  <a:fillRect l="-975" t="-114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3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41" y="1256727"/>
            <a:ext cx="4316235" cy="25749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1" y="4084036"/>
            <a:ext cx="3795920" cy="26698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" y="4091588"/>
            <a:ext cx="3696118" cy="2599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3" y="1277640"/>
            <a:ext cx="3778222" cy="26573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4" y="1277640"/>
            <a:ext cx="3755254" cy="2641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6423" r="49800"/>
          <a:stretch/>
        </p:blipFill>
        <p:spPr>
          <a:xfrm>
            <a:off x="8527883" y="476270"/>
            <a:ext cx="1218482" cy="5463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65008"/>
          <a:stretch/>
        </p:blipFill>
        <p:spPr>
          <a:xfrm>
            <a:off x="10246198" y="440300"/>
            <a:ext cx="1102210" cy="6182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9746365" y="457033"/>
            <a:ext cx="49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5440" y="423595"/>
            <a:ext cx="8497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Средняя скорость </a:t>
            </a:r>
            <a:r>
              <a:rPr lang="ru-RU" sz="3200" dirty="0"/>
              <a:t>⟨</a:t>
            </a:r>
            <a:r>
              <a:rPr lang="ru-RU" sz="3200" dirty="0" err="1"/>
              <a:t>σv</a:t>
            </a:r>
            <a:r>
              <a:rPr lang="ru-RU" sz="3200" dirty="0"/>
              <a:t>⟩</a:t>
            </a:r>
            <a:r>
              <a:rPr lang="ru-RU" sz="3200" dirty="0" smtClean="0"/>
              <a:t> реакции темного </a:t>
            </a:r>
            <a:r>
              <a:rPr lang="ru-RU" sz="3200" dirty="0"/>
              <a:t>атома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825637" y="4091588"/>
                <a:ext cx="3662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Скорость реакции ⟨</a:t>
                </a:r>
                <a:r>
                  <a:rPr lang="ru-RU" dirty="0" err="1" smtClean="0"/>
                  <a:t>σv</a:t>
                </a:r>
                <a:r>
                  <a:rPr lang="ru-RU" dirty="0" smtClean="0"/>
                  <a:t>⟩ измеряется в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моль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]</a:t>
                </a:r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637" y="4091588"/>
                <a:ext cx="3662552" cy="646331"/>
              </a:xfrm>
              <a:prstGeom prst="rect">
                <a:avLst/>
              </a:prstGeom>
              <a:blipFill>
                <a:blip r:embed="rId8"/>
                <a:stretch>
                  <a:fillRect l="-1498" t="-660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90" y="4088576"/>
            <a:ext cx="3910457" cy="2769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6" y="1283587"/>
            <a:ext cx="3730164" cy="26417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" y="4092940"/>
            <a:ext cx="3969045" cy="2810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" y="1280160"/>
            <a:ext cx="3843752" cy="2704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56" y="1267838"/>
            <a:ext cx="4016947" cy="23963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440" y="423595"/>
            <a:ext cx="8497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Средняя скорость </a:t>
            </a:r>
            <a:r>
              <a:rPr lang="ru-RU" sz="3200" dirty="0"/>
              <a:t>⟨</a:t>
            </a:r>
            <a:r>
              <a:rPr lang="ru-RU" sz="3200" dirty="0" err="1"/>
              <a:t>σv</a:t>
            </a:r>
            <a:r>
              <a:rPr lang="ru-RU" sz="3200" dirty="0"/>
              <a:t>⟩</a:t>
            </a:r>
            <a:r>
              <a:rPr lang="ru-RU" sz="3200" dirty="0" smtClean="0"/>
              <a:t> реакции темного </a:t>
            </a:r>
            <a:r>
              <a:rPr lang="ru-RU" sz="3200" dirty="0"/>
              <a:t>атома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6423" r="49800"/>
          <a:stretch/>
        </p:blipFill>
        <p:spPr>
          <a:xfrm>
            <a:off x="8620547" y="461768"/>
            <a:ext cx="1218482" cy="546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flipH="1">
            <a:off x="9839029" y="461768"/>
            <a:ext cx="45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293089" y="280795"/>
                <a:ext cx="631640" cy="8571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089" y="280795"/>
                <a:ext cx="631640" cy="8571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185179" y="4210496"/>
                <a:ext cx="3809004" cy="648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Скорость реакции ⟨</a:t>
                </a:r>
                <a:r>
                  <a:rPr lang="ru-RU" dirty="0" err="1" smtClean="0"/>
                  <a:t>σv</a:t>
                </a:r>
                <a:r>
                  <a:rPr lang="ru-RU" dirty="0" smtClean="0"/>
                  <a:t>⟩ измеряется в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моль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]</a:t>
                </a:r>
                <a:endParaRPr lang="ru-R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79" y="4210496"/>
                <a:ext cx="3809004" cy="648878"/>
              </a:xfrm>
              <a:prstGeom prst="rect">
                <a:avLst/>
              </a:prstGeom>
              <a:blipFill>
                <a:blip r:embed="rId9"/>
                <a:stretch>
                  <a:fillRect l="-1440" t="-7547" r="-32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4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867" y="424934"/>
            <a:ext cx="397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Список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867" y="1227296"/>
            <a:ext cx="896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[1] </a:t>
            </a:r>
            <a:r>
              <a:rPr lang="ru-RU" sz="2400" dirty="0" err="1"/>
              <a:t>Аледсандр</a:t>
            </a:r>
            <a:r>
              <a:rPr lang="ru-RU" sz="2400" dirty="0"/>
              <a:t> Сергеевич Давыдов. Квантовая механика. </a:t>
            </a:r>
            <a:r>
              <a:rPr lang="ru-RU" sz="2400" dirty="0" err="1"/>
              <a:t>Рипол</a:t>
            </a:r>
            <a:r>
              <a:rPr lang="ru-RU" sz="2400" dirty="0"/>
              <a:t> Классик,1968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[</a:t>
            </a:r>
            <a:r>
              <a:rPr lang="ru-RU" sz="2400" dirty="0"/>
              <a:t>2] </a:t>
            </a:r>
            <a:r>
              <a:rPr lang="ru-RU" sz="2400" dirty="0" err="1"/>
              <a:t>Christian</a:t>
            </a:r>
            <a:r>
              <a:rPr lang="ru-RU" sz="2400" dirty="0"/>
              <a:t> </a:t>
            </a:r>
            <a:r>
              <a:rPr lang="ru-RU" sz="2400" dirty="0" err="1"/>
              <a:t>Iliadis</a:t>
            </a:r>
            <a:r>
              <a:rPr lang="ru-RU" sz="2400" dirty="0"/>
              <a:t> и др. </a:t>
            </a:r>
            <a:r>
              <a:rPr lang="ru-RU" sz="2400" dirty="0" err="1"/>
              <a:t>Bayesian</a:t>
            </a:r>
            <a:r>
              <a:rPr lang="ru-RU" sz="2400" dirty="0"/>
              <a:t> </a:t>
            </a:r>
            <a:r>
              <a:rPr lang="ru-RU" sz="2400" dirty="0" err="1"/>
              <a:t>Estimation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Thermonuclear</a:t>
            </a:r>
            <a:r>
              <a:rPr lang="ru-RU" sz="2400" dirty="0"/>
              <a:t> </a:t>
            </a:r>
            <a:r>
              <a:rPr lang="ru-RU" sz="2400" dirty="0" err="1"/>
              <a:t>ReactionRates</a:t>
            </a:r>
            <a:r>
              <a:rPr lang="ru-RU" sz="2400" dirty="0"/>
              <a:t>. 8 </a:t>
            </a:r>
            <a:r>
              <a:rPr lang="ru-RU" sz="2400" dirty="0" err="1"/>
              <a:t>pages</a:t>
            </a:r>
            <a:r>
              <a:rPr lang="ru-RU" sz="2400" dirty="0"/>
              <a:t>, 2 </a:t>
            </a:r>
            <a:r>
              <a:rPr lang="ru-RU" sz="2400" dirty="0" err="1"/>
              <a:t>figures</a:t>
            </a:r>
            <a:r>
              <a:rPr lang="ru-RU" sz="2400" dirty="0"/>
              <a:t>. </a:t>
            </a:r>
            <a:r>
              <a:rPr lang="ru-RU" sz="2400" dirty="0" err="1"/>
              <a:t>Based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arXiv:1608.05853. </a:t>
            </a:r>
            <a:r>
              <a:rPr lang="ru-RU" sz="2400" dirty="0" err="1"/>
              <a:t>Place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publicationunknown</a:t>
            </a:r>
            <a:r>
              <a:rPr lang="ru-RU" sz="2400" dirty="0"/>
              <a:t>, 2016.</a:t>
            </a:r>
          </a:p>
        </p:txBody>
      </p:sp>
    </p:spTree>
    <p:extLst>
      <p:ext uri="{BB962C8B-B14F-4D97-AF65-F5344CB8AC3E}">
        <p14:creationId xmlns:p14="http://schemas.microsoft.com/office/powerpoint/2010/main" val="78407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246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Байкова</dc:creator>
  <cp:lastModifiedBy>Софья Байкова</cp:lastModifiedBy>
  <cp:revision>21</cp:revision>
  <dcterms:created xsi:type="dcterms:W3CDTF">2025-12-22T13:56:30Z</dcterms:created>
  <dcterms:modified xsi:type="dcterms:W3CDTF">2025-12-25T00:53:55Z</dcterms:modified>
</cp:coreProperties>
</file>