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9" autoAdjust="0"/>
    <p:restoredTop sz="94660"/>
  </p:normalViewPr>
  <p:slideViewPr>
    <p:cSldViewPr snapToGrid="0">
      <p:cViewPr>
        <p:scale>
          <a:sx n="33" d="100"/>
          <a:sy n="33" d="100"/>
        </p:scale>
        <p:origin x="576" y="1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691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2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70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552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67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5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63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273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49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96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77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F584B-58CF-4862-ABB0-ED13DE8952D9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6553C-DB5A-4739-A44F-209BB3C8B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89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66933" y="2153724"/>
            <a:ext cx="93810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+mj-lt"/>
              </a:rPr>
              <a:t>Исследование ядерного взаимодействия темных атомов с атомами вещества</a:t>
            </a:r>
            <a:endParaRPr lang="ru-RU" sz="4000" b="1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0252" y="4368633"/>
            <a:ext cx="6020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Презентация подготовлена Байковой С.Ф</a:t>
            </a:r>
          </a:p>
          <a:p>
            <a:r>
              <a:rPr lang="ru-RU" sz="2400" dirty="0"/>
              <a:t>Научный руководитель Хлопов М. Ю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 Научный консультант </a:t>
            </a:r>
            <a:r>
              <a:rPr lang="ru-RU" sz="2400" dirty="0" err="1" smtClean="0"/>
              <a:t>Сопин</a:t>
            </a:r>
            <a:r>
              <a:rPr lang="ru-RU" sz="2400" dirty="0" smtClean="0"/>
              <a:t> Д.О</a:t>
            </a:r>
            <a:endParaRPr lang="ru-RU" sz="240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66" y="179808"/>
            <a:ext cx="2263532" cy="108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76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32269" y="2565672"/>
            <a:ext cx="6046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/>
              <a:t>Спасибо за </a:t>
            </a:r>
            <a:r>
              <a:rPr lang="ru-RU" sz="4800" dirty="0" smtClean="0"/>
              <a:t>внимание</a:t>
            </a:r>
            <a:r>
              <a:rPr lang="en-US" sz="4800" dirty="0" smtClean="0"/>
              <a:t>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6170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598438"/>
            <a:ext cx="7208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Описание модели темного атома</a:t>
            </a:r>
            <a:endParaRPr lang="ru-RU" sz="3600" dirty="0"/>
          </a:p>
        </p:txBody>
      </p:sp>
      <p:sp>
        <p:nvSpPr>
          <p:cNvPr id="6" name="Овал 5"/>
          <p:cNvSpPr/>
          <p:nvPr/>
        </p:nvSpPr>
        <p:spPr>
          <a:xfrm>
            <a:off x="4804119" y="2321384"/>
            <a:ext cx="426106" cy="44291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85800" y="1926001"/>
            <a:ext cx="3627120" cy="33763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 flipV="1">
            <a:off x="3523210" y="4771806"/>
            <a:ext cx="312430" cy="2639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50074" y="2720942"/>
            <a:ext cx="644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X</a:t>
            </a:r>
            <a:endParaRPr lang="ru-RU" sz="5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814049" y="3306400"/>
                <a:ext cx="432047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ru-RU" sz="40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ru-RU" sz="400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ru-RU" sz="400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4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4000" dirty="0" smtClean="0"/>
                  <a:t>=1,2,3…</a:t>
                </a:r>
                <a:endParaRPr lang="ru-RU" sz="40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049" y="3306400"/>
                <a:ext cx="4320478" cy="615553"/>
              </a:xfrm>
              <a:prstGeom prst="rect">
                <a:avLst/>
              </a:prstGeom>
              <a:blipFill>
                <a:blip r:embed="rId2"/>
                <a:stretch>
                  <a:fillRect t="-24752" r="-6073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/>
          <p:cNvSpPr/>
          <p:nvPr/>
        </p:nvSpPr>
        <p:spPr>
          <a:xfrm flipV="1">
            <a:off x="5691864" y="4408981"/>
            <a:ext cx="312430" cy="2639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277194" y="2321384"/>
            <a:ext cx="57988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-</a:t>
            </a:r>
            <a:r>
              <a:rPr lang="ru-RU" sz="2400" dirty="0" smtClean="0"/>
              <a:t>тяжелая, </a:t>
            </a:r>
            <a:r>
              <a:rPr lang="ru-RU" sz="2400" dirty="0" err="1" smtClean="0"/>
              <a:t>небарионная</a:t>
            </a:r>
            <a:r>
              <a:rPr lang="ru-RU" sz="2400" dirty="0" smtClean="0"/>
              <a:t>, частица </a:t>
            </a:r>
            <a:r>
              <a:rPr lang="ru-RU" sz="2400" dirty="0"/>
              <a:t>с зарядом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10946548" y="2295213"/>
                <a:ext cx="64652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6548" y="2295213"/>
                <a:ext cx="64652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вал 13"/>
          <p:cNvSpPr/>
          <p:nvPr/>
        </p:nvSpPr>
        <p:spPr>
          <a:xfrm>
            <a:off x="2186929" y="3355929"/>
            <a:ext cx="624861" cy="51649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00217" y="4310141"/>
            <a:ext cx="4034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заряженная частица </a:t>
            </a:r>
            <a:r>
              <a:rPr lang="ru-RU" sz="2400" dirty="0"/>
              <a:t>материи</a:t>
            </a:r>
          </a:p>
        </p:txBody>
      </p:sp>
    </p:spTree>
    <p:extLst>
      <p:ext uri="{BB962C8B-B14F-4D97-AF65-F5344CB8AC3E}">
        <p14:creationId xmlns:p14="http://schemas.microsoft.com/office/powerpoint/2010/main" val="257190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916" y="304883"/>
            <a:ext cx="1182022" cy="8035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068" y="1139383"/>
            <a:ext cx="10607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</a:t>
            </a:r>
            <a:r>
              <a:rPr lang="ru-RU" dirty="0" smtClean="0"/>
              <a:t>ечение </a:t>
            </a:r>
            <a:r>
              <a:rPr lang="ru-RU" dirty="0"/>
              <a:t>реакции пропорционально квадрату модуля волновой функции, равному </a:t>
            </a:r>
            <a:r>
              <a:rPr lang="ru-RU" dirty="0" smtClean="0"/>
              <a:t>нулю: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2366" t="-3662" r="26056" b="53839"/>
          <a:stretch/>
        </p:blipFill>
        <p:spPr>
          <a:xfrm>
            <a:off x="4056117" y="1727841"/>
            <a:ext cx="3347571" cy="12037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895" t="59696" r="20785"/>
          <a:stretch/>
        </p:blipFill>
        <p:spPr>
          <a:xfrm>
            <a:off x="3498462" y="3136579"/>
            <a:ext cx="4462883" cy="10095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0732" y="3136579"/>
            <a:ext cx="1820122" cy="9677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068" y="4953869"/>
            <a:ext cx="903922" cy="38260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31990" y="4936363"/>
            <a:ext cx="70282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постоянная величина, зависящая от ядерного взаимодействия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8068" y="414251"/>
            <a:ext cx="49696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Средняя скорость </a:t>
            </a:r>
            <a:r>
              <a:rPr lang="ru-RU" sz="3200" dirty="0"/>
              <a:t>реакции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70389" y="2861960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[1] </a:t>
            </a:r>
          </a:p>
        </p:txBody>
      </p:sp>
    </p:spTree>
    <p:extLst>
      <p:ext uri="{BB962C8B-B14F-4D97-AF65-F5344CB8AC3E}">
        <p14:creationId xmlns:p14="http://schemas.microsoft.com/office/powerpoint/2010/main" val="394943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621" y="551934"/>
            <a:ext cx="63279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Случай кулоновского отталкивания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46" r="847"/>
          <a:stretch/>
        </p:blipFill>
        <p:spPr>
          <a:xfrm>
            <a:off x="311621" y="1280631"/>
            <a:ext cx="11218760" cy="14625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1621" y="2899465"/>
            <a:ext cx="60672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Случай кулоновского притяжения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21" y="3640505"/>
            <a:ext cx="9533419" cy="290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383" y="444128"/>
            <a:ext cx="94505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Расчет среднего сечения реакции для темного атома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6383" y="1157011"/>
            <a:ext cx="9759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Имея выражение для ⟨</a:t>
            </a:r>
            <a:r>
              <a:rPr lang="ru-RU" dirty="0" err="1"/>
              <a:t>σv</a:t>
            </a:r>
            <a:r>
              <a:rPr lang="ru-RU" dirty="0"/>
              <a:t>⟩ и полагая, что σ0 постоянная величина, </a:t>
            </a:r>
            <a:r>
              <a:rPr lang="ru-RU" dirty="0" smtClean="0"/>
              <a:t>получим отношение </a:t>
            </a:r>
            <a:r>
              <a:rPr lang="ru-RU" dirty="0"/>
              <a:t>скоростей реакции для реакций с темным атомом и без него.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065" y="1803342"/>
            <a:ext cx="6841127" cy="13829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639" y="3683746"/>
            <a:ext cx="4967977" cy="13788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6383" y="3186307"/>
            <a:ext cx="95675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С</a:t>
            </a:r>
            <a:r>
              <a:rPr lang="ru-RU" dirty="0" smtClean="0"/>
              <a:t>корость </a:t>
            </a:r>
            <a:r>
              <a:rPr lang="ru-RU" dirty="0"/>
              <a:t>реакции с тёмным атомом выражается </a:t>
            </a:r>
            <a:r>
              <a:rPr lang="ru-RU" dirty="0" smtClean="0"/>
              <a:t>через скорость </a:t>
            </a:r>
            <a:r>
              <a:rPr lang="ru-RU" dirty="0"/>
              <a:t>реакции без тёмного атома: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6383" y="5190704"/>
            <a:ext cx="104762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Имея данные о скоростях реакции без темного атома,[2] возможно </a:t>
            </a:r>
            <a:r>
              <a:rPr lang="ru-RU" dirty="0" smtClean="0"/>
              <a:t>рассчитать </a:t>
            </a:r>
            <a:r>
              <a:rPr lang="ru-RU" dirty="0"/>
              <a:t>скорость реакции, где одна из частиц заменена на темный </a:t>
            </a:r>
            <a:r>
              <a:rPr lang="ru-RU" dirty="0" smtClean="0"/>
              <a:t>атом.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480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391" y="3595081"/>
            <a:ext cx="4255072" cy="25341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055" y="830760"/>
            <a:ext cx="3777745" cy="26414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935" y="3484336"/>
            <a:ext cx="3871721" cy="27071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768" y="813064"/>
            <a:ext cx="3803052" cy="26591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" y="3472230"/>
            <a:ext cx="3871720" cy="27071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1" y="808852"/>
            <a:ext cx="3726494" cy="260563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97621" y="199583"/>
            <a:ext cx="1117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Средняя скорость </a:t>
            </a:r>
            <a:r>
              <a:rPr lang="ru-RU" sz="3200" dirty="0"/>
              <a:t>⟨</a:t>
            </a:r>
            <a:r>
              <a:rPr lang="ru-RU" sz="3200" dirty="0" err="1"/>
              <a:t>σv</a:t>
            </a:r>
            <a:r>
              <a:rPr lang="ru-RU" sz="3200" dirty="0"/>
              <a:t>⟩</a:t>
            </a:r>
            <a:r>
              <a:rPr lang="ru-RU" sz="3200" dirty="0" smtClean="0"/>
              <a:t> реакции темного атома </a:t>
            </a:r>
            <a:r>
              <a:rPr lang="ru-RU" sz="3200" dirty="0" err="1"/>
              <a:t>Xd</a:t>
            </a:r>
            <a:r>
              <a:rPr lang="ru-RU" sz="3200" dirty="0"/>
              <a:t> </a:t>
            </a:r>
            <a:r>
              <a:rPr lang="ru-RU" sz="3200" dirty="0" smtClean="0"/>
              <a:t>и протона</a:t>
            </a:r>
            <a:endParaRPr lang="ru-RU" sz="3200" dirty="0"/>
          </a:p>
          <a:p>
            <a:endParaRPr lang="ru-RU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97621" y="6261365"/>
                <a:ext cx="56266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Скорость реакции ⟨</a:t>
                </a:r>
                <a:r>
                  <a:rPr lang="ru-RU" dirty="0" err="1" smtClean="0"/>
                  <a:t>σv</a:t>
                </a:r>
                <a:r>
                  <a:rPr lang="ru-RU" dirty="0" smtClean="0"/>
                  <a:t>⟩ измеряется в </a:t>
                </a:r>
                <a:r>
                  <a:rPr lang="en-US" dirty="0"/>
                  <a:t>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моль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 smtClean="0"/>
                  <a:t>]</a:t>
                </a:r>
                <a:endParaRPr lang="ru-RU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621" y="6261365"/>
                <a:ext cx="5626673" cy="369332"/>
              </a:xfrm>
              <a:prstGeom prst="rect">
                <a:avLst/>
              </a:prstGeom>
              <a:blipFill>
                <a:blip r:embed="rId8"/>
                <a:stretch>
                  <a:fillRect l="-975" t="-11475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335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641" y="1256727"/>
            <a:ext cx="4316235" cy="257490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221" y="4084036"/>
            <a:ext cx="3795920" cy="266982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6" y="4091588"/>
            <a:ext cx="3696118" cy="25996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023" y="1277640"/>
            <a:ext cx="3778222" cy="26573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44" y="1277640"/>
            <a:ext cx="3755254" cy="26412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/>
          <a:srcRect l="6423" r="49800"/>
          <a:stretch/>
        </p:blipFill>
        <p:spPr>
          <a:xfrm>
            <a:off x="8527883" y="476270"/>
            <a:ext cx="1218482" cy="54630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/>
          <a:srcRect l="65008"/>
          <a:stretch/>
        </p:blipFill>
        <p:spPr>
          <a:xfrm>
            <a:off x="10246198" y="440300"/>
            <a:ext cx="1102210" cy="61823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 flipH="1">
            <a:off x="9746365" y="457033"/>
            <a:ext cx="499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И</a:t>
            </a:r>
            <a:endParaRPr lang="ru-RU" sz="3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45440" y="423595"/>
            <a:ext cx="8497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Средняя скорость </a:t>
            </a:r>
            <a:r>
              <a:rPr lang="ru-RU" sz="3200" dirty="0"/>
              <a:t>⟨</a:t>
            </a:r>
            <a:r>
              <a:rPr lang="ru-RU" sz="3200" dirty="0" err="1"/>
              <a:t>σv</a:t>
            </a:r>
            <a:r>
              <a:rPr lang="ru-RU" sz="3200" dirty="0"/>
              <a:t>⟩</a:t>
            </a:r>
            <a:r>
              <a:rPr lang="ru-RU" sz="3200" dirty="0" smtClean="0"/>
              <a:t> реакции темного </a:t>
            </a:r>
            <a:r>
              <a:rPr lang="ru-RU" sz="3200" dirty="0"/>
              <a:t>атома</a:t>
            </a:r>
            <a:endParaRPr lang="ru-RU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7825637" y="4091588"/>
                <a:ext cx="36625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Скорость реакции ⟨</a:t>
                </a:r>
                <a:r>
                  <a:rPr lang="ru-RU" dirty="0" err="1" smtClean="0"/>
                  <a:t>σv</a:t>
                </a:r>
                <a:r>
                  <a:rPr lang="ru-RU" dirty="0" smtClean="0"/>
                  <a:t>⟩ измеряется в </a:t>
                </a:r>
                <a:r>
                  <a:rPr lang="en-US" dirty="0"/>
                  <a:t>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моль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 smtClean="0"/>
                  <a:t>]</a:t>
                </a:r>
                <a:endParaRPr lang="ru-RU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637" y="4091588"/>
                <a:ext cx="3662552" cy="646331"/>
              </a:xfrm>
              <a:prstGeom prst="rect">
                <a:avLst/>
              </a:prstGeom>
              <a:blipFill>
                <a:blip r:embed="rId8"/>
                <a:stretch>
                  <a:fillRect l="-1498" t="-6604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38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590" y="4088576"/>
            <a:ext cx="3910457" cy="27694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566" y="1283587"/>
            <a:ext cx="3730164" cy="264173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" y="4092940"/>
            <a:ext cx="3969045" cy="28109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9" y="1280160"/>
            <a:ext cx="3843752" cy="27044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556" y="1267838"/>
            <a:ext cx="4016947" cy="239635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5440" y="423595"/>
            <a:ext cx="8497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Средняя скорость </a:t>
            </a:r>
            <a:r>
              <a:rPr lang="ru-RU" sz="3200" dirty="0"/>
              <a:t>⟨</a:t>
            </a:r>
            <a:r>
              <a:rPr lang="ru-RU" sz="3200" dirty="0" err="1"/>
              <a:t>σv</a:t>
            </a:r>
            <a:r>
              <a:rPr lang="ru-RU" sz="3200" dirty="0"/>
              <a:t>⟩</a:t>
            </a:r>
            <a:r>
              <a:rPr lang="ru-RU" sz="3200" dirty="0" smtClean="0"/>
              <a:t> реакции темного </a:t>
            </a:r>
            <a:r>
              <a:rPr lang="ru-RU" sz="3200" dirty="0"/>
              <a:t>атома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/>
          <a:srcRect l="6423" r="49800"/>
          <a:stretch/>
        </p:blipFill>
        <p:spPr>
          <a:xfrm>
            <a:off x="8620547" y="461768"/>
            <a:ext cx="1218482" cy="54630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 flipH="1">
            <a:off x="9839029" y="461768"/>
            <a:ext cx="454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И</a:t>
            </a:r>
            <a:endParaRPr lang="ru-RU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0293089" y="280795"/>
                <a:ext cx="631640" cy="8571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i="1" dirty="0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3089" y="280795"/>
                <a:ext cx="631640" cy="8571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8185179" y="4210496"/>
                <a:ext cx="3809004" cy="648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Скорость реакции ⟨</a:t>
                </a:r>
                <a:r>
                  <a:rPr lang="ru-RU" dirty="0" err="1" smtClean="0"/>
                  <a:t>σv</a:t>
                </a:r>
                <a:r>
                  <a:rPr lang="ru-RU" dirty="0" smtClean="0"/>
                  <a:t>⟩ измеряется в </a:t>
                </a:r>
                <a:r>
                  <a:rPr lang="en-US" dirty="0"/>
                  <a:t>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моль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 smtClean="0"/>
                  <a:t>]</a:t>
                </a:r>
                <a:endParaRPr lang="ru-RU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5179" y="4210496"/>
                <a:ext cx="3809004" cy="648878"/>
              </a:xfrm>
              <a:prstGeom prst="rect">
                <a:avLst/>
              </a:prstGeom>
              <a:blipFill>
                <a:blip r:embed="rId9"/>
                <a:stretch>
                  <a:fillRect l="-1440" t="-7547" r="-320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840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8867" y="424934"/>
            <a:ext cx="39703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Список литературы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8867" y="1227296"/>
            <a:ext cx="89611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[1] </a:t>
            </a:r>
            <a:r>
              <a:rPr lang="ru-RU" sz="2400" dirty="0" err="1"/>
              <a:t>Аледсандр</a:t>
            </a:r>
            <a:r>
              <a:rPr lang="ru-RU" sz="2400" dirty="0"/>
              <a:t> Сергеевич Давыдов. Квантовая механика. </a:t>
            </a:r>
            <a:r>
              <a:rPr lang="ru-RU" sz="2400" dirty="0" err="1"/>
              <a:t>Рипол</a:t>
            </a:r>
            <a:r>
              <a:rPr lang="ru-RU" sz="2400" dirty="0"/>
              <a:t> Классик,1968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endParaRPr lang="en-US" sz="2400" dirty="0"/>
          </a:p>
          <a:p>
            <a:r>
              <a:rPr lang="ru-RU" sz="2400" dirty="0" smtClean="0"/>
              <a:t>[</a:t>
            </a:r>
            <a:r>
              <a:rPr lang="ru-RU" sz="2400" dirty="0"/>
              <a:t>2] </a:t>
            </a:r>
            <a:r>
              <a:rPr lang="ru-RU" sz="2400" dirty="0" err="1"/>
              <a:t>Christian</a:t>
            </a:r>
            <a:r>
              <a:rPr lang="ru-RU" sz="2400" dirty="0"/>
              <a:t> </a:t>
            </a:r>
            <a:r>
              <a:rPr lang="ru-RU" sz="2400" dirty="0" err="1"/>
              <a:t>Iliadis</a:t>
            </a:r>
            <a:r>
              <a:rPr lang="ru-RU" sz="2400" dirty="0"/>
              <a:t> и др. </a:t>
            </a:r>
            <a:r>
              <a:rPr lang="ru-RU" sz="2400" dirty="0" err="1"/>
              <a:t>Bayesian</a:t>
            </a:r>
            <a:r>
              <a:rPr lang="ru-RU" sz="2400" dirty="0"/>
              <a:t> </a:t>
            </a:r>
            <a:r>
              <a:rPr lang="ru-RU" sz="2400" dirty="0" err="1"/>
              <a:t>Estimation</a:t>
            </a:r>
            <a:r>
              <a:rPr lang="ru-RU" sz="2400" dirty="0"/>
              <a:t> </a:t>
            </a:r>
            <a:r>
              <a:rPr lang="ru-RU" sz="2400" dirty="0" err="1"/>
              <a:t>of</a:t>
            </a:r>
            <a:r>
              <a:rPr lang="ru-RU" sz="2400" dirty="0"/>
              <a:t> </a:t>
            </a:r>
            <a:r>
              <a:rPr lang="ru-RU" sz="2400" dirty="0" err="1"/>
              <a:t>Thermonuclear</a:t>
            </a:r>
            <a:r>
              <a:rPr lang="ru-RU" sz="2400" dirty="0"/>
              <a:t> </a:t>
            </a:r>
            <a:r>
              <a:rPr lang="ru-RU" sz="2400" dirty="0" err="1"/>
              <a:t>ReactionRates</a:t>
            </a:r>
            <a:r>
              <a:rPr lang="ru-RU" sz="2400" dirty="0"/>
              <a:t>. 8 </a:t>
            </a:r>
            <a:r>
              <a:rPr lang="ru-RU" sz="2400" dirty="0" err="1"/>
              <a:t>pages</a:t>
            </a:r>
            <a:r>
              <a:rPr lang="ru-RU" sz="2400" dirty="0"/>
              <a:t>, 2 </a:t>
            </a:r>
            <a:r>
              <a:rPr lang="ru-RU" sz="2400" dirty="0" err="1"/>
              <a:t>figures</a:t>
            </a:r>
            <a:r>
              <a:rPr lang="ru-RU" sz="2400" dirty="0"/>
              <a:t>. </a:t>
            </a:r>
            <a:r>
              <a:rPr lang="ru-RU" sz="2400" dirty="0" err="1"/>
              <a:t>Based</a:t>
            </a:r>
            <a:r>
              <a:rPr lang="ru-RU" sz="2400" dirty="0"/>
              <a:t> </a:t>
            </a:r>
            <a:r>
              <a:rPr lang="ru-RU" sz="2400" dirty="0" err="1"/>
              <a:t>on</a:t>
            </a:r>
            <a:r>
              <a:rPr lang="ru-RU" sz="2400" dirty="0"/>
              <a:t> arXiv:1608.05853. </a:t>
            </a:r>
            <a:r>
              <a:rPr lang="ru-RU" sz="2400" dirty="0" err="1"/>
              <a:t>Place</a:t>
            </a:r>
            <a:r>
              <a:rPr lang="ru-RU" sz="2400" dirty="0"/>
              <a:t> </a:t>
            </a:r>
            <a:r>
              <a:rPr lang="ru-RU" sz="2400" dirty="0" err="1"/>
              <a:t>of</a:t>
            </a:r>
            <a:r>
              <a:rPr lang="ru-RU" sz="2400" dirty="0"/>
              <a:t> </a:t>
            </a:r>
            <a:r>
              <a:rPr lang="ru-RU" sz="2400" dirty="0" err="1"/>
              <a:t>publicationunknown</a:t>
            </a:r>
            <a:r>
              <a:rPr lang="ru-RU" sz="2400" dirty="0"/>
              <a:t>, 2016.</a:t>
            </a:r>
          </a:p>
        </p:txBody>
      </p:sp>
    </p:spTree>
    <p:extLst>
      <p:ext uri="{BB962C8B-B14F-4D97-AF65-F5344CB8AC3E}">
        <p14:creationId xmlns:p14="http://schemas.microsoft.com/office/powerpoint/2010/main" val="784070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1945</TotalTime>
  <Words>246</Words>
  <Application>Microsoft Office PowerPoint</Application>
  <PresentationFormat>Широкоэкранный</PresentationFormat>
  <Paragraphs>34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 Байкова</dc:creator>
  <cp:lastModifiedBy>Софья Байкова</cp:lastModifiedBy>
  <cp:revision>21</cp:revision>
  <dcterms:created xsi:type="dcterms:W3CDTF">2025-12-22T13:56:30Z</dcterms:created>
  <dcterms:modified xsi:type="dcterms:W3CDTF">2025-12-25T00:53:55Z</dcterms:modified>
</cp:coreProperties>
</file>