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258" r:id="rId3"/>
    <p:sldId id="261" r:id="rId5"/>
    <p:sldId id="266" r:id="rId6"/>
    <p:sldId id="267" r:id="rId7"/>
    <p:sldId id="268" r:id="rId8"/>
    <p:sldId id="269" r:id="rId9"/>
    <p:sldId id="270" r:id="rId10"/>
    <p:sldId id="272" r:id="rId11"/>
    <p:sldId id="279" r:id="rId12"/>
    <p:sldId id="274" r:id="rId13"/>
    <p:sldId id="275" r:id="rId14"/>
    <p:sldId id="276" r:id="rId15"/>
    <p:sldId id="277" r:id="rId16"/>
    <p:sldId id="278" r:id="rId17"/>
    <p:sldId id="265" r:id="rId18"/>
  </p:sldIdLst>
  <p:sldSz cx="12192000" cy="6858000"/>
  <p:notesSz cx="6858000" cy="9144000"/>
  <p:embeddedFontLst>
    <p:embeddedFont>
      <p:font typeface="Montserrat" panose="00000500000000000000" pitchFamily="2" charset="-52"/>
      <p:regular r:id="rId22"/>
      <p:bold r:id="rId23"/>
      <p:italic r:id="rId24"/>
      <p:boldItalic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4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65" d="100"/>
          <a:sy n="65" d="100"/>
        </p:scale>
        <p:origin x="700" y="44"/>
      </p:cViewPr>
      <p:guideLst>
        <p:guide pos="3884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73216-45F0-4667-8581-2E71DAFC63E9}" type="doc">
      <dgm:prSet loTypeId="urn:microsoft.com/office/officeart/2005/8/layout/hierarchy1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150C66B-6B23-4CF3-826B-C533E9C8C2CB}">
      <dgm:prSet phldrT="[Текст]"/>
      <dgm:spPr/>
      <dgm:t>
        <a:bodyPr/>
        <a:lstStyle/>
        <a:p>
          <a:r>
            <a:rPr lang="ru-RU" dirty="0" smtClean="0"/>
            <a:t>Методы </a:t>
          </a:r>
          <a:r>
            <a:rPr lang="ru-RU" dirty="0" err="1" smtClean="0"/>
            <a:t>характеризации</a:t>
          </a:r>
          <a:r>
            <a:rPr lang="ru-RU" dirty="0" smtClean="0"/>
            <a:t> РАО</a:t>
          </a:r>
          <a:endParaRPr lang="ru-RU" dirty="0"/>
        </a:p>
      </dgm:t>
    </dgm:pt>
    <dgm:pt modelId="{8341E8C4-87E3-477A-A7A2-328DD615641E}" cxnId="{97BD4419-D28F-4E36-8C31-3158A64ACE8D}" type="parTrans">
      <dgm:prSet/>
      <dgm:spPr/>
      <dgm:t>
        <a:bodyPr/>
        <a:lstStyle/>
        <a:p>
          <a:endParaRPr lang="ru-RU"/>
        </a:p>
      </dgm:t>
    </dgm:pt>
    <dgm:pt modelId="{E63D7D35-DBF9-44C1-AF9B-C366BF33D195}" cxnId="{97BD4419-D28F-4E36-8C31-3158A64ACE8D}" type="sibTrans">
      <dgm:prSet/>
      <dgm:spPr/>
      <dgm:t>
        <a:bodyPr/>
        <a:lstStyle/>
        <a:p>
          <a:endParaRPr lang="ru-RU"/>
        </a:p>
      </dgm:t>
    </dgm:pt>
    <dgm:pt modelId="{1A000756-9891-430C-A6E5-125D01CC4A8D}">
      <dgm:prSet phldrT="[Текст]"/>
      <dgm:spPr/>
      <dgm:t>
        <a:bodyPr/>
        <a:lstStyle/>
        <a:p>
          <a:r>
            <a:rPr lang="ru-RU" b="0" i="0" dirty="0" smtClean="0"/>
            <a:t>Неразрушающий контроль</a:t>
          </a:r>
          <a:endParaRPr lang="ru-RU" dirty="0"/>
        </a:p>
      </dgm:t>
    </dgm:pt>
    <dgm:pt modelId="{3ABB3D72-6F96-48BE-9D35-771F2866BDB7}" cxnId="{5D9AE712-4A98-4080-852A-3026EAA39D60}" type="parTrans">
      <dgm:prSet/>
      <dgm:spPr/>
      <dgm:t>
        <a:bodyPr/>
        <a:lstStyle/>
        <a:p>
          <a:endParaRPr lang="ru-RU"/>
        </a:p>
      </dgm:t>
    </dgm:pt>
    <dgm:pt modelId="{D146C2AE-1F5B-4EC9-A17F-289DBDF23696}" cxnId="{5D9AE712-4A98-4080-852A-3026EAA39D60}" type="sibTrans">
      <dgm:prSet/>
      <dgm:spPr/>
      <dgm:t>
        <a:bodyPr/>
        <a:lstStyle/>
        <a:p>
          <a:endParaRPr lang="ru-RU"/>
        </a:p>
      </dgm:t>
    </dgm:pt>
    <dgm:pt modelId="{2CCD72D4-B864-4816-876E-2E0786239FBE}">
      <dgm:prSet phldrT="[Текст]"/>
      <dgm:spPr/>
      <dgm:t>
        <a:bodyPr/>
        <a:lstStyle/>
        <a:p>
          <a:r>
            <a:rPr lang="ru-RU" b="0" i="0" dirty="0" smtClean="0"/>
            <a:t>Гамма-спектрометрия</a:t>
          </a:r>
          <a:endParaRPr lang="ru-RU" dirty="0"/>
        </a:p>
      </dgm:t>
    </dgm:pt>
    <dgm:pt modelId="{65BA2B16-9E42-4530-97DD-9E89FB7A2563}" cxnId="{BBBC2EE6-1F33-4532-940B-883E2852CD35}" type="parTrans">
      <dgm:prSet/>
      <dgm:spPr/>
      <dgm:t>
        <a:bodyPr/>
        <a:lstStyle/>
        <a:p>
          <a:endParaRPr lang="ru-RU"/>
        </a:p>
      </dgm:t>
    </dgm:pt>
    <dgm:pt modelId="{D5A7620B-D8BD-4421-AB48-25DD082A5219}" cxnId="{BBBC2EE6-1F33-4532-940B-883E2852CD35}" type="sibTrans">
      <dgm:prSet/>
      <dgm:spPr/>
      <dgm:t>
        <a:bodyPr/>
        <a:lstStyle/>
        <a:p>
          <a:endParaRPr lang="ru-RU"/>
        </a:p>
      </dgm:t>
    </dgm:pt>
    <dgm:pt modelId="{F32B67A8-D8B4-40F5-BA69-CAFEE33EB72E}">
      <dgm:prSet phldrT="[Текст]"/>
      <dgm:spPr/>
      <dgm:t>
        <a:bodyPr/>
        <a:lstStyle/>
        <a:p>
          <a:r>
            <a:rPr lang="ru-RU" b="0" i="0" dirty="0" smtClean="0"/>
            <a:t>Калориметрический метод</a:t>
          </a:r>
          <a:endParaRPr lang="ru-RU" dirty="0"/>
        </a:p>
      </dgm:t>
    </dgm:pt>
    <dgm:pt modelId="{6BDE1FE1-9637-491A-8A86-044D9CD76E9F}" cxnId="{07EAA5B2-7252-4B8D-AB33-AD60C3576C65}" type="parTrans">
      <dgm:prSet/>
      <dgm:spPr/>
      <dgm:t>
        <a:bodyPr/>
        <a:lstStyle/>
        <a:p>
          <a:endParaRPr lang="ru-RU"/>
        </a:p>
      </dgm:t>
    </dgm:pt>
    <dgm:pt modelId="{AA9E52BC-47C7-4F52-82AA-A9774C08AC27}" cxnId="{07EAA5B2-7252-4B8D-AB33-AD60C3576C65}" type="sibTrans">
      <dgm:prSet/>
      <dgm:spPr/>
      <dgm:t>
        <a:bodyPr/>
        <a:lstStyle/>
        <a:p>
          <a:endParaRPr lang="ru-RU"/>
        </a:p>
      </dgm:t>
    </dgm:pt>
    <dgm:pt modelId="{9E56E52D-77A8-4B8A-8573-CEAA596C9881}">
      <dgm:prSet phldrT="[Текст]"/>
      <dgm:spPr/>
      <dgm:t>
        <a:bodyPr/>
        <a:lstStyle/>
        <a:p>
          <a:r>
            <a:rPr lang="ru-RU" dirty="0" smtClean="0"/>
            <a:t>Теоретические методы</a:t>
          </a:r>
          <a:endParaRPr lang="ru-RU" dirty="0"/>
        </a:p>
      </dgm:t>
    </dgm:pt>
    <dgm:pt modelId="{427E3FF6-FD61-486F-9E5D-94ABD3783F19}" cxnId="{DF2735ED-CB18-4901-8EE4-CDF443BB99EF}" type="parTrans">
      <dgm:prSet/>
      <dgm:spPr/>
      <dgm:t>
        <a:bodyPr/>
        <a:lstStyle/>
        <a:p>
          <a:endParaRPr lang="ru-RU"/>
        </a:p>
      </dgm:t>
    </dgm:pt>
    <dgm:pt modelId="{EBCE3213-5E3E-436F-A7AA-60EF469A6FA7}" cxnId="{DF2735ED-CB18-4901-8EE4-CDF443BB99EF}" type="sibTrans">
      <dgm:prSet/>
      <dgm:spPr/>
      <dgm:t>
        <a:bodyPr/>
        <a:lstStyle/>
        <a:p>
          <a:endParaRPr lang="ru-RU"/>
        </a:p>
      </dgm:t>
    </dgm:pt>
    <dgm:pt modelId="{8DCEB489-D733-45D4-BD25-BCB04B310BF0}">
      <dgm:prSet phldrT="[Текст]"/>
      <dgm:spPr/>
      <dgm:t>
        <a:bodyPr/>
        <a:lstStyle/>
        <a:p>
          <a:r>
            <a:rPr lang="ru-RU" b="0" i="0" dirty="0" smtClean="0"/>
            <a:t>Метод </a:t>
          </a:r>
          <a:r>
            <a:rPr lang="ru-RU" b="0" i="0" dirty="0" err="1" smtClean="0"/>
            <a:t>радионуклидного</a:t>
          </a:r>
          <a:r>
            <a:rPr lang="ru-RU" b="0" i="0" dirty="0" smtClean="0"/>
            <a:t> вектора</a:t>
          </a:r>
          <a:endParaRPr lang="ru-RU" dirty="0"/>
        </a:p>
      </dgm:t>
    </dgm:pt>
    <dgm:pt modelId="{65FA4F31-C160-4106-92AC-68D5E373E273}" cxnId="{C3F95DFD-C7A9-4AE9-A1DB-18B987C498F8}" type="parTrans">
      <dgm:prSet/>
      <dgm:spPr/>
      <dgm:t>
        <a:bodyPr/>
        <a:lstStyle/>
        <a:p>
          <a:endParaRPr lang="ru-RU"/>
        </a:p>
      </dgm:t>
    </dgm:pt>
    <dgm:pt modelId="{2E0CF7A1-F071-43CD-B0B2-EA77DD40B209}" cxnId="{C3F95DFD-C7A9-4AE9-A1DB-18B987C498F8}" type="sibTrans">
      <dgm:prSet/>
      <dgm:spPr/>
      <dgm:t>
        <a:bodyPr/>
        <a:lstStyle/>
        <a:p>
          <a:endParaRPr lang="ru-RU"/>
        </a:p>
      </dgm:t>
    </dgm:pt>
    <dgm:pt modelId="{4DB3C7EB-55B0-41FA-B3A0-460E19C5865F}">
      <dgm:prSet phldrT="[Текст]"/>
      <dgm:spPr/>
      <dgm:t>
        <a:bodyPr/>
        <a:lstStyle/>
        <a:p>
          <a:r>
            <a:rPr lang="ru-RU" dirty="0" smtClean="0"/>
            <a:t>Разрушающий контроль</a:t>
          </a:r>
          <a:endParaRPr lang="ru-RU" dirty="0"/>
        </a:p>
      </dgm:t>
    </dgm:pt>
    <dgm:pt modelId="{7287605B-5315-4E73-8D6F-8BE88CBFC19C}" cxnId="{13B0AA16-5657-4A9F-B126-651C5143A290}" type="parTrans">
      <dgm:prSet/>
      <dgm:spPr/>
      <dgm:t>
        <a:bodyPr/>
        <a:lstStyle/>
        <a:p>
          <a:endParaRPr lang="ru-RU"/>
        </a:p>
      </dgm:t>
    </dgm:pt>
    <dgm:pt modelId="{D91DB7F3-2CBF-42D6-BA5C-FA5D48FC4E2B}" cxnId="{13B0AA16-5657-4A9F-B126-651C5143A290}" type="sibTrans">
      <dgm:prSet/>
      <dgm:spPr/>
      <dgm:t>
        <a:bodyPr/>
        <a:lstStyle/>
        <a:p>
          <a:endParaRPr lang="ru-RU"/>
        </a:p>
      </dgm:t>
    </dgm:pt>
    <dgm:pt modelId="{6CFB36B8-1B27-41EB-A469-28F7EEAEEF95}">
      <dgm:prSet/>
      <dgm:spPr/>
      <dgm:t>
        <a:bodyPr/>
        <a:lstStyle/>
        <a:p>
          <a:r>
            <a:rPr lang="ru-RU" b="0" i="0" dirty="0" smtClean="0"/>
            <a:t>Нейтронные методы</a:t>
          </a:r>
          <a:endParaRPr lang="ru-RU" b="0" i="0" dirty="0"/>
        </a:p>
      </dgm:t>
    </dgm:pt>
    <dgm:pt modelId="{66382E7F-703E-4BA2-9D1F-76852E787512}" cxnId="{0B7B5288-2388-47D7-8885-DCC48B7331D2}" type="parTrans">
      <dgm:prSet/>
      <dgm:spPr/>
      <dgm:t>
        <a:bodyPr/>
        <a:lstStyle/>
        <a:p>
          <a:endParaRPr lang="ru-RU"/>
        </a:p>
      </dgm:t>
    </dgm:pt>
    <dgm:pt modelId="{2C54F9FE-AA0A-4C40-9951-889979027E14}" cxnId="{0B7B5288-2388-47D7-8885-DCC48B7331D2}" type="sibTrans">
      <dgm:prSet/>
      <dgm:spPr/>
      <dgm:t>
        <a:bodyPr/>
        <a:lstStyle/>
        <a:p>
          <a:endParaRPr lang="ru-RU"/>
        </a:p>
      </dgm:t>
    </dgm:pt>
    <dgm:pt modelId="{22D2B28C-38FB-426E-84BA-E4029DA1BB94}">
      <dgm:prSet phldrT="[Текст]"/>
      <dgm:spPr/>
      <dgm:t>
        <a:bodyPr/>
        <a:lstStyle/>
        <a:p>
          <a:r>
            <a:rPr lang="ru-RU" b="0" i="0" dirty="0" smtClean="0"/>
            <a:t>Рентгеновская флуоресцентная спектрометрия</a:t>
          </a:r>
          <a:endParaRPr lang="ru-RU" dirty="0"/>
        </a:p>
      </dgm:t>
    </dgm:pt>
    <dgm:pt modelId="{0E67FD1F-E4A4-4886-9B8C-A7944A10C2D0}" cxnId="{E3A35E36-23CE-4944-BD78-4389E3EAEEA0}" type="parTrans">
      <dgm:prSet/>
      <dgm:spPr/>
      <dgm:t>
        <a:bodyPr/>
        <a:lstStyle/>
        <a:p>
          <a:endParaRPr lang="ru-RU"/>
        </a:p>
      </dgm:t>
    </dgm:pt>
    <dgm:pt modelId="{DE0357CD-46E7-4E69-981D-2EB5405AADFD}" cxnId="{E3A35E36-23CE-4944-BD78-4389E3EAEEA0}" type="sibTrans">
      <dgm:prSet/>
      <dgm:spPr/>
      <dgm:t>
        <a:bodyPr/>
        <a:lstStyle/>
        <a:p>
          <a:endParaRPr lang="ru-RU"/>
        </a:p>
      </dgm:t>
    </dgm:pt>
    <dgm:pt modelId="{5A877C74-9341-4898-9747-B3AC0B9C8000}" type="pres">
      <dgm:prSet presAssocID="{19B73216-45F0-4667-8581-2E71DAFC63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5C4481-FC3D-454A-BCD5-9B5FDD68FF73}" type="pres">
      <dgm:prSet presAssocID="{E150C66B-6B23-4CF3-826B-C533E9C8C2CB}" presName="hierRoot1" presStyleCnt="0"/>
      <dgm:spPr/>
    </dgm:pt>
    <dgm:pt modelId="{57D708FE-6EF2-4794-A325-86CDF7A0373C}" type="pres">
      <dgm:prSet presAssocID="{E150C66B-6B23-4CF3-826B-C533E9C8C2CB}" presName="composite" presStyleCnt="0"/>
      <dgm:spPr/>
    </dgm:pt>
    <dgm:pt modelId="{8FF8FA65-214C-4949-B712-A28ED1C13EBD}" type="pres">
      <dgm:prSet presAssocID="{E150C66B-6B23-4CF3-826B-C533E9C8C2CB}" presName="background" presStyleLbl="node0" presStyleIdx="0" presStyleCnt="1"/>
      <dgm:spPr/>
    </dgm:pt>
    <dgm:pt modelId="{971B2B88-ED6B-4097-87BF-039CA73070A6}" type="pres">
      <dgm:prSet presAssocID="{E150C66B-6B23-4CF3-826B-C533E9C8C2CB}" presName="text" presStyleLbl="fgAcc0" presStyleIdx="0" presStyleCnt="1" custLinFactNeighborX="-415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4B5600-3EB9-48CE-9AC4-EE76986927D1}" type="pres">
      <dgm:prSet presAssocID="{E150C66B-6B23-4CF3-826B-C533E9C8C2CB}" presName="hierChild2" presStyleCnt="0"/>
      <dgm:spPr/>
    </dgm:pt>
    <dgm:pt modelId="{B413AEF2-D298-4A10-B9B4-FA102B6BE8FA}" type="pres">
      <dgm:prSet presAssocID="{3ABB3D72-6F96-48BE-9D35-771F2866BDB7}" presName="Name10" presStyleLbl="parChTrans1D2" presStyleIdx="0" presStyleCnt="3"/>
      <dgm:spPr/>
    </dgm:pt>
    <dgm:pt modelId="{4620F6ED-0513-4F71-BC4C-EF4BA9093306}" type="pres">
      <dgm:prSet presAssocID="{1A000756-9891-430C-A6E5-125D01CC4A8D}" presName="hierRoot2" presStyleCnt="0"/>
      <dgm:spPr/>
    </dgm:pt>
    <dgm:pt modelId="{93CBFE50-9110-4D41-BEA2-9FB4DC488014}" type="pres">
      <dgm:prSet presAssocID="{1A000756-9891-430C-A6E5-125D01CC4A8D}" presName="composite2" presStyleCnt="0"/>
      <dgm:spPr/>
    </dgm:pt>
    <dgm:pt modelId="{EBB5AB58-824D-4198-9268-689E427755C4}" type="pres">
      <dgm:prSet presAssocID="{1A000756-9891-430C-A6E5-125D01CC4A8D}" presName="background2" presStyleLbl="node2" presStyleIdx="0" presStyleCnt="3"/>
      <dgm:spPr/>
    </dgm:pt>
    <dgm:pt modelId="{778853FE-3D58-40B1-94E3-BFED20E59B67}" type="pres">
      <dgm:prSet presAssocID="{1A000756-9891-430C-A6E5-125D01CC4A8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68264A-BFC6-4001-B123-B52382135683}" type="pres">
      <dgm:prSet presAssocID="{1A000756-9891-430C-A6E5-125D01CC4A8D}" presName="hierChild3" presStyleCnt="0"/>
      <dgm:spPr/>
    </dgm:pt>
    <dgm:pt modelId="{F34D3D12-103E-4724-B626-DDF59CA2D472}" type="pres">
      <dgm:prSet presAssocID="{65BA2B16-9E42-4530-97DD-9E89FB7A2563}" presName="Name17" presStyleLbl="parChTrans1D3" presStyleIdx="0" presStyleCnt="5"/>
      <dgm:spPr/>
    </dgm:pt>
    <dgm:pt modelId="{DD34E072-A4D7-46D5-86AA-086DFCB24D9A}" type="pres">
      <dgm:prSet presAssocID="{2CCD72D4-B864-4816-876E-2E0786239FBE}" presName="hierRoot3" presStyleCnt="0"/>
      <dgm:spPr/>
    </dgm:pt>
    <dgm:pt modelId="{45AF3253-B390-4C13-8AD8-11D1DB6E9217}" type="pres">
      <dgm:prSet presAssocID="{2CCD72D4-B864-4816-876E-2E0786239FBE}" presName="composite3" presStyleCnt="0"/>
      <dgm:spPr/>
    </dgm:pt>
    <dgm:pt modelId="{00F8D613-56D3-42E1-AEB6-0A28DBE6F8F2}" type="pres">
      <dgm:prSet presAssocID="{2CCD72D4-B864-4816-876E-2E0786239FBE}" presName="background3" presStyleLbl="node3" presStyleIdx="0" presStyleCnt="5"/>
      <dgm:spPr/>
    </dgm:pt>
    <dgm:pt modelId="{7A292792-A3E2-418A-8BE8-0DCCA131FBEA}" type="pres">
      <dgm:prSet presAssocID="{2CCD72D4-B864-4816-876E-2E0786239FBE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06B1C-D565-4B12-B427-16B01E2A0519}" type="pres">
      <dgm:prSet presAssocID="{2CCD72D4-B864-4816-876E-2E0786239FBE}" presName="hierChild4" presStyleCnt="0"/>
      <dgm:spPr/>
    </dgm:pt>
    <dgm:pt modelId="{D88A9F47-7D56-48C5-816F-FF02872BC3D3}" type="pres">
      <dgm:prSet presAssocID="{6BDE1FE1-9637-491A-8A86-044D9CD76E9F}" presName="Name17" presStyleLbl="parChTrans1D3" presStyleIdx="1" presStyleCnt="5"/>
      <dgm:spPr/>
    </dgm:pt>
    <dgm:pt modelId="{5F843866-015C-4F90-8958-41C3362F1F07}" type="pres">
      <dgm:prSet presAssocID="{F32B67A8-D8B4-40F5-BA69-CAFEE33EB72E}" presName="hierRoot3" presStyleCnt="0"/>
      <dgm:spPr/>
    </dgm:pt>
    <dgm:pt modelId="{699B361C-82EC-439B-9D17-811E5F6E7608}" type="pres">
      <dgm:prSet presAssocID="{F32B67A8-D8B4-40F5-BA69-CAFEE33EB72E}" presName="composite3" presStyleCnt="0"/>
      <dgm:spPr/>
    </dgm:pt>
    <dgm:pt modelId="{3380E01C-AD5E-400F-88E6-60AEDEED6556}" type="pres">
      <dgm:prSet presAssocID="{F32B67A8-D8B4-40F5-BA69-CAFEE33EB72E}" presName="background3" presStyleLbl="node3" presStyleIdx="1" presStyleCnt="5"/>
      <dgm:spPr/>
    </dgm:pt>
    <dgm:pt modelId="{5E3648F1-75E2-4C83-B77D-18CFD24AE0B4}" type="pres">
      <dgm:prSet presAssocID="{F32B67A8-D8B4-40F5-BA69-CAFEE33EB72E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A13F32-7CCE-417A-B6A5-6EA6484CCC44}" type="pres">
      <dgm:prSet presAssocID="{F32B67A8-D8B4-40F5-BA69-CAFEE33EB72E}" presName="hierChild4" presStyleCnt="0"/>
      <dgm:spPr/>
    </dgm:pt>
    <dgm:pt modelId="{FE4883D1-83F1-4163-8A1C-5459F30C56AF}" type="pres">
      <dgm:prSet presAssocID="{0E67FD1F-E4A4-4886-9B8C-A7944A10C2D0}" presName="Name17" presStyleLbl="parChTrans1D3" presStyleIdx="2" presStyleCnt="5"/>
      <dgm:spPr/>
    </dgm:pt>
    <dgm:pt modelId="{45015EBB-4D06-44DD-876C-894E6E1FDBD9}" type="pres">
      <dgm:prSet presAssocID="{22D2B28C-38FB-426E-84BA-E4029DA1BB94}" presName="hierRoot3" presStyleCnt="0"/>
      <dgm:spPr/>
    </dgm:pt>
    <dgm:pt modelId="{2D967538-F261-4A43-9EC8-B9508980864A}" type="pres">
      <dgm:prSet presAssocID="{22D2B28C-38FB-426E-84BA-E4029DA1BB94}" presName="composite3" presStyleCnt="0"/>
      <dgm:spPr/>
    </dgm:pt>
    <dgm:pt modelId="{87E34722-974C-40D5-8718-C70EA1F21DC8}" type="pres">
      <dgm:prSet presAssocID="{22D2B28C-38FB-426E-84BA-E4029DA1BB94}" presName="background3" presStyleLbl="node3" presStyleIdx="2" presStyleCnt="5"/>
      <dgm:spPr/>
    </dgm:pt>
    <dgm:pt modelId="{E3B3F683-7F5B-4895-A77C-FE974B5F1B5A}" type="pres">
      <dgm:prSet presAssocID="{22D2B28C-38FB-426E-84BA-E4029DA1BB94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9D96B-63EE-429F-9A8F-24275DE66AA0}" type="pres">
      <dgm:prSet presAssocID="{22D2B28C-38FB-426E-84BA-E4029DA1BB94}" presName="hierChild4" presStyleCnt="0"/>
      <dgm:spPr/>
    </dgm:pt>
    <dgm:pt modelId="{9BAED041-7FC9-4D6B-9429-2B07E02C1B17}" type="pres">
      <dgm:prSet presAssocID="{66382E7F-703E-4BA2-9D1F-76852E787512}" presName="Name17" presStyleLbl="parChTrans1D3" presStyleIdx="3" presStyleCnt="5"/>
      <dgm:spPr/>
    </dgm:pt>
    <dgm:pt modelId="{DE83413C-9C46-45A3-B73C-8D2A2F7DB86C}" type="pres">
      <dgm:prSet presAssocID="{6CFB36B8-1B27-41EB-A469-28F7EEAEEF95}" presName="hierRoot3" presStyleCnt="0"/>
      <dgm:spPr/>
    </dgm:pt>
    <dgm:pt modelId="{82184BEF-8322-4DDE-BE48-CFF5DD35DEC9}" type="pres">
      <dgm:prSet presAssocID="{6CFB36B8-1B27-41EB-A469-28F7EEAEEF95}" presName="composite3" presStyleCnt="0"/>
      <dgm:spPr/>
    </dgm:pt>
    <dgm:pt modelId="{46ED9690-8243-4D74-8B2C-E02332B81F83}" type="pres">
      <dgm:prSet presAssocID="{6CFB36B8-1B27-41EB-A469-28F7EEAEEF95}" presName="background3" presStyleLbl="node3" presStyleIdx="3" presStyleCnt="5"/>
      <dgm:spPr/>
    </dgm:pt>
    <dgm:pt modelId="{7A9D6E1D-7E95-41EC-86AE-0407AF93847B}" type="pres">
      <dgm:prSet presAssocID="{6CFB36B8-1B27-41EB-A469-28F7EEAEEF95}" presName="text3" presStyleLbl="fgAcc3" presStyleIdx="3" presStyleCnt="5">
        <dgm:presLayoutVars>
          <dgm:chPref val="3"/>
        </dgm:presLayoutVars>
      </dgm:prSet>
      <dgm:spPr/>
    </dgm:pt>
    <dgm:pt modelId="{96CCA976-BD49-461C-961A-04312B98EF86}" type="pres">
      <dgm:prSet presAssocID="{6CFB36B8-1B27-41EB-A469-28F7EEAEEF95}" presName="hierChild4" presStyleCnt="0"/>
      <dgm:spPr/>
    </dgm:pt>
    <dgm:pt modelId="{04EA0B8E-D056-449D-9CFD-ABD530B298DD}" type="pres">
      <dgm:prSet presAssocID="{427E3FF6-FD61-486F-9E5D-94ABD3783F19}" presName="Name10" presStyleLbl="parChTrans1D2" presStyleIdx="1" presStyleCnt="3"/>
      <dgm:spPr/>
    </dgm:pt>
    <dgm:pt modelId="{356E75DD-31E2-4086-A578-8A8F370728A8}" type="pres">
      <dgm:prSet presAssocID="{9E56E52D-77A8-4B8A-8573-CEAA596C9881}" presName="hierRoot2" presStyleCnt="0"/>
      <dgm:spPr/>
    </dgm:pt>
    <dgm:pt modelId="{304389E0-BF25-48CE-AEDC-FA5D7C6D07C5}" type="pres">
      <dgm:prSet presAssocID="{9E56E52D-77A8-4B8A-8573-CEAA596C9881}" presName="composite2" presStyleCnt="0"/>
      <dgm:spPr/>
    </dgm:pt>
    <dgm:pt modelId="{EFABF650-A0C0-4EEA-892C-C8EC48121FEB}" type="pres">
      <dgm:prSet presAssocID="{9E56E52D-77A8-4B8A-8573-CEAA596C9881}" presName="background2" presStyleLbl="node2" presStyleIdx="1" presStyleCnt="3"/>
      <dgm:spPr/>
    </dgm:pt>
    <dgm:pt modelId="{D080C67C-71EA-4784-A3D3-78CB5762262D}" type="pres">
      <dgm:prSet presAssocID="{9E56E52D-77A8-4B8A-8573-CEAA596C988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1EC4D2-4B80-4992-AD60-41273141B4FB}" type="pres">
      <dgm:prSet presAssocID="{9E56E52D-77A8-4B8A-8573-CEAA596C9881}" presName="hierChild3" presStyleCnt="0"/>
      <dgm:spPr/>
    </dgm:pt>
    <dgm:pt modelId="{520092EA-36DA-4DB4-B11F-7B05120D6066}" type="pres">
      <dgm:prSet presAssocID="{65FA4F31-C160-4106-92AC-68D5E373E273}" presName="Name17" presStyleLbl="parChTrans1D3" presStyleIdx="4" presStyleCnt="5"/>
      <dgm:spPr/>
    </dgm:pt>
    <dgm:pt modelId="{B529C9B7-8AD1-44B7-87B8-AC87C9AF55D3}" type="pres">
      <dgm:prSet presAssocID="{8DCEB489-D733-45D4-BD25-BCB04B310BF0}" presName="hierRoot3" presStyleCnt="0"/>
      <dgm:spPr/>
    </dgm:pt>
    <dgm:pt modelId="{112BDBE7-EE47-4F74-9E8F-B0AF5CE98425}" type="pres">
      <dgm:prSet presAssocID="{8DCEB489-D733-45D4-BD25-BCB04B310BF0}" presName="composite3" presStyleCnt="0"/>
      <dgm:spPr/>
    </dgm:pt>
    <dgm:pt modelId="{8E1C823D-67E6-493F-A028-E450FD8D685D}" type="pres">
      <dgm:prSet presAssocID="{8DCEB489-D733-45D4-BD25-BCB04B310BF0}" presName="background3" presStyleLbl="node3" presStyleIdx="4" presStyleCnt="5"/>
      <dgm:spPr/>
    </dgm:pt>
    <dgm:pt modelId="{E8EE8C0D-D299-4A83-90A3-8E57AE92A294}" type="pres">
      <dgm:prSet presAssocID="{8DCEB489-D733-45D4-BD25-BCB04B310BF0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F02F5-C10F-4F0B-9DA2-6E27F5F0DB27}" type="pres">
      <dgm:prSet presAssocID="{8DCEB489-D733-45D4-BD25-BCB04B310BF0}" presName="hierChild4" presStyleCnt="0"/>
      <dgm:spPr/>
    </dgm:pt>
    <dgm:pt modelId="{AA3E1C84-9FA7-4505-B9FB-79A2D21F68B8}" type="pres">
      <dgm:prSet presAssocID="{7287605B-5315-4E73-8D6F-8BE88CBFC19C}" presName="Name10" presStyleLbl="parChTrans1D2" presStyleIdx="2" presStyleCnt="3"/>
      <dgm:spPr/>
    </dgm:pt>
    <dgm:pt modelId="{3935378D-14A5-4484-B3ED-F91A078C8A71}" type="pres">
      <dgm:prSet presAssocID="{4DB3C7EB-55B0-41FA-B3A0-460E19C5865F}" presName="hierRoot2" presStyleCnt="0"/>
      <dgm:spPr/>
    </dgm:pt>
    <dgm:pt modelId="{614A6624-B912-4A79-991A-5DF963034496}" type="pres">
      <dgm:prSet presAssocID="{4DB3C7EB-55B0-41FA-B3A0-460E19C5865F}" presName="composite2" presStyleCnt="0"/>
      <dgm:spPr/>
    </dgm:pt>
    <dgm:pt modelId="{3621F52D-81BC-4E8F-8F14-15C5CF611D16}" type="pres">
      <dgm:prSet presAssocID="{4DB3C7EB-55B0-41FA-B3A0-460E19C5865F}" presName="background2" presStyleLbl="node2" presStyleIdx="2" presStyleCnt="3"/>
      <dgm:spPr/>
    </dgm:pt>
    <dgm:pt modelId="{5B968392-59DE-4089-BD46-BD466D5AF49D}" type="pres">
      <dgm:prSet presAssocID="{4DB3C7EB-55B0-41FA-B3A0-460E19C5865F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852B03-1D50-4FF7-991A-6DA03C68E149}" type="pres">
      <dgm:prSet presAssocID="{4DB3C7EB-55B0-41FA-B3A0-460E19C5865F}" presName="hierChild3" presStyleCnt="0"/>
      <dgm:spPr/>
    </dgm:pt>
  </dgm:ptLst>
  <dgm:cxnLst>
    <dgm:cxn modelId="{07EAA5B2-7252-4B8D-AB33-AD60C3576C65}" srcId="{1A000756-9891-430C-A6E5-125D01CC4A8D}" destId="{F32B67A8-D8B4-40F5-BA69-CAFEE33EB72E}" srcOrd="1" destOrd="0" parTransId="{6BDE1FE1-9637-491A-8A86-044D9CD76E9F}" sibTransId="{AA9E52BC-47C7-4F52-82AA-A9774C08AC27}"/>
    <dgm:cxn modelId="{C3F95DFD-C7A9-4AE9-A1DB-18B987C498F8}" srcId="{9E56E52D-77A8-4B8A-8573-CEAA596C9881}" destId="{8DCEB489-D733-45D4-BD25-BCB04B310BF0}" srcOrd="0" destOrd="0" parTransId="{65FA4F31-C160-4106-92AC-68D5E373E273}" sibTransId="{2E0CF7A1-F071-43CD-B0B2-EA77DD40B209}"/>
    <dgm:cxn modelId="{ED0A2B64-E4F8-4431-A920-3015E341AED0}" type="presOf" srcId="{1A000756-9891-430C-A6E5-125D01CC4A8D}" destId="{778853FE-3D58-40B1-94E3-BFED20E59B67}" srcOrd="0" destOrd="0" presId="urn:microsoft.com/office/officeart/2005/8/layout/hierarchy1"/>
    <dgm:cxn modelId="{A33B4955-EB13-4777-A2DF-32A148767D68}" type="presOf" srcId="{6CFB36B8-1B27-41EB-A469-28F7EEAEEF95}" destId="{7A9D6E1D-7E95-41EC-86AE-0407AF93847B}" srcOrd="0" destOrd="0" presId="urn:microsoft.com/office/officeart/2005/8/layout/hierarchy1"/>
    <dgm:cxn modelId="{B73FF14B-58BB-465D-B496-BCF318F6212F}" type="presOf" srcId="{427E3FF6-FD61-486F-9E5D-94ABD3783F19}" destId="{04EA0B8E-D056-449D-9CFD-ABD530B298DD}" srcOrd="0" destOrd="0" presId="urn:microsoft.com/office/officeart/2005/8/layout/hierarchy1"/>
    <dgm:cxn modelId="{EB42C728-4182-455F-836B-ED086B4E0C44}" type="presOf" srcId="{66382E7F-703E-4BA2-9D1F-76852E787512}" destId="{9BAED041-7FC9-4D6B-9429-2B07E02C1B17}" srcOrd="0" destOrd="0" presId="urn:microsoft.com/office/officeart/2005/8/layout/hierarchy1"/>
    <dgm:cxn modelId="{2C9DDF20-BD8A-41C8-8F96-D41E78AB2D68}" type="presOf" srcId="{E150C66B-6B23-4CF3-826B-C533E9C8C2CB}" destId="{971B2B88-ED6B-4097-87BF-039CA73070A6}" srcOrd="0" destOrd="0" presId="urn:microsoft.com/office/officeart/2005/8/layout/hierarchy1"/>
    <dgm:cxn modelId="{50D2F28B-C448-4D0E-825D-F90978EE22FF}" type="presOf" srcId="{8DCEB489-D733-45D4-BD25-BCB04B310BF0}" destId="{E8EE8C0D-D299-4A83-90A3-8E57AE92A294}" srcOrd="0" destOrd="0" presId="urn:microsoft.com/office/officeart/2005/8/layout/hierarchy1"/>
    <dgm:cxn modelId="{13B0AA16-5657-4A9F-B126-651C5143A290}" srcId="{E150C66B-6B23-4CF3-826B-C533E9C8C2CB}" destId="{4DB3C7EB-55B0-41FA-B3A0-460E19C5865F}" srcOrd="2" destOrd="0" parTransId="{7287605B-5315-4E73-8D6F-8BE88CBFC19C}" sibTransId="{D91DB7F3-2CBF-42D6-BA5C-FA5D48FC4E2B}"/>
    <dgm:cxn modelId="{DA1987A7-002D-4B94-870E-9D8B00E293F5}" type="presOf" srcId="{3ABB3D72-6F96-48BE-9D35-771F2866BDB7}" destId="{B413AEF2-D298-4A10-B9B4-FA102B6BE8FA}" srcOrd="0" destOrd="0" presId="urn:microsoft.com/office/officeart/2005/8/layout/hierarchy1"/>
    <dgm:cxn modelId="{BBBC2EE6-1F33-4532-940B-883E2852CD35}" srcId="{1A000756-9891-430C-A6E5-125D01CC4A8D}" destId="{2CCD72D4-B864-4816-876E-2E0786239FBE}" srcOrd="0" destOrd="0" parTransId="{65BA2B16-9E42-4530-97DD-9E89FB7A2563}" sibTransId="{D5A7620B-D8BD-4421-AB48-25DD082A5219}"/>
    <dgm:cxn modelId="{FE8B0033-EDE9-47DF-AA34-24A05350C752}" type="presOf" srcId="{0E67FD1F-E4A4-4886-9B8C-A7944A10C2D0}" destId="{FE4883D1-83F1-4163-8A1C-5459F30C56AF}" srcOrd="0" destOrd="0" presId="urn:microsoft.com/office/officeart/2005/8/layout/hierarchy1"/>
    <dgm:cxn modelId="{7BC3D38D-5503-4B0D-9C40-62119CBED317}" type="presOf" srcId="{19B73216-45F0-4667-8581-2E71DAFC63E9}" destId="{5A877C74-9341-4898-9747-B3AC0B9C8000}" srcOrd="0" destOrd="0" presId="urn:microsoft.com/office/officeart/2005/8/layout/hierarchy1"/>
    <dgm:cxn modelId="{BD200FFB-1CAB-44FD-8457-ECD8A642D52C}" type="presOf" srcId="{9E56E52D-77A8-4B8A-8573-CEAA596C9881}" destId="{D080C67C-71EA-4784-A3D3-78CB5762262D}" srcOrd="0" destOrd="0" presId="urn:microsoft.com/office/officeart/2005/8/layout/hierarchy1"/>
    <dgm:cxn modelId="{2A6A9A23-061E-4FDF-BA63-2B5C19E62EEA}" type="presOf" srcId="{7287605B-5315-4E73-8D6F-8BE88CBFC19C}" destId="{AA3E1C84-9FA7-4505-B9FB-79A2D21F68B8}" srcOrd="0" destOrd="0" presId="urn:microsoft.com/office/officeart/2005/8/layout/hierarchy1"/>
    <dgm:cxn modelId="{102436F9-B65C-40B7-A84F-8B6EDE37E677}" type="presOf" srcId="{22D2B28C-38FB-426E-84BA-E4029DA1BB94}" destId="{E3B3F683-7F5B-4895-A77C-FE974B5F1B5A}" srcOrd="0" destOrd="0" presId="urn:microsoft.com/office/officeart/2005/8/layout/hierarchy1"/>
    <dgm:cxn modelId="{1EF0D1AC-3BF3-44BC-9C55-26E0A1C01DF7}" type="presOf" srcId="{F32B67A8-D8B4-40F5-BA69-CAFEE33EB72E}" destId="{5E3648F1-75E2-4C83-B77D-18CFD24AE0B4}" srcOrd="0" destOrd="0" presId="urn:microsoft.com/office/officeart/2005/8/layout/hierarchy1"/>
    <dgm:cxn modelId="{DF2735ED-CB18-4901-8EE4-CDF443BB99EF}" srcId="{E150C66B-6B23-4CF3-826B-C533E9C8C2CB}" destId="{9E56E52D-77A8-4B8A-8573-CEAA596C9881}" srcOrd="1" destOrd="0" parTransId="{427E3FF6-FD61-486F-9E5D-94ABD3783F19}" sibTransId="{EBCE3213-5E3E-436F-A7AA-60EF469A6FA7}"/>
    <dgm:cxn modelId="{0B7B5288-2388-47D7-8885-DCC48B7331D2}" srcId="{1A000756-9891-430C-A6E5-125D01CC4A8D}" destId="{6CFB36B8-1B27-41EB-A469-28F7EEAEEF95}" srcOrd="3" destOrd="0" parTransId="{66382E7F-703E-4BA2-9D1F-76852E787512}" sibTransId="{2C54F9FE-AA0A-4C40-9951-889979027E14}"/>
    <dgm:cxn modelId="{97BD4419-D28F-4E36-8C31-3158A64ACE8D}" srcId="{19B73216-45F0-4667-8581-2E71DAFC63E9}" destId="{E150C66B-6B23-4CF3-826B-C533E9C8C2CB}" srcOrd="0" destOrd="0" parTransId="{8341E8C4-87E3-477A-A7A2-328DD615641E}" sibTransId="{E63D7D35-DBF9-44C1-AF9B-C366BF33D195}"/>
    <dgm:cxn modelId="{49F93646-2EF5-4320-8AA7-4E491370E64E}" type="presOf" srcId="{65FA4F31-C160-4106-92AC-68D5E373E273}" destId="{520092EA-36DA-4DB4-B11F-7B05120D6066}" srcOrd="0" destOrd="0" presId="urn:microsoft.com/office/officeart/2005/8/layout/hierarchy1"/>
    <dgm:cxn modelId="{16472B9D-E101-4702-A564-D1FB845E3ABB}" type="presOf" srcId="{6BDE1FE1-9637-491A-8A86-044D9CD76E9F}" destId="{D88A9F47-7D56-48C5-816F-FF02872BC3D3}" srcOrd="0" destOrd="0" presId="urn:microsoft.com/office/officeart/2005/8/layout/hierarchy1"/>
    <dgm:cxn modelId="{B5682883-6919-49BA-B241-96ADBFB67D68}" type="presOf" srcId="{65BA2B16-9E42-4530-97DD-9E89FB7A2563}" destId="{F34D3D12-103E-4724-B626-DDF59CA2D472}" srcOrd="0" destOrd="0" presId="urn:microsoft.com/office/officeart/2005/8/layout/hierarchy1"/>
    <dgm:cxn modelId="{5D9AE712-4A98-4080-852A-3026EAA39D60}" srcId="{E150C66B-6B23-4CF3-826B-C533E9C8C2CB}" destId="{1A000756-9891-430C-A6E5-125D01CC4A8D}" srcOrd="0" destOrd="0" parTransId="{3ABB3D72-6F96-48BE-9D35-771F2866BDB7}" sibTransId="{D146C2AE-1F5B-4EC9-A17F-289DBDF23696}"/>
    <dgm:cxn modelId="{91DC0A34-23C3-45C0-8B3B-6BB2C63E48A9}" type="presOf" srcId="{2CCD72D4-B864-4816-876E-2E0786239FBE}" destId="{7A292792-A3E2-418A-8BE8-0DCCA131FBEA}" srcOrd="0" destOrd="0" presId="urn:microsoft.com/office/officeart/2005/8/layout/hierarchy1"/>
    <dgm:cxn modelId="{20281436-EAD0-4C7D-AEC5-F629AB4E43E0}" type="presOf" srcId="{4DB3C7EB-55B0-41FA-B3A0-460E19C5865F}" destId="{5B968392-59DE-4089-BD46-BD466D5AF49D}" srcOrd="0" destOrd="0" presId="urn:microsoft.com/office/officeart/2005/8/layout/hierarchy1"/>
    <dgm:cxn modelId="{E3A35E36-23CE-4944-BD78-4389E3EAEEA0}" srcId="{1A000756-9891-430C-A6E5-125D01CC4A8D}" destId="{22D2B28C-38FB-426E-84BA-E4029DA1BB94}" srcOrd="2" destOrd="0" parTransId="{0E67FD1F-E4A4-4886-9B8C-A7944A10C2D0}" sibTransId="{DE0357CD-46E7-4E69-981D-2EB5405AADFD}"/>
    <dgm:cxn modelId="{778E27B4-EAB7-42EA-B803-C53541A5B8F1}" type="presParOf" srcId="{5A877C74-9341-4898-9747-B3AC0B9C8000}" destId="{625C4481-FC3D-454A-BCD5-9B5FDD68FF73}" srcOrd="0" destOrd="0" presId="urn:microsoft.com/office/officeart/2005/8/layout/hierarchy1"/>
    <dgm:cxn modelId="{99E5DF59-90CC-4353-BE1B-C7702F2B572A}" type="presParOf" srcId="{625C4481-FC3D-454A-BCD5-9B5FDD68FF73}" destId="{57D708FE-6EF2-4794-A325-86CDF7A0373C}" srcOrd="0" destOrd="0" presId="urn:microsoft.com/office/officeart/2005/8/layout/hierarchy1"/>
    <dgm:cxn modelId="{2F6C45F4-2B2B-4081-8C33-D23F1FCC0C21}" type="presParOf" srcId="{57D708FE-6EF2-4794-A325-86CDF7A0373C}" destId="{8FF8FA65-214C-4949-B712-A28ED1C13EBD}" srcOrd="0" destOrd="0" presId="urn:microsoft.com/office/officeart/2005/8/layout/hierarchy1"/>
    <dgm:cxn modelId="{A86C1816-7E7E-4480-9CC1-C0A2CDE584E5}" type="presParOf" srcId="{57D708FE-6EF2-4794-A325-86CDF7A0373C}" destId="{971B2B88-ED6B-4097-87BF-039CA73070A6}" srcOrd="1" destOrd="0" presId="urn:microsoft.com/office/officeart/2005/8/layout/hierarchy1"/>
    <dgm:cxn modelId="{C0A2EEC9-DF00-4300-822C-F29A6C841846}" type="presParOf" srcId="{625C4481-FC3D-454A-BCD5-9B5FDD68FF73}" destId="{D64B5600-3EB9-48CE-9AC4-EE76986927D1}" srcOrd="1" destOrd="0" presId="urn:microsoft.com/office/officeart/2005/8/layout/hierarchy1"/>
    <dgm:cxn modelId="{E1C0291B-077C-486F-B5C4-B1D66831C6F0}" type="presParOf" srcId="{D64B5600-3EB9-48CE-9AC4-EE76986927D1}" destId="{B413AEF2-D298-4A10-B9B4-FA102B6BE8FA}" srcOrd="0" destOrd="0" presId="urn:microsoft.com/office/officeart/2005/8/layout/hierarchy1"/>
    <dgm:cxn modelId="{6FAB3C05-1EB6-4691-8F13-72B3E6066D76}" type="presParOf" srcId="{D64B5600-3EB9-48CE-9AC4-EE76986927D1}" destId="{4620F6ED-0513-4F71-BC4C-EF4BA9093306}" srcOrd="1" destOrd="0" presId="urn:microsoft.com/office/officeart/2005/8/layout/hierarchy1"/>
    <dgm:cxn modelId="{C3ABF093-D237-4E0C-BCB5-1A67194DAC40}" type="presParOf" srcId="{4620F6ED-0513-4F71-BC4C-EF4BA9093306}" destId="{93CBFE50-9110-4D41-BEA2-9FB4DC488014}" srcOrd="0" destOrd="0" presId="urn:microsoft.com/office/officeart/2005/8/layout/hierarchy1"/>
    <dgm:cxn modelId="{4CFD989A-268B-415D-9BA2-60C50DE6FDBE}" type="presParOf" srcId="{93CBFE50-9110-4D41-BEA2-9FB4DC488014}" destId="{EBB5AB58-824D-4198-9268-689E427755C4}" srcOrd="0" destOrd="0" presId="urn:microsoft.com/office/officeart/2005/8/layout/hierarchy1"/>
    <dgm:cxn modelId="{8C663EAB-BAD3-4C45-9776-50A40120F947}" type="presParOf" srcId="{93CBFE50-9110-4D41-BEA2-9FB4DC488014}" destId="{778853FE-3D58-40B1-94E3-BFED20E59B67}" srcOrd="1" destOrd="0" presId="urn:microsoft.com/office/officeart/2005/8/layout/hierarchy1"/>
    <dgm:cxn modelId="{D3195615-ADD7-4AF2-B954-854F3BADC330}" type="presParOf" srcId="{4620F6ED-0513-4F71-BC4C-EF4BA9093306}" destId="{E968264A-BFC6-4001-B123-B52382135683}" srcOrd="1" destOrd="0" presId="urn:microsoft.com/office/officeart/2005/8/layout/hierarchy1"/>
    <dgm:cxn modelId="{B6AD8DFD-9D93-435A-95B8-191904A92E5A}" type="presParOf" srcId="{E968264A-BFC6-4001-B123-B52382135683}" destId="{F34D3D12-103E-4724-B626-DDF59CA2D472}" srcOrd="0" destOrd="0" presId="urn:microsoft.com/office/officeart/2005/8/layout/hierarchy1"/>
    <dgm:cxn modelId="{E27E8A12-78EF-462F-861E-26EF2025A212}" type="presParOf" srcId="{E968264A-BFC6-4001-B123-B52382135683}" destId="{DD34E072-A4D7-46D5-86AA-086DFCB24D9A}" srcOrd="1" destOrd="0" presId="urn:microsoft.com/office/officeart/2005/8/layout/hierarchy1"/>
    <dgm:cxn modelId="{296B7594-3EC6-48CB-A4DB-9F928721FC51}" type="presParOf" srcId="{DD34E072-A4D7-46D5-86AA-086DFCB24D9A}" destId="{45AF3253-B390-4C13-8AD8-11D1DB6E9217}" srcOrd="0" destOrd="0" presId="urn:microsoft.com/office/officeart/2005/8/layout/hierarchy1"/>
    <dgm:cxn modelId="{87B2D2BE-739E-4990-B91A-BA6CF36DBD2B}" type="presParOf" srcId="{45AF3253-B390-4C13-8AD8-11D1DB6E9217}" destId="{00F8D613-56D3-42E1-AEB6-0A28DBE6F8F2}" srcOrd="0" destOrd="0" presId="urn:microsoft.com/office/officeart/2005/8/layout/hierarchy1"/>
    <dgm:cxn modelId="{F81B2A72-3A3A-49BF-8386-4272875CAD24}" type="presParOf" srcId="{45AF3253-B390-4C13-8AD8-11D1DB6E9217}" destId="{7A292792-A3E2-418A-8BE8-0DCCA131FBEA}" srcOrd="1" destOrd="0" presId="urn:microsoft.com/office/officeart/2005/8/layout/hierarchy1"/>
    <dgm:cxn modelId="{F1F05783-7729-4A00-938B-83358095F4F0}" type="presParOf" srcId="{DD34E072-A4D7-46D5-86AA-086DFCB24D9A}" destId="{05F06B1C-D565-4B12-B427-16B01E2A0519}" srcOrd="1" destOrd="0" presId="urn:microsoft.com/office/officeart/2005/8/layout/hierarchy1"/>
    <dgm:cxn modelId="{66E7927D-F1AD-40CA-BD69-9B83E81B08BF}" type="presParOf" srcId="{E968264A-BFC6-4001-B123-B52382135683}" destId="{D88A9F47-7D56-48C5-816F-FF02872BC3D3}" srcOrd="2" destOrd="0" presId="urn:microsoft.com/office/officeart/2005/8/layout/hierarchy1"/>
    <dgm:cxn modelId="{D7C0FC03-2E37-465B-B313-67F65C53A052}" type="presParOf" srcId="{E968264A-BFC6-4001-B123-B52382135683}" destId="{5F843866-015C-4F90-8958-41C3362F1F07}" srcOrd="3" destOrd="0" presId="urn:microsoft.com/office/officeart/2005/8/layout/hierarchy1"/>
    <dgm:cxn modelId="{09F36EB6-F283-4FCA-A584-2F6FAD8163DA}" type="presParOf" srcId="{5F843866-015C-4F90-8958-41C3362F1F07}" destId="{699B361C-82EC-439B-9D17-811E5F6E7608}" srcOrd="0" destOrd="0" presId="urn:microsoft.com/office/officeart/2005/8/layout/hierarchy1"/>
    <dgm:cxn modelId="{F8734B75-B78B-4DDC-8836-DBB9C4B1D31C}" type="presParOf" srcId="{699B361C-82EC-439B-9D17-811E5F6E7608}" destId="{3380E01C-AD5E-400F-88E6-60AEDEED6556}" srcOrd="0" destOrd="0" presId="urn:microsoft.com/office/officeart/2005/8/layout/hierarchy1"/>
    <dgm:cxn modelId="{ABA1DD2B-38C1-478F-B606-7B2340DFE2F2}" type="presParOf" srcId="{699B361C-82EC-439B-9D17-811E5F6E7608}" destId="{5E3648F1-75E2-4C83-B77D-18CFD24AE0B4}" srcOrd="1" destOrd="0" presId="urn:microsoft.com/office/officeart/2005/8/layout/hierarchy1"/>
    <dgm:cxn modelId="{5743A1D1-85BC-4683-8B6A-4D6489CBE9FE}" type="presParOf" srcId="{5F843866-015C-4F90-8958-41C3362F1F07}" destId="{7EA13F32-7CCE-417A-B6A5-6EA6484CCC44}" srcOrd="1" destOrd="0" presId="urn:microsoft.com/office/officeart/2005/8/layout/hierarchy1"/>
    <dgm:cxn modelId="{131EC7DC-11D5-49F4-96BF-09B47C2F6826}" type="presParOf" srcId="{E968264A-BFC6-4001-B123-B52382135683}" destId="{FE4883D1-83F1-4163-8A1C-5459F30C56AF}" srcOrd="4" destOrd="0" presId="urn:microsoft.com/office/officeart/2005/8/layout/hierarchy1"/>
    <dgm:cxn modelId="{FBD6BAFB-80AA-4577-9D98-377E899EA3B8}" type="presParOf" srcId="{E968264A-BFC6-4001-B123-B52382135683}" destId="{45015EBB-4D06-44DD-876C-894E6E1FDBD9}" srcOrd="5" destOrd="0" presId="urn:microsoft.com/office/officeart/2005/8/layout/hierarchy1"/>
    <dgm:cxn modelId="{32909D53-C607-4CFD-884D-DA10BD172C2E}" type="presParOf" srcId="{45015EBB-4D06-44DD-876C-894E6E1FDBD9}" destId="{2D967538-F261-4A43-9EC8-B9508980864A}" srcOrd="0" destOrd="0" presId="urn:microsoft.com/office/officeart/2005/8/layout/hierarchy1"/>
    <dgm:cxn modelId="{7087D575-78C3-4725-8D5A-84A6BA91D1AE}" type="presParOf" srcId="{2D967538-F261-4A43-9EC8-B9508980864A}" destId="{87E34722-974C-40D5-8718-C70EA1F21DC8}" srcOrd="0" destOrd="0" presId="urn:microsoft.com/office/officeart/2005/8/layout/hierarchy1"/>
    <dgm:cxn modelId="{63DDD9C2-F664-49E7-A1DC-F1B172757984}" type="presParOf" srcId="{2D967538-F261-4A43-9EC8-B9508980864A}" destId="{E3B3F683-7F5B-4895-A77C-FE974B5F1B5A}" srcOrd="1" destOrd="0" presId="urn:microsoft.com/office/officeart/2005/8/layout/hierarchy1"/>
    <dgm:cxn modelId="{8B4B6FC8-5FD7-4362-9575-3C9749687E9A}" type="presParOf" srcId="{45015EBB-4D06-44DD-876C-894E6E1FDBD9}" destId="{A689D96B-63EE-429F-9A8F-24275DE66AA0}" srcOrd="1" destOrd="0" presId="urn:microsoft.com/office/officeart/2005/8/layout/hierarchy1"/>
    <dgm:cxn modelId="{735E673F-2856-4148-A78A-713E19F5FEAB}" type="presParOf" srcId="{E968264A-BFC6-4001-B123-B52382135683}" destId="{9BAED041-7FC9-4D6B-9429-2B07E02C1B17}" srcOrd="6" destOrd="0" presId="urn:microsoft.com/office/officeart/2005/8/layout/hierarchy1"/>
    <dgm:cxn modelId="{BED04950-907B-46F1-ABBD-535F06ACB25F}" type="presParOf" srcId="{E968264A-BFC6-4001-B123-B52382135683}" destId="{DE83413C-9C46-45A3-B73C-8D2A2F7DB86C}" srcOrd="7" destOrd="0" presId="urn:microsoft.com/office/officeart/2005/8/layout/hierarchy1"/>
    <dgm:cxn modelId="{AE60F701-26F3-4CC3-A92F-8F8FC917E73C}" type="presParOf" srcId="{DE83413C-9C46-45A3-B73C-8D2A2F7DB86C}" destId="{82184BEF-8322-4DDE-BE48-CFF5DD35DEC9}" srcOrd="0" destOrd="0" presId="urn:microsoft.com/office/officeart/2005/8/layout/hierarchy1"/>
    <dgm:cxn modelId="{48F4B909-65AB-4064-A3AC-129575E3AEBA}" type="presParOf" srcId="{82184BEF-8322-4DDE-BE48-CFF5DD35DEC9}" destId="{46ED9690-8243-4D74-8B2C-E02332B81F83}" srcOrd="0" destOrd="0" presId="urn:microsoft.com/office/officeart/2005/8/layout/hierarchy1"/>
    <dgm:cxn modelId="{88CE4D44-4C0B-4E0E-A7F6-08E84442EF68}" type="presParOf" srcId="{82184BEF-8322-4DDE-BE48-CFF5DD35DEC9}" destId="{7A9D6E1D-7E95-41EC-86AE-0407AF93847B}" srcOrd="1" destOrd="0" presId="urn:microsoft.com/office/officeart/2005/8/layout/hierarchy1"/>
    <dgm:cxn modelId="{CD86F41E-9A93-4856-932B-67098273578E}" type="presParOf" srcId="{DE83413C-9C46-45A3-B73C-8D2A2F7DB86C}" destId="{96CCA976-BD49-461C-961A-04312B98EF86}" srcOrd="1" destOrd="0" presId="urn:microsoft.com/office/officeart/2005/8/layout/hierarchy1"/>
    <dgm:cxn modelId="{64EB083C-0C53-4FDF-83D9-1048F32CCD2D}" type="presParOf" srcId="{D64B5600-3EB9-48CE-9AC4-EE76986927D1}" destId="{04EA0B8E-D056-449D-9CFD-ABD530B298DD}" srcOrd="2" destOrd="0" presId="urn:microsoft.com/office/officeart/2005/8/layout/hierarchy1"/>
    <dgm:cxn modelId="{2631FDB5-8141-42C9-A529-C9AD96983422}" type="presParOf" srcId="{D64B5600-3EB9-48CE-9AC4-EE76986927D1}" destId="{356E75DD-31E2-4086-A578-8A8F370728A8}" srcOrd="3" destOrd="0" presId="urn:microsoft.com/office/officeart/2005/8/layout/hierarchy1"/>
    <dgm:cxn modelId="{3CAB27A7-ABE6-4BA6-8C5F-94A18F446BA2}" type="presParOf" srcId="{356E75DD-31E2-4086-A578-8A8F370728A8}" destId="{304389E0-BF25-48CE-AEDC-FA5D7C6D07C5}" srcOrd="0" destOrd="0" presId="urn:microsoft.com/office/officeart/2005/8/layout/hierarchy1"/>
    <dgm:cxn modelId="{D376BE89-AADF-4DF7-BA18-3B484672C117}" type="presParOf" srcId="{304389E0-BF25-48CE-AEDC-FA5D7C6D07C5}" destId="{EFABF650-A0C0-4EEA-892C-C8EC48121FEB}" srcOrd="0" destOrd="0" presId="urn:microsoft.com/office/officeart/2005/8/layout/hierarchy1"/>
    <dgm:cxn modelId="{ACCC3112-2B87-472B-A155-4D5A21DCCA28}" type="presParOf" srcId="{304389E0-BF25-48CE-AEDC-FA5D7C6D07C5}" destId="{D080C67C-71EA-4784-A3D3-78CB5762262D}" srcOrd="1" destOrd="0" presId="urn:microsoft.com/office/officeart/2005/8/layout/hierarchy1"/>
    <dgm:cxn modelId="{E1E78538-1591-470E-923E-ACE54E79306D}" type="presParOf" srcId="{356E75DD-31E2-4086-A578-8A8F370728A8}" destId="{A71EC4D2-4B80-4992-AD60-41273141B4FB}" srcOrd="1" destOrd="0" presId="urn:microsoft.com/office/officeart/2005/8/layout/hierarchy1"/>
    <dgm:cxn modelId="{EE6F38C1-01EB-4602-873F-E45869C072E5}" type="presParOf" srcId="{A71EC4D2-4B80-4992-AD60-41273141B4FB}" destId="{520092EA-36DA-4DB4-B11F-7B05120D6066}" srcOrd="0" destOrd="0" presId="urn:microsoft.com/office/officeart/2005/8/layout/hierarchy1"/>
    <dgm:cxn modelId="{8ABA156D-064E-426A-8FF7-2F29532E56BA}" type="presParOf" srcId="{A71EC4D2-4B80-4992-AD60-41273141B4FB}" destId="{B529C9B7-8AD1-44B7-87B8-AC87C9AF55D3}" srcOrd="1" destOrd="0" presId="urn:microsoft.com/office/officeart/2005/8/layout/hierarchy1"/>
    <dgm:cxn modelId="{1AFC7B7D-0AC0-454E-81D1-DDA40C22774F}" type="presParOf" srcId="{B529C9B7-8AD1-44B7-87B8-AC87C9AF55D3}" destId="{112BDBE7-EE47-4F74-9E8F-B0AF5CE98425}" srcOrd="0" destOrd="0" presId="urn:microsoft.com/office/officeart/2005/8/layout/hierarchy1"/>
    <dgm:cxn modelId="{94E65A8C-08ED-41DE-9AE3-CD2D4BA3281B}" type="presParOf" srcId="{112BDBE7-EE47-4F74-9E8F-B0AF5CE98425}" destId="{8E1C823D-67E6-493F-A028-E450FD8D685D}" srcOrd="0" destOrd="0" presId="urn:microsoft.com/office/officeart/2005/8/layout/hierarchy1"/>
    <dgm:cxn modelId="{21BA0A6F-160B-44FC-AC70-4FCFAB593B29}" type="presParOf" srcId="{112BDBE7-EE47-4F74-9E8F-B0AF5CE98425}" destId="{E8EE8C0D-D299-4A83-90A3-8E57AE92A294}" srcOrd="1" destOrd="0" presId="urn:microsoft.com/office/officeart/2005/8/layout/hierarchy1"/>
    <dgm:cxn modelId="{A64B457A-43ED-4E18-8078-0C15D4EB0319}" type="presParOf" srcId="{B529C9B7-8AD1-44B7-87B8-AC87C9AF55D3}" destId="{C0FF02F5-C10F-4F0B-9DA2-6E27F5F0DB27}" srcOrd="1" destOrd="0" presId="urn:microsoft.com/office/officeart/2005/8/layout/hierarchy1"/>
    <dgm:cxn modelId="{9148FA0B-0058-4E85-86A4-FDE1DA03050D}" type="presParOf" srcId="{D64B5600-3EB9-48CE-9AC4-EE76986927D1}" destId="{AA3E1C84-9FA7-4505-B9FB-79A2D21F68B8}" srcOrd="4" destOrd="0" presId="urn:microsoft.com/office/officeart/2005/8/layout/hierarchy1"/>
    <dgm:cxn modelId="{1714A72C-969E-44F0-AADF-24C4AEFACB74}" type="presParOf" srcId="{D64B5600-3EB9-48CE-9AC4-EE76986927D1}" destId="{3935378D-14A5-4484-B3ED-F91A078C8A71}" srcOrd="5" destOrd="0" presId="urn:microsoft.com/office/officeart/2005/8/layout/hierarchy1"/>
    <dgm:cxn modelId="{075A9190-E437-47C2-9BF5-339791FD4FAE}" type="presParOf" srcId="{3935378D-14A5-4484-B3ED-F91A078C8A71}" destId="{614A6624-B912-4A79-991A-5DF963034496}" srcOrd="0" destOrd="0" presId="urn:microsoft.com/office/officeart/2005/8/layout/hierarchy1"/>
    <dgm:cxn modelId="{C225D50C-7B5E-4F50-ACDE-4378CC9F39DC}" type="presParOf" srcId="{614A6624-B912-4A79-991A-5DF963034496}" destId="{3621F52D-81BC-4E8F-8F14-15C5CF611D16}" srcOrd="0" destOrd="0" presId="urn:microsoft.com/office/officeart/2005/8/layout/hierarchy1"/>
    <dgm:cxn modelId="{39AB1463-D145-41D5-93CB-B1324693D319}" type="presParOf" srcId="{614A6624-B912-4A79-991A-5DF963034496}" destId="{5B968392-59DE-4089-BD46-BD466D5AF49D}" srcOrd="1" destOrd="0" presId="urn:microsoft.com/office/officeart/2005/8/layout/hierarchy1"/>
    <dgm:cxn modelId="{D683DB71-F810-41A1-AF02-C92465F5E0A9}" type="presParOf" srcId="{3935378D-14A5-4484-B3ED-F91A078C8A71}" destId="{9C852B03-1D50-4FF7-991A-6DA03C68E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11287433" cy="6912078"/>
        <a:chOff x="0" y="0"/>
        <a:chExt cx="11287433" cy="6912078"/>
      </a:xfrm>
    </dsp:grpSpPr>
    <dsp:sp modelId="{B413AEF2-D298-4A10-B9B4-FA102B6BE8FA}">
      <dsp:nvSpPr>
        <dsp:cNvPr id="5" name="Полилиния 4"/>
        <dsp:cNvSpPr/>
      </dsp:nvSpPr>
      <dsp:spPr bwMode="white">
        <a:xfrm>
          <a:off x="3646709" y="2421936"/>
          <a:ext cx="2693739" cy="455405"/>
        </a:xfrm>
        <a:custGeom>
          <a:avLst/>
          <a:gdLst/>
          <a:ahLst/>
          <a:cxnLst/>
          <a:pathLst>
            <a:path w="4242" h="717">
              <a:moveTo>
                <a:pt x="4242" y="0"/>
              </a:moveTo>
              <a:lnTo>
                <a:pt x="4242" y="580"/>
              </a:lnTo>
              <a:lnTo>
                <a:pt x="0" y="580"/>
              </a:lnTo>
              <a:lnTo>
                <a:pt x="0" y="717"/>
              </a:lnTo>
            </a:path>
          </a:pathLst>
        </a:custGeom>
        <a:sp3d prstMaterial="matte"/>
      </dsp:spPr>
      <dsp:style>
        <a:lnRef idx="2">
          <a:schemeClr val="accent1">
            <a:tint val="99000"/>
          </a:schemeClr>
        </a:lnRef>
        <a:fillRef idx="0">
          <a:schemeClr val="accent1">
            <a:tint val="99000"/>
          </a:schemeClr>
        </a:fillRef>
        <a:effectRef idx="0">
          <a:scrgbClr r="0" g="0" b="0"/>
        </a:effectRef>
        <a:fontRef idx="minor"/>
      </dsp:style>
      <dsp:txXfrm>
        <a:off x="3646709" y="2421936"/>
        <a:ext cx="2693739" cy="455405"/>
      </dsp:txXfrm>
    </dsp:sp>
    <dsp:sp modelId="{F34D3D12-103E-4724-B626-DDF59CA2D472}">
      <dsp:nvSpPr>
        <dsp:cNvPr id="8" name="Полилиния 7"/>
        <dsp:cNvSpPr/>
      </dsp:nvSpPr>
      <dsp:spPr bwMode="white">
        <a:xfrm>
          <a:off x="781438" y="3869767"/>
          <a:ext cx="2865271" cy="455405"/>
        </a:xfrm>
        <a:custGeom>
          <a:avLst/>
          <a:gdLst/>
          <a:ahLst/>
          <a:cxnLst/>
          <a:pathLst>
            <a:path w="4512" h="717">
              <a:moveTo>
                <a:pt x="4512" y="0"/>
              </a:moveTo>
              <a:lnTo>
                <a:pt x="4512" y="580"/>
              </a:lnTo>
              <a:lnTo>
                <a:pt x="0" y="580"/>
              </a:lnTo>
              <a:lnTo>
                <a:pt x="0" y="717"/>
              </a:lnTo>
            </a:path>
          </a:pathLst>
        </a:custGeom>
        <a:sp3d prstMaterial="matte"/>
      </dsp:spPr>
      <dsp:style>
        <a:lnRef idx="2">
          <a:schemeClr val="accent1">
            <a:tint val="80000"/>
          </a:schemeClr>
        </a:lnRef>
        <a:fillRef idx="0">
          <a:schemeClr val="accent1">
            <a:tint val="80000"/>
          </a:schemeClr>
        </a:fillRef>
        <a:effectRef idx="0">
          <a:scrgbClr r="0" g="0" b="0"/>
        </a:effectRef>
        <a:fontRef idx="minor"/>
      </dsp:style>
      <dsp:txXfrm>
        <a:off x="781438" y="3869767"/>
        <a:ext cx="2865271" cy="455405"/>
      </dsp:txXfrm>
    </dsp:sp>
    <dsp:sp modelId="{D88A9F47-7D56-48C5-816F-FF02872BC3D3}">
      <dsp:nvSpPr>
        <dsp:cNvPr id="11" name="Полилиния 10"/>
        <dsp:cNvSpPr/>
      </dsp:nvSpPr>
      <dsp:spPr bwMode="white">
        <a:xfrm>
          <a:off x="2691619" y="3869767"/>
          <a:ext cx="955090" cy="455405"/>
        </a:xfrm>
        <a:custGeom>
          <a:avLst/>
          <a:gdLst/>
          <a:ahLst/>
          <a:cxnLst/>
          <a:pathLst>
            <a:path w="1504" h="717">
              <a:moveTo>
                <a:pt x="1504" y="0"/>
              </a:moveTo>
              <a:lnTo>
                <a:pt x="1504" y="580"/>
              </a:lnTo>
              <a:lnTo>
                <a:pt x="0" y="580"/>
              </a:lnTo>
              <a:lnTo>
                <a:pt x="0" y="717"/>
              </a:lnTo>
            </a:path>
          </a:pathLst>
        </a:custGeom>
        <a:sp3d prstMaterial="matte"/>
      </dsp:spPr>
      <dsp:style>
        <a:lnRef idx="2">
          <a:schemeClr val="accent1">
            <a:tint val="80000"/>
          </a:schemeClr>
        </a:lnRef>
        <a:fillRef idx="0">
          <a:schemeClr val="accent1">
            <a:tint val="80000"/>
          </a:schemeClr>
        </a:fillRef>
        <a:effectRef idx="0">
          <a:scrgbClr r="0" g="0" b="0"/>
        </a:effectRef>
        <a:fontRef idx="minor"/>
      </dsp:style>
      <dsp:txXfrm>
        <a:off x="2691619" y="3869767"/>
        <a:ext cx="955090" cy="455405"/>
      </dsp:txXfrm>
    </dsp:sp>
    <dsp:sp modelId="{FE4883D1-83F1-4163-8A1C-5459F30C56AF}">
      <dsp:nvSpPr>
        <dsp:cNvPr id="14" name="Полилиния 13"/>
        <dsp:cNvSpPr/>
      </dsp:nvSpPr>
      <dsp:spPr bwMode="white">
        <a:xfrm>
          <a:off x="3646709" y="3869767"/>
          <a:ext cx="955090" cy="455405"/>
        </a:xfrm>
        <a:custGeom>
          <a:avLst/>
          <a:gdLst/>
          <a:ahLst/>
          <a:cxnLst/>
          <a:pathLst>
            <a:path w="1504" h="717">
              <a:moveTo>
                <a:pt x="0" y="0"/>
              </a:moveTo>
              <a:lnTo>
                <a:pt x="0" y="580"/>
              </a:lnTo>
              <a:lnTo>
                <a:pt x="1504" y="580"/>
              </a:lnTo>
              <a:lnTo>
                <a:pt x="1504" y="717"/>
              </a:lnTo>
            </a:path>
          </a:pathLst>
        </a:custGeom>
        <a:sp3d prstMaterial="matte"/>
      </dsp:spPr>
      <dsp:style>
        <a:lnRef idx="2">
          <a:schemeClr val="accent1">
            <a:tint val="80000"/>
          </a:schemeClr>
        </a:lnRef>
        <a:fillRef idx="0">
          <a:schemeClr val="accent1">
            <a:tint val="80000"/>
          </a:schemeClr>
        </a:fillRef>
        <a:effectRef idx="0">
          <a:scrgbClr r="0" g="0" b="0"/>
        </a:effectRef>
        <a:fontRef idx="minor"/>
      </dsp:style>
      <dsp:txXfrm>
        <a:off x="3646709" y="3869767"/>
        <a:ext cx="955090" cy="455405"/>
      </dsp:txXfrm>
    </dsp:sp>
    <dsp:sp modelId="{9BAED041-7FC9-4D6B-9429-2B07E02C1B17}">
      <dsp:nvSpPr>
        <dsp:cNvPr id="17" name="Полилиния 16"/>
        <dsp:cNvSpPr/>
      </dsp:nvSpPr>
      <dsp:spPr bwMode="white">
        <a:xfrm>
          <a:off x="3646709" y="3869767"/>
          <a:ext cx="2865271" cy="455405"/>
        </a:xfrm>
        <a:custGeom>
          <a:avLst/>
          <a:gdLst/>
          <a:ahLst/>
          <a:cxnLst/>
          <a:pathLst>
            <a:path w="4512" h="717">
              <a:moveTo>
                <a:pt x="0" y="0"/>
              </a:moveTo>
              <a:lnTo>
                <a:pt x="0" y="580"/>
              </a:lnTo>
              <a:lnTo>
                <a:pt x="4512" y="580"/>
              </a:lnTo>
              <a:lnTo>
                <a:pt x="4512" y="717"/>
              </a:lnTo>
            </a:path>
          </a:pathLst>
        </a:custGeom>
        <a:sp3d prstMaterial="matte"/>
      </dsp:spPr>
      <dsp:style>
        <a:lnRef idx="2">
          <a:schemeClr val="accent1">
            <a:tint val="80000"/>
          </a:schemeClr>
        </a:lnRef>
        <a:fillRef idx="0">
          <a:schemeClr val="accent1">
            <a:tint val="80000"/>
          </a:schemeClr>
        </a:fillRef>
        <a:effectRef idx="0">
          <a:scrgbClr r="0" g="0" b="0"/>
        </a:effectRef>
        <a:fontRef idx="minor"/>
      </dsp:style>
      <dsp:txXfrm>
        <a:off x="3646709" y="3869767"/>
        <a:ext cx="2865271" cy="455405"/>
      </dsp:txXfrm>
    </dsp:sp>
    <dsp:sp modelId="{04EA0B8E-D056-449D-9CFD-ABD530B298DD}">
      <dsp:nvSpPr>
        <dsp:cNvPr id="20" name="Полилиния 19"/>
        <dsp:cNvSpPr/>
      </dsp:nvSpPr>
      <dsp:spPr bwMode="white">
        <a:xfrm>
          <a:off x="6340448" y="2421936"/>
          <a:ext cx="2081713" cy="455405"/>
        </a:xfrm>
        <a:custGeom>
          <a:avLst/>
          <a:gdLst/>
          <a:ahLst/>
          <a:cxnLst/>
          <a:pathLst>
            <a:path w="3278" h="717">
              <a:moveTo>
                <a:pt x="0" y="0"/>
              </a:moveTo>
              <a:lnTo>
                <a:pt x="0" y="580"/>
              </a:lnTo>
              <a:lnTo>
                <a:pt x="3278" y="580"/>
              </a:lnTo>
              <a:lnTo>
                <a:pt x="3278" y="717"/>
              </a:lnTo>
            </a:path>
          </a:pathLst>
        </a:custGeom>
        <a:sp3d prstMaterial="matte"/>
      </dsp:spPr>
      <dsp:style>
        <a:lnRef idx="2">
          <a:schemeClr val="accent1">
            <a:tint val="99000"/>
          </a:schemeClr>
        </a:lnRef>
        <a:fillRef idx="0">
          <a:schemeClr val="accent1">
            <a:tint val="99000"/>
          </a:schemeClr>
        </a:fillRef>
        <a:effectRef idx="0">
          <a:scrgbClr r="0" g="0" b="0"/>
        </a:effectRef>
        <a:fontRef idx="minor"/>
      </dsp:style>
      <dsp:txXfrm>
        <a:off x="6340448" y="2421936"/>
        <a:ext cx="2081713" cy="455405"/>
      </dsp:txXfrm>
    </dsp:sp>
    <dsp:sp modelId="{520092EA-36DA-4DB4-B11F-7B05120D6066}">
      <dsp:nvSpPr>
        <dsp:cNvPr id="23" name="Полилиния 22"/>
        <dsp:cNvSpPr/>
      </dsp:nvSpPr>
      <dsp:spPr bwMode="white">
        <a:xfrm>
          <a:off x="8422162" y="3869767"/>
          <a:ext cx="0" cy="455405"/>
        </a:xfrm>
        <a:custGeom>
          <a:avLst/>
          <a:gdLst/>
          <a:ahLst/>
          <a:cxnLst/>
          <a:pathLst>
            <a:path h="717">
              <a:moveTo>
                <a:pt x="0" y="0"/>
              </a:moveTo>
              <a:lnTo>
                <a:pt x="0" y="717"/>
              </a:lnTo>
            </a:path>
          </a:pathLst>
        </a:custGeom>
        <a:sp3d prstMaterial="matte"/>
      </dsp:spPr>
      <dsp:style>
        <a:lnRef idx="2">
          <a:schemeClr val="accent1">
            <a:tint val="80000"/>
          </a:schemeClr>
        </a:lnRef>
        <a:fillRef idx="0">
          <a:schemeClr val="accent1">
            <a:tint val="80000"/>
          </a:schemeClr>
        </a:fillRef>
        <a:effectRef idx="0">
          <a:scrgbClr r="0" g="0" b="0"/>
        </a:effectRef>
        <a:fontRef idx="minor"/>
      </dsp:style>
      <dsp:txXfrm>
        <a:off x="8422162" y="3869767"/>
        <a:ext cx="0" cy="455405"/>
      </dsp:txXfrm>
    </dsp:sp>
    <dsp:sp modelId="{AA3E1C84-9FA7-4505-B9FB-79A2D21F68B8}">
      <dsp:nvSpPr>
        <dsp:cNvPr id="26" name="Полилиния 25"/>
        <dsp:cNvSpPr/>
      </dsp:nvSpPr>
      <dsp:spPr bwMode="white">
        <a:xfrm>
          <a:off x="6340448" y="2421936"/>
          <a:ext cx="3991894" cy="455405"/>
        </a:xfrm>
        <a:custGeom>
          <a:avLst/>
          <a:gdLst/>
          <a:ahLst/>
          <a:cxnLst/>
          <a:pathLst>
            <a:path w="6286" h="717">
              <a:moveTo>
                <a:pt x="0" y="0"/>
              </a:moveTo>
              <a:lnTo>
                <a:pt x="0" y="580"/>
              </a:lnTo>
              <a:lnTo>
                <a:pt x="6286" y="580"/>
              </a:lnTo>
              <a:lnTo>
                <a:pt x="6286" y="717"/>
              </a:lnTo>
            </a:path>
          </a:pathLst>
        </a:custGeom>
        <a:sp3d prstMaterial="matte"/>
      </dsp:spPr>
      <dsp:style>
        <a:lnRef idx="2">
          <a:schemeClr val="accent1">
            <a:tint val="99000"/>
          </a:schemeClr>
        </a:lnRef>
        <a:fillRef idx="0">
          <a:schemeClr val="accent1">
            <a:tint val="99000"/>
          </a:schemeClr>
        </a:fillRef>
        <a:effectRef idx="0">
          <a:scrgbClr r="0" g="0" b="0"/>
        </a:effectRef>
        <a:fontRef idx="minor"/>
      </dsp:style>
      <dsp:txXfrm>
        <a:off x="6340448" y="2421936"/>
        <a:ext cx="3991894" cy="455405"/>
      </dsp:txXfrm>
    </dsp:sp>
    <dsp:sp modelId="{8FF8FA65-214C-4949-B712-A28ED1C13EBD}">
      <dsp:nvSpPr>
        <dsp:cNvPr id="3" name="Скругленный прямоугольник 2"/>
        <dsp:cNvSpPr/>
      </dsp:nvSpPr>
      <dsp:spPr bwMode="white">
        <a:xfrm>
          <a:off x="5559010" y="142951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shade val="8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5559010" y="1429511"/>
        <a:ext cx="1562875" cy="992426"/>
      </dsp:txXfrm>
    </dsp:sp>
    <dsp:sp modelId="{971B2B88-ED6B-4097-87BF-039CA73070A6}">
      <dsp:nvSpPr>
        <dsp:cNvPr id="4" name="Скругленный прямоугольник 3"/>
        <dsp:cNvSpPr/>
      </dsp:nvSpPr>
      <dsp:spPr bwMode="white">
        <a:xfrm>
          <a:off x="5732663" y="1594481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shade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</a:rPr>
            <a:t>Методы </a:t>
          </a:r>
          <a:r>
            <a:rPr lang="ru-RU" dirty="0" err="1" smtClean="0">
              <a:solidFill>
                <a:schemeClr val="dk1"/>
              </a:solidFill>
            </a:rPr>
            <a:t>характеризации</a:t>
          </a:r>
          <a:r>
            <a:rPr lang="ru-RU" dirty="0" smtClean="0">
              <a:solidFill>
                <a:schemeClr val="dk1"/>
              </a:solidFill>
            </a:rPr>
            <a:t> РАО</a:t>
          </a:r>
          <a:endParaRPr lang="ru-RU" dirty="0">
            <a:solidFill>
              <a:schemeClr val="dk1"/>
            </a:solidFill>
          </a:endParaRPr>
        </a:p>
      </dsp:txBody>
      <dsp:txXfrm>
        <a:off x="5732663" y="1594481"/>
        <a:ext cx="1562875" cy="992426"/>
      </dsp:txXfrm>
    </dsp:sp>
    <dsp:sp modelId="{EBB5AB58-824D-4198-9268-689E427755C4}">
      <dsp:nvSpPr>
        <dsp:cNvPr id="6" name="Скругленный прямоугольник 5"/>
        <dsp:cNvSpPr/>
      </dsp:nvSpPr>
      <dsp:spPr bwMode="white">
        <a:xfrm>
          <a:off x="2865271" y="287734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99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2865271" y="2877341"/>
        <a:ext cx="1562875" cy="992426"/>
      </dsp:txXfrm>
    </dsp:sp>
    <dsp:sp modelId="{778853FE-3D58-40B1-94E3-BFED20E59B67}">
      <dsp:nvSpPr>
        <dsp:cNvPr id="7" name="Скругленный прямоугольник 6"/>
        <dsp:cNvSpPr/>
      </dsp:nvSpPr>
      <dsp:spPr bwMode="white">
        <a:xfrm>
          <a:off x="3038924" y="3042311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99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Неразрушающий контроль</a:t>
          </a:r>
          <a:endParaRPr lang="ru-RU" dirty="0">
            <a:solidFill>
              <a:schemeClr val="dk1"/>
            </a:solidFill>
          </a:endParaRPr>
        </a:p>
      </dsp:txBody>
      <dsp:txXfrm>
        <a:off x="3038924" y="3042311"/>
        <a:ext cx="1562875" cy="992426"/>
      </dsp:txXfrm>
    </dsp:sp>
    <dsp:sp modelId="{00F8D613-56D3-42E1-AEB6-0A28DBE6F8F2}">
      <dsp:nvSpPr>
        <dsp:cNvPr id="9" name="Скругленный прямоугольник 8"/>
        <dsp:cNvSpPr/>
      </dsp:nvSpPr>
      <dsp:spPr bwMode="white">
        <a:xfrm>
          <a:off x="0" y="432517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0" y="4325171"/>
        <a:ext cx="1562875" cy="992426"/>
      </dsp:txXfrm>
    </dsp:sp>
    <dsp:sp modelId="{7A292792-A3E2-418A-8BE8-0DCCA131FBEA}">
      <dsp:nvSpPr>
        <dsp:cNvPr id="10" name="Скругленный прямоугольник 9"/>
        <dsp:cNvSpPr/>
      </dsp:nvSpPr>
      <dsp:spPr bwMode="white">
        <a:xfrm>
          <a:off x="173653" y="4490142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Гамма-спектрометрия</a:t>
          </a:r>
          <a:endParaRPr lang="ru-RU" dirty="0">
            <a:solidFill>
              <a:schemeClr val="dk1"/>
            </a:solidFill>
          </a:endParaRPr>
        </a:p>
      </dsp:txBody>
      <dsp:txXfrm>
        <a:off x="173653" y="4490142"/>
        <a:ext cx="1562875" cy="992426"/>
      </dsp:txXfrm>
    </dsp:sp>
    <dsp:sp modelId="{3380E01C-AD5E-400F-88E6-60AEDEED6556}">
      <dsp:nvSpPr>
        <dsp:cNvPr id="12" name="Скругленный прямоугольник 11"/>
        <dsp:cNvSpPr/>
      </dsp:nvSpPr>
      <dsp:spPr bwMode="white">
        <a:xfrm>
          <a:off x="1910181" y="432517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1910181" y="4325171"/>
        <a:ext cx="1562875" cy="992426"/>
      </dsp:txXfrm>
    </dsp:sp>
    <dsp:sp modelId="{5E3648F1-75E2-4C83-B77D-18CFD24AE0B4}">
      <dsp:nvSpPr>
        <dsp:cNvPr id="13" name="Скругленный прямоугольник 12"/>
        <dsp:cNvSpPr/>
      </dsp:nvSpPr>
      <dsp:spPr bwMode="white">
        <a:xfrm>
          <a:off x="2083834" y="4490142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Калориметрический метод</a:t>
          </a:r>
          <a:endParaRPr lang="ru-RU" dirty="0">
            <a:solidFill>
              <a:schemeClr val="dk1"/>
            </a:solidFill>
          </a:endParaRPr>
        </a:p>
      </dsp:txBody>
      <dsp:txXfrm>
        <a:off x="2083834" y="4490142"/>
        <a:ext cx="1562875" cy="992426"/>
      </dsp:txXfrm>
    </dsp:sp>
    <dsp:sp modelId="{87E34722-974C-40D5-8718-C70EA1F21DC8}">
      <dsp:nvSpPr>
        <dsp:cNvPr id="15" name="Скругленный прямоугольник 14"/>
        <dsp:cNvSpPr/>
      </dsp:nvSpPr>
      <dsp:spPr bwMode="white">
        <a:xfrm>
          <a:off x="3820362" y="432517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3820362" y="4325171"/>
        <a:ext cx="1562875" cy="992426"/>
      </dsp:txXfrm>
    </dsp:sp>
    <dsp:sp modelId="{E3B3F683-7F5B-4895-A77C-FE974B5F1B5A}">
      <dsp:nvSpPr>
        <dsp:cNvPr id="16" name="Скругленный прямоугольник 15"/>
        <dsp:cNvSpPr/>
      </dsp:nvSpPr>
      <dsp:spPr bwMode="white">
        <a:xfrm>
          <a:off x="3994015" y="4490142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Рентгеновская флуоресцентная спектрометрия</a:t>
          </a:r>
          <a:endParaRPr lang="ru-RU" dirty="0">
            <a:solidFill>
              <a:schemeClr val="dk1"/>
            </a:solidFill>
          </a:endParaRPr>
        </a:p>
      </dsp:txBody>
      <dsp:txXfrm>
        <a:off x="3994015" y="4490142"/>
        <a:ext cx="1562875" cy="992426"/>
      </dsp:txXfrm>
    </dsp:sp>
    <dsp:sp modelId="{46ED9690-8243-4D74-8B2C-E02332B81F83}">
      <dsp:nvSpPr>
        <dsp:cNvPr id="18" name="Скругленный прямоугольник 17"/>
        <dsp:cNvSpPr/>
      </dsp:nvSpPr>
      <dsp:spPr bwMode="white">
        <a:xfrm>
          <a:off x="5730543" y="432517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5730543" y="4325171"/>
        <a:ext cx="1562875" cy="992426"/>
      </dsp:txXfrm>
    </dsp:sp>
    <dsp:sp modelId="{7A9D6E1D-7E95-41EC-86AE-0407AF93847B}">
      <dsp:nvSpPr>
        <dsp:cNvPr id="19" name="Скругленный прямоугольник 18"/>
        <dsp:cNvSpPr/>
      </dsp:nvSpPr>
      <dsp:spPr bwMode="white">
        <a:xfrm>
          <a:off x="5904196" y="4490142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Нейтронные методы</a:t>
          </a:r>
          <a:endParaRPr lang="ru-RU" b="0" i="0" dirty="0">
            <a:solidFill>
              <a:schemeClr val="dk1"/>
            </a:solidFill>
          </a:endParaRPr>
        </a:p>
      </dsp:txBody>
      <dsp:txXfrm>
        <a:off x="5904196" y="4490142"/>
        <a:ext cx="1562875" cy="992426"/>
      </dsp:txXfrm>
    </dsp:sp>
    <dsp:sp modelId="{EFABF650-A0C0-4EEA-892C-C8EC48121FEB}">
      <dsp:nvSpPr>
        <dsp:cNvPr id="21" name="Скругленный прямоугольник 20"/>
        <dsp:cNvSpPr/>
      </dsp:nvSpPr>
      <dsp:spPr bwMode="white">
        <a:xfrm>
          <a:off x="7640724" y="287734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99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7640724" y="2877341"/>
        <a:ext cx="1562875" cy="992426"/>
      </dsp:txXfrm>
    </dsp:sp>
    <dsp:sp modelId="{D080C67C-71EA-4784-A3D3-78CB5762262D}">
      <dsp:nvSpPr>
        <dsp:cNvPr id="22" name="Скругленный прямоугольник 21"/>
        <dsp:cNvSpPr/>
      </dsp:nvSpPr>
      <dsp:spPr bwMode="white">
        <a:xfrm>
          <a:off x="7814377" y="3042311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99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</a:rPr>
            <a:t>Теоретические методы</a:t>
          </a:r>
          <a:endParaRPr lang="ru-RU" dirty="0">
            <a:solidFill>
              <a:schemeClr val="dk1"/>
            </a:solidFill>
          </a:endParaRPr>
        </a:p>
      </dsp:txBody>
      <dsp:txXfrm>
        <a:off x="7814377" y="3042311"/>
        <a:ext cx="1562875" cy="992426"/>
      </dsp:txXfrm>
    </dsp:sp>
    <dsp:sp modelId="{8E1C823D-67E6-493F-A028-E450FD8D685D}">
      <dsp:nvSpPr>
        <dsp:cNvPr id="24" name="Скругленный прямоугольник 23"/>
        <dsp:cNvSpPr/>
      </dsp:nvSpPr>
      <dsp:spPr bwMode="white">
        <a:xfrm>
          <a:off x="7640724" y="432517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8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7640724" y="4325171"/>
        <a:ext cx="1562875" cy="992426"/>
      </dsp:txXfrm>
    </dsp:sp>
    <dsp:sp modelId="{E8EE8C0D-D299-4A83-90A3-8E57AE92A294}">
      <dsp:nvSpPr>
        <dsp:cNvPr id="25" name="Скругленный прямоугольник 24"/>
        <dsp:cNvSpPr/>
      </dsp:nvSpPr>
      <dsp:spPr bwMode="white">
        <a:xfrm>
          <a:off x="7814377" y="4490142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80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0" i="0" dirty="0" smtClean="0">
              <a:solidFill>
                <a:schemeClr val="dk1"/>
              </a:solidFill>
            </a:rPr>
            <a:t>Метод </a:t>
          </a:r>
          <a:r>
            <a:rPr lang="ru-RU" b="0" i="0" dirty="0" err="1" smtClean="0">
              <a:solidFill>
                <a:schemeClr val="dk1"/>
              </a:solidFill>
            </a:rPr>
            <a:t>радионуклидного</a:t>
          </a:r>
          <a:r>
            <a:rPr lang="ru-RU" b="0" i="0" dirty="0" smtClean="0">
              <a:solidFill>
                <a:schemeClr val="dk1"/>
              </a:solidFill>
            </a:rPr>
            <a:t> вектора</a:t>
          </a:r>
          <a:endParaRPr lang="ru-RU" dirty="0">
            <a:solidFill>
              <a:schemeClr val="dk1"/>
            </a:solidFill>
          </a:endParaRPr>
        </a:p>
      </dsp:txBody>
      <dsp:txXfrm>
        <a:off x="7814377" y="4490142"/>
        <a:ext cx="1562875" cy="992426"/>
      </dsp:txXfrm>
    </dsp:sp>
    <dsp:sp modelId="{3621F52D-81BC-4E8F-8F14-15C5CF611D16}">
      <dsp:nvSpPr>
        <dsp:cNvPr id="27" name="Скругленный прямоугольник 26"/>
        <dsp:cNvSpPr/>
      </dsp:nvSpPr>
      <dsp:spPr bwMode="white">
        <a:xfrm>
          <a:off x="9550905" y="2877341"/>
          <a:ext cx="1562875" cy="992426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99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lt1"/>
        </a:fontRef>
      </dsp:style>
      <dsp:txXfrm>
        <a:off x="9550905" y="2877341"/>
        <a:ext cx="1562875" cy="992426"/>
      </dsp:txXfrm>
    </dsp:sp>
    <dsp:sp modelId="{5B968392-59DE-4089-BD46-BD466D5AF49D}">
      <dsp:nvSpPr>
        <dsp:cNvPr id="28" name="Скругленный прямоугольник 27"/>
        <dsp:cNvSpPr/>
      </dsp:nvSpPr>
      <dsp:spPr bwMode="white">
        <a:xfrm>
          <a:off x="9724558" y="3042311"/>
          <a:ext cx="1562875" cy="992426"/>
        </a:xfrm>
        <a:prstGeom prst="roundRect">
          <a:avLst>
            <a:gd name="adj" fmla="val 10000"/>
          </a:avLst>
        </a:prstGeom>
        <a:sp3d z="190500" extrusionH="12700" prstMaterial="plastic">
          <a:bevelT w="50800" h="50800"/>
        </a:sp3d>
      </dsp:spPr>
      <dsp:style>
        <a:lnRef idx="1">
          <a:schemeClr val="accent1">
            <a:tint val="99000"/>
          </a:schemeClr>
        </a:lnRef>
        <a:fillRef idx="1">
          <a:schemeClr val="lt1">
            <a:alpha val="90000"/>
          </a:schemeClr>
        </a:fillRef>
        <a:effectRef idx="2">
          <a:scrgbClr r="0" g="0" b="0"/>
        </a:effectRef>
        <a:fontRef idx="minor"/>
      </dsp:style>
      <dsp:txBody>
        <a:bodyPr lIns="45719" tIns="45719" rIns="45719" bIns="45719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>
              <a:solidFill>
                <a:schemeClr val="dk1"/>
              </a:solidFill>
            </a:rPr>
            <a:t>Разрушающий контроль</a:t>
          </a:r>
          <a:endParaRPr lang="ru-RU" dirty="0">
            <a:solidFill>
              <a:schemeClr val="dk1"/>
            </a:solidFill>
          </a:endParaRPr>
        </a:p>
      </dsp:txBody>
      <dsp:txXfrm>
        <a:off x="9724558" y="3042311"/>
        <a:ext cx="1562875" cy="99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6371-251F-4ED8-9B56-EDA7AD5BC19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1231-4811-4266-96DE-A5316DE68A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B1231-4811-4266-96DE-A5316DE68A6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>
            <a:fillRect/>
          </a:stretch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  <a:endParaRPr lang="ru-RU" dirty="0"/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  <a:endParaRPr lang="ru-RU" dirty="0"/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  <a:endParaRPr lang="ru-RU" dirty="0"/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993648" y="6319384"/>
            <a:ext cx="1649811" cy="3693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2025 </a:t>
            </a:r>
            <a:r>
              <a:rPr lang="ru-RU" dirty="0" smtClean="0">
                <a:solidFill>
                  <a:schemeClr val="tx1"/>
                </a:solidFill>
              </a:rPr>
              <a:t>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7772400" y="4239493"/>
            <a:ext cx="4419600" cy="186204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Выполнил: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Иванов В. 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Ю</a:t>
            </a:r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. 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Montserrat" panose="00000500000000000000" pitchFamily="2" charset="-52"/>
              </a:rPr>
              <a:t>Научный руководитель:</a:t>
            </a:r>
            <a:endParaRPr lang="ru-RU" sz="2000" dirty="0" smtClean="0">
              <a:solidFill>
                <a:schemeClr val="tx1"/>
              </a:solidFill>
              <a:latin typeface="Montserrat" panose="00000500000000000000" pitchFamily="2" charset="-52"/>
            </a:endParaRPr>
          </a:p>
          <a:p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д.ф.-м.н., проф. </a:t>
            </a:r>
            <a:r>
              <a:rPr lang="ru-RU" sz="2000" dirty="0" err="1">
                <a:solidFill>
                  <a:schemeClr val="tx1"/>
                </a:solidFill>
                <a:latin typeface="Montserrat" panose="00000500000000000000" pitchFamily="2" charset="-52"/>
              </a:rPr>
              <a:t>Салахутдинов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</a:rPr>
              <a:t> Г.Х.</a:t>
            </a:r>
            <a:endParaRPr lang="ru-RU" sz="2000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1776681" y="2669833"/>
            <a:ext cx="9461181" cy="1569660"/>
          </a:xfrm>
        </p:spPr>
        <p:txBody>
          <a:bodyPr/>
          <a:lstStyle/>
          <a:p>
            <a:r>
              <a:rPr lang="ru-RU" sz="3200" dirty="0"/>
              <a:t>Сравнительный анализ различных методов </a:t>
            </a:r>
            <a:r>
              <a:rPr lang="ru-RU" sz="3200" dirty="0" err="1"/>
              <a:t>характеризации</a:t>
            </a:r>
            <a:r>
              <a:rPr lang="ru-RU" sz="3200" dirty="0"/>
              <a:t> радиоактивных отходов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Разрушающий контроль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900929"/>
            <a:ext cx="7355396" cy="387097"/>
          </a:xfrm>
        </p:spPr>
        <p:txBody>
          <a:bodyPr/>
          <a:lstStyle/>
          <a:p>
            <a:r>
              <a:rPr lang="ru-RU" b="0" dirty="0"/>
              <a:t>Суть метода: отбор проб и их химическая обработка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1740440"/>
            <a:ext cx="10531215" cy="16967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Основные методики:</a:t>
            </a:r>
            <a:endParaRPr lang="ru-RU" sz="1800" b="1" dirty="0">
              <a:solidFill>
                <a:schemeClr val="tx1"/>
              </a:solidFill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Альфа-спектрометрия (</a:t>
            </a:r>
            <a:r>
              <a:rPr lang="ru-RU" sz="1800" baseline="30000" dirty="0">
                <a:latin typeface="Montserrat" panose="00000500000000000000" pitchFamily="2" charset="-52"/>
              </a:rPr>
              <a:t>237</a:t>
            </a:r>
            <a:r>
              <a:rPr lang="ru-RU" sz="1800" dirty="0">
                <a:latin typeface="Montserrat" panose="00000500000000000000" pitchFamily="2" charset="-52"/>
              </a:rPr>
              <a:t>Np, </a:t>
            </a:r>
            <a:r>
              <a:rPr lang="ru-RU" sz="1800" baseline="30000" dirty="0">
                <a:latin typeface="Montserrat" panose="00000500000000000000" pitchFamily="2" charset="-52"/>
              </a:rPr>
              <a:t>235</a:t>
            </a:r>
            <a:r>
              <a:rPr lang="ru-RU" sz="1800" dirty="0">
                <a:latin typeface="Montserrat" panose="00000500000000000000" pitchFamily="2" charset="-52"/>
              </a:rPr>
              <a:t>U, </a:t>
            </a:r>
            <a:r>
              <a:rPr lang="ru-RU" sz="1800" baseline="30000" dirty="0">
                <a:latin typeface="Montserrat" panose="00000500000000000000" pitchFamily="2" charset="-52"/>
              </a:rPr>
              <a:t>238</a:t>
            </a:r>
            <a:r>
              <a:rPr lang="ru-RU" sz="1800" dirty="0">
                <a:latin typeface="Montserrat" panose="00000500000000000000" pitchFamily="2" charset="-52"/>
              </a:rPr>
              <a:t>U, </a:t>
            </a:r>
            <a:r>
              <a:rPr lang="ru-RU" sz="1800" baseline="30000" dirty="0">
                <a:latin typeface="Montserrat" panose="00000500000000000000" pitchFamily="2" charset="-52"/>
              </a:rPr>
              <a:t>239</a:t>
            </a:r>
            <a:r>
              <a:rPr lang="ru-RU" sz="1800" dirty="0">
                <a:latin typeface="Montserrat" panose="00000500000000000000" pitchFamily="2" charset="-52"/>
              </a:rPr>
              <a:t>Pu, </a:t>
            </a:r>
            <a:r>
              <a:rPr lang="ru-RU" sz="1800" baseline="30000" dirty="0">
                <a:latin typeface="Montserrat" panose="00000500000000000000" pitchFamily="2" charset="-52"/>
              </a:rPr>
              <a:t>240</a:t>
            </a:r>
            <a:r>
              <a:rPr lang="ru-RU" sz="1800" dirty="0">
                <a:latin typeface="Montserrat" panose="00000500000000000000" pitchFamily="2" charset="-52"/>
              </a:rPr>
              <a:t>Pu, </a:t>
            </a:r>
            <a:r>
              <a:rPr lang="ru-RU" sz="1800" baseline="30000" dirty="0">
                <a:latin typeface="Montserrat" panose="00000500000000000000" pitchFamily="2" charset="-52"/>
              </a:rPr>
              <a:t>241</a:t>
            </a:r>
            <a:r>
              <a:rPr lang="ru-RU" sz="1800" dirty="0">
                <a:latin typeface="Montserrat" panose="00000500000000000000" pitchFamily="2" charset="-52"/>
              </a:rPr>
              <a:t>Am, </a:t>
            </a:r>
            <a:r>
              <a:rPr lang="ru-RU" sz="1800" baseline="30000" dirty="0">
                <a:latin typeface="Montserrat" panose="00000500000000000000" pitchFamily="2" charset="-52"/>
              </a:rPr>
              <a:t>243</a:t>
            </a:r>
            <a:r>
              <a:rPr lang="ru-RU" sz="1800" dirty="0">
                <a:latin typeface="Montserrat" panose="00000500000000000000" pitchFamily="2" charset="-52"/>
              </a:rPr>
              <a:t>Cm)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Бета-радиометрия (</a:t>
            </a:r>
            <a:r>
              <a:rPr lang="ru-RU" sz="1800" baseline="30000" dirty="0">
                <a:latin typeface="Montserrat" panose="00000500000000000000" pitchFamily="2" charset="-52"/>
              </a:rPr>
              <a:t>90</a:t>
            </a:r>
            <a:r>
              <a:rPr lang="ru-RU" sz="1800" dirty="0">
                <a:latin typeface="Montserrat" panose="00000500000000000000" pitchFamily="2" charset="-52"/>
              </a:rPr>
              <a:t>Sr, </a:t>
            </a:r>
            <a:r>
              <a:rPr lang="ru-RU" sz="1800" baseline="30000" dirty="0">
                <a:latin typeface="Montserrat" panose="00000500000000000000" pitchFamily="2" charset="-52"/>
              </a:rPr>
              <a:t>99</a:t>
            </a:r>
            <a:r>
              <a:rPr lang="ru-RU" sz="1800" dirty="0">
                <a:latin typeface="Montserrat" panose="00000500000000000000" pitchFamily="2" charset="-52"/>
              </a:rPr>
              <a:t>Tc)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Гамма- и рентгеновская спектрометрия после растворения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 err="1">
                <a:latin typeface="Montserrat" panose="00000500000000000000" pitchFamily="2" charset="-52"/>
              </a:rPr>
              <a:t>Жидкосцинтилляционная</a:t>
            </a:r>
            <a:r>
              <a:rPr lang="ru-RU" sz="1800" dirty="0">
                <a:latin typeface="Montserrat" panose="00000500000000000000" pitchFamily="2" charset="-52"/>
              </a:rPr>
              <a:t> спектрометрия </a:t>
            </a:r>
            <a:r>
              <a:rPr lang="ru-RU" sz="1800" baseline="30000" dirty="0">
                <a:latin typeface="Montserrat" panose="00000500000000000000" pitchFamily="2" charset="-52"/>
              </a:rPr>
              <a:t>(3</a:t>
            </a:r>
            <a:r>
              <a:rPr lang="ru-RU" sz="1800" dirty="0">
                <a:latin typeface="Montserrat" panose="00000500000000000000" pitchFamily="2" charset="-52"/>
              </a:rPr>
              <a:t>H, </a:t>
            </a:r>
            <a:r>
              <a:rPr lang="ru-RU" sz="1800" baseline="30000" dirty="0">
                <a:latin typeface="Montserrat" panose="00000500000000000000" pitchFamily="2" charset="-52"/>
              </a:rPr>
              <a:t>14</a:t>
            </a:r>
            <a:r>
              <a:rPr lang="ru-RU" sz="1800" dirty="0">
                <a:latin typeface="Montserrat" panose="00000500000000000000" pitchFamily="2" charset="-52"/>
              </a:rPr>
              <a:t>C, </a:t>
            </a:r>
            <a:r>
              <a:rPr lang="ru-RU" sz="1800" baseline="30000" dirty="0">
                <a:latin typeface="Montserrat" panose="00000500000000000000" pitchFamily="2" charset="-52"/>
              </a:rPr>
              <a:t>36</a:t>
            </a:r>
            <a:r>
              <a:rPr lang="ru-RU" sz="1800" dirty="0">
                <a:latin typeface="Montserrat" panose="00000500000000000000" pitchFamily="2" charset="-52"/>
              </a:rPr>
              <a:t>Cl)</a:t>
            </a:r>
            <a:endParaRPr lang="ru-RU" sz="1800" dirty="0">
              <a:latin typeface="Montserrat" panose="00000500000000000000" pitchFamily="2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34348" y="4139380"/>
            <a:ext cx="9832" cy="20057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3"/>
          <p:cNvSpPr txBox="1"/>
          <p:nvPr/>
        </p:nvSpPr>
        <p:spPr>
          <a:xfrm>
            <a:off x="466599" y="4033150"/>
            <a:ext cx="3967749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Преимущества</a:t>
            </a:r>
            <a:endParaRPr lang="ru-RU" sz="1600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/>
              <a:t>высокая точность и достоверность</a:t>
            </a:r>
            <a:endParaRPr lang="ru-RU" sz="1600" dirty="0"/>
          </a:p>
        </p:txBody>
      </p:sp>
      <p:sp>
        <p:nvSpPr>
          <p:cNvPr id="10" name="Текст 3"/>
          <p:cNvSpPr txBox="1"/>
          <p:nvPr/>
        </p:nvSpPr>
        <p:spPr>
          <a:xfrm>
            <a:off x="5159517" y="4033150"/>
            <a:ext cx="6744929" cy="212280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Недостатки</a:t>
            </a:r>
            <a:endParaRPr lang="ru-RU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Трудоемкость и длительность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 работы в условиях повышенной радиационной опасности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Образование  вторичных отходов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Неприменимость для массовой паспортизации в промышленном масштабе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r="5031"/>
          <a:stretch>
            <a:fillRect/>
          </a:stretch>
        </p:blipFill>
        <p:spPr>
          <a:xfrm>
            <a:off x="409777" y="1787019"/>
            <a:ext cx="6453139" cy="4391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радионуклидного</a:t>
            </a:r>
            <a:r>
              <a:rPr lang="ru-RU" dirty="0"/>
              <a:t> вектора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023663"/>
            <a:ext cx="10875344" cy="622014"/>
          </a:xfrm>
        </p:spPr>
        <p:txBody>
          <a:bodyPr/>
          <a:lstStyle/>
          <a:p>
            <a:r>
              <a:rPr lang="ru-RU" b="0" dirty="0"/>
              <a:t>Суть метода: определение содержания </a:t>
            </a:r>
            <a:r>
              <a:rPr lang="ru-RU" b="0" dirty="0" err="1"/>
              <a:t>труднодетектируемых</a:t>
            </a:r>
            <a:r>
              <a:rPr lang="ru-RU" b="0" dirty="0"/>
              <a:t> нуклидов через корреляцию с реперными нуклидами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056670" y="1999639"/>
            <a:ext cx="6243484" cy="4320375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Физико-химическое обоснование</a:t>
            </a:r>
            <a:r>
              <a:rPr lang="ru-RU" sz="1800" dirty="0">
                <a:solidFill>
                  <a:schemeClr val="tx1"/>
                </a:solidFill>
              </a:rPr>
              <a:t>: сходство поведения нуклидов в технологических процессах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Реперные нуклиды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baseline="30000" dirty="0">
                <a:solidFill>
                  <a:schemeClr val="tx1"/>
                </a:solidFill>
              </a:rPr>
              <a:t>137</a:t>
            </a:r>
            <a:r>
              <a:rPr lang="ru-RU" sz="1800" dirty="0">
                <a:solidFill>
                  <a:schemeClr val="tx1"/>
                </a:solidFill>
              </a:rPr>
              <a:t>Cs, </a:t>
            </a:r>
            <a:r>
              <a:rPr lang="ru-RU" sz="1800" baseline="30000" dirty="0">
                <a:solidFill>
                  <a:schemeClr val="tx1"/>
                </a:solidFill>
              </a:rPr>
              <a:t>60</a:t>
            </a:r>
            <a:r>
              <a:rPr lang="ru-RU" sz="1800" dirty="0">
                <a:solidFill>
                  <a:schemeClr val="tx1"/>
                </a:solidFill>
              </a:rPr>
              <a:t>Co,</a:t>
            </a:r>
            <a:r>
              <a:rPr lang="ru-RU" sz="1800" baseline="30000" dirty="0">
                <a:solidFill>
                  <a:schemeClr val="tx1"/>
                </a:solidFill>
              </a:rPr>
              <a:t> 152</a:t>
            </a:r>
            <a:r>
              <a:rPr lang="ru-RU" sz="1800" dirty="0">
                <a:solidFill>
                  <a:schemeClr val="tx1"/>
                </a:solidFill>
              </a:rPr>
              <a:t>Eu, </a:t>
            </a:r>
            <a:r>
              <a:rPr lang="ru-RU" sz="1800" baseline="30000" dirty="0">
                <a:solidFill>
                  <a:schemeClr val="tx1"/>
                </a:solidFill>
              </a:rPr>
              <a:t>154</a:t>
            </a:r>
            <a:r>
              <a:rPr lang="ru-RU" sz="1800" dirty="0">
                <a:solidFill>
                  <a:schemeClr val="tx1"/>
                </a:solidFill>
              </a:rPr>
              <a:t>Eu</a:t>
            </a:r>
            <a:endParaRPr lang="ru-RU" sz="1800" dirty="0">
              <a:solidFill>
                <a:schemeClr val="tx1"/>
              </a:solidFill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Длительный период полураспада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Интенсивное гамма-излучение</a:t>
            </a:r>
            <a:endParaRPr lang="ru-RU" sz="1800" dirty="0">
              <a:latin typeface="Montserrat" panose="00000500000000000000" pitchFamily="2" charset="-52"/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Математическая модель: </a:t>
            </a:r>
            <a:r>
              <a:rPr lang="ru-RU" sz="1800" dirty="0">
                <a:solidFill>
                  <a:schemeClr val="tx1"/>
                </a:solidFill>
              </a:rPr>
              <a:t>корреляционные зависимости между логарифмами удельных активностей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Условие применимости</a:t>
            </a:r>
            <a:r>
              <a:rPr lang="ru-RU" sz="1800" dirty="0">
                <a:solidFill>
                  <a:schemeClr val="tx1"/>
                </a:solidFill>
              </a:rPr>
              <a:t>: однородность распределения (коэффициент вариации V ≤ 0,33)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</a:t>
            </a:r>
            <a:r>
              <a:rPr lang="ru-RU" dirty="0" err="1"/>
              <a:t>радионуклидного</a:t>
            </a:r>
            <a:r>
              <a:rPr lang="ru-RU" dirty="0"/>
              <a:t> вектора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883575"/>
            <a:ext cx="4206981" cy="508068"/>
          </a:xfrm>
        </p:spPr>
        <p:txBody>
          <a:bodyPr/>
          <a:lstStyle/>
          <a:p>
            <a:r>
              <a:rPr lang="ru-RU" dirty="0" smtClean="0"/>
              <a:t>Практическая значимость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48062" y="2086494"/>
            <a:ext cx="11199809" cy="1077218"/>
          </a:xfrm>
        </p:spPr>
        <p:txBody>
          <a:bodyPr/>
          <a:lstStyle/>
          <a:p>
            <a:r>
              <a:rPr lang="ru-RU" sz="1800" b="1" dirty="0"/>
              <a:t>Эффективность: </a:t>
            </a:r>
            <a:r>
              <a:rPr lang="ru-RU" sz="1800" dirty="0"/>
              <a:t>расхождение с прямыми измерениями не превышает 35</a:t>
            </a:r>
            <a:r>
              <a:rPr lang="ru-RU" sz="1800" dirty="0" smtClean="0"/>
              <a:t>%</a:t>
            </a:r>
            <a:endParaRPr lang="ru-RU" sz="1800" dirty="0" smtClean="0"/>
          </a:p>
          <a:p>
            <a:r>
              <a:rPr lang="ru-RU" sz="1800" b="1" dirty="0"/>
              <a:t>Перспективы:</a:t>
            </a:r>
            <a:r>
              <a:rPr lang="ru-RU" sz="1800" dirty="0"/>
              <a:t> многомерный статистический анализ, создание баз данных корреляций</a:t>
            </a:r>
            <a:endParaRPr lang="ru-RU" sz="1800" dirty="0"/>
          </a:p>
          <a:p>
            <a:endParaRPr lang="ru-RU" sz="1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61894" y="3828691"/>
            <a:ext cx="9832" cy="20057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3"/>
          <p:cNvSpPr txBox="1"/>
          <p:nvPr/>
        </p:nvSpPr>
        <p:spPr>
          <a:xfrm>
            <a:off x="1065012" y="3541537"/>
            <a:ext cx="4445019" cy="22612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Преимущества</a:t>
            </a:r>
            <a:endParaRPr lang="ru-R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Сокращение сроков </a:t>
            </a:r>
            <a:r>
              <a:rPr lang="ru-RU" sz="1800" dirty="0" err="1"/>
              <a:t>характеризации</a:t>
            </a:r>
            <a:r>
              <a:rPr lang="ru-RU" sz="1800" dirty="0"/>
              <a:t> 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Снижение стоимости работ на 40-60%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Уменьшение дозовых нагрузок на персонал</a:t>
            </a:r>
            <a:endParaRPr lang="ru-RU" sz="1800" dirty="0"/>
          </a:p>
        </p:txBody>
      </p:sp>
      <p:sp>
        <p:nvSpPr>
          <p:cNvPr id="7" name="Текст 3"/>
          <p:cNvSpPr txBox="1"/>
          <p:nvPr/>
        </p:nvSpPr>
        <p:spPr>
          <a:xfrm>
            <a:off x="6823589" y="3541537"/>
            <a:ext cx="4886630" cy="25391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Ограничения</a:t>
            </a:r>
            <a:endParaRPr lang="ru-RU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Применим только для конкретных потоков РАО с установленными корреляциями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Неприменим для смешанных отходов с неоднородным составом</a:t>
            </a:r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Ограниченное количество подходящих реперных нуклидов</a:t>
            </a: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1" y="143658"/>
            <a:ext cx="9576649" cy="1244450"/>
          </a:xfrm>
        </p:spPr>
        <p:txBody>
          <a:bodyPr/>
          <a:lstStyle/>
          <a:p>
            <a:r>
              <a:rPr lang="ru-RU" dirty="0"/>
              <a:t>Сравнительный анализ методов </a:t>
            </a:r>
            <a:r>
              <a:rPr lang="ru-RU" dirty="0" err="1"/>
              <a:t>характеризации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3634" y="1366093"/>
          <a:ext cx="11213465" cy="4930140"/>
        </p:xfrm>
        <a:graphic>
          <a:graphicData uri="http://schemas.openxmlformats.org/drawingml/2006/table">
            <a:tbl>
              <a:tblPr/>
              <a:tblGrid>
                <a:gridCol w="2284730"/>
                <a:gridCol w="1633855"/>
                <a:gridCol w="1463040"/>
                <a:gridCol w="2123440"/>
                <a:gridCol w="1607185"/>
                <a:gridCol w="2101215"/>
              </a:tblGrid>
              <a:tr h="634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Метод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Точность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Скорость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Радиационный риск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Стоимость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Применимость</a:t>
                      </a:r>
                      <a:endParaRPr lang="ru-RU" sz="1800" b="1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57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Гамма-спектрометрия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 для </a:t>
                      </a:r>
                      <a:r>
                        <a:rPr lang="el-GR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γ-</a:t>
                      </a:r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излучателей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Средняя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Низкий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Средняя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Широкая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570"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Нейтронные методы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 для ТУ/ДМ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Низкая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Средний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Специализированная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529"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Калориметрия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Средняя (общая активность)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Низкий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Узкая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570"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Разрушающий контроль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Очень высокая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Высокий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Очень высокая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Универсальная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529"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Радионуклидный вектор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Средняя-высокая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Высокая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Низкий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Низкая</a:t>
                      </a:r>
                      <a:endParaRPr lang="ru-RU" sz="1800" kern="120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222A3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Для стандартизированных потоков</a:t>
                      </a:r>
                      <a:endParaRPr lang="ru-RU" sz="1800" kern="1200" dirty="0">
                        <a:solidFill>
                          <a:srgbClr val="222A3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marL="90653" marR="90653" marT="45326" marB="45326" anchor="ctr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Многоуровневая стратегия </a:t>
            </a:r>
            <a:r>
              <a:rPr lang="ru-RU" dirty="0" err="1"/>
              <a:t>характеризации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882321"/>
            <a:ext cx="9911783" cy="433803"/>
          </a:xfrm>
        </p:spPr>
        <p:txBody>
          <a:bodyPr/>
          <a:lstStyle/>
          <a:p>
            <a:r>
              <a:rPr lang="ru-RU" b="0" dirty="0"/>
              <a:t>Комплексный подход: комбинация различных методов в зависимости от задач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1533360"/>
            <a:ext cx="10698364" cy="4682307"/>
          </a:xfrm>
        </p:spPr>
        <p:txBody>
          <a:bodyPr/>
          <a:lstStyle/>
          <a:p>
            <a:pPr algn="ctr"/>
            <a:r>
              <a:rPr lang="ru-RU" sz="1800" b="1" dirty="0"/>
              <a:t>Рекомендуемая последовательность:</a:t>
            </a:r>
            <a:endParaRPr lang="ru-RU" sz="1800" b="1" dirty="0"/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Предварительная оценка происхождения и состава отходов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Быстрая неразрушающая гамма-спектрометрия для определения основного состава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Специализированные методы (нейтронные/калориметрия) для определения ТУ и общей активности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Выборочное применение разрушающего контроля для верификации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Использование метода </a:t>
            </a:r>
            <a:r>
              <a:rPr lang="ru-RU" sz="1800" dirty="0" err="1">
                <a:solidFill>
                  <a:srgbClr val="222A3F"/>
                </a:solidFill>
                <a:latin typeface="Montserrat" panose="00000500000000000000" pitchFamily="2" charset="-52"/>
              </a:rPr>
              <a:t>радионуклидного</a:t>
            </a:r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 вектора при наличии статистических </a:t>
            </a:r>
            <a:r>
              <a:rPr lang="ru-RU" sz="1800" dirty="0" smtClean="0">
                <a:solidFill>
                  <a:srgbClr val="222A3F"/>
                </a:solidFill>
                <a:latin typeface="Montserrat" panose="00000500000000000000" pitchFamily="2" charset="-52"/>
              </a:rPr>
              <a:t>данных</a:t>
            </a:r>
            <a:endParaRPr lang="ru-RU" sz="1800" dirty="0" smtClean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marL="457200" lvl="1" indent="0">
              <a:buNone/>
            </a:pP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1800" b="1" dirty="0"/>
              <a:t>Критерии выбора методов:</a:t>
            </a:r>
            <a:endParaRPr lang="ru-RU" sz="1800" b="1" dirty="0"/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Происхождение и морфология отходов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Предполагаемый </a:t>
            </a:r>
            <a:r>
              <a:rPr lang="ru-RU" sz="1800" dirty="0" err="1">
                <a:solidFill>
                  <a:srgbClr val="222A3F"/>
                </a:solidFill>
                <a:latin typeface="Montserrat" panose="00000500000000000000" pitchFamily="2" charset="-52"/>
              </a:rPr>
              <a:t>радионуклидный</a:t>
            </a:r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 состав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Цели паспортизации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rgbClr val="222A3F"/>
                </a:solidFill>
                <a:latin typeface="Montserrat" panose="00000500000000000000" pitchFamily="2" charset="-52"/>
              </a:rPr>
              <a:t>Экономические и временные ограничения</a:t>
            </a:r>
            <a:endParaRPr lang="ru-RU" sz="1800" dirty="0">
              <a:solidFill>
                <a:srgbClr val="222A3F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533314" y="2972025"/>
            <a:ext cx="6481706" cy="1754326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74" y="1734164"/>
            <a:ext cx="4440494" cy="444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2332032"/>
            <a:ext cx="6707502" cy="37240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РАО — неизбежный продукт ядерной энергетики, медицины, науки и промышленности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Исторический контекст: в период ядерной гонки вопросы безопасного хранения РАО игнорировались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Современные вызовы: накопление объемов РАО, долгосрочные экологические и радиационные риски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</a:rPr>
              <a:t>Необходимость точной, достоверной и стандартизированной </a:t>
            </a:r>
            <a:r>
              <a:rPr lang="ru-RU" sz="1800" dirty="0" err="1">
                <a:solidFill>
                  <a:schemeClr val="tx1"/>
                </a:solidFill>
              </a:rPr>
              <a:t>характеризации</a:t>
            </a:r>
            <a:r>
              <a:rPr lang="ru-RU" sz="1800" dirty="0">
                <a:solidFill>
                  <a:schemeClr val="tx1"/>
                </a:solidFill>
              </a:rPr>
              <a:t> для обеспечения безопасности на десятки и сотни лет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178687"/>
            <a:ext cx="11445615" cy="600951"/>
          </a:xfrm>
        </p:spPr>
        <p:txBody>
          <a:bodyPr/>
          <a:lstStyle/>
          <a:p>
            <a:r>
              <a:rPr lang="ru-RU" b="0" dirty="0"/>
              <a:t>Цель: анализ современных методов </a:t>
            </a:r>
            <a:r>
              <a:rPr lang="ru-RU" b="0" dirty="0" err="1"/>
              <a:t>характеризации</a:t>
            </a:r>
            <a:r>
              <a:rPr lang="ru-RU" b="0" dirty="0"/>
              <a:t> РАО для обеспечения безопасности обращения с ними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208206" y="2459199"/>
            <a:ext cx="7207047" cy="219456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Задачи:</a:t>
            </a:r>
            <a:endParaRPr lang="ru-RU" sz="1800" dirty="0">
              <a:solidFill>
                <a:schemeClr val="tx1"/>
              </a:solidFill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Изучение методов неразрушающего контроля 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Анализ методов разрушающего контроля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Исследование теоретических подходов (метод </a:t>
            </a:r>
            <a:r>
              <a:rPr lang="ru-RU" sz="1800" dirty="0" err="1">
                <a:latin typeface="Montserrat" panose="00000500000000000000" pitchFamily="2" charset="-52"/>
              </a:rPr>
              <a:t>радионуклидного</a:t>
            </a:r>
            <a:r>
              <a:rPr lang="ru-RU" sz="1800" dirty="0">
                <a:latin typeface="Montserrat" panose="00000500000000000000" pitchFamily="2" charset="-52"/>
              </a:rPr>
              <a:t> вектора)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latin typeface="Montserrat" panose="00000500000000000000" pitchFamily="2" charset="-52"/>
              </a:rPr>
              <a:t>Сравнительный анализ эффективности различных методов</a:t>
            </a:r>
            <a:endParaRPr lang="ru-RU" sz="1800" dirty="0">
              <a:latin typeface="Montserrat" panose="00000500000000000000" pitchFamily="2" charset="-52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38" y="2904351"/>
            <a:ext cx="2305441" cy="23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99890" cy="521970"/>
          </a:xfrm>
        </p:spPr>
        <p:txBody>
          <a:bodyPr/>
          <a:lstStyle/>
          <a:p>
            <a:r>
              <a:rPr lang="ru-RU" dirty="0"/>
              <a:t>Основные определения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1121151" cy="2539157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 err="1">
                <a:solidFill>
                  <a:schemeClr val="tx1"/>
                </a:solidFill>
              </a:rPr>
              <a:t>Характеризация</a:t>
            </a:r>
            <a:r>
              <a:rPr lang="ru-RU" sz="1800" b="1" dirty="0">
                <a:solidFill>
                  <a:schemeClr val="tx1"/>
                </a:solidFill>
              </a:rPr>
              <a:t> РАО </a:t>
            </a:r>
            <a:r>
              <a:rPr lang="ru-RU" sz="1800" dirty="0">
                <a:solidFill>
                  <a:schemeClr val="tx1"/>
                </a:solidFill>
              </a:rPr>
              <a:t>— определение физико-химических, радиационных и теплофизических свойств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</a:rPr>
              <a:t>Паспортизация РАО </a:t>
            </a:r>
            <a:r>
              <a:rPr lang="ru-RU" sz="1800" dirty="0">
                <a:solidFill>
                  <a:schemeClr val="tx1"/>
                </a:solidFill>
              </a:rPr>
              <a:t>— систематизированный процесс документального оформления и учета данных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</a:rPr>
              <a:t>Кондиционирование</a:t>
            </a:r>
            <a:r>
              <a:rPr lang="ru-RU" sz="1800" dirty="0">
                <a:solidFill>
                  <a:schemeClr val="tx1"/>
                </a:solidFill>
              </a:rPr>
              <a:t> — комплекс технологических операций по приведению отходов в стабильную форму</a:t>
            </a:r>
            <a:endParaRPr lang="ru-RU" sz="18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1"/>
                </a:solidFill>
              </a:rPr>
              <a:t>Матрица отходов </a:t>
            </a:r>
            <a:r>
              <a:rPr lang="ru-RU" sz="1800" dirty="0">
                <a:solidFill>
                  <a:schemeClr val="tx1"/>
                </a:solidFill>
              </a:rPr>
              <a:t>— специально подобранный стабильный материал для фиксации радионуклидов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</a:t>
            </a:r>
            <a:r>
              <a:rPr lang="ru-RU" dirty="0" err="1" smtClean="0"/>
              <a:t>характеризации</a:t>
            </a:r>
            <a:r>
              <a:rPr lang="ru-RU" dirty="0" smtClean="0"/>
              <a:t> РАО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44129" y="0"/>
          <a:ext cx="11287433" cy="6912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Гамма-спектрометрия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882321"/>
            <a:ext cx="1891798" cy="343364"/>
          </a:xfrm>
        </p:spPr>
        <p:txBody>
          <a:bodyPr/>
          <a:lstStyle/>
          <a:p>
            <a:r>
              <a:rPr lang="ru-RU" dirty="0" smtClean="0"/>
              <a:t>Принципы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52284" y="1543796"/>
            <a:ext cx="5987845" cy="4542372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Физическая основа: </a:t>
            </a:r>
            <a:r>
              <a:rPr lang="ru-RU" sz="1800" dirty="0">
                <a:solidFill>
                  <a:schemeClr val="tx1"/>
                </a:solidFill>
              </a:rPr>
              <a:t>регистрация дискретных энергий гамма-квантов при переходе ядер из возбужденных состояний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Уникальный спектр каждого радионуклида в виде характерных гамма-линий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Основные механизмы взаимодействия</a:t>
            </a:r>
            <a:r>
              <a:rPr lang="ru-RU" sz="1800" dirty="0">
                <a:solidFill>
                  <a:schemeClr val="tx1"/>
                </a:solidFill>
              </a:rPr>
              <a:t>: фотоэффект, комптоновское рассеяние, образование электрон-позитронных пар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Типы детекторов:</a:t>
            </a:r>
            <a:endParaRPr lang="ru-RU" sz="1800" b="1" dirty="0">
              <a:solidFill>
                <a:schemeClr val="tx1"/>
              </a:solidFill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Полупроводниковые (</a:t>
            </a:r>
            <a:r>
              <a:rPr lang="ru-RU" sz="1800" dirty="0" err="1">
                <a:latin typeface="Montserrat" panose="00000500000000000000" pitchFamily="2" charset="-52"/>
              </a:rPr>
              <a:t>HPGe</a:t>
            </a:r>
            <a:r>
              <a:rPr lang="ru-RU" sz="1800" dirty="0">
                <a:latin typeface="Montserrat" panose="00000500000000000000" pitchFamily="2" charset="-52"/>
              </a:rPr>
              <a:t>) — высокое относительное разрешение (0.1–0.2%)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Сцинтилляционные (</a:t>
            </a:r>
            <a:r>
              <a:rPr lang="ru-RU" sz="1800" dirty="0" err="1">
                <a:latin typeface="Montserrat" panose="00000500000000000000" pitchFamily="2" charset="-52"/>
              </a:rPr>
              <a:t>NaI</a:t>
            </a:r>
            <a:r>
              <a:rPr lang="ru-RU" sz="1800" dirty="0">
                <a:latin typeface="Montserrat" panose="00000500000000000000" pitchFamily="2" charset="-52"/>
              </a:rPr>
              <a:t>(</a:t>
            </a:r>
            <a:r>
              <a:rPr lang="ru-RU" sz="1800" dirty="0" err="1">
                <a:latin typeface="Montserrat" panose="00000500000000000000" pitchFamily="2" charset="-52"/>
              </a:rPr>
              <a:t>Tl</a:t>
            </a:r>
            <a:r>
              <a:rPr lang="ru-RU" sz="1800" dirty="0">
                <a:latin typeface="Montserrat" panose="00000500000000000000" pitchFamily="2" charset="-52"/>
              </a:rPr>
              <a:t>)) — высокая эффективность, но низкое относительное разрешение (6–7%)</a:t>
            </a:r>
            <a:endParaRPr lang="ru-RU" sz="18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0129" y="1481455"/>
            <a:ext cx="5736587" cy="40508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Гамма-спектрометрия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89551" y="883575"/>
            <a:ext cx="3039663" cy="508068"/>
          </a:xfrm>
        </p:spPr>
        <p:txBody>
          <a:bodyPr/>
          <a:lstStyle/>
          <a:p>
            <a:r>
              <a:rPr lang="ru-RU" dirty="0" smtClean="0"/>
              <a:t>Обработка данных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1326487" y="1887794"/>
            <a:ext cx="9469332" cy="3938270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chemeClr val="tx1"/>
                </a:solidFill>
              </a:rPr>
              <a:t>Традиционный подход: </a:t>
            </a:r>
            <a:r>
              <a:rPr lang="ru-RU" sz="1800" dirty="0">
                <a:solidFill>
                  <a:schemeClr val="tx1"/>
                </a:solidFill>
              </a:rPr>
              <a:t>поиск пиков в спектре и сопоставление с известными </a:t>
            </a:r>
            <a:r>
              <a:rPr lang="ru-RU" sz="1800" dirty="0" smtClean="0">
                <a:solidFill>
                  <a:schemeClr val="tx1"/>
                </a:solidFill>
              </a:rPr>
              <a:t>данными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Современный подход: </a:t>
            </a:r>
            <a:r>
              <a:rPr lang="ru-RU" sz="1800" dirty="0">
                <a:solidFill>
                  <a:schemeClr val="tx1"/>
                </a:solidFill>
              </a:rPr>
              <a:t>метод подгонки спектра по рабочему списку нуклидов</a:t>
            </a:r>
            <a:endParaRPr lang="ru-RU" sz="1800" dirty="0">
              <a:solidFill>
                <a:schemeClr val="tx1"/>
              </a:solidFill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Построение модельного спектра как линейной комбинации откликов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Оптимизация по критерию наименьших </a:t>
            </a:r>
            <a:r>
              <a:rPr lang="ru-RU" sz="1800" dirty="0" smtClean="0">
                <a:latin typeface="Montserrat" panose="00000500000000000000" pitchFamily="2" charset="-52"/>
              </a:rPr>
              <a:t>квадратов</a:t>
            </a:r>
            <a:endParaRPr lang="ru-RU" sz="1800" dirty="0" smtClean="0">
              <a:latin typeface="Montserrat" panose="00000500000000000000" pitchFamily="2" charset="-52"/>
            </a:endParaRPr>
          </a:p>
          <a:p>
            <a:pPr marL="457200" lvl="1" indent="0" algn="just">
              <a:buNone/>
            </a:pPr>
            <a:endParaRPr lang="ru-RU" sz="1800" dirty="0">
              <a:latin typeface="Montserrat" panose="00000500000000000000" pitchFamily="2" charset="-52"/>
            </a:endParaRPr>
          </a:p>
          <a:p>
            <a:pPr algn="just"/>
            <a:r>
              <a:rPr lang="ru-RU" sz="1800" b="1" dirty="0">
                <a:solidFill>
                  <a:schemeClr val="tx1"/>
                </a:solidFill>
              </a:rPr>
              <a:t>Преимущества современного подхода:</a:t>
            </a:r>
            <a:endParaRPr lang="ru-RU" sz="1800" b="1" dirty="0">
              <a:solidFill>
                <a:schemeClr val="tx1"/>
              </a:solidFill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Устойчивость к шуму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Корректный учет перекрытия пиков</a:t>
            </a:r>
            <a:endParaRPr lang="ru-RU" sz="1800" dirty="0">
              <a:latin typeface="Montserrat" panose="00000500000000000000" pitchFamily="2" charset="-52"/>
            </a:endParaRPr>
          </a:p>
          <a:p>
            <a:pPr lvl="1" algn="just"/>
            <a:r>
              <a:rPr lang="ru-RU" sz="1800" dirty="0">
                <a:latin typeface="Montserrat" panose="00000500000000000000" pitchFamily="2" charset="-52"/>
              </a:rPr>
              <a:t>Возможность включения физических ограничений</a:t>
            </a:r>
            <a:endParaRPr lang="ru-RU" sz="1800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20579" y="1984360"/>
            <a:ext cx="4906298" cy="28217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6915" y="1984361"/>
            <a:ext cx="4906298" cy="282172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Нейтронные методы контроля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59572" y="1021371"/>
            <a:ext cx="10895009" cy="502629"/>
          </a:xfrm>
        </p:spPr>
        <p:txBody>
          <a:bodyPr/>
          <a:lstStyle/>
          <a:p>
            <a:r>
              <a:rPr lang="ru-RU" b="0" dirty="0"/>
              <a:t>Назначение: определение содержания трансурановых элементов и делящихся материалов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4484376" cy="181737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Пассивные методы:</a:t>
            </a:r>
            <a:endParaRPr lang="ru-RU" sz="1800" dirty="0">
              <a:solidFill>
                <a:schemeClr val="bg1"/>
              </a:solidFill>
            </a:endParaRPr>
          </a:p>
          <a:p>
            <a:pPr lvl="1"/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Регистрация нейтронов спонтанного деления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Высокая чувствительность к ²⁴⁰</a:t>
            </a:r>
            <a:r>
              <a:rPr lang="ru-RU" sz="1800" dirty="0" err="1">
                <a:solidFill>
                  <a:schemeClr val="bg1"/>
                </a:solidFill>
                <a:latin typeface="Montserrat" panose="00000500000000000000" pitchFamily="2" charset="-52"/>
              </a:rPr>
              <a:t>Pu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, ²⁴²Cm (10⁶–10⁷ нейтронов/(</a:t>
            </a:r>
            <a:r>
              <a:rPr lang="ru-RU" sz="1800" dirty="0" err="1">
                <a:solidFill>
                  <a:schemeClr val="bg1"/>
                </a:solidFill>
                <a:latin typeface="Montserrat" panose="00000500000000000000" pitchFamily="2" charset="-52"/>
              </a:rPr>
              <a:t>с·грамм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)) 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Текст 3"/>
          <p:cNvSpPr txBox="1"/>
          <p:nvPr/>
        </p:nvSpPr>
        <p:spPr>
          <a:xfrm>
            <a:off x="6165770" y="2078709"/>
            <a:ext cx="4484376" cy="26276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</a:rPr>
              <a:t>Активные методы:</a:t>
            </a:r>
            <a:endParaRPr lang="ru-RU" sz="1800" dirty="0">
              <a:solidFill>
                <a:schemeClr val="bg1"/>
              </a:solidFill>
            </a:endParaRPr>
          </a:p>
          <a:p>
            <a:pPr lvl="1"/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Внешнее нейтронное облучение (D-T генераторы, ²⁵²Cf)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 Возбуждение ядер ²³⁵U, ²³⁹Pu 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  <a:sym typeface="+mn-ea"/>
              </a:rPr>
              <a:t>для деления 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pPr lvl="1"/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Высокие сечения взаимодействия: σ(²³⁵U) = 585 </a:t>
            </a:r>
            <a:r>
              <a:rPr lang="ru-RU" sz="1800" dirty="0" err="1">
                <a:solidFill>
                  <a:schemeClr val="bg1"/>
                </a:solidFill>
                <a:latin typeface="Montserrat" panose="00000500000000000000" pitchFamily="2" charset="-52"/>
              </a:rPr>
              <a:t>барн</a:t>
            </a:r>
            <a:r>
              <a:rPr lang="ru-RU" sz="1800" dirty="0">
                <a:solidFill>
                  <a:schemeClr val="bg1"/>
                </a:solidFill>
                <a:latin typeface="Montserrat" panose="00000500000000000000" pitchFamily="2" charset="-52"/>
              </a:rPr>
              <a:t>, σ(²³⁹Pu) = 748 </a:t>
            </a:r>
            <a:r>
              <a:rPr lang="ru-RU" sz="1800" dirty="0" err="1">
                <a:solidFill>
                  <a:schemeClr val="bg1"/>
                </a:solidFill>
                <a:latin typeface="Montserrat" panose="00000500000000000000" pitchFamily="2" charset="-52"/>
              </a:rPr>
              <a:t>барн</a:t>
            </a:r>
            <a:endParaRPr lang="ru-RU" sz="1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007510" y="1984360"/>
            <a:ext cx="5019367" cy="37240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572" y="1984360"/>
            <a:ext cx="5113641" cy="372409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Калориметрический и РФА методы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74204" y="2123334"/>
            <a:ext cx="4484376" cy="344614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Калориметрия: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Измерение тепловыделения от радиоактивного распада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Независимость от формы, плотности и химического состава отходов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Типы калориметров: аналитические и передвижные 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Ограничение: невозможность определения </a:t>
            </a:r>
            <a:r>
              <a:rPr lang="ru-RU" sz="1800" dirty="0" err="1">
                <a:solidFill>
                  <a:schemeClr val="bg1"/>
                </a:solidFill>
              </a:rPr>
              <a:t>радионуклидного</a:t>
            </a:r>
            <a:r>
              <a:rPr lang="ru-RU" sz="1800" dirty="0">
                <a:solidFill>
                  <a:schemeClr val="bg1"/>
                </a:solidFill>
              </a:rPr>
              <a:t> состава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5" name="Текст 3"/>
          <p:cNvSpPr txBox="1"/>
          <p:nvPr/>
        </p:nvSpPr>
        <p:spPr>
          <a:xfrm>
            <a:off x="6395017" y="2338612"/>
            <a:ext cx="4484376" cy="28161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bg1"/>
                </a:solidFill>
              </a:rPr>
              <a:t>Рентгеновская флуоресцентная спектрометрия (РФА):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Принцип: регистрация характеристического рентгеновского излучения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Глубина зондирования: от микрометров до миллиметров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Эффективность для однородных и мелкодисперсных материалов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5758</Words>
  <Application>WPS Presentation</Application>
  <PresentationFormat>Широкоэкранный</PresentationFormat>
  <Paragraphs>229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Montserrat</vt:lpstr>
      <vt:lpstr>Microsoft YaHei</vt:lpstr>
      <vt:lpstr>Arial Unicode MS</vt:lpstr>
      <vt:lpstr>Calibri</vt:lpstr>
      <vt:lpstr>Шаблон МИФИ</vt:lpstr>
      <vt:lpstr>PowerPoint 演示文稿</vt:lpstr>
      <vt:lpstr>Актуальность проблемы</vt:lpstr>
      <vt:lpstr>Цель и задачи исследования</vt:lpstr>
      <vt:lpstr>Понятийный аппарат</vt:lpstr>
      <vt:lpstr>Методы характеризации РАО</vt:lpstr>
      <vt:lpstr>Гамма-спектрометрия</vt:lpstr>
      <vt:lpstr>Гамма-спектрометрия</vt:lpstr>
      <vt:lpstr>Нейтронные методы контроля</vt:lpstr>
      <vt:lpstr>Калориметрический и РФА методы</vt:lpstr>
      <vt:lpstr>Разрушающий контроль</vt:lpstr>
      <vt:lpstr>Метод радионуклидного вектора</vt:lpstr>
      <vt:lpstr>Метод радионуклидного вектора</vt:lpstr>
      <vt:lpstr>Сравнительный анализ методов характеризации</vt:lpstr>
      <vt:lpstr>Многоуровневая стратегия характеризации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Фантастика</cp:lastModifiedBy>
  <cp:revision>43</cp:revision>
  <dcterms:created xsi:type="dcterms:W3CDTF">2020-05-28T16:18:00Z</dcterms:created>
  <dcterms:modified xsi:type="dcterms:W3CDTF">2025-12-21T09:43:11Z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ICV">
    <vt:lpwstr>046E0EFD56B944659FC3AEBC75B5A311_12</vt:lpwstr>
  </property>
  <property fmtid="{D5CDD505-2E9C-101B-9397-08002B2CF9AE}" pid="4" name="KSOProductBuildVer">
    <vt:lpwstr>1049-12.2.0.23196</vt:lpwstr>
  </property>
</Properties>
</file>