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438F9-124B-4D8F-8767-E3E6ACB940B0}" v="15" dt="2025-12-22T17:20:58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стралина Астра" userId="a0b688d4ee557f91" providerId="LiveId" clId="{9623DD81-B558-49D1-98AF-23B91A920124}"/>
    <pc:docChg chg="undo custSel addSld modSld">
      <pc:chgData name="Астралина Астра" userId="a0b688d4ee557f91" providerId="LiveId" clId="{9623DD81-B558-49D1-98AF-23B91A920124}" dt="2025-12-22T17:21:58.290" v="184" actId="27636"/>
      <pc:docMkLst>
        <pc:docMk/>
      </pc:docMkLst>
      <pc:sldChg chg="modSp mod">
        <pc:chgData name="Астралина Астра" userId="a0b688d4ee557f91" providerId="LiveId" clId="{9623DD81-B558-49D1-98AF-23B91A920124}" dt="2025-12-22T17:21:21.779" v="179" actId="20577"/>
        <pc:sldMkLst>
          <pc:docMk/>
          <pc:sldMk cId="0" sldId="258"/>
        </pc:sldMkLst>
        <pc:spChg chg="mod">
          <ac:chgData name="Астралина Астра" userId="a0b688d4ee557f91" providerId="LiveId" clId="{9623DD81-B558-49D1-98AF-23B91A920124}" dt="2025-12-22T17:21:21.779" v="179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Астралина Астра" userId="a0b688d4ee557f91" providerId="LiveId" clId="{9623DD81-B558-49D1-98AF-23B91A920124}" dt="2025-12-22T17:21:58.290" v="184" actId="27636"/>
        <pc:sldMkLst>
          <pc:docMk/>
          <pc:sldMk cId="0" sldId="259"/>
        </pc:sldMkLst>
        <pc:spChg chg="mod">
          <ac:chgData name="Астралина Астра" userId="a0b688d4ee557f91" providerId="LiveId" clId="{9623DD81-B558-49D1-98AF-23B91A920124}" dt="2025-12-22T17:21:58.290" v="184" actId="27636"/>
          <ac:spMkLst>
            <pc:docMk/>
            <pc:sldMk cId="0" sldId="259"/>
            <ac:spMk id="107" creationId="{00000000-0000-0000-0000-000000000000}"/>
          </ac:spMkLst>
        </pc:spChg>
      </pc:sldChg>
      <pc:sldChg chg="addSp delSp modSp mod">
        <pc:chgData name="Астралина Астра" userId="a0b688d4ee557f91" providerId="LiveId" clId="{9623DD81-B558-49D1-98AF-23B91A920124}" dt="2025-12-22T17:19:55.022" v="174" actId="14100"/>
        <pc:sldMkLst>
          <pc:docMk/>
          <pc:sldMk cId="3885197317" sldId="263"/>
        </pc:sldMkLst>
        <pc:spChg chg="mod">
          <ac:chgData name="Астралина Астра" userId="a0b688d4ee557f91" providerId="LiveId" clId="{9623DD81-B558-49D1-98AF-23B91A920124}" dt="2025-12-22T17:09:24.204" v="62" actId="113"/>
          <ac:spMkLst>
            <pc:docMk/>
            <pc:sldMk cId="3885197317" sldId="263"/>
            <ac:spMk id="2" creationId="{E7615632-599A-6D52-C348-9361E2B14D6E}"/>
          </ac:spMkLst>
        </pc:spChg>
        <pc:spChg chg="add del">
          <ac:chgData name="Астралина Астра" userId="a0b688d4ee557f91" providerId="LiveId" clId="{9623DD81-B558-49D1-98AF-23B91A920124}" dt="2025-12-22T16:56:59.039" v="2"/>
          <ac:spMkLst>
            <pc:docMk/>
            <pc:sldMk cId="3885197317" sldId="263"/>
            <ac:spMk id="3" creationId="{B183D9EF-F9CD-6124-AE1B-904682A373BC}"/>
          </ac:spMkLst>
        </pc:spChg>
        <pc:spChg chg="add mod">
          <ac:chgData name="Астралина Астра" userId="a0b688d4ee557f91" providerId="LiveId" clId="{9623DD81-B558-49D1-98AF-23B91A920124}" dt="2025-12-22T16:56:52.322" v="1"/>
          <ac:spMkLst>
            <pc:docMk/>
            <pc:sldMk cId="3885197317" sldId="263"/>
            <ac:spMk id="6" creationId="{A8514124-B41D-8490-E3B4-31493F874B15}"/>
          </ac:spMkLst>
        </pc:spChg>
        <pc:spChg chg="add mod">
          <ac:chgData name="Астралина Астра" userId="a0b688d4ee557f91" providerId="LiveId" clId="{9623DD81-B558-49D1-98AF-23B91A920124}" dt="2025-12-22T16:57:09.835" v="4" actId="1076"/>
          <ac:spMkLst>
            <pc:docMk/>
            <pc:sldMk cId="3885197317" sldId="263"/>
            <ac:spMk id="9" creationId="{5BEA600F-F4D1-F572-2584-2535A7CF04BE}"/>
          </ac:spMkLst>
        </pc:spChg>
        <pc:spChg chg="add mod">
          <ac:chgData name="Астралина Астра" userId="a0b688d4ee557f91" providerId="LiveId" clId="{9623DD81-B558-49D1-98AF-23B91A920124}" dt="2025-12-22T17:08:18.284" v="57" actId="20577"/>
          <ac:spMkLst>
            <pc:docMk/>
            <pc:sldMk cId="3885197317" sldId="263"/>
            <ac:spMk id="15" creationId="{D338C5FA-734F-C973-1120-5E0C66DF03E2}"/>
          </ac:spMkLst>
        </pc:spChg>
        <pc:graphicFrameChg chg="add mod">
          <ac:chgData name="Астралина Астра" userId="a0b688d4ee557f91" providerId="LiveId" clId="{9623DD81-B558-49D1-98AF-23B91A920124}" dt="2025-12-22T16:56:49.175" v="0"/>
          <ac:graphicFrameMkLst>
            <pc:docMk/>
            <pc:sldMk cId="3885197317" sldId="263"/>
            <ac:graphicFrameMk id="4" creationId="{4FA7357B-0B44-C338-3A28-44622AED866F}"/>
          </ac:graphicFrameMkLst>
        </pc:graphicFrameChg>
        <pc:graphicFrameChg chg="add mod">
          <ac:chgData name="Астралина Астра" userId="a0b688d4ee557f91" providerId="LiveId" clId="{9623DD81-B558-49D1-98AF-23B91A920124}" dt="2025-12-22T16:56:49.175" v="0"/>
          <ac:graphicFrameMkLst>
            <pc:docMk/>
            <pc:sldMk cId="3885197317" sldId="263"/>
            <ac:graphicFrameMk id="5" creationId="{49AFCCEB-E827-E2DC-39AA-2775A5D80DBF}"/>
          </ac:graphicFrameMkLst>
        </pc:graphicFrameChg>
        <pc:graphicFrameChg chg="add del mod modGraphic">
          <ac:chgData name="Астралина Астра" userId="a0b688d4ee557f91" providerId="LiveId" clId="{9623DD81-B558-49D1-98AF-23B91A920124}" dt="2025-12-22T17:06:46.527" v="45" actId="478"/>
          <ac:graphicFrameMkLst>
            <pc:docMk/>
            <pc:sldMk cId="3885197317" sldId="263"/>
            <ac:graphicFrameMk id="7" creationId="{53FC7379-3F4A-568D-E9CA-7B88C5B6BB31}"/>
          </ac:graphicFrameMkLst>
        </pc:graphicFrameChg>
        <pc:graphicFrameChg chg="add del mod ord modGraphic">
          <ac:chgData name="Астралина Астра" userId="a0b688d4ee557f91" providerId="LiveId" clId="{9623DD81-B558-49D1-98AF-23B91A920124}" dt="2025-12-22T17:06:36.995" v="42" actId="478"/>
          <ac:graphicFrameMkLst>
            <pc:docMk/>
            <pc:sldMk cId="3885197317" sldId="263"/>
            <ac:graphicFrameMk id="8" creationId="{78ABB044-7FF8-AA57-7B8C-A27F3BCA99E6}"/>
          </ac:graphicFrameMkLst>
        </pc:graphicFrameChg>
        <pc:graphicFrameChg chg="add del modGraphic">
          <ac:chgData name="Астралина Астра" userId="a0b688d4ee557f91" providerId="LiveId" clId="{9623DD81-B558-49D1-98AF-23B91A920124}" dt="2025-12-22T17:04:06.527" v="26" actId="3680"/>
          <ac:graphicFrameMkLst>
            <pc:docMk/>
            <pc:sldMk cId="3885197317" sldId="263"/>
            <ac:graphicFrameMk id="10" creationId="{E1B4A33F-FF1C-CF06-16AE-0641B7D1AAEE}"/>
          </ac:graphicFrameMkLst>
        </pc:graphicFrameChg>
        <pc:graphicFrameChg chg="add del">
          <ac:chgData name="Астралина Астра" userId="a0b688d4ee557f91" providerId="LiveId" clId="{9623DD81-B558-49D1-98AF-23B91A920124}" dt="2025-12-22T17:04:31.900" v="29" actId="478"/>
          <ac:graphicFrameMkLst>
            <pc:docMk/>
            <pc:sldMk cId="3885197317" sldId="263"/>
            <ac:graphicFrameMk id="11" creationId="{9955190F-5E5F-F2C1-AEE2-E7B325BE7EC5}"/>
          </ac:graphicFrameMkLst>
        </pc:graphicFrameChg>
        <pc:graphicFrameChg chg="add del mod modGraphic">
          <ac:chgData name="Астралина Астра" userId="a0b688d4ee557f91" providerId="LiveId" clId="{9623DD81-B558-49D1-98AF-23B91A920124}" dt="2025-12-22T17:06:41.770" v="44" actId="478"/>
          <ac:graphicFrameMkLst>
            <pc:docMk/>
            <pc:sldMk cId="3885197317" sldId="263"/>
            <ac:graphicFrameMk id="12" creationId="{4E499C46-1566-0917-A0BE-04494B061987}"/>
          </ac:graphicFrameMkLst>
        </pc:graphicFrameChg>
        <pc:graphicFrameChg chg="add mod modGraphic">
          <ac:chgData name="Астралина Астра" userId="a0b688d4ee557f91" providerId="LiveId" clId="{9623DD81-B558-49D1-98AF-23B91A920124}" dt="2025-12-22T17:19:55.022" v="174" actId="14100"/>
          <ac:graphicFrameMkLst>
            <pc:docMk/>
            <pc:sldMk cId="3885197317" sldId="263"/>
            <ac:graphicFrameMk id="13" creationId="{A7A76D17-B4A2-F50F-803A-10A05E455886}"/>
          </ac:graphicFrameMkLst>
        </pc:graphicFrameChg>
      </pc:sldChg>
      <pc:sldChg chg="addSp modSp new mod">
        <pc:chgData name="Астралина Астра" userId="a0b688d4ee557f91" providerId="LiveId" clId="{9623DD81-B558-49D1-98AF-23B91A920124}" dt="2025-12-22T17:18:51.546" v="173" actId="1076"/>
        <pc:sldMkLst>
          <pc:docMk/>
          <pc:sldMk cId="2410364691" sldId="264"/>
        </pc:sldMkLst>
        <pc:spChg chg="mod">
          <ac:chgData name="Астралина Астра" userId="a0b688d4ee557f91" providerId="LiveId" clId="{9623DD81-B558-49D1-98AF-23B91A920124}" dt="2025-12-22T17:10:49.624" v="80" actId="113"/>
          <ac:spMkLst>
            <pc:docMk/>
            <pc:sldMk cId="2410364691" sldId="264"/>
            <ac:spMk id="2" creationId="{E4979749-7D26-7EFD-6308-6B57B767B7C6}"/>
          </ac:spMkLst>
        </pc:spChg>
        <pc:spChg chg="mod">
          <ac:chgData name="Астралина Астра" userId="a0b688d4ee557f91" providerId="LiveId" clId="{9623DD81-B558-49D1-98AF-23B91A920124}" dt="2025-12-22T17:18:13.633" v="171" actId="255"/>
          <ac:spMkLst>
            <pc:docMk/>
            <pc:sldMk cId="2410364691" sldId="264"/>
            <ac:spMk id="3" creationId="{66D8B612-7972-62E7-A1FF-A5252FE58EBE}"/>
          </ac:spMkLst>
        </pc:spChg>
        <pc:picChg chg="add mod">
          <ac:chgData name="Астралина Астра" userId="a0b688d4ee557f91" providerId="LiveId" clId="{9623DD81-B558-49D1-98AF-23B91A920124}" dt="2025-12-22T17:18:51.546" v="173" actId="1076"/>
          <ac:picMkLst>
            <pc:docMk/>
            <pc:sldMk cId="2410364691" sldId="264"/>
            <ac:picMk id="4" creationId="{51B25746-8B5C-3F2E-635B-E8654F001B07}"/>
          </ac:picMkLst>
        </pc:picChg>
      </pc:sldChg>
      <pc:sldChg chg="modSp new mod">
        <pc:chgData name="Астралина Астра" userId="a0b688d4ee557f91" providerId="LiveId" clId="{9623DD81-B558-49D1-98AF-23B91A920124}" dt="2025-12-22T17:17:31.251" v="166" actId="20577"/>
        <pc:sldMkLst>
          <pc:docMk/>
          <pc:sldMk cId="1966275543" sldId="265"/>
        </pc:sldMkLst>
        <pc:spChg chg="mod">
          <ac:chgData name="Астралина Астра" userId="a0b688d4ee557f91" providerId="LiveId" clId="{9623DD81-B558-49D1-98AF-23B91A920124}" dt="2025-12-22T17:15:13.376" v="117" actId="113"/>
          <ac:spMkLst>
            <pc:docMk/>
            <pc:sldMk cId="1966275543" sldId="265"/>
            <ac:spMk id="2" creationId="{8ACAA5A6-9CC9-7382-E3FF-0D6980C03E7F}"/>
          </ac:spMkLst>
        </pc:spChg>
        <pc:spChg chg="mod">
          <ac:chgData name="Астралина Астра" userId="a0b688d4ee557f91" providerId="LiveId" clId="{9623DD81-B558-49D1-98AF-23B91A920124}" dt="2025-12-22T17:17:31.251" v="166" actId="20577"/>
          <ac:spMkLst>
            <pc:docMk/>
            <pc:sldMk cId="1966275543" sldId="265"/>
            <ac:spMk id="3" creationId="{ABCF1CB3-76CF-051A-448C-9EE04E7D45EC}"/>
          </ac:spMkLst>
        </pc:spChg>
      </pc:sldChg>
      <pc:sldChg chg="modSp add mod">
        <pc:chgData name="Астралина Астра" userId="a0b688d4ee557f91" providerId="LiveId" clId="{9623DD81-B558-49D1-98AF-23B91A920124}" dt="2025-12-22T17:20:51.250" v="177" actId="255"/>
        <pc:sldMkLst>
          <pc:docMk/>
          <pc:sldMk cId="0" sldId="266"/>
        </pc:sldMkLst>
        <pc:spChg chg="mod">
          <ac:chgData name="Астралина Астра" userId="a0b688d4ee557f91" providerId="LiveId" clId="{9623DD81-B558-49D1-98AF-23B91A920124}" dt="2025-12-22T17:20:51.250" v="177" actId="255"/>
          <ac:spMkLst>
            <pc:docMk/>
            <pc:sldMk cId="0" sldId="266"/>
            <ac:spMk id="1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033C2-2BDF-40D3-9C9E-7DBB0A46DC11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C15EB-461A-4899-BE33-99BB671B6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7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0F1F-5D1C-6318-DA56-675EFFC01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9E607-8637-EBFB-691F-ED4FA507C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C382F-E25E-9BCC-E06E-457ED8B1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7E306-5734-8C0C-E1E1-504ABC56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A55A-9A3E-FB4C-FF8A-B1177233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4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0699-4809-023A-F719-03EC4A4B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0EF46-84A2-049F-B179-2D24E179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B6DC2-E826-B95D-5949-4F4B0C15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DBFC-29E4-1582-B24A-CDEBDE76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81C87-106B-0031-5D53-6514CC98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7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B1E16-BD64-358F-6C96-76D9EF6EC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BD22B-6F15-5E51-1CEB-5299D1423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122F-039B-5298-DFE5-E18DDBDE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936E7-6A21-3888-8ABC-EDFD012C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A341-D410-8E8A-5F3F-34601E9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9870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F3A8-CB5D-38FD-A3C5-B79E98BC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6825-87C4-4994-012D-2E30F528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6EC1B-58DA-26FA-F3D1-7505C858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7C080-A656-43B4-AB34-826AA296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D12C0-F852-BE58-537D-AE53ADC1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7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6929-09BA-1C90-DEF9-3FD255A3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62436-944A-7831-75FE-ABD79C238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DF974-3BFD-C4CF-C84F-D1778636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A122C-9ACD-F920-37AD-A102D232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7F4E3-16C2-A0D6-DE35-653B471E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9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8E79-433C-C483-5EA4-E73AEB69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5641-CB9D-5E8B-0C9C-30AE5505B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FCADC-2463-191E-065D-5D7AC2CF6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ED8D3-ACF2-16AA-3DF9-5DDC98C4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7711B-5F03-1CD7-4264-BE7459B0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7D628-9EA4-5D1E-CDBE-C84C4774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6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9389-D53B-6C15-9F30-CB777BA9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9D2F0-7E14-5975-66DF-DF9D3CA92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B6D3D-F92F-9410-8364-40DA35760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E993C-044C-48A6-DE8E-467492ECA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B11C6-A68E-EB08-729E-62FD85E28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77979-2B38-860D-E216-B31E5434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80149-9F44-8E2F-A3E6-C5EF95E9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327B3-5AE1-1C44-905B-442FB06F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2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82B3-7C19-06F2-5B8E-8702BFF1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B01F6-42C3-3A8E-3A1A-54ECA4A4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A1A88-2C95-DEFC-E12D-5E3C2CC3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64A30-0707-8C24-BEB3-74D8A4FE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4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CD629-CB80-D30C-2E82-B612FAA6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41854-2563-9C22-91B5-7429F150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63E80-B30B-E64D-3DB1-B79DB084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4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A25C-1F19-3BB0-3291-EEA9CD96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D908-986C-8D86-24BA-8B851707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C0718-AE01-3827-CF77-FD6214466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D9F32-F538-2124-C7BE-05218C4B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3DBF-C042-7D0C-171F-83098D68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5B80D-C15F-7427-E2B4-6113C90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8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AB75-427F-9D16-5929-CDAEA034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973E7-1E61-5B94-2ABF-91A67200C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728E0-C9B0-A63F-20DE-AB0E3CD03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152B1-DC97-57A8-BB73-8D0B4E03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65BF2-285D-1669-6111-6CDC838D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0B314-1A50-1EDA-4525-9E96258E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5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ECA08-9041-2EB0-F729-77CEBA31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3A8B4-1C93-75BF-ECE0-402FFC54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83675-E15F-492A-033E-82355ED5E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D8A80-6E50-307F-923A-03029D845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614D0-B6C3-DF29-4AA5-FB6E7D311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C4C1B-850F-4BB1-83A4-A69E61593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Заголовок 1"/>
          <p:cNvSpPr txBox="1">
            <a:spLocks noGrp="1"/>
          </p:cNvSpPr>
          <p:nvPr>
            <p:ph type="ctrTitle"/>
          </p:nvPr>
        </p:nvSpPr>
        <p:spPr>
          <a:xfrm>
            <a:off x="1523999" y="2632798"/>
            <a:ext cx="9144001" cy="125094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 cap="small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ОТЧЕТ ПО </a:t>
            </a:r>
            <a:r>
              <a:rPr lang="ru-RU" dirty="0"/>
              <a:t>НАУЧ</a:t>
            </a:r>
            <a:r>
              <a:rPr dirty="0"/>
              <a:t>НО-ИССЛЕДОВАТЕЛЬСКОЙ РАБОТЕ НА ТЕМУ: </a:t>
            </a:r>
            <a:br>
              <a:rPr dirty="0"/>
            </a:br>
            <a:r>
              <a:rPr lang="ru-RU" dirty="0"/>
              <a:t>«Исследование электролюминесценции в двухфазном аргоновом детекторе РЭД-100»</a:t>
            </a:r>
            <a:endParaRPr dirty="0"/>
          </a:p>
        </p:txBody>
      </p:sp>
      <p:sp>
        <p:nvSpPr>
          <p:cNvPr id="95" name="Прямоугольник 3"/>
          <p:cNvSpPr txBox="1"/>
          <p:nvPr/>
        </p:nvSpPr>
        <p:spPr>
          <a:xfrm>
            <a:off x="2237727" y="262971"/>
            <a:ext cx="736748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cap="small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Министерство</a:t>
            </a:r>
            <a:r>
              <a:rPr dirty="0"/>
              <a:t> </a:t>
            </a:r>
            <a:r>
              <a:rPr dirty="0" err="1"/>
              <a:t>науки</a:t>
            </a:r>
            <a:r>
              <a:rPr dirty="0"/>
              <a:t> и </a:t>
            </a:r>
            <a:r>
              <a:rPr dirty="0" err="1"/>
              <a:t>высшего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федерации</a:t>
            </a:r>
            <a:endParaRPr dirty="0"/>
          </a:p>
          <a:p>
            <a:pPr algn="ctr">
              <a:defRPr sz="1400" cap="small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Федеральное</a:t>
            </a:r>
            <a:r>
              <a:rPr dirty="0"/>
              <a:t> </a:t>
            </a:r>
            <a:r>
              <a:rPr dirty="0" err="1"/>
              <a:t>государственное</a:t>
            </a:r>
            <a:r>
              <a:rPr dirty="0"/>
              <a:t> </a:t>
            </a:r>
            <a:r>
              <a:rPr dirty="0" err="1"/>
              <a:t>автономное</a:t>
            </a:r>
            <a:r>
              <a:rPr dirty="0"/>
              <a:t> </a:t>
            </a:r>
            <a:r>
              <a:rPr dirty="0" err="1"/>
              <a:t>образовательное</a:t>
            </a:r>
            <a:r>
              <a:rPr dirty="0"/>
              <a:t> </a:t>
            </a:r>
            <a:r>
              <a:rPr dirty="0" err="1"/>
              <a:t>учреждение</a:t>
            </a:r>
            <a:endParaRPr dirty="0"/>
          </a:p>
          <a:p>
            <a:pPr algn="ctr">
              <a:defRPr sz="1400" cap="small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Высшего</a:t>
            </a:r>
            <a:r>
              <a:rPr dirty="0"/>
              <a:t> </a:t>
            </a:r>
            <a:r>
              <a:rPr dirty="0" err="1"/>
              <a:t>образования</a:t>
            </a:r>
            <a:endParaRPr dirty="0"/>
          </a:p>
          <a:p>
            <a:pPr algn="ctr">
              <a:defRPr sz="1400" cap="small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Национальный</a:t>
            </a:r>
            <a:r>
              <a:rPr dirty="0"/>
              <a:t> </a:t>
            </a:r>
            <a:r>
              <a:rPr dirty="0" err="1"/>
              <a:t>исследовательский</a:t>
            </a:r>
            <a:r>
              <a:rPr dirty="0"/>
              <a:t> </a:t>
            </a:r>
            <a:r>
              <a:rPr dirty="0" err="1"/>
              <a:t>ядерный</a:t>
            </a:r>
            <a:r>
              <a:rPr dirty="0"/>
              <a:t> </a:t>
            </a:r>
            <a:r>
              <a:rPr dirty="0" err="1"/>
              <a:t>университет</a:t>
            </a:r>
            <a:r>
              <a:rPr dirty="0"/>
              <a:t> «МИФИ»</a:t>
            </a:r>
            <a:endParaRPr lang="ru-RU" dirty="0"/>
          </a:p>
        </p:txBody>
      </p:sp>
      <p:pic>
        <p:nvPicPr>
          <p:cNvPr id="96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26" y="24567"/>
            <a:ext cx="1905001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Прямоугольник 14"/>
          <p:cNvSpPr txBox="1"/>
          <p:nvPr/>
        </p:nvSpPr>
        <p:spPr>
          <a:xfrm>
            <a:off x="378446" y="4810850"/>
            <a:ext cx="667916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>
                <a:sym typeface="Times New Roman"/>
              </a:rPr>
              <a:t>Выполнил: студент группы Б22-104 Аперян Степан Мгерович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>
                <a:sym typeface="Times New Roman"/>
              </a:rPr>
              <a:t>Место выполнения: КАФЕДРА №11 «Экспериментальные методы ядерной физики»</a:t>
            </a:r>
            <a:endParaRPr lang="ru-RU" dirty="0"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>
                <a:sym typeface="Times New Roman"/>
              </a:rPr>
              <a:t>Консультант: доцент к. 60 Акимов Дмитрий Юрьевич</a:t>
            </a:r>
            <a:endParaRPr dirty="0"/>
          </a:p>
        </p:txBody>
      </p:sp>
      <p:sp>
        <p:nvSpPr>
          <p:cNvPr id="98" name="Прямоугольник 15"/>
          <p:cNvSpPr txBox="1"/>
          <p:nvPr/>
        </p:nvSpPr>
        <p:spPr>
          <a:xfrm>
            <a:off x="2756419" y="6219487"/>
            <a:ext cx="667916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Москва, 2025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3688172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sz="4800" b="1" dirty="0" err="1"/>
              <a:t>Спасибо</a:t>
            </a:r>
            <a:r>
              <a:rPr sz="4800" b="1" dirty="0"/>
              <a:t> </a:t>
            </a:r>
            <a:r>
              <a:rPr sz="4800" b="1" dirty="0" err="1"/>
              <a:t>за</a:t>
            </a:r>
            <a:r>
              <a:rPr sz="4800" b="1" dirty="0"/>
              <a:t> </a:t>
            </a:r>
            <a:r>
              <a:rPr sz="4800" b="1" dirty="0" err="1"/>
              <a:t>внимание</a:t>
            </a:r>
            <a:r>
              <a:rPr sz="4800" b="1" dirty="0"/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1FAB4-7BFE-819B-FFC9-37C336F9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08" y="0"/>
            <a:ext cx="1902117" cy="19082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073D0-8B08-9932-31E9-DDBD16A055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/>
              <a:t>Цель работы</a:t>
            </a:r>
            <a:endParaRPr b="1" dirty="0"/>
          </a:p>
        </p:txBody>
      </p:sp>
      <p:graphicFrame>
        <p:nvGraphicFramePr>
          <p:cNvPr id="102" name="Content Placeholder 4"/>
          <p:cNvGraphicFramePr/>
          <p:nvPr>
            <p:extLst>
              <p:ext uri="{D42A27DB-BD31-4B8C-83A1-F6EECF244321}">
                <p14:modId xmlns:p14="http://schemas.microsoft.com/office/powerpoint/2010/main" val="1749672116"/>
              </p:ext>
            </p:extLst>
          </p:nvPr>
        </p:nvGraphicFramePr>
        <p:xfrm>
          <a:off x="838199" y="1357460"/>
          <a:ext cx="10515600" cy="7199008"/>
        </p:xfrm>
        <a:graphic>
          <a:graphicData uri="http://schemas.openxmlformats.org/drawingml/2006/table">
            <a:tbl>
              <a:tblPr firstRow="1" lastRow="1"/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666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Контекст: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Двухфазные детекторы — ключевой инструмент в физике редких событий (поиск темной материи, регистрация нейтрино).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Суть метода: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Оптическое усиление сигнала через </a:t>
                      </a: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электролюминесценцию (ЭЛ)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 газовой фазе — основа точности измерений.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Проблема: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Параметры ЭЛ зависят от конкретной установки (геометрия, поля). Необходима калибровка.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работы: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dirty="0"/>
                        <a:t>Измерение зависимости электролюминесцентного сигнала от напряжённости электрического поля в газовой фазе двухфазного аргонового детектора РЭД-100.</a:t>
                      </a:r>
                      <a:endParaRPr lang="ru-RU" sz="2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defRPr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10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73799"/>
            <a:ext cx="1902118" cy="1908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Задачи"/>
          <p:cNvSpPr txBox="1">
            <a:spLocks noGrp="1"/>
          </p:cNvSpPr>
          <p:nvPr>
            <p:ph type="title"/>
          </p:nvPr>
        </p:nvSpPr>
        <p:spPr>
          <a:xfrm>
            <a:off x="838200" y="8715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b="1" dirty="0" err="1"/>
              <a:t>Задачи</a:t>
            </a:r>
            <a:endParaRPr b="1" dirty="0"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DF4369-B0A2-6CED-C4C6-58271007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359" y="-82588"/>
            <a:ext cx="1902117" cy="19082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32E7170-FE2D-479E-5FBE-C02E3130F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7565" y="2032080"/>
            <a:ext cx="7472943" cy="27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en-US" sz="2400" dirty="0">
                <a:latin typeface="Arial" panose="020B0604020202020204" pitchFamily="34" charset="0"/>
              </a:rPr>
              <a:t>И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зучить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физику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электролюминесценции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en-US" sz="2400" dirty="0">
                <a:latin typeface="Arial" panose="020B0604020202020204" pitchFamily="34" charset="0"/>
              </a:rPr>
              <a:t>О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писать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детектор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РЭД-100;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Разработать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методику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измерений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Провести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измерения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атмосферных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мюонах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Построить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зависимость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E/N.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668594" y="365125"/>
            <a:ext cx="10685206" cy="1325563"/>
          </a:xfrm>
          <a:prstGeom prst="rect">
            <a:avLst/>
          </a:prstGeom>
        </p:spPr>
        <p:txBody>
          <a:bodyPr/>
          <a:lstStyle/>
          <a:p>
            <a:r>
              <a:rPr lang="ru-RU" b="1" dirty="0"/>
              <a:t>Физические основы процесса</a:t>
            </a:r>
            <a:endParaRPr dirty="0"/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70271" y="1915784"/>
            <a:ext cx="10881852" cy="454767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Схема-цепочка (ключевой визуал):</a:t>
            </a:r>
            <a:endParaRPr lang="ru-RU" dirty="0"/>
          </a:p>
          <a:p>
            <a:pPr lvl="1">
              <a:lnSpc>
                <a:spcPct val="150000"/>
              </a:lnSpc>
            </a:pPr>
            <a:r>
              <a:rPr lang="ru-RU" dirty="0"/>
              <a:t>Пролет мюона → ионизация в жидком Ar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Дрейф e⁻ к границе раздела фаз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Экстракция e⁻ в газ</a:t>
            </a:r>
          </a:p>
          <a:p>
            <a:pPr lvl="1">
              <a:lnSpc>
                <a:spcPct val="150000"/>
              </a:lnSpc>
            </a:pPr>
            <a:r>
              <a:rPr lang="ru-RU" b="1" dirty="0"/>
              <a:t>Электролюминесценция в газе:</a:t>
            </a:r>
            <a:r>
              <a:rPr lang="ru-RU" dirty="0"/>
              <a:t> e⁻ + E → ускорение → возбуждение Ar → образование эксимера Ar₂* → излучение ВУФ-фотона (127 нм)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Ключевой параметр:</a:t>
            </a:r>
            <a:r>
              <a:rPr lang="ru-RU" dirty="0"/>
              <a:t> </a:t>
            </a:r>
            <a:r>
              <a:rPr lang="ru-RU" b="1" dirty="0"/>
              <a:t>Приведенная напряженность поля E/N [Таунсенд]</a:t>
            </a:r>
            <a:r>
              <a:rPr lang="ru-RU" dirty="0"/>
              <a:t> — универсальная характеристика, учитывающая давление и температуру</a:t>
            </a:r>
          </a:p>
        </p:txBody>
      </p:sp>
      <p:sp>
        <p:nvSpPr>
          <p:cNvPr id="11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224" y="-99540"/>
            <a:ext cx="1902118" cy="1908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7308C-0016-0C3C-69FB-D45AF15299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872" b="25195"/>
          <a:stretch>
            <a:fillRect/>
          </a:stretch>
        </p:blipFill>
        <p:spPr>
          <a:xfrm>
            <a:off x="6341806" y="1716178"/>
            <a:ext cx="5437240" cy="20254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7026-670E-2E58-2E45-00058CFC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23"/>
            <a:ext cx="10515600" cy="1592365"/>
          </a:xfrm>
        </p:spPr>
        <p:txBody>
          <a:bodyPr/>
          <a:lstStyle/>
          <a:p>
            <a:r>
              <a:rPr lang="ru-RU" b="1" dirty="0"/>
              <a:t>Экспериментальная установка РЭД-100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E4757-344C-7ADB-089D-856A5FA4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587" y="1474839"/>
            <a:ext cx="7354530" cy="49062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dirty="0"/>
              <a:t>Ключевые особенности для нашего эксперимента:</a:t>
            </a:r>
          </a:p>
          <a:p>
            <a:pPr lvl="1">
              <a:lnSpc>
                <a:spcPct val="150000"/>
              </a:lnSpc>
            </a:pPr>
            <a:r>
              <a:rPr lang="ru-RU" sz="2200" dirty="0"/>
              <a:t>Рабочая среда: Двухфазный аргон (жидкость: ~11 мм, газ: ~5 мм)</a:t>
            </a:r>
          </a:p>
          <a:p>
            <a:pPr lvl="1">
              <a:lnSpc>
                <a:spcPct val="150000"/>
              </a:lnSpc>
            </a:pPr>
            <a:r>
              <a:rPr lang="ru-RU" sz="2200" dirty="0"/>
              <a:t>Источник частиц: Атмосферные мюоны (естественный источник)</a:t>
            </a:r>
          </a:p>
          <a:p>
            <a:pPr lvl="1">
              <a:lnSpc>
                <a:spcPct val="150000"/>
              </a:lnSpc>
            </a:pPr>
            <a:r>
              <a:rPr lang="ru-RU" sz="2200" dirty="0"/>
              <a:t>Система регистрации: Верхняя матрица ФЭУ — регистрация ЭЛ-свечения</a:t>
            </a:r>
          </a:p>
          <a:p>
            <a:pPr lvl="1">
              <a:lnSpc>
                <a:spcPct val="150000"/>
              </a:lnSpc>
            </a:pPr>
            <a:r>
              <a:rPr lang="ru-RU" sz="2200" dirty="0"/>
              <a:t>Электродная система: создает поля для дрейфа и экстракции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7C82C-D22C-A031-2B95-18BD4278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308" y="1323504"/>
            <a:ext cx="3581073" cy="53254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75C52-E6BB-5990-C5D9-4EAC9CBF81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543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FA0B-46E8-EFAE-49FE-41796145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406"/>
            <a:ext cx="10515600" cy="1325563"/>
          </a:xfrm>
        </p:spPr>
        <p:txBody>
          <a:bodyPr/>
          <a:lstStyle/>
          <a:p>
            <a:r>
              <a:rPr lang="ru-RU" b="1" dirty="0"/>
              <a:t>Методика измерений и обработки данных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FB7A1-5E0E-F4BC-B8E3-01F9AADCF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5887066" cy="511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Измерения: Запись осциллограмм сигнала с верхней матрицы ФЭУ при варьировании анодного напряжения Uₐ (3–9 кВ).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Пример данных: Осциллограмма при Uₐ = 8 кВ. Показать выделенный ЭЛ-сигнал (канал С1).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Определение амплитуды: Усреднение по множеству событий, оценка статистической погрешности (например, A = 307 ± 7 мВ).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Расчет поля в газе (Eᵍ):выражение для напряжённости электрического поля в газовой фазе имеет вид: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BA7A4-7E84-67BE-3EF2-E90FD26B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65" y="2454890"/>
            <a:ext cx="5245124" cy="30708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07C50-A39B-494B-C093-D6181A7721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025E2-8C59-8BE1-40F7-0C17ADDB5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94" y="5243734"/>
            <a:ext cx="1585097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01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5632-599A-6D52-C348-9361E2B1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Экспериментальные результаты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BEA600F-F4D1-F572-2584-2535A7CF0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5244" y="5799716"/>
            <a:ext cx="128225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7A76D17-B4A2-F50F-803A-10A05E455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03232"/>
              </p:ext>
            </p:extLst>
          </p:nvPr>
        </p:nvGraphicFramePr>
        <p:xfrm>
          <a:off x="1415845" y="1789471"/>
          <a:ext cx="9271820" cy="4010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0724">
                  <a:extLst>
                    <a:ext uri="{9D8B030D-6E8A-4147-A177-3AD203B41FA5}">
                      <a16:colId xmlns:a16="http://schemas.microsoft.com/office/drawing/2014/main" val="3295511759"/>
                    </a:ext>
                  </a:extLst>
                </a:gridCol>
                <a:gridCol w="3120548">
                  <a:extLst>
                    <a:ext uri="{9D8B030D-6E8A-4147-A177-3AD203B41FA5}">
                      <a16:colId xmlns:a16="http://schemas.microsoft.com/office/drawing/2014/main" val="4182667462"/>
                    </a:ext>
                  </a:extLst>
                </a:gridCol>
                <a:gridCol w="3120548">
                  <a:extLst>
                    <a:ext uri="{9D8B030D-6E8A-4147-A177-3AD203B41FA5}">
                      <a16:colId xmlns:a16="http://schemas.microsoft.com/office/drawing/2014/main" val="3658495863"/>
                    </a:ext>
                  </a:extLst>
                </a:gridCol>
              </a:tblGrid>
              <a:tr h="992019">
                <a:tc>
                  <a:txBody>
                    <a:bodyPr/>
                    <a:lstStyle/>
                    <a:p>
                      <a:pPr marL="67945" marR="0" algn="ctr">
                        <a:spcBef>
                          <a:spcPts val="5"/>
                        </a:spcBef>
                        <a:buNone/>
                      </a:pPr>
                      <a:r>
                        <a:rPr lang="ru-RU" sz="2400" b="1" spc="-25" dirty="0">
                          <a:effectLst/>
                        </a:rPr>
                        <a:t>UA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 algn="ctr">
                        <a:spcBef>
                          <a:spcPts val="10"/>
                        </a:spcBef>
                        <a:buNone/>
                      </a:pPr>
                      <a:r>
                        <a:rPr lang="ru-RU" sz="2400" b="1" spc="-10" dirty="0">
                          <a:effectLst/>
                        </a:rPr>
                        <a:t>Амплитуда</a:t>
                      </a:r>
                      <a:endParaRPr lang="ru-RU" sz="2400" b="1" dirty="0">
                        <a:effectLst/>
                      </a:endParaRPr>
                    </a:p>
                    <a:p>
                      <a:pPr marL="67945" marR="0" algn="ctr">
                        <a:spcBef>
                          <a:spcPts val="860"/>
                        </a:spcBef>
                        <a:buNone/>
                      </a:pPr>
                      <a:r>
                        <a:rPr lang="ru-RU" sz="2400" b="1" dirty="0">
                          <a:effectLst/>
                        </a:rPr>
                        <a:t>сигнала</a:t>
                      </a:r>
                      <a:r>
                        <a:rPr lang="ru-RU" sz="2400" b="1" spc="-30" dirty="0">
                          <a:effectLst/>
                        </a:rPr>
                        <a:t> </a:t>
                      </a:r>
                      <a:r>
                        <a:rPr lang="ru-RU" sz="2400" b="1" spc="-20" dirty="0">
                          <a:effectLst/>
                        </a:rPr>
                        <a:t>верх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 algn="ctr">
                        <a:spcBef>
                          <a:spcPts val="10"/>
                        </a:spcBef>
                        <a:buNone/>
                      </a:pPr>
                      <a:r>
                        <a:rPr lang="ru-RU" sz="2400" b="1" spc="-10" dirty="0">
                          <a:effectLst/>
                        </a:rPr>
                        <a:t>Амплитуда</a:t>
                      </a:r>
                      <a:endParaRPr lang="ru-RU" sz="2400" b="1" dirty="0">
                        <a:effectLst/>
                      </a:endParaRPr>
                    </a:p>
                    <a:p>
                      <a:pPr marL="67310" marR="0" algn="ctr">
                        <a:spcBef>
                          <a:spcPts val="860"/>
                        </a:spcBef>
                        <a:buNone/>
                      </a:pPr>
                      <a:r>
                        <a:rPr lang="ru-RU" sz="2400" b="1" dirty="0">
                          <a:effectLst/>
                        </a:rPr>
                        <a:t>сигнала</a:t>
                      </a:r>
                      <a:r>
                        <a:rPr lang="ru-RU" sz="2400" b="1" spc="-25" dirty="0">
                          <a:effectLst/>
                        </a:rPr>
                        <a:t> </a:t>
                      </a:r>
                      <a:r>
                        <a:rPr lang="ru-RU" sz="2400" b="1" dirty="0">
                          <a:effectLst/>
                        </a:rPr>
                        <a:t>верх</a:t>
                      </a:r>
                      <a:r>
                        <a:rPr lang="ru-RU" sz="2400" b="1" spc="-20" dirty="0">
                          <a:effectLst/>
                        </a:rPr>
                        <a:t> вниз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9069470"/>
                  </a:ext>
                </a:extLst>
              </a:tr>
              <a:tr h="391219"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r>
                        <a:rPr lang="ru-RU" sz="2400" spc="-10" dirty="0">
                          <a:effectLst/>
                        </a:rPr>
                        <a:t> </a:t>
                      </a:r>
                      <a:r>
                        <a:rPr lang="ru-RU" sz="2400" spc="-25" dirty="0">
                          <a:effectLst/>
                        </a:rPr>
                        <a:t>кВ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 dirty="0">
                          <a:effectLst/>
                        </a:rPr>
                        <a:t>387±7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>
                          <a:effectLst/>
                        </a:rPr>
                        <a:t>16,3±0,6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0250365"/>
                  </a:ext>
                </a:extLst>
              </a:tr>
              <a:tr h="484450"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r>
                        <a:rPr lang="ru-RU" sz="2400" spc="-10" dirty="0">
                          <a:effectLst/>
                        </a:rPr>
                        <a:t> </a:t>
                      </a:r>
                      <a:r>
                        <a:rPr lang="ru-RU" sz="2400" spc="-25" dirty="0">
                          <a:effectLst/>
                        </a:rPr>
                        <a:t>кВ</a:t>
                      </a:r>
                      <a:endParaRPr lang="ru-RU" sz="2400" spc="-25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 dirty="0">
                          <a:effectLst/>
                        </a:rPr>
                        <a:t>307±7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 dirty="0">
                          <a:effectLst/>
                        </a:rPr>
                        <a:t>12,7±0,6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7714080"/>
                  </a:ext>
                </a:extLst>
              </a:tr>
              <a:tr h="391219"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r>
                        <a:rPr lang="ru-RU" sz="2400" spc="-10" dirty="0">
                          <a:effectLst/>
                        </a:rPr>
                        <a:t> </a:t>
                      </a:r>
                      <a:r>
                        <a:rPr lang="ru-RU" sz="2400" spc="-25" dirty="0">
                          <a:effectLst/>
                        </a:rPr>
                        <a:t>кВ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 dirty="0">
                          <a:effectLst/>
                        </a:rPr>
                        <a:t>220+-</a:t>
                      </a:r>
                      <a:r>
                        <a:rPr lang="ru-RU" sz="2400" spc="-5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25">
                          <a:effectLst/>
                        </a:rPr>
                        <a:t>9,6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73839551"/>
                  </a:ext>
                </a:extLst>
              </a:tr>
              <a:tr h="484450"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r>
                        <a:rPr lang="ru-RU" sz="2400" spc="-10">
                          <a:effectLst/>
                        </a:rPr>
                        <a:t> </a:t>
                      </a:r>
                      <a:r>
                        <a:rPr lang="ru-RU" sz="2400" spc="-25">
                          <a:effectLst/>
                        </a:rPr>
                        <a:t>кВ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 dirty="0">
                          <a:effectLst/>
                        </a:rPr>
                        <a:t>146,7±4,5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 dirty="0">
                          <a:effectLst/>
                        </a:rPr>
                        <a:t>6,5±0,1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2017885"/>
                  </a:ext>
                </a:extLst>
              </a:tr>
              <a:tr h="391219">
                <a:tc>
                  <a:txBody>
                    <a:bodyPr/>
                    <a:lstStyle/>
                    <a:p>
                      <a:pPr marL="67945" marR="0">
                        <a:spcBef>
                          <a:spcPts val="20"/>
                        </a:spcBef>
                        <a:buNone/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r>
                        <a:rPr lang="ru-RU" sz="2400" spc="-10">
                          <a:effectLst/>
                        </a:rPr>
                        <a:t> </a:t>
                      </a:r>
                      <a:r>
                        <a:rPr lang="ru-RU" sz="2400" spc="-25">
                          <a:effectLst/>
                        </a:rPr>
                        <a:t>кВ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20"/>
                        </a:spcBef>
                        <a:buNone/>
                      </a:pPr>
                      <a:r>
                        <a:rPr lang="ru-RU" sz="2400" spc="-10" dirty="0">
                          <a:effectLst/>
                        </a:rPr>
                        <a:t>99±2,7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 marR="0">
                        <a:spcBef>
                          <a:spcPts val="20"/>
                        </a:spcBef>
                        <a:buNone/>
                      </a:pPr>
                      <a:r>
                        <a:rPr lang="ru-RU" sz="2400" spc="-10" dirty="0">
                          <a:effectLst/>
                        </a:rPr>
                        <a:t>4,3±0,1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5393821"/>
                  </a:ext>
                </a:extLst>
              </a:tr>
              <a:tr h="484450"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r>
                        <a:rPr lang="ru-RU" sz="2400" spc="-10">
                          <a:effectLst/>
                        </a:rPr>
                        <a:t> </a:t>
                      </a:r>
                      <a:r>
                        <a:rPr lang="ru-RU" sz="2400" spc="-25">
                          <a:effectLst/>
                        </a:rPr>
                        <a:t>кВ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>
                          <a:effectLst/>
                        </a:rPr>
                        <a:t>60±1,7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 dirty="0">
                          <a:effectLst/>
                        </a:rPr>
                        <a:t>2,7±0,1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3624030"/>
                  </a:ext>
                </a:extLst>
              </a:tr>
              <a:tr h="391219"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r>
                        <a:rPr lang="ru-RU" sz="2400" spc="-10">
                          <a:effectLst/>
                        </a:rPr>
                        <a:t> </a:t>
                      </a:r>
                      <a:r>
                        <a:rPr lang="ru-RU" sz="2400" spc="-25">
                          <a:effectLst/>
                        </a:rPr>
                        <a:t>кВ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10">
                          <a:effectLst/>
                        </a:rPr>
                        <a:t>47±1,7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spcBef>
                          <a:spcPts val="10"/>
                        </a:spcBef>
                        <a:buNone/>
                      </a:pPr>
                      <a:r>
                        <a:rPr lang="ru-RU" sz="2400" spc="-25" dirty="0">
                          <a:effectLst/>
                        </a:rPr>
                        <a:t>нет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068605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338C5FA-734F-C973-1120-5E0C66DF03E2}"/>
              </a:ext>
            </a:extLst>
          </p:cNvPr>
          <p:cNvSpPr txBox="1"/>
          <p:nvPr/>
        </p:nvSpPr>
        <p:spPr>
          <a:xfrm>
            <a:off x="1415845" y="5898499"/>
            <a:ext cx="9271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Вывод из таблицы: Четкий рост амплитуды сигнала с увеличением напряжения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5808E0-A742-E024-3480-FBA9BF4272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973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9749-7D26-7EFD-6308-6B57B767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Ключевой результат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8B612-7972-62E7-A1FF-A5252FE58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50" y="2262075"/>
            <a:ext cx="5759243" cy="509310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200" dirty="0"/>
              <a:t>Зависимость амплитуды электролюминесцентного сигнала от приведенной напряженности поля E/N в детекторе РЭД-100</a:t>
            </a:r>
          </a:p>
          <a:p>
            <a:pPr>
              <a:lnSpc>
                <a:spcPct val="110000"/>
              </a:lnSpc>
            </a:pPr>
            <a:r>
              <a:rPr lang="ru-RU" sz="2200" dirty="0"/>
              <a:t>В диапазоне рабочих полей наблюдается линейный рост Амплитуды от E/N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25746-8B5C-3F2E-635B-E8654F00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29" y="1828878"/>
            <a:ext cx="5853638" cy="35542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A441F-030A-6A53-963C-FE3B9EA817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646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A5A6-9CC9-7382-E3FF-0D6980C0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F1CB3-76CF-051A-448C-9EE04E7D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14168"/>
            <a:ext cx="10645877" cy="49787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/>
              <a:t>В ходе выполнения научно-исследовательской работы были достигнуты следующие результаты: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/>
              <a:t>1. Проведены измерения ЭЛ в РЭД-100 на атмосферных мюонах.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/>
              <a:t>2. Разработана методика расчёта E/N для конкретной геометрии.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/>
              <a:t>3. Построена зависимость Амплитуды от E/N.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/>
              <a:t>4. Подтверждён линейный режим чистой электролюминесценции.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/>
              <a:t>5. Результаты верифицированы сравнением с литературой.</a:t>
            </a:r>
          </a:p>
          <a:p>
            <a:pPr>
              <a:lnSpc>
                <a:spcPct val="110000"/>
              </a:lnSpc>
            </a:pP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Научный вклад: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/>
              <a:t>• Выполнена калибровка детектора РЭД-100.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/>
              <a:t>• Заложена основа для его применения в экспериментах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/>
              <a:t>  по поиску редких процессов (тёмная материя, нейтрино).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35A3A-8BB3-8D39-DE6E-295C3E24B8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755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562</Words>
  <Application>Microsoft Office PowerPoint</Application>
  <PresentationFormat>Широкоэкранный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ОТЧЕТ ПО НАУЧНО-ИССЛЕДОВАТЕЛЬСКОЙ РАБОТЕ НА ТЕМУ:  «Исследование электролюминесценции в двухфазном аргоновом детекторе РЭД-100»</vt:lpstr>
      <vt:lpstr>Цель работы</vt:lpstr>
      <vt:lpstr>Задачи</vt:lpstr>
      <vt:lpstr>Физические основы процесса</vt:lpstr>
      <vt:lpstr>Экспериментальная установка РЭД-100</vt:lpstr>
      <vt:lpstr>Методика измерений и обработки данных </vt:lpstr>
      <vt:lpstr>Экспериментальные результаты</vt:lpstr>
      <vt:lpstr>Ключевой результат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Астралина Астра</dc:creator>
  <cp:lastModifiedBy>lus1974@outlook.com</cp:lastModifiedBy>
  <cp:revision>4</cp:revision>
  <dcterms:created xsi:type="dcterms:W3CDTF">2025-12-22T16:16:38Z</dcterms:created>
  <dcterms:modified xsi:type="dcterms:W3CDTF">2025-12-23T19:09:50Z</dcterms:modified>
</cp:coreProperties>
</file>