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>
        <p:scale>
          <a:sx n="100" d="100"/>
          <a:sy n="100" d="100"/>
        </p:scale>
        <p:origin x="184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3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2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8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3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0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5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27C5-104E-4B2A-B248-569C87214EE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C919-A957-41C3-9D13-739791C2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15BA29-1C9D-30FF-3FC6-F11668492860}"/>
              </a:ext>
            </a:extLst>
          </p:cNvPr>
          <p:cNvSpPr txBox="1"/>
          <p:nvPr/>
        </p:nvSpPr>
        <p:spPr>
          <a:xfrm>
            <a:off x="192741" y="1859340"/>
            <a:ext cx="8758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стабильности периода полураспада ⁴⁰K при помощи сцинтилляционного спектрометра </a:t>
            </a:r>
            <a:r>
              <a:rPr lang="en-US" sz="3200" b="1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(Tl)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7D0C7-7C5C-05A1-57A3-A859CE643C9F}"/>
              </a:ext>
            </a:extLst>
          </p:cNvPr>
          <p:cNvSpPr txBox="1"/>
          <p:nvPr/>
        </p:nvSpPr>
        <p:spPr>
          <a:xfrm>
            <a:off x="1313066" y="355593"/>
            <a:ext cx="6923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 «МИФИ»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76001-2867-5782-5BF3-0E19CD033F1A}"/>
              </a:ext>
            </a:extLst>
          </p:cNvPr>
          <p:cNvSpPr txBox="1"/>
          <p:nvPr/>
        </p:nvSpPr>
        <p:spPr>
          <a:xfrm>
            <a:off x="323395" y="4364257"/>
            <a:ext cx="7058479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1200"/>
              </a:spcAft>
            </a:pPr>
            <a:r>
              <a:rPr lang="ru-RU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 студент гр. Б22-104 Исаичева П.В.</a:t>
            </a:r>
          </a:p>
          <a:p>
            <a:pPr>
              <a:spcBef>
                <a:spcPts val="450"/>
              </a:spcBef>
              <a:spcAft>
                <a:spcPts val="1200"/>
              </a:spcAft>
            </a:pPr>
            <a:r>
              <a:rPr lang="ru-RU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д.ф-м.н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МИФИ Синёв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B2FFE-28DE-F869-BBBD-1DB465A819B8}"/>
              </a:ext>
            </a:extLst>
          </p:cNvPr>
          <p:cNvSpPr txBox="1"/>
          <p:nvPr/>
        </p:nvSpPr>
        <p:spPr>
          <a:xfrm>
            <a:off x="4094996" y="6163853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2025</a:t>
            </a:r>
          </a:p>
        </p:txBody>
      </p:sp>
    </p:spTree>
    <p:extLst>
      <p:ext uri="{BB962C8B-B14F-4D97-AF65-F5344CB8AC3E}">
        <p14:creationId xmlns:p14="http://schemas.microsoft.com/office/powerpoint/2010/main" val="331257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E7B7C4-065F-8F2C-9658-6648294B1CA7}"/>
              </a:ext>
            </a:extLst>
          </p:cNvPr>
          <p:cNvSpPr txBox="1"/>
          <p:nvPr/>
        </p:nvSpPr>
        <p:spPr>
          <a:xfrm>
            <a:off x="391318" y="3381829"/>
            <a:ext cx="8361363" cy="14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450"/>
              </a:spcBef>
            </a:pPr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en-US" sz="2400" b="1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450"/>
              </a:spcBef>
            </a:pPr>
            <a:r>
              <a:rPr lang="ru-RU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определение T₁/₂ ⁴⁰K в KOH с использованием корреляционной спектрометрии и компьютерного моделирования.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7A58C-354A-68CE-2F57-2DCCC0853029}"/>
              </a:ext>
            </a:extLst>
          </p:cNvPr>
          <p:cNvSpPr txBox="1"/>
          <p:nvPr/>
        </p:nvSpPr>
        <p:spPr>
          <a:xfrm>
            <a:off x="342900" y="960488"/>
            <a:ext cx="6105525" cy="194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Калий-40 (⁴⁰K) — ключевой природный радионуклид (геохронология, радиоэкология).</a:t>
            </a:r>
          </a:p>
          <a:p>
            <a:pPr marL="285750" indent="-285750" algn="l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период полураспада (~1.25 млрд лет)  - фундаментальная константа.</a:t>
            </a:r>
          </a:p>
        </p:txBody>
      </p:sp>
      <p:pic>
        <p:nvPicPr>
          <p:cNvPr id="1026" name="Picture 2" descr="Схема распада К-40">
            <a:extLst>
              <a:ext uri="{FF2B5EF4-FFF2-40B4-BE49-F238E27FC236}">
                <a16:creationId xmlns:a16="http://schemas.microsoft.com/office/drawing/2014/main" id="{65D4260A-A4C1-07FE-A3A8-6CC41575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20" y="481783"/>
            <a:ext cx="3306459" cy="95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{\displaystyle \mathrm {{}_{19}^{40}K} +e^{-}\rightarrow \mathrm {{}_{18}^{40}Ar} +{\nu }_{e}\,.}">
            <a:extLst>
              <a:ext uri="{FF2B5EF4-FFF2-40B4-BE49-F238E27FC236}">
                <a16:creationId xmlns:a16="http://schemas.microsoft.com/office/drawing/2014/main" id="{8CE7787B-1124-580C-8104-2FE5951D73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{\displaystyle \mathrm {{}_{19}^{40}K} +e^{-}\rightarrow \mathrm {{}_{18}^{40}Ar} +{\nu }_{e}\,.}">
            <a:extLst>
              <a:ext uri="{FF2B5EF4-FFF2-40B4-BE49-F238E27FC236}">
                <a16:creationId xmlns:a16="http://schemas.microsoft.com/office/drawing/2014/main" id="{F9653D22-E203-3BF7-939B-31039958C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{\displaystyle \mathrm {{}_{19}^{40}K} +e^{-}\rightarrow \mathrm {{}_{18}^{40}Ar} +{\nu }_{e}\,.}">
            <a:extLst>
              <a:ext uri="{FF2B5EF4-FFF2-40B4-BE49-F238E27FC236}">
                <a16:creationId xmlns:a16="http://schemas.microsoft.com/office/drawing/2014/main" id="{5B8AAB05-9454-EA72-4BA6-DF1FE1182D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Изображение выглядит как Шрифт, текст, белый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0DD6635-0C4E-7392-92A0-B8BB57C0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91" y="2485611"/>
            <a:ext cx="2414007" cy="4226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0D49E2-28A8-5066-37DC-BEF136B9C66B}"/>
              </a:ext>
            </a:extLst>
          </p:cNvPr>
          <p:cNvSpPr txBox="1"/>
          <p:nvPr/>
        </p:nvSpPr>
        <p:spPr>
          <a:xfrm>
            <a:off x="342900" y="261263"/>
            <a:ext cx="370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актуальность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Изображение выглядит как Шрифт, текст, типограф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70AD12-1532-3B77-BC07-7FA6E47E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96" y="1907101"/>
            <a:ext cx="2297329" cy="4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12F02-94A1-7805-1639-8506FADA393A}"/>
              </a:ext>
            </a:extLst>
          </p:cNvPr>
          <p:cNvSpPr txBox="1"/>
          <p:nvPr/>
        </p:nvSpPr>
        <p:spPr>
          <a:xfrm>
            <a:off x="279853" y="212967"/>
            <a:ext cx="8683171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Новизна:</a:t>
            </a:r>
            <a:endParaRPr lang="ru-RU" sz="24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Корреляционные измерения на двух идентичных детекторах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минимизации систематики.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строгое вычитание фона с помощью образцов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Валидация методики полномасштабным моделированием в GEANT4.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82953-0F5A-ECA0-7900-D6E03AD9A495}"/>
              </a:ext>
            </a:extLst>
          </p:cNvPr>
          <p:cNvSpPr txBox="1"/>
          <p:nvPr/>
        </p:nvSpPr>
        <p:spPr>
          <a:xfrm>
            <a:off x="279855" y="2720882"/>
            <a:ext cx="8683170" cy="283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600"/>
              </a:spcAft>
            </a:pPr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  <a:endParaRPr lang="ru-RU" sz="24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серийных измерений образцов KOH и фона (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 для анализа спектров в ROOT.</a:t>
            </a:r>
          </a:p>
          <a:p>
            <a:pPr marL="742950" lvl="1" indent="-28575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проверка и моделирование, корреляционный анализ данных.</a:t>
            </a:r>
            <a:endParaRPr lang="ru-RU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установки в GEANT4 для расчета эффективности и оценки фона.</a:t>
            </a:r>
          </a:p>
          <a:p>
            <a:pPr marL="742950" lvl="1" indent="-28575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T₁/₂ и сравнение с литературой.</a:t>
            </a:r>
          </a:p>
          <a:p>
            <a:pPr marL="742950" lvl="1" indent="-28575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представление результатов.</a:t>
            </a:r>
            <a:endParaRPr lang="ru-RU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1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C3CE8-4F8C-4364-CF74-4E363F968700}"/>
              </a:ext>
            </a:extLst>
          </p:cNvPr>
          <p:cNvSpPr txBox="1"/>
          <p:nvPr/>
        </p:nvSpPr>
        <p:spPr>
          <a:xfrm>
            <a:off x="280308" y="199815"/>
            <a:ext cx="6806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установка и методика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06858-F886-B17F-5A3F-F1AA5CD8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6" y="1047750"/>
            <a:ext cx="8343347" cy="51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CA609-9BB6-7B17-7B52-16CC94030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9F9842-0401-717C-47C7-4E0890B96437}"/>
              </a:ext>
            </a:extLst>
          </p:cNvPr>
          <p:cNvSpPr txBox="1"/>
          <p:nvPr/>
        </p:nvSpPr>
        <p:spPr>
          <a:xfrm>
            <a:off x="280308" y="199815"/>
            <a:ext cx="6806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установка и методика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60479-998E-6370-81CE-D1758B9B4573}"/>
              </a:ext>
            </a:extLst>
          </p:cNvPr>
          <p:cNvSpPr txBox="1"/>
          <p:nvPr/>
        </p:nvSpPr>
        <p:spPr>
          <a:xfrm>
            <a:off x="211817" y="700039"/>
            <a:ext cx="8360683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идентичных детектора </a:t>
            </a:r>
            <a:r>
              <a:rPr lang="ru-RU" sz="2000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(Ø40×63 мм).</a:t>
            </a:r>
          </a:p>
          <a:p>
            <a:pPr marL="342900" indent="-34290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ниже уровня земли, в свинцовой защите, разделены свинцовой перегородкой.</a:t>
            </a:r>
          </a:p>
          <a:p>
            <a:pPr marL="342900" indent="-34290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Геометрия:</a:t>
            </a: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Четыре пластиковых короба с KOH/</a:t>
            </a:r>
            <a:r>
              <a:rPr lang="ru-RU" sz="2000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окружающих торец детектора.</a:t>
            </a:r>
          </a:p>
          <a:p>
            <a:pPr marL="342900" indent="-34290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измерения (сентябрь 2025 — апрель 2026) для набора статистики.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3471AD-F77C-B605-56FD-B81CAA1E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t="20416" r="8561" b="13462"/>
          <a:stretch>
            <a:fillRect/>
          </a:stretch>
        </p:blipFill>
        <p:spPr>
          <a:xfrm>
            <a:off x="368159" y="3467826"/>
            <a:ext cx="5274468" cy="29411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DCD8BF-97F3-560A-F65E-3536BF59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70" y="3429000"/>
            <a:ext cx="2783571" cy="1983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9E792-E81F-EFC9-63F2-13B8E978A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23" y="5425419"/>
            <a:ext cx="289726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6CDCFE-C087-4595-300A-E3EB818A257F}"/>
              </a:ext>
            </a:extLst>
          </p:cNvPr>
          <p:cNvSpPr txBox="1"/>
          <p:nvPr/>
        </p:nvSpPr>
        <p:spPr>
          <a:xfrm>
            <a:off x="238125" y="19694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анализ данных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7E08D-BEC0-2DA2-ADAE-63F7D69507B8}"/>
              </a:ext>
            </a:extLst>
          </p:cNvPr>
          <p:cNvSpPr txBox="1"/>
          <p:nvPr/>
        </p:nvSpPr>
        <p:spPr>
          <a:xfrm>
            <a:off x="-192293" y="797511"/>
            <a:ext cx="9528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макрос на C++ для обработки спектров.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фитирования пика 1460.8 кэВ: Гаусс + асимметричные компоненты для учёта реальной формы отклика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фона: двухэтапная процедура. На финальном этапе — вычитание смоделированного вклада фонового ⁴⁰K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конструкции.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Точное определение чистой скорости счета от целевого образца.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16AB16-F35D-11C6-0127-5CD1F809D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3" y="2795189"/>
            <a:ext cx="6109164" cy="3265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399981-81F8-3137-666C-C5ED8B3A9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8227" r="4797" b="8957"/>
          <a:stretch>
            <a:fillRect/>
          </a:stretch>
        </p:blipFill>
        <p:spPr>
          <a:xfrm>
            <a:off x="6713127" y="2961319"/>
            <a:ext cx="1301320" cy="578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79F634-47E4-FDCD-C047-67E1411F2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17" y="3677475"/>
            <a:ext cx="2924058" cy="22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91C96-1F62-8373-6B76-3114721B5E71}"/>
              </a:ext>
            </a:extLst>
          </p:cNvPr>
          <p:cNvSpPr txBox="1"/>
          <p:nvPr/>
        </p:nvSpPr>
        <p:spPr>
          <a:xfrm>
            <a:off x="254000" y="286045"/>
            <a:ext cx="66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моделирование в </a:t>
            </a:r>
            <a:r>
              <a:rPr lang="en-US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A28E4-6818-E867-D378-2C9A089F0F95}"/>
              </a:ext>
            </a:extLst>
          </p:cNvPr>
          <p:cNvSpPr txBox="1"/>
          <p:nvPr/>
        </p:nvSpPr>
        <p:spPr>
          <a:xfrm>
            <a:off x="254000" y="871476"/>
            <a:ext cx="8654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детализированная модель всей установки: кристаллы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со сцинтилляционными свойствами, отражающие оболочки, корпуса, ФЭУ, образцы KOH/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70170-12B2-4E94-86F7-5FD97961DE3A}"/>
              </a:ext>
            </a:extLst>
          </p:cNvPr>
          <p:cNvSpPr txBox="1"/>
          <p:nvPr/>
        </p:nvSpPr>
        <p:spPr>
          <a:xfrm>
            <a:off x="235857" y="1918572"/>
            <a:ext cx="8672286" cy="165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6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моделирования:</a:t>
            </a:r>
            <a:endParaRPr lang="ru-RU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Независимый расчет геометрической эффективности регистрации γ-квантов 1460.8 кэВ.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Количественная оценка вклада фонового ⁴⁰K из окружающих материалов (верификация процедуры вычитания).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82D44D-43BF-74B7-97FF-14DB651D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89" t="20259" r="28247" b="17464"/>
          <a:stretch>
            <a:fillRect/>
          </a:stretch>
        </p:blipFill>
        <p:spPr>
          <a:xfrm>
            <a:off x="723900" y="3815341"/>
            <a:ext cx="3314700" cy="25092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05AE10-3A36-9822-23EA-C3531C04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3" t="13169" r="16143" b="33463"/>
          <a:stretch>
            <a:fillRect/>
          </a:stretch>
        </p:blipFill>
        <p:spPr>
          <a:xfrm>
            <a:off x="5364940" y="3699202"/>
            <a:ext cx="2836085" cy="26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CF6F81-F2F2-7CD0-81B5-4EDD1CDE189F}"/>
              </a:ext>
            </a:extLst>
          </p:cNvPr>
          <p:cNvSpPr txBox="1"/>
          <p:nvPr/>
        </p:nvSpPr>
        <p:spPr>
          <a:xfrm>
            <a:off x="253546" y="276162"/>
            <a:ext cx="5251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Ход работы и текущие результаты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4C5AB-769C-8431-049A-2BA85039809D}"/>
              </a:ext>
            </a:extLst>
          </p:cNvPr>
          <p:cNvSpPr txBox="1"/>
          <p:nvPr/>
        </p:nvSpPr>
        <p:spPr>
          <a:xfrm>
            <a:off x="492425" y="916774"/>
            <a:ext cx="4546300" cy="502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на текущий момент:</a:t>
            </a:r>
            <a:endParaRPr lang="ru-RU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теоретически обоснован комплексный методический подход.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образцы, подготовлена измерительная установка.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ПО для анализа в ROOT.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и настроена верификационная модель в GEANT4.</a:t>
            </a:r>
          </a:p>
          <a:p>
            <a:pPr marL="742950" lvl="1" indent="-285750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Запущена длительная серия измерений.</a:t>
            </a:r>
          </a:p>
          <a:p>
            <a:pPr algn="l">
              <a:spcBef>
                <a:spcPts val="450"/>
              </a:spcBef>
            </a:pPr>
            <a:r>
              <a:rPr lang="ru-RU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(до апреля 2026)</a:t>
            </a:r>
          </a:p>
          <a:p>
            <a:pPr algn="l">
              <a:spcBef>
                <a:spcPts val="450"/>
              </a:spcBef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экспериментального значения T₁/₂ ⁴⁰K с оценкой погрешностей и сравнение с литературными данными.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FC51E-3D6C-33F7-B5FD-7938FFC4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12" y="3468551"/>
            <a:ext cx="3735237" cy="2547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FBB400-0704-F3D3-A54E-CDCE38DA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5408" r="50000" b="12845"/>
          <a:stretch>
            <a:fillRect/>
          </a:stretch>
        </p:blipFill>
        <p:spPr>
          <a:xfrm>
            <a:off x="5568533" y="504824"/>
            <a:ext cx="3083042" cy="28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7E609-D60A-096D-3D34-FEB8CA117EEC}"/>
              </a:ext>
            </a:extLst>
          </p:cNvPr>
          <p:cNvSpPr txBox="1"/>
          <p:nvPr/>
        </p:nvSpPr>
        <p:spPr>
          <a:xfrm>
            <a:off x="277132" y="269421"/>
            <a:ext cx="1041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053C8-4982-EB84-8DB5-E0CB252FDAF1}"/>
              </a:ext>
            </a:extLst>
          </p:cNvPr>
          <p:cNvSpPr txBox="1"/>
          <p:nvPr/>
        </p:nvSpPr>
        <p:spPr>
          <a:xfrm>
            <a:off x="277132" y="889730"/>
            <a:ext cx="7933418" cy="307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полностью функциональный методический комплекс для прецизионного определения периода полураспада долгоживущих изотопов.</a:t>
            </a:r>
          </a:p>
          <a:p>
            <a:pPr marL="285750" indent="-285750" algn="l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включает уникальное сочетание аппаратных (корреляционные измерения), программных (ROOT) и имитационных (GEANT4) методов.</a:t>
            </a:r>
          </a:p>
          <a:p>
            <a:pPr marL="285750" indent="-285750" algn="l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Проведённая работа формирует прочную основу для получения научно значимого результата, вносящего вклад в уточнение фундаментальной ядерной константы.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7E102-7E92-B35A-F533-AE2AC217E20F}"/>
              </a:ext>
            </a:extLst>
          </p:cNvPr>
          <p:cNvSpPr txBox="1"/>
          <p:nvPr/>
        </p:nvSpPr>
        <p:spPr>
          <a:xfrm>
            <a:off x="3240706" y="5139595"/>
            <a:ext cx="2662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24908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494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Полина Исаичева</dc:creator>
  <cp:lastModifiedBy>Полина Исаичева</cp:lastModifiedBy>
  <cp:revision>12</cp:revision>
  <dcterms:created xsi:type="dcterms:W3CDTF">2025-12-24T02:19:39Z</dcterms:created>
  <dcterms:modified xsi:type="dcterms:W3CDTF">2025-12-24T04:05:24Z</dcterms:modified>
</cp:coreProperties>
</file>