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8" r:id="rId4"/>
    <p:sldId id="269" r:id="rId5"/>
    <p:sldId id="278" r:id="rId6"/>
    <p:sldId id="279" r:id="rId7"/>
    <p:sldId id="260" r:id="rId8"/>
    <p:sldId id="267" r:id="rId9"/>
    <p:sldId id="280" r:id="rId10"/>
    <p:sldId id="270" r:id="rId11"/>
    <p:sldId id="264" r:id="rId12"/>
    <p:sldId id="281" r:id="rId13"/>
    <p:sldId id="285" r:id="rId14"/>
    <p:sldId id="265" r:id="rId15"/>
    <p:sldId id="282" r:id="rId16"/>
    <p:sldId id="283" r:id="rId17"/>
    <p:sldId id="284" r:id="rId18"/>
  </p:sldIdLst>
  <p:sldSz cx="12192000" cy="6858000"/>
  <p:notesSz cx="6858000" cy="9144000"/>
  <p:embeddedFontLst>
    <p:embeddedFont>
      <p:font typeface="SimSun" panose="02010600030101010101" pitchFamily="2" charset="-122"/>
      <p:regular r:id="rId22"/>
    </p:embeddedFont>
    <p:embeddedFont>
      <p:font typeface="OPPOSans R" panose="00020600040101010101" charset="-122"/>
      <p:regular r:id="rId23"/>
    </p:embeddedFont>
    <p:embeddedFont>
      <p:font typeface="OPPOSans B" panose="00020600040101010101" charset="-122"/>
      <p:regular r:id="rId24"/>
    </p:embeddedFont>
    <p:embeddedFont>
      <p:font typeface="Calibri" panose="020F0502020204030204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9" userDrawn="1">
          <p15:clr>
            <a:srgbClr val="A4A3A4"/>
          </p15:clr>
        </p15:guide>
        <p15:guide id="2" pos="3837" userDrawn="1">
          <p15:clr>
            <a:srgbClr val="A4A3A4"/>
          </p15:clr>
        </p15:guide>
        <p15:guide id="3" pos="335" userDrawn="1">
          <p15:clr>
            <a:srgbClr val="A4A3A4"/>
          </p15:clr>
        </p15:guide>
        <p15:guide id="4" pos="73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" y="114"/>
      </p:cViewPr>
      <p:guideLst>
        <p:guide orient="horz" pos="509"/>
        <p:guide pos="3837"/>
        <p:guide pos="335"/>
        <p:guide pos="7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9.xml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子前有草地和建筑&#10;&#10;描述已自动生成"/>
          <p:cNvPicPr>
            <a:picLocks noChangeAspect="1"/>
          </p:cNvPicPr>
          <p:nvPr/>
        </p:nvPicPr>
        <p:blipFill rotWithShape="1"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b="8568"/>
          <a:stretch>
            <a:fillRect/>
          </a:stretch>
        </p:blipFill>
        <p:spPr>
          <a:xfrm>
            <a:off x="20" y="0"/>
            <a:ext cx="12191980" cy="5838500"/>
          </a:xfrm>
          <a:custGeom>
            <a:avLst/>
            <a:gdLst>
              <a:gd name="connsiteX0" fmla="*/ 0 w 12191980"/>
              <a:gd name="connsiteY0" fmla="*/ 0 h 5838500"/>
              <a:gd name="connsiteX1" fmla="*/ 12191980 w 12191980"/>
              <a:gd name="connsiteY1" fmla="*/ 0 h 5838500"/>
              <a:gd name="connsiteX2" fmla="*/ 12191980 w 12191980"/>
              <a:gd name="connsiteY2" fmla="*/ 5838500 h 5838500"/>
              <a:gd name="connsiteX3" fmla="*/ 0 w 12191980"/>
              <a:gd name="connsiteY3" fmla="*/ 5838500 h 58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80" h="5838500">
                <a:moveTo>
                  <a:pt x="0" y="0"/>
                </a:moveTo>
                <a:lnTo>
                  <a:pt x="12191980" y="0"/>
                </a:lnTo>
                <a:lnTo>
                  <a:pt x="12191980" y="5838500"/>
                </a:lnTo>
                <a:lnTo>
                  <a:pt x="0" y="58385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442393"/>
            <a:ext cx="12192000" cy="2415607"/>
          </a:xfrm>
          <a:custGeom>
            <a:avLst/>
            <a:gdLst>
              <a:gd name="connsiteX0" fmla="*/ 0 w 12192000"/>
              <a:gd name="connsiteY0" fmla="*/ 0 h 2415607"/>
              <a:gd name="connsiteX1" fmla="*/ 1870334 w 12192000"/>
              <a:gd name="connsiteY1" fmla="*/ 0 h 2415607"/>
              <a:gd name="connsiteX2" fmla="*/ 3016685 w 12192000"/>
              <a:gd name="connsiteY2" fmla="*/ 609510 h 2415607"/>
              <a:gd name="connsiteX3" fmla="*/ 3049416 w 12192000"/>
              <a:gd name="connsiteY3" fmla="*/ 663386 h 2415607"/>
              <a:gd name="connsiteX4" fmla="*/ 3083324 w 12192000"/>
              <a:gd name="connsiteY4" fmla="*/ 607572 h 2415607"/>
              <a:gd name="connsiteX5" fmla="*/ 4226029 w 12192000"/>
              <a:gd name="connsiteY5" fmla="*/ 1 h 2415607"/>
              <a:gd name="connsiteX6" fmla="*/ 12192000 w 12192000"/>
              <a:gd name="connsiteY6" fmla="*/ 1 h 2415607"/>
              <a:gd name="connsiteX7" fmla="*/ 12192000 w 12192000"/>
              <a:gd name="connsiteY7" fmla="*/ 2415607 h 2415607"/>
              <a:gd name="connsiteX8" fmla="*/ 0 w 12192000"/>
              <a:gd name="connsiteY8" fmla="*/ 2415607 h 241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415607">
                <a:moveTo>
                  <a:pt x="0" y="0"/>
                </a:moveTo>
                <a:lnTo>
                  <a:pt x="1870334" y="0"/>
                </a:lnTo>
                <a:cubicBezTo>
                  <a:pt x="2347526" y="0"/>
                  <a:pt x="2768249" y="241776"/>
                  <a:pt x="3016685" y="609510"/>
                </a:cubicBezTo>
                <a:lnTo>
                  <a:pt x="3049416" y="663386"/>
                </a:lnTo>
                <a:lnTo>
                  <a:pt x="3083324" y="607572"/>
                </a:lnTo>
                <a:cubicBezTo>
                  <a:pt x="3330970" y="241008"/>
                  <a:pt x="3750354" y="1"/>
                  <a:pt x="4226029" y="1"/>
                </a:cubicBezTo>
                <a:lnTo>
                  <a:pt x="12192000" y="1"/>
                </a:lnTo>
                <a:lnTo>
                  <a:pt x="12192000" y="2415607"/>
                </a:lnTo>
                <a:lnTo>
                  <a:pt x="0" y="241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162132">
            <a:off x="6967117" y="892461"/>
            <a:ext cx="5364039" cy="2724737"/>
          </a:xfrm>
          <a:custGeom>
            <a:avLst/>
            <a:gdLst>
              <a:gd name="connsiteX0" fmla="*/ 0 w 5364039"/>
              <a:gd name="connsiteY0" fmla="*/ 525134 h 2724737"/>
              <a:gd name="connsiteX1" fmla="*/ 585362 w 5364039"/>
              <a:gd name="connsiteY1" fmla="*/ 99288 h 2724737"/>
              <a:gd name="connsiteX2" fmla="*/ 589233 w 5364039"/>
              <a:gd name="connsiteY2" fmla="*/ 175953 h 2724737"/>
              <a:gd name="connsiteX3" fmla="*/ 2707914 w 5364039"/>
              <a:gd name="connsiteY3" fmla="*/ 2087882 h 2724737"/>
              <a:gd name="connsiteX4" fmla="*/ 4826594 w 5364039"/>
              <a:gd name="connsiteY4" fmla="*/ 175953 h 2724737"/>
              <a:gd name="connsiteX5" fmla="*/ 4835479 w 5364039"/>
              <a:gd name="connsiteY5" fmla="*/ 0 h 2724737"/>
              <a:gd name="connsiteX6" fmla="*/ 5364039 w 5364039"/>
              <a:gd name="connsiteY6" fmla="*/ 726551 h 2724737"/>
              <a:gd name="connsiteX7" fmla="*/ 5350068 w 5364039"/>
              <a:gd name="connsiteY7" fmla="*/ 780887 h 2724737"/>
              <a:gd name="connsiteX8" fmla="*/ 2707914 w 5364039"/>
              <a:gd name="connsiteY8" fmla="*/ 2724737 h 2724737"/>
              <a:gd name="connsiteX9" fmla="*/ 65761 w 5364039"/>
              <a:gd name="connsiteY9" fmla="*/ 780888 h 272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039" h="2724737">
                <a:moveTo>
                  <a:pt x="0" y="525134"/>
                </a:moveTo>
                <a:lnTo>
                  <a:pt x="585362" y="99288"/>
                </a:lnTo>
                <a:lnTo>
                  <a:pt x="589233" y="175953"/>
                </a:lnTo>
                <a:cubicBezTo>
                  <a:pt x="698294" y="1249856"/>
                  <a:pt x="1605238" y="2087882"/>
                  <a:pt x="2707914" y="2087882"/>
                </a:cubicBezTo>
                <a:cubicBezTo>
                  <a:pt x="3810591" y="2087881"/>
                  <a:pt x="4717534" y="1249856"/>
                  <a:pt x="4826594" y="175953"/>
                </a:cubicBezTo>
                <a:lnTo>
                  <a:pt x="4835479" y="0"/>
                </a:lnTo>
                <a:lnTo>
                  <a:pt x="5364039" y="726551"/>
                </a:lnTo>
                <a:lnTo>
                  <a:pt x="5350068" y="780887"/>
                </a:lnTo>
                <a:cubicBezTo>
                  <a:pt x="4999793" y="1907055"/>
                  <a:pt x="3949343" y="2724737"/>
                  <a:pt x="2707914" y="2724737"/>
                </a:cubicBezTo>
                <a:cubicBezTo>
                  <a:pt x="1466485" y="2724737"/>
                  <a:pt x="416035" y="1907056"/>
                  <a:pt x="65761" y="780888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20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290" y="0"/>
            <a:ext cx="3013710" cy="169545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0" y="1243965"/>
            <a:ext cx="55930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solidFill>
                  <a:schemeClr val="bg1"/>
                </a:solidFill>
              </a:rPr>
              <a:t>Кристаллическая и магнитная структура наночастиц магнетита</a:t>
            </a:r>
            <a:endParaRPr lang="ru-RU" altLang="en-US" sz="2800">
              <a:solidFill>
                <a:schemeClr val="bg1"/>
              </a:solidFill>
            </a:endParaRPr>
          </a:p>
          <a:p>
            <a:pPr algn="l"/>
            <a:r>
              <a:rPr lang="ru-RU" altLang="en-US" sz="2800">
                <a:solidFill>
                  <a:schemeClr val="bg1"/>
                </a:solidFill>
              </a:rPr>
              <a:t>допированных ионами редкоземельных элементов</a:t>
            </a:r>
            <a:r>
              <a:rPr lang="en-US" altLang="en-US" sz="2800">
                <a:solidFill>
                  <a:schemeClr val="bg1"/>
                </a:solidFill>
              </a:rPr>
              <a:t>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766945" y="5161915"/>
            <a:ext cx="711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>
                <a:solidFill>
                  <a:schemeClr val="tx1"/>
                </a:solidFill>
              </a:rPr>
              <a:t>Научный руководитель</a:t>
            </a:r>
            <a:r>
              <a:rPr lang="en-US" altLang="ru-RU">
                <a:solidFill>
                  <a:schemeClr val="tx1"/>
                </a:solidFill>
              </a:rPr>
              <a:t>:</a:t>
            </a:r>
            <a:r>
              <a:rPr lang="ru-RU" altLang="ru-RU">
                <a:solidFill>
                  <a:schemeClr val="tx1"/>
                </a:solidFill>
              </a:rPr>
              <a:t> кан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ru-RU">
                <a:solidFill>
                  <a:schemeClr val="tx1"/>
                </a:solidFill>
              </a:rPr>
              <a:t>тех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ru-RU">
                <a:solidFill>
                  <a:schemeClr val="tx1"/>
                </a:solidFill>
              </a:rPr>
              <a:t>наук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ru-RU">
                <a:solidFill>
                  <a:schemeClr val="tx1"/>
                </a:solidFill>
              </a:rPr>
              <a:t> </a:t>
            </a:r>
            <a:r>
              <a:rPr lang="en-US" altLang="ru-RU">
                <a:solidFill>
                  <a:schemeClr val="tx1"/>
                </a:solidFill>
              </a:rPr>
              <a:t>Phd</a:t>
            </a:r>
            <a:r>
              <a:rPr lang="ru-RU" altLang="ru-RU">
                <a:solidFill>
                  <a:schemeClr val="tx1"/>
                </a:solidFill>
              </a:rPr>
              <a:t>      Абдурахимов Б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ru-RU">
                <a:solidFill>
                  <a:schemeClr val="tx1"/>
                </a:solidFill>
              </a:rPr>
              <a:t>А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r>
              <a:rPr lang="ru-RU" altLang="ru-RU">
                <a:solidFill>
                  <a:schemeClr val="tx1"/>
                </a:solidFill>
              </a:rPr>
              <a:t>Выполнил студент группы Б22-104</a:t>
            </a:r>
            <a:r>
              <a:rPr lang="en-US" altLang="ru-RU">
                <a:solidFill>
                  <a:schemeClr val="tx1"/>
                </a:solidFill>
              </a:rPr>
              <a:t>:               </a:t>
            </a:r>
            <a:r>
              <a:rPr lang="ru-RU" altLang="ru-RU">
                <a:solidFill>
                  <a:schemeClr val="tx1"/>
                </a:solidFill>
              </a:rPr>
              <a:t>Шарипов Ф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en-US">
                <a:solidFill>
                  <a:schemeClr val="tx1"/>
                </a:solidFill>
              </a:rPr>
              <a:t>З</a:t>
            </a:r>
            <a:r>
              <a:rPr lang="en-US" altLang="en-US">
                <a:solidFill>
                  <a:schemeClr val="tx1"/>
                </a:solidFill>
              </a:rPr>
              <a:t>.</a:t>
            </a:r>
            <a:r>
              <a:rPr lang="ru-RU" altLang="ru-RU">
                <a:solidFill>
                  <a:schemeClr val="tx1"/>
                </a:solidFill>
              </a:rPr>
              <a:t>               </a:t>
            </a:r>
            <a:endParaRPr lang="ru-RU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8471" y="491662"/>
            <a:ext cx="10675058" cy="607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  </a:t>
            </a: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ru-RU" altLang="en-US" sz="200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Рентгеновская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дифракция</a:t>
            </a:r>
            <a:r>
              <a:rPr lang="" altLang="en-US" sz="2000" dirty="0">
                <a:solidFill>
                  <a:schemeClr val="accent1"/>
                </a:solidFill>
                <a:latin typeface="+mj-lt"/>
              </a:rPr>
              <a:t> 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рентгеновская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дифрактометрия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) —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явление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упругого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рассеяния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пучка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рентгеновских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лучей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кристаллическим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аморфным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жидким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или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газовым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образцом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При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этом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из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начального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пучка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лучей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возникают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вторичные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отклонённые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(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дифрагированные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)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лучи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той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же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длины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волны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</a:t>
            </a:r>
            <a:r>
              <a:rPr lang="" altLang="en-US" sz="2000" dirty="0">
                <a:solidFill>
                  <a:schemeClr val="accent1"/>
                </a:solidFill>
                <a:latin typeface="+mj-lt"/>
              </a:rPr>
              <a:t> 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Наиболее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чёткая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картина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дифракции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получается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при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рассеянии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излучения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кристаллами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которые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вследствие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упорядоченной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структуры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являются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естественной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дифракционной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решёткой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для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этого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излучения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</a:t>
            </a: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en-US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alt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Рентгеновское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малоугловое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рассеяние</a:t>
            </a:r>
            <a:endParaRPr lang="en-US" altLang="en-US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Метод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малоуглового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рассеяния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(SAXS — Small-Angle X-ray Scattering)</a:t>
            </a:r>
            <a:r>
              <a:rPr lang="" altLang="en-US" sz="2000" dirty="0">
                <a:solidFill>
                  <a:schemeClr val="accent1"/>
                </a:solidFill>
                <a:latin typeface="+mj-lt"/>
              </a:rPr>
              <a:t> 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—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метод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исследования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структурных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характеристик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макромолекул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растворе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Позволяет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изучать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неупорядоченные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образцы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различной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природы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с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размерами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частиц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от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1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200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нм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более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</a:t>
            </a:r>
            <a:r>
              <a:rPr lang="" altLang="en-US" sz="2000" dirty="0">
                <a:solidFill>
                  <a:schemeClr val="accent1"/>
                </a:solidFill>
                <a:latin typeface="+mj-lt"/>
              </a:rPr>
              <a:t>  </a:t>
            </a:r>
            <a:endParaRPr lang="" altLang="en-US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" altLang="en-US" sz="2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403090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009839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: 形状 2"/>
          <p:cNvSpPr/>
          <p:nvPr/>
        </p:nvSpPr>
        <p:spPr>
          <a:xfrm rot="2274660">
            <a:off x="-614422" y="6046173"/>
            <a:ext cx="2295279" cy="1115215"/>
          </a:xfrm>
          <a:custGeom>
            <a:avLst/>
            <a:gdLst>
              <a:gd name="connsiteX0" fmla="*/ 854861 w 2295279"/>
              <a:gd name="connsiteY0" fmla="*/ 1115215 h 1115215"/>
              <a:gd name="connsiteX1" fmla="*/ 0 w 2295279"/>
              <a:gd name="connsiteY1" fmla="*/ 11072 h 1115215"/>
              <a:gd name="connsiteX2" fmla="*/ 538 w 2295279"/>
              <a:gd name="connsiteY2" fmla="*/ 11106 h 1115215"/>
              <a:gd name="connsiteX3" fmla="*/ 970815 w 2295279"/>
              <a:gd name="connsiteY3" fmla="*/ 609509 h 1115215"/>
              <a:gd name="connsiteX4" fmla="*/ 1003546 w 2295279"/>
              <a:gd name="connsiteY4" fmla="*/ 663385 h 1115215"/>
              <a:gd name="connsiteX5" fmla="*/ 1037454 w 2295279"/>
              <a:gd name="connsiteY5" fmla="*/ 607571 h 1115215"/>
              <a:gd name="connsiteX6" fmla="*/ 2180159 w 2295279"/>
              <a:gd name="connsiteY6" fmla="*/ 0 h 1115215"/>
              <a:gd name="connsiteX7" fmla="*/ 2295279 w 2295279"/>
              <a:gd name="connsiteY7" fmla="*/ 0 h 11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279" h="1115215">
                <a:moveTo>
                  <a:pt x="854861" y="1115215"/>
                </a:moveTo>
                <a:lnTo>
                  <a:pt x="0" y="11072"/>
                </a:lnTo>
                <a:lnTo>
                  <a:pt x="538" y="11106"/>
                </a:lnTo>
                <a:cubicBezTo>
                  <a:pt x="404145" y="62411"/>
                  <a:pt x="753434" y="287741"/>
                  <a:pt x="970815" y="609509"/>
                </a:cubicBezTo>
                <a:lnTo>
                  <a:pt x="1003546" y="663385"/>
                </a:lnTo>
                <a:lnTo>
                  <a:pt x="1037454" y="607571"/>
                </a:lnTo>
                <a:cubicBezTo>
                  <a:pt x="1285100" y="241007"/>
                  <a:pt x="1704484" y="0"/>
                  <a:pt x="2180159" y="0"/>
                </a:cubicBezTo>
                <a:lnTo>
                  <a:pt x="2295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13047832">
            <a:off x="10483991" y="-307630"/>
            <a:ext cx="2295279" cy="1115215"/>
          </a:xfrm>
          <a:custGeom>
            <a:avLst/>
            <a:gdLst>
              <a:gd name="connsiteX0" fmla="*/ 854861 w 2295279"/>
              <a:gd name="connsiteY0" fmla="*/ 1115215 h 1115215"/>
              <a:gd name="connsiteX1" fmla="*/ 0 w 2295279"/>
              <a:gd name="connsiteY1" fmla="*/ 11072 h 1115215"/>
              <a:gd name="connsiteX2" fmla="*/ 538 w 2295279"/>
              <a:gd name="connsiteY2" fmla="*/ 11106 h 1115215"/>
              <a:gd name="connsiteX3" fmla="*/ 970815 w 2295279"/>
              <a:gd name="connsiteY3" fmla="*/ 609509 h 1115215"/>
              <a:gd name="connsiteX4" fmla="*/ 1003546 w 2295279"/>
              <a:gd name="connsiteY4" fmla="*/ 663385 h 1115215"/>
              <a:gd name="connsiteX5" fmla="*/ 1037454 w 2295279"/>
              <a:gd name="connsiteY5" fmla="*/ 607571 h 1115215"/>
              <a:gd name="connsiteX6" fmla="*/ 2180159 w 2295279"/>
              <a:gd name="connsiteY6" fmla="*/ 0 h 1115215"/>
              <a:gd name="connsiteX7" fmla="*/ 2295279 w 2295279"/>
              <a:gd name="connsiteY7" fmla="*/ 0 h 11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279" h="1115215">
                <a:moveTo>
                  <a:pt x="854861" y="1115215"/>
                </a:moveTo>
                <a:lnTo>
                  <a:pt x="0" y="11072"/>
                </a:lnTo>
                <a:lnTo>
                  <a:pt x="538" y="11106"/>
                </a:lnTo>
                <a:cubicBezTo>
                  <a:pt x="404145" y="62411"/>
                  <a:pt x="753434" y="287741"/>
                  <a:pt x="970815" y="609509"/>
                </a:cubicBezTo>
                <a:lnTo>
                  <a:pt x="1003546" y="663385"/>
                </a:lnTo>
                <a:lnTo>
                  <a:pt x="1037454" y="607571"/>
                </a:lnTo>
                <a:cubicBezTo>
                  <a:pt x="1285100" y="241007"/>
                  <a:pt x="1704484" y="0"/>
                  <a:pt x="2180159" y="0"/>
                </a:cubicBezTo>
                <a:lnTo>
                  <a:pt x="2295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: 形状 2"/>
          <p:cNvSpPr/>
          <p:nvPr/>
        </p:nvSpPr>
        <p:spPr>
          <a:xfrm rot="2274660">
            <a:off x="-614422" y="6046173"/>
            <a:ext cx="2295279" cy="1115215"/>
          </a:xfrm>
          <a:custGeom>
            <a:avLst/>
            <a:gdLst>
              <a:gd name="connsiteX0" fmla="*/ 854861 w 2295279"/>
              <a:gd name="connsiteY0" fmla="*/ 1115215 h 1115215"/>
              <a:gd name="connsiteX1" fmla="*/ 0 w 2295279"/>
              <a:gd name="connsiteY1" fmla="*/ 11072 h 1115215"/>
              <a:gd name="connsiteX2" fmla="*/ 538 w 2295279"/>
              <a:gd name="connsiteY2" fmla="*/ 11106 h 1115215"/>
              <a:gd name="connsiteX3" fmla="*/ 970815 w 2295279"/>
              <a:gd name="connsiteY3" fmla="*/ 609509 h 1115215"/>
              <a:gd name="connsiteX4" fmla="*/ 1003546 w 2295279"/>
              <a:gd name="connsiteY4" fmla="*/ 663385 h 1115215"/>
              <a:gd name="connsiteX5" fmla="*/ 1037454 w 2295279"/>
              <a:gd name="connsiteY5" fmla="*/ 607571 h 1115215"/>
              <a:gd name="connsiteX6" fmla="*/ 2180159 w 2295279"/>
              <a:gd name="connsiteY6" fmla="*/ 0 h 1115215"/>
              <a:gd name="connsiteX7" fmla="*/ 2295279 w 2295279"/>
              <a:gd name="connsiteY7" fmla="*/ 0 h 11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279" h="1115215">
                <a:moveTo>
                  <a:pt x="854861" y="1115215"/>
                </a:moveTo>
                <a:lnTo>
                  <a:pt x="0" y="11072"/>
                </a:lnTo>
                <a:lnTo>
                  <a:pt x="538" y="11106"/>
                </a:lnTo>
                <a:cubicBezTo>
                  <a:pt x="404145" y="62411"/>
                  <a:pt x="753434" y="287741"/>
                  <a:pt x="970815" y="609509"/>
                </a:cubicBezTo>
                <a:lnTo>
                  <a:pt x="1003546" y="663385"/>
                </a:lnTo>
                <a:lnTo>
                  <a:pt x="1037454" y="607571"/>
                </a:lnTo>
                <a:cubicBezTo>
                  <a:pt x="1285100" y="241007"/>
                  <a:pt x="1704484" y="0"/>
                  <a:pt x="2180159" y="0"/>
                </a:cubicBezTo>
                <a:lnTo>
                  <a:pt x="2295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13047832">
            <a:off x="10483991" y="-307630"/>
            <a:ext cx="2295279" cy="1115215"/>
          </a:xfrm>
          <a:custGeom>
            <a:avLst/>
            <a:gdLst>
              <a:gd name="connsiteX0" fmla="*/ 854861 w 2295279"/>
              <a:gd name="connsiteY0" fmla="*/ 1115215 h 1115215"/>
              <a:gd name="connsiteX1" fmla="*/ 0 w 2295279"/>
              <a:gd name="connsiteY1" fmla="*/ 11072 h 1115215"/>
              <a:gd name="connsiteX2" fmla="*/ 538 w 2295279"/>
              <a:gd name="connsiteY2" fmla="*/ 11106 h 1115215"/>
              <a:gd name="connsiteX3" fmla="*/ 970815 w 2295279"/>
              <a:gd name="connsiteY3" fmla="*/ 609509 h 1115215"/>
              <a:gd name="connsiteX4" fmla="*/ 1003546 w 2295279"/>
              <a:gd name="connsiteY4" fmla="*/ 663385 h 1115215"/>
              <a:gd name="connsiteX5" fmla="*/ 1037454 w 2295279"/>
              <a:gd name="connsiteY5" fmla="*/ 607571 h 1115215"/>
              <a:gd name="connsiteX6" fmla="*/ 2180159 w 2295279"/>
              <a:gd name="connsiteY6" fmla="*/ 0 h 1115215"/>
              <a:gd name="connsiteX7" fmla="*/ 2295279 w 2295279"/>
              <a:gd name="connsiteY7" fmla="*/ 0 h 11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279" h="1115215">
                <a:moveTo>
                  <a:pt x="854861" y="1115215"/>
                </a:moveTo>
                <a:lnTo>
                  <a:pt x="0" y="11072"/>
                </a:lnTo>
                <a:lnTo>
                  <a:pt x="538" y="11106"/>
                </a:lnTo>
                <a:cubicBezTo>
                  <a:pt x="404145" y="62411"/>
                  <a:pt x="753434" y="287741"/>
                  <a:pt x="970815" y="609509"/>
                </a:cubicBezTo>
                <a:lnTo>
                  <a:pt x="1003546" y="663385"/>
                </a:lnTo>
                <a:lnTo>
                  <a:pt x="1037454" y="607571"/>
                </a:lnTo>
                <a:cubicBezTo>
                  <a:pt x="1285100" y="241007"/>
                  <a:pt x="1704484" y="0"/>
                  <a:pt x="2180159" y="0"/>
                </a:cubicBezTo>
                <a:lnTo>
                  <a:pt x="2295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061845" y="281940"/>
            <a:ext cx="705294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УСТАНОВКИ ДЛЯ ЭКСПЕРИМЕНТОВ</a:t>
            </a:r>
            <a:endParaRPr sz="280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81330" y="940435"/>
            <a:ext cx="1095121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ru-RU" sz="16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Эксперименты выполняются на дифрактометрах  ДН-12 и ДН-6, что обеспечивает высокое разрешение и возможность проведения исследований под высоким давлением, что особенно важно для изучения влияния внешних условий на структурные и магнитные характеристики образцов.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9075" y="1956435"/>
            <a:ext cx="8781415" cy="49015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 rot="19998451">
            <a:off x="9654247" y="6130562"/>
            <a:ext cx="2956684" cy="1189170"/>
          </a:xfrm>
          <a:custGeom>
            <a:avLst/>
            <a:gdLst>
              <a:gd name="connsiteX0" fmla="*/ 2956684 w 2956684"/>
              <a:gd name="connsiteY0" fmla="*/ 12698 h 1189170"/>
              <a:gd name="connsiteX1" fmla="*/ 2365174 w 2956684"/>
              <a:gd name="connsiteY1" fmla="*/ 1189170 h 1189170"/>
              <a:gd name="connsiteX2" fmla="*/ 0 w 2956684"/>
              <a:gd name="connsiteY2" fmla="*/ 0 h 1189170"/>
              <a:gd name="connsiteX3" fmla="*/ 784999 w 2956684"/>
              <a:gd name="connsiteY3" fmla="*/ 0 h 1189170"/>
              <a:gd name="connsiteX4" fmla="*/ 1931350 w 2956684"/>
              <a:gd name="connsiteY4" fmla="*/ 609510 h 1189170"/>
              <a:gd name="connsiteX5" fmla="*/ 1964081 w 2956684"/>
              <a:gd name="connsiteY5" fmla="*/ 663386 h 1189170"/>
              <a:gd name="connsiteX6" fmla="*/ 1997989 w 2956684"/>
              <a:gd name="connsiteY6" fmla="*/ 607572 h 1189170"/>
              <a:gd name="connsiteX7" fmla="*/ 2796296 w 2956684"/>
              <a:gd name="connsiteY7" fmla="*/ 43386 h 11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684" h="1189170">
                <a:moveTo>
                  <a:pt x="2956684" y="12698"/>
                </a:moveTo>
                <a:lnTo>
                  <a:pt x="2365174" y="1189170"/>
                </a:lnTo>
                <a:lnTo>
                  <a:pt x="0" y="0"/>
                </a:lnTo>
                <a:lnTo>
                  <a:pt x="784999" y="0"/>
                </a:lnTo>
                <a:cubicBezTo>
                  <a:pt x="1262191" y="0"/>
                  <a:pt x="1682914" y="241776"/>
                  <a:pt x="1931350" y="609510"/>
                </a:cubicBezTo>
                <a:lnTo>
                  <a:pt x="1964081" y="663386"/>
                </a:lnTo>
                <a:lnTo>
                  <a:pt x="1997989" y="607572"/>
                </a:lnTo>
                <a:cubicBezTo>
                  <a:pt x="2183724" y="332649"/>
                  <a:pt x="2466061" y="128352"/>
                  <a:pt x="2796296" y="43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 rot="7664888">
            <a:off x="-885970" y="15258"/>
            <a:ext cx="2295279" cy="1115215"/>
          </a:xfrm>
          <a:custGeom>
            <a:avLst/>
            <a:gdLst>
              <a:gd name="connsiteX0" fmla="*/ 854861 w 2295279"/>
              <a:gd name="connsiteY0" fmla="*/ 1115215 h 1115215"/>
              <a:gd name="connsiteX1" fmla="*/ 0 w 2295279"/>
              <a:gd name="connsiteY1" fmla="*/ 11072 h 1115215"/>
              <a:gd name="connsiteX2" fmla="*/ 538 w 2295279"/>
              <a:gd name="connsiteY2" fmla="*/ 11106 h 1115215"/>
              <a:gd name="connsiteX3" fmla="*/ 970815 w 2295279"/>
              <a:gd name="connsiteY3" fmla="*/ 609509 h 1115215"/>
              <a:gd name="connsiteX4" fmla="*/ 1003546 w 2295279"/>
              <a:gd name="connsiteY4" fmla="*/ 663385 h 1115215"/>
              <a:gd name="connsiteX5" fmla="*/ 1037454 w 2295279"/>
              <a:gd name="connsiteY5" fmla="*/ 607571 h 1115215"/>
              <a:gd name="connsiteX6" fmla="*/ 2180159 w 2295279"/>
              <a:gd name="connsiteY6" fmla="*/ 0 h 1115215"/>
              <a:gd name="connsiteX7" fmla="*/ 2295279 w 2295279"/>
              <a:gd name="connsiteY7" fmla="*/ 0 h 11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279" h="1115215">
                <a:moveTo>
                  <a:pt x="854861" y="1115215"/>
                </a:moveTo>
                <a:lnTo>
                  <a:pt x="0" y="11072"/>
                </a:lnTo>
                <a:lnTo>
                  <a:pt x="538" y="11106"/>
                </a:lnTo>
                <a:cubicBezTo>
                  <a:pt x="404145" y="62411"/>
                  <a:pt x="753434" y="287741"/>
                  <a:pt x="970815" y="609509"/>
                </a:cubicBezTo>
                <a:lnTo>
                  <a:pt x="1003546" y="663385"/>
                </a:lnTo>
                <a:lnTo>
                  <a:pt x="1037454" y="607571"/>
                </a:lnTo>
                <a:cubicBezTo>
                  <a:pt x="1285100" y="241007"/>
                  <a:pt x="1704484" y="0"/>
                  <a:pt x="2180159" y="0"/>
                </a:cubicBezTo>
                <a:lnTo>
                  <a:pt x="2295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20157404">
            <a:off x="368197" y="6342256"/>
            <a:ext cx="233036" cy="23303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 rot="20157404">
            <a:off x="925998" y="6342256"/>
            <a:ext cx="233036" cy="23303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rot="20157404">
            <a:off x="1483798" y="6342256"/>
            <a:ext cx="233036" cy="23303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20157404">
            <a:off x="2041599" y="6342256"/>
            <a:ext cx="233036" cy="23303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28500" cy="685927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95" y="3429000"/>
            <a:ext cx="6225540" cy="3186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58445" y="0"/>
            <a:ext cx="11511915" cy="664464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latin typeface="Times New Roman" panose="02020603050405020304"/>
                <a:ea typeface="SimSun" panose="02010600030101010101" pitchFamily="2" charset="-122"/>
              </a:rPr>
              <a:t>   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В результате выполнения научно-исследовательской работы проведено комплексное исследование структурных и магнитных свойств наночастиц магнетита, модифицированных ионами редкоземельных элементов. Основные выводы: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Установлено, что введение ионов REE приводит к увеличению параметра кристаллической решётки магнетита, что объясняется большим ионным радиусом редкоземельных элементов по сравнению с ионами железа.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 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Методами нейтронной дифракции показано, что ионы REE преимущественно занимают октаэдрические позиции в структуре шпинели, вытесняя ионы Fe³⁺.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 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Обнаружено увеличение магнитного момента образцов при допировании Gd³⁺ на 15-20% при концентрации 5 ат.%, что связано с сильным спин-орбитальным взаимодействием f-электронов.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 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Установлено изменение температуры Кюри для допированных образцов: для M2-Gd наблюдается повышение на 15 К, для M2-Eu — понижение на 10 К.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 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Полученные результаты свидетельствуют о перспективности использования REE-допированного магнетита в качестве материала для спинтронных устройств и медицинских применений.</a:t>
            </a:r>
            <a:endParaRPr sz="200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35145" y="247650"/>
            <a:ext cx="3792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000"/>
              <a:t>Заключение</a:t>
            </a:r>
            <a:endParaRPr lang="ru-RU" altLang="en-US"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393950" y="3075305"/>
            <a:ext cx="7404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000"/>
              <a:t>СПАСИБО ЗА ВНИМАНИЕ!!!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房间的摆设布局&#10;&#10;中度可信度描述已自动生成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 b="56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/>
        </p:nvSpPr>
        <p:spPr>
          <a:xfrm>
            <a:off x="0" y="1470327"/>
            <a:ext cx="12192000" cy="5387673"/>
          </a:xfrm>
          <a:custGeom>
            <a:avLst/>
            <a:gdLst>
              <a:gd name="connsiteX0" fmla="*/ 259677 w 12192000"/>
              <a:gd name="connsiteY0" fmla="*/ 0 h 5387673"/>
              <a:gd name="connsiteX1" fmla="*/ 11932323 w 12192000"/>
              <a:gd name="connsiteY1" fmla="*/ 0 h 5387673"/>
              <a:gd name="connsiteX2" fmla="*/ 12192000 w 12192000"/>
              <a:gd name="connsiteY2" fmla="*/ 259677 h 5387673"/>
              <a:gd name="connsiteX3" fmla="*/ 12192000 w 12192000"/>
              <a:gd name="connsiteY3" fmla="*/ 5387673 h 5387673"/>
              <a:gd name="connsiteX4" fmla="*/ 0 w 12192000"/>
              <a:gd name="connsiteY4" fmla="*/ 5387673 h 5387673"/>
              <a:gd name="connsiteX5" fmla="*/ 0 w 12192000"/>
              <a:gd name="connsiteY5" fmla="*/ 259677 h 5387673"/>
              <a:gd name="connsiteX6" fmla="*/ 259677 w 12192000"/>
              <a:gd name="connsiteY6" fmla="*/ 0 h 53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87673">
                <a:moveTo>
                  <a:pt x="259677" y="0"/>
                </a:moveTo>
                <a:lnTo>
                  <a:pt x="11932323" y="0"/>
                </a:lnTo>
                <a:cubicBezTo>
                  <a:pt x="12075739" y="0"/>
                  <a:pt x="12192000" y="116261"/>
                  <a:pt x="12192000" y="259677"/>
                </a:cubicBezTo>
                <a:lnTo>
                  <a:pt x="12192000" y="5387673"/>
                </a:lnTo>
                <a:lnTo>
                  <a:pt x="0" y="5387673"/>
                </a:lnTo>
                <a:lnTo>
                  <a:pt x="0" y="259677"/>
                </a:lnTo>
                <a:cubicBezTo>
                  <a:pt x="0" y="116261"/>
                  <a:pt x="116261" y="0"/>
                  <a:pt x="2596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58471" y="491662"/>
            <a:ext cx="10675058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en-US" sz="3200" dirty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altLang="en-US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8219677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188005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: 空心 14"/>
          <p:cNvSpPr/>
          <p:nvPr>
            <p:custDataLst>
              <p:tags r:id="rId2"/>
            </p:custDataLst>
          </p:nvPr>
        </p:nvSpPr>
        <p:spPr>
          <a:xfrm rot="20157404">
            <a:off x="1385095" y="1811351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1626831" y="2178423"/>
            <a:ext cx="1274463" cy="774352"/>
            <a:chOff x="3944101" y="2632933"/>
            <a:chExt cx="4312393" cy="2695285"/>
          </a:xfrm>
        </p:grpSpPr>
        <p:sp>
          <p:nvSpPr>
            <p:cNvPr id="5" name="任意多边形: 形状 4"/>
            <p:cNvSpPr/>
            <p:nvPr>
              <p:custDataLst>
                <p:tags r:id="rId4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>
              <p:custDataLst>
                <p:tags r:id="rId5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016395" y="2302609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3023604" y="2310464"/>
            <a:ext cx="1951039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2400" dirty="0">
                <a:solidFill>
                  <a:schemeClr val="accent1"/>
                </a:solidFill>
                <a:ea typeface="+mj-ea"/>
              </a:rPr>
              <a:t>Введение</a:t>
            </a:r>
            <a:endParaRPr lang="ru-RU" altLang="zh-CN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3023604" y="2952775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цели и актуальность 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16" name="圆: 空心 15"/>
          <p:cNvSpPr/>
          <p:nvPr>
            <p:custDataLst>
              <p:tags r:id="rId9"/>
            </p:custDataLst>
          </p:nvPr>
        </p:nvSpPr>
        <p:spPr>
          <a:xfrm rot="20157404">
            <a:off x="1385095" y="4183562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1626831" y="4550634"/>
            <a:ext cx="1274463" cy="774352"/>
            <a:chOff x="3944101" y="2632933"/>
            <a:chExt cx="4312393" cy="2695285"/>
          </a:xfrm>
        </p:grpSpPr>
        <p:sp>
          <p:nvSpPr>
            <p:cNvPr id="18" name="任意多边形: 形状 17"/>
            <p:cNvSpPr/>
            <p:nvPr>
              <p:custDataLst>
                <p:tags r:id="rId11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2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2016395" y="4674820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3023870" y="4682490"/>
            <a:ext cx="362140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2400" dirty="0">
                <a:solidFill>
                  <a:schemeClr val="accent1"/>
                </a:solidFill>
                <a:ea typeface="+mj-ea"/>
              </a:rPr>
              <a:t>Методы исследования</a:t>
            </a:r>
            <a:endParaRPr lang="ru-RU" altLang="en-US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3023604" y="5324986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методы и установки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23" name="圆: 空心 22"/>
          <p:cNvSpPr/>
          <p:nvPr>
            <p:custDataLst>
              <p:tags r:id="rId16"/>
            </p:custDataLst>
          </p:nvPr>
        </p:nvSpPr>
        <p:spPr>
          <a:xfrm rot="20157404">
            <a:off x="7018627" y="1811351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>
            <p:custDataLst>
              <p:tags r:id="rId17"/>
            </p:custDataLst>
          </p:nvPr>
        </p:nvGrpSpPr>
        <p:grpSpPr>
          <a:xfrm>
            <a:off x="7260363" y="2178423"/>
            <a:ext cx="1274463" cy="774352"/>
            <a:chOff x="3944101" y="2632933"/>
            <a:chExt cx="4312393" cy="2695285"/>
          </a:xfrm>
        </p:grpSpPr>
        <p:sp>
          <p:nvSpPr>
            <p:cNvPr id="25" name="任意多边形: 形状 24"/>
            <p:cNvSpPr/>
            <p:nvPr>
              <p:custDataLst>
                <p:tags r:id="rId18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19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>
            <p:custDataLst>
              <p:tags r:id="rId20"/>
            </p:custDataLst>
          </p:nvPr>
        </p:nvSpPr>
        <p:spPr>
          <a:xfrm>
            <a:off x="7649927" y="2302609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>
            <p:custDataLst>
              <p:tags r:id="rId21"/>
            </p:custDataLst>
          </p:nvPr>
        </p:nvSpPr>
        <p:spPr>
          <a:xfrm>
            <a:off x="8656955" y="2310765"/>
            <a:ext cx="31045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2400" dirty="0">
                <a:solidFill>
                  <a:schemeClr val="accent1"/>
                </a:solidFill>
                <a:ea typeface="+mj-ea"/>
              </a:rPr>
              <a:t>Обзор литературы</a:t>
            </a:r>
            <a:endParaRPr lang="ru-RU" altLang="zh-CN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8657136" y="2952775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структура и свойства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30" name="圆: 空心 29"/>
          <p:cNvSpPr/>
          <p:nvPr>
            <p:custDataLst>
              <p:tags r:id="rId23"/>
            </p:custDataLst>
          </p:nvPr>
        </p:nvSpPr>
        <p:spPr>
          <a:xfrm rot="20157404">
            <a:off x="7018627" y="4183562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>
            <p:custDataLst>
              <p:tags r:id="rId24"/>
            </p:custDataLst>
          </p:nvPr>
        </p:nvGrpSpPr>
        <p:grpSpPr>
          <a:xfrm>
            <a:off x="7260363" y="4550634"/>
            <a:ext cx="1274463" cy="774352"/>
            <a:chOff x="3944101" y="2632933"/>
            <a:chExt cx="4312393" cy="2695285"/>
          </a:xfrm>
        </p:grpSpPr>
        <p:sp>
          <p:nvSpPr>
            <p:cNvPr id="32" name="任意多边形: 形状 31"/>
            <p:cNvSpPr/>
            <p:nvPr>
              <p:custDataLst>
                <p:tags r:id="rId25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>
              <p:custDataLst>
                <p:tags r:id="rId26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>
            <p:custDataLst>
              <p:tags r:id="rId27"/>
            </p:custDataLst>
          </p:nvPr>
        </p:nvSpPr>
        <p:spPr>
          <a:xfrm>
            <a:off x="7649927" y="4674820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文本框 34"/>
          <p:cNvSpPr txBox="1"/>
          <p:nvPr>
            <p:custDataLst>
              <p:tags r:id="rId28"/>
            </p:custDataLst>
          </p:nvPr>
        </p:nvSpPr>
        <p:spPr>
          <a:xfrm>
            <a:off x="8656955" y="4682490"/>
            <a:ext cx="31032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accent1"/>
                </a:solidFill>
                <a:ea typeface="+mj-ea"/>
              </a:rPr>
              <a:t>З</a:t>
            </a:r>
            <a:r>
              <a:rPr lang="ru-RU" altLang="en-US" sz="2400" dirty="0">
                <a:solidFill>
                  <a:schemeClr val="accent1"/>
                </a:solidFill>
                <a:ea typeface="+mj-ea"/>
              </a:rPr>
              <a:t>аключение</a:t>
            </a:r>
            <a:endParaRPr lang="ru-RU" altLang="en-US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36" name="文本框 35"/>
          <p:cNvSpPr txBox="1"/>
          <p:nvPr>
            <p:custDataLst>
              <p:tags r:id="rId29"/>
            </p:custDataLst>
          </p:nvPr>
        </p:nvSpPr>
        <p:spPr>
          <a:xfrm>
            <a:off x="8657136" y="5324986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ru-RU" altLang="en-US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房间的摆设布局&#10;&#10;中度可信度描述已自动生成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 b="56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37158" y="1213551"/>
            <a:ext cx="3692679" cy="2241100"/>
            <a:chOff x="3939218" y="2632933"/>
            <a:chExt cx="4317276" cy="2695285"/>
          </a:xfrm>
        </p:grpSpPr>
        <p:sp>
          <p:nvSpPr>
            <p:cNvPr id="5" name="任意多边形: 形状 4"/>
            <p:cNvSpPr/>
            <p:nvPr/>
          </p:nvSpPr>
          <p:spPr>
            <a:xfrm flipH="1">
              <a:off x="3939218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40026" y="1548034"/>
            <a:ext cx="1727049" cy="149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任意多边形: 形状 41"/>
          <p:cNvSpPr/>
          <p:nvPr/>
        </p:nvSpPr>
        <p:spPr>
          <a:xfrm rot="2162132">
            <a:off x="6967117" y="892461"/>
            <a:ext cx="5364039" cy="2724737"/>
          </a:xfrm>
          <a:custGeom>
            <a:avLst/>
            <a:gdLst>
              <a:gd name="connsiteX0" fmla="*/ 0 w 5364039"/>
              <a:gd name="connsiteY0" fmla="*/ 525134 h 2724737"/>
              <a:gd name="connsiteX1" fmla="*/ 585362 w 5364039"/>
              <a:gd name="connsiteY1" fmla="*/ 99288 h 2724737"/>
              <a:gd name="connsiteX2" fmla="*/ 589233 w 5364039"/>
              <a:gd name="connsiteY2" fmla="*/ 175953 h 2724737"/>
              <a:gd name="connsiteX3" fmla="*/ 2707914 w 5364039"/>
              <a:gd name="connsiteY3" fmla="*/ 2087882 h 2724737"/>
              <a:gd name="connsiteX4" fmla="*/ 4826594 w 5364039"/>
              <a:gd name="connsiteY4" fmla="*/ 175953 h 2724737"/>
              <a:gd name="connsiteX5" fmla="*/ 4835479 w 5364039"/>
              <a:gd name="connsiteY5" fmla="*/ 0 h 2724737"/>
              <a:gd name="connsiteX6" fmla="*/ 5364039 w 5364039"/>
              <a:gd name="connsiteY6" fmla="*/ 726551 h 2724737"/>
              <a:gd name="connsiteX7" fmla="*/ 5350068 w 5364039"/>
              <a:gd name="connsiteY7" fmla="*/ 780887 h 2724737"/>
              <a:gd name="connsiteX8" fmla="*/ 2707914 w 5364039"/>
              <a:gd name="connsiteY8" fmla="*/ 2724737 h 2724737"/>
              <a:gd name="connsiteX9" fmla="*/ 65761 w 5364039"/>
              <a:gd name="connsiteY9" fmla="*/ 780888 h 272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039" h="2724737">
                <a:moveTo>
                  <a:pt x="0" y="525134"/>
                </a:moveTo>
                <a:lnTo>
                  <a:pt x="585362" y="99288"/>
                </a:lnTo>
                <a:lnTo>
                  <a:pt x="589233" y="175953"/>
                </a:lnTo>
                <a:cubicBezTo>
                  <a:pt x="698294" y="1249856"/>
                  <a:pt x="1605238" y="2087882"/>
                  <a:pt x="2707914" y="2087882"/>
                </a:cubicBezTo>
                <a:cubicBezTo>
                  <a:pt x="3810591" y="2087881"/>
                  <a:pt x="4717534" y="1249856"/>
                  <a:pt x="4826594" y="175953"/>
                </a:cubicBezTo>
                <a:lnTo>
                  <a:pt x="4835479" y="0"/>
                </a:lnTo>
                <a:lnTo>
                  <a:pt x="5364039" y="726551"/>
                </a:lnTo>
                <a:lnTo>
                  <a:pt x="5350068" y="780887"/>
                </a:lnTo>
                <a:cubicBezTo>
                  <a:pt x="4999793" y="1907055"/>
                  <a:pt x="3949343" y="2724737"/>
                  <a:pt x="2707914" y="2724737"/>
                </a:cubicBezTo>
                <a:cubicBezTo>
                  <a:pt x="1466485" y="2724737"/>
                  <a:pt x="416035" y="1907056"/>
                  <a:pt x="65761" y="780888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20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0158" y="3551946"/>
            <a:ext cx="106750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8000" dirty="0">
                <a:solidFill>
                  <a:schemeClr val="accent1"/>
                </a:solidFill>
                <a:latin typeface="+mj-lt"/>
              </a:rPr>
              <a:t>ВВедение</a:t>
            </a:r>
            <a:endParaRPr lang="ru-RU" altLang="en-US" sz="80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6995"/>
            <a:ext cx="12192000" cy="432054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64160" y="311150"/>
            <a:ext cx="116617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>
                <a:solidFill>
                  <a:schemeClr val="bg1"/>
                </a:solidFill>
              </a:rPr>
              <a:t>АКТУАЛЬНОСТЬ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ИССЛЕДОВАНИЯ</a:t>
            </a:r>
            <a:endParaRPr lang="en-US" altLang="en-US"/>
          </a:p>
          <a:p>
            <a:pPr algn="just"/>
            <a:r>
              <a:rPr lang="en-US" altLang="en-US">
                <a:solidFill>
                  <a:schemeClr val="bg1"/>
                </a:solidFill>
              </a:rPr>
              <a:t>Изучение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структурных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магнитных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особенностей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наночастиц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магнетита</a:t>
            </a:r>
            <a:r>
              <a:rPr lang="en-US" altLang="ru-RU">
                <a:solidFill>
                  <a:schemeClr val="bg1"/>
                </a:solidFill>
              </a:rPr>
              <a:t>, </a:t>
            </a:r>
            <a:r>
              <a:rPr lang="en-US" altLang="en-US">
                <a:solidFill>
                  <a:schemeClr val="bg1"/>
                </a:solidFill>
              </a:rPr>
              <a:t>модифицированных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ионами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редкоземельных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элементов</a:t>
            </a:r>
            <a:r>
              <a:rPr lang="en-US" altLang="ru-RU">
                <a:solidFill>
                  <a:schemeClr val="bg1"/>
                </a:solidFill>
              </a:rPr>
              <a:t>, </a:t>
            </a:r>
            <a:r>
              <a:rPr lang="en-US" altLang="en-US">
                <a:solidFill>
                  <a:schemeClr val="bg1"/>
                </a:solidFill>
              </a:rPr>
              <a:t>является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одной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из</a:t>
            </a:r>
            <a:endParaRPr lang="en-US" altLang="en-US">
              <a:solidFill>
                <a:schemeClr val="bg1"/>
              </a:solidFill>
            </a:endParaRPr>
          </a:p>
          <a:p>
            <a:pPr algn="just"/>
            <a:r>
              <a:rPr lang="en-US" altLang="en-US">
                <a:solidFill>
                  <a:schemeClr val="bg1"/>
                </a:solidFill>
              </a:rPr>
              <a:t>наиболее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актуальных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задач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современной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физики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твёрдого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тела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наноматериалов</a:t>
            </a:r>
            <a:r>
              <a:rPr lang="en-US" altLang="ru-RU">
                <a:solidFill>
                  <a:schemeClr val="bg1"/>
                </a:solidFill>
              </a:rPr>
              <a:t>. </a:t>
            </a:r>
            <a:r>
              <a:rPr lang="en-US" altLang="en-US">
                <a:solidFill>
                  <a:schemeClr val="bg1"/>
                </a:solidFill>
              </a:rPr>
              <a:t>Магнетит</a:t>
            </a:r>
            <a:r>
              <a:rPr lang="en-US" altLang="ru-RU">
                <a:solidFill>
                  <a:schemeClr val="bg1"/>
                </a:solidFill>
              </a:rPr>
              <a:t> (Fe</a:t>
            </a:r>
            <a:r>
              <a:rPr lang="en-US" altLang="en-US">
                <a:solidFill>
                  <a:schemeClr val="bg1"/>
                </a:solidFill>
              </a:rPr>
              <a:t>₃</a:t>
            </a:r>
            <a:r>
              <a:rPr lang="en-US" altLang="ru-RU">
                <a:solidFill>
                  <a:schemeClr val="bg1"/>
                </a:solidFill>
              </a:rPr>
              <a:t>O</a:t>
            </a:r>
            <a:r>
              <a:rPr lang="en-US" altLang="en-US">
                <a:solidFill>
                  <a:schemeClr val="bg1"/>
                </a:solidFill>
              </a:rPr>
              <a:t>₄</a:t>
            </a:r>
            <a:r>
              <a:rPr lang="en-US" altLang="ru-RU">
                <a:solidFill>
                  <a:schemeClr val="bg1"/>
                </a:solidFill>
              </a:rPr>
              <a:t>) — </a:t>
            </a:r>
            <a:r>
              <a:rPr lang="en-US" altLang="en-US">
                <a:solidFill>
                  <a:schemeClr val="bg1"/>
                </a:solidFill>
              </a:rPr>
              <a:t>один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из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древнейших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известных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магнитных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минералов</a:t>
            </a:r>
            <a:r>
              <a:rPr lang="en-US" altLang="ru-RU">
                <a:solidFill>
                  <a:schemeClr val="bg1"/>
                </a:solidFill>
              </a:rPr>
              <a:t>, </a:t>
            </a:r>
            <a:r>
              <a:rPr lang="en-US" altLang="en-US">
                <a:solidFill>
                  <a:schemeClr val="bg1"/>
                </a:solidFill>
              </a:rPr>
              <a:t>обладающий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уникальными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физическими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свойствами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широким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спектром</a:t>
            </a:r>
            <a:endParaRPr lang="en-US" altLang="en-US">
              <a:solidFill>
                <a:schemeClr val="bg1"/>
              </a:solidFill>
            </a:endParaRPr>
          </a:p>
          <a:p>
            <a:pPr algn="just"/>
            <a:r>
              <a:rPr lang="en-US" altLang="en-US">
                <a:solidFill>
                  <a:schemeClr val="bg1"/>
                </a:solidFill>
              </a:rPr>
              <a:t>приложений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в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науке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технике</a:t>
            </a:r>
            <a:r>
              <a:rPr lang="en-US" altLang="ru-RU">
                <a:solidFill>
                  <a:schemeClr val="bg1"/>
                </a:solidFill>
              </a:rPr>
              <a:t>, </a:t>
            </a:r>
            <a:r>
              <a:rPr lang="en-US" altLang="en-US">
                <a:solidFill>
                  <a:schemeClr val="bg1"/>
                </a:solidFill>
              </a:rPr>
              <a:t>от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магнитной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записи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медицинской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диагностики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до</a:t>
            </a:r>
            <a:endParaRPr lang="en-US" altLang="en-US">
              <a:solidFill>
                <a:schemeClr val="bg1"/>
              </a:solidFill>
            </a:endParaRPr>
          </a:p>
          <a:p>
            <a:pPr algn="just"/>
            <a:r>
              <a:rPr lang="en-US" altLang="en-US">
                <a:solidFill>
                  <a:schemeClr val="bg1"/>
                </a:solidFill>
              </a:rPr>
              <a:t>современных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нанотехнологий</a:t>
            </a:r>
            <a:r>
              <a:rPr lang="en-US" altLang="ru-RU">
                <a:solidFill>
                  <a:schemeClr val="bg1"/>
                </a:solidFill>
              </a:rPr>
              <a:t>.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28295" y="2889885"/>
            <a:ext cx="117195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/>
              <a:t>ЦЕЛЬ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ЗАДАЧИ</a:t>
            </a:r>
            <a:r>
              <a:rPr lang="en-US" altLang="ru-RU"/>
              <a:t> </a:t>
            </a:r>
            <a:r>
              <a:rPr lang="en-US" altLang="en-US"/>
              <a:t>РАБОТЫ</a:t>
            </a:r>
            <a:endParaRPr lang="en-US" altLang="en-US"/>
          </a:p>
          <a:p>
            <a:pPr algn="just"/>
            <a:r>
              <a:rPr lang="en-US" altLang="en-US"/>
              <a:t>Цель</a:t>
            </a:r>
            <a:r>
              <a:rPr lang="en-US" altLang="ru-RU"/>
              <a:t> </a:t>
            </a:r>
            <a:r>
              <a:rPr lang="en-US" altLang="en-US"/>
              <a:t>работы</a:t>
            </a:r>
            <a:r>
              <a:rPr lang="en-US" altLang="ru-RU"/>
              <a:t>: </a:t>
            </a:r>
            <a:r>
              <a:rPr lang="en-US" altLang="en-US"/>
              <a:t>исследование</a:t>
            </a:r>
            <a:r>
              <a:rPr lang="en-US" altLang="ru-RU"/>
              <a:t> </a:t>
            </a:r>
            <a:r>
              <a:rPr lang="en-US" altLang="en-US"/>
              <a:t>влияния</a:t>
            </a:r>
            <a:r>
              <a:rPr lang="en-US" altLang="ru-RU"/>
              <a:t> </a:t>
            </a:r>
            <a:r>
              <a:rPr lang="en-US" altLang="en-US"/>
              <a:t>допирования</a:t>
            </a:r>
            <a:r>
              <a:rPr lang="en-US" altLang="ru-RU"/>
              <a:t> </a:t>
            </a:r>
            <a:r>
              <a:rPr lang="en-US" altLang="en-US"/>
              <a:t>ионами</a:t>
            </a:r>
            <a:r>
              <a:rPr lang="en-US" altLang="ru-RU"/>
              <a:t> </a:t>
            </a:r>
            <a:r>
              <a:rPr lang="en-US" altLang="en-US"/>
              <a:t>редкоземельных</a:t>
            </a:r>
            <a:endParaRPr lang="en-US" altLang="en-US"/>
          </a:p>
          <a:p>
            <a:pPr algn="just"/>
            <a:r>
              <a:rPr lang="en-US" altLang="en-US"/>
              <a:t>элементов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кристаллическую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магнитную</a:t>
            </a:r>
            <a:r>
              <a:rPr lang="en-US" altLang="ru-RU"/>
              <a:t> </a:t>
            </a:r>
            <a:r>
              <a:rPr lang="en-US" altLang="en-US"/>
              <a:t>структуру</a:t>
            </a:r>
            <a:r>
              <a:rPr lang="en-US" altLang="ru-RU"/>
              <a:t> </a:t>
            </a:r>
            <a:r>
              <a:rPr lang="en-US" altLang="en-US"/>
              <a:t>наночастиц</a:t>
            </a:r>
            <a:r>
              <a:rPr lang="en-US" altLang="ru-RU"/>
              <a:t> </a:t>
            </a:r>
            <a:r>
              <a:rPr lang="en-US" altLang="en-US"/>
              <a:t>магнетита</a:t>
            </a:r>
            <a:endParaRPr lang="en-US" altLang="en-US"/>
          </a:p>
          <a:p>
            <a:pPr algn="just"/>
            <a:r>
              <a:rPr lang="en-US" altLang="en-US"/>
              <a:t>методами</a:t>
            </a:r>
            <a:r>
              <a:rPr lang="en-US" altLang="ru-RU"/>
              <a:t> </a:t>
            </a:r>
            <a:r>
              <a:rPr lang="en-US" altLang="en-US"/>
              <a:t>нейтронной</a:t>
            </a:r>
            <a:r>
              <a:rPr lang="en-US" altLang="ru-RU"/>
              <a:t> </a:t>
            </a:r>
            <a:r>
              <a:rPr lang="en-US" altLang="en-US"/>
              <a:t>дифракции</a:t>
            </a:r>
            <a:r>
              <a:rPr lang="en-US" altLang="ru-RU"/>
              <a:t>. </a:t>
            </a:r>
            <a:r>
              <a:rPr lang="en-US" altLang="en-US"/>
              <a:t>Задачи</a:t>
            </a:r>
            <a:r>
              <a:rPr lang="en-US" altLang="ru-RU"/>
              <a:t> </a:t>
            </a:r>
            <a:r>
              <a:rPr lang="en-US" altLang="en-US"/>
              <a:t>исследования</a:t>
            </a:r>
            <a:r>
              <a:rPr lang="en-US" altLang="ru-RU"/>
              <a:t>:</a:t>
            </a:r>
            <a:endParaRPr lang="en-US" altLang="ru-RU"/>
          </a:p>
          <a:p>
            <a:pPr algn="just"/>
            <a:r>
              <a:rPr lang="ru-RU" altLang="en-US"/>
              <a:t>1</a:t>
            </a:r>
            <a:r>
              <a:rPr lang="en-US" altLang="ru-RU"/>
              <a:t>. </a:t>
            </a:r>
            <a:r>
              <a:rPr lang="en-US" altLang="en-US"/>
              <a:t>Выполнить</a:t>
            </a:r>
            <a:r>
              <a:rPr lang="en-US" altLang="ru-RU"/>
              <a:t> </a:t>
            </a:r>
            <a:r>
              <a:rPr lang="en-US" altLang="en-US"/>
              <a:t>комплексную</a:t>
            </a:r>
            <a:r>
              <a:rPr lang="en-US" altLang="ru-RU"/>
              <a:t> </a:t>
            </a:r>
            <a:r>
              <a:rPr lang="en-US" altLang="en-US"/>
              <a:t>характеризацию</a:t>
            </a:r>
            <a:r>
              <a:rPr lang="en-US" altLang="ru-RU"/>
              <a:t> </a:t>
            </a:r>
            <a:r>
              <a:rPr lang="en-US" altLang="en-US"/>
              <a:t>полученных</a:t>
            </a:r>
            <a:r>
              <a:rPr lang="en-US" altLang="ru-RU"/>
              <a:t> </a:t>
            </a:r>
            <a:r>
              <a:rPr lang="en-US" altLang="en-US"/>
              <a:t>образцов</a:t>
            </a:r>
            <a:r>
              <a:rPr lang="en-US" altLang="ru-RU"/>
              <a:t> </a:t>
            </a:r>
            <a:r>
              <a:rPr lang="en-US" altLang="en-US"/>
              <a:t>методами</a:t>
            </a:r>
            <a:endParaRPr lang="en-US" altLang="en-US"/>
          </a:p>
          <a:p>
            <a:pPr algn="just"/>
            <a:r>
              <a:rPr lang="en-US" altLang="en-US"/>
              <a:t>нейтронной</a:t>
            </a:r>
            <a:r>
              <a:rPr lang="en-US" altLang="ru-RU"/>
              <a:t> </a:t>
            </a:r>
            <a:r>
              <a:rPr lang="en-US" altLang="en-US"/>
              <a:t>дифракции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реакторе</a:t>
            </a:r>
            <a:r>
              <a:rPr lang="en-US" altLang="ru-RU"/>
              <a:t> </a:t>
            </a:r>
            <a:r>
              <a:rPr lang="en-US" altLang="en-US"/>
              <a:t>ИБР</a:t>
            </a:r>
            <a:r>
              <a:rPr lang="en-US" altLang="ru-RU"/>
              <a:t>-2, </a:t>
            </a:r>
            <a:r>
              <a:rPr lang="en-US" altLang="en-US"/>
              <a:t>рентгеновской</a:t>
            </a:r>
            <a:r>
              <a:rPr lang="en-US" altLang="ru-RU"/>
              <a:t> </a:t>
            </a:r>
            <a:r>
              <a:rPr lang="en-US" altLang="en-US"/>
              <a:t>дифракции</a:t>
            </a:r>
            <a:r>
              <a:rPr lang="en-US" altLang="ru-RU"/>
              <a:t>, </a:t>
            </a:r>
            <a:r>
              <a:rPr lang="en-US" altLang="en-US"/>
              <a:t>малоуглового</a:t>
            </a:r>
            <a:r>
              <a:rPr lang="en-US" altLang="ru-RU"/>
              <a:t> </a:t>
            </a:r>
            <a:r>
              <a:rPr lang="en-US" altLang="en-US"/>
              <a:t>рассеяния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Рамановской</a:t>
            </a:r>
            <a:r>
              <a:rPr lang="en-US" altLang="ru-RU"/>
              <a:t> </a:t>
            </a:r>
            <a:r>
              <a:rPr lang="en-US" altLang="en-US"/>
              <a:t>спектроскопии</a:t>
            </a:r>
            <a:r>
              <a:rPr lang="en-US" altLang="ru-RU"/>
              <a:t>. </a:t>
            </a:r>
            <a:endParaRPr lang="ru-RU" altLang="en-US"/>
          </a:p>
          <a:p>
            <a:pPr algn="just"/>
            <a:r>
              <a:rPr lang="ru-RU" altLang="en-US"/>
              <a:t>2</a:t>
            </a:r>
            <a:r>
              <a:rPr lang="en-US" altLang="ru-RU"/>
              <a:t>. </a:t>
            </a:r>
            <a:r>
              <a:rPr lang="en-US" altLang="en-US"/>
              <a:t>Провести</a:t>
            </a:r>
            <a:r>
              <a:rPr lang="en-US" altLang="ru-RU"/>
              <a:t> </a:t>
            </a:r>
            <a:r>
              <a:rPr lang="en-US" altLang="en-US"/>
              <a:t>обработку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анализ</a:t>
            </a:r>
            <a:r>
              <a:rPr lang="en-US" altLang="ru-RU"/>
              <a:t> </a:t>
            </a:r>
            <a:r>
              <a:rPr lang="en-US" altLang="en-US"/>
              <a:t>экспериментальных</a:t>
            </a:r>
            <a:r>
              <a:rPr lang="en-US" altLang="ru-RU"/>
              <a:t> </a:t>
            </a:r>
            <a:r>
              <a:rPr lang="en-US" altLang="en-US"/>
              <a:t>данных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использованием</a:t>
            </a:r>
            <a:endParaRPr lang="en-US" altLang="en-US"/>
          </a:p>
          <a:p>
            <a:pPr algn="just"/>
            <a:r>
              <a:rPr lang="en-US" altLang="en-US"/>
              <a:t>современных</a:t>
            </a:r>
            <a:r>
              <a:rPr lang="en-US" altLang="ru-RU"/>
              <a:t> </a:t>
            </a:r>
            <a:r>
              <a:rPr lang="en-US" altLang="en-US"/>
              <a:t>программных</a:t>
            </a:r>
            <a:r>
              <a:rPr lang="en-US" altLang="ru-RU"/>
              <a:t> </a:t>
            </a:r>
            <a:r>
              <a:rPr lang="en-US" altLang="en-US"/>
              <a:t>пакетов</a:t>
            </a:r>
            <a:r>
              <a:rPr lang="en-US" altLang="ru-RU"/>
              <a:t> (FullProf, SasView, McSAS). </a:t>
            </a:r>
            <a:endParaRPr lang="en-US" altLang="ru-RU"/>
          </a:p>
          <a:p>
            <a:pPr algn="just"/>
            <a:r>
              <a:rPr lang="ru-RU" altLang="en-US"/>
              <a:t>3</a:t>
            </a:r>
            <a:r>
              <a:rPr lang="en-US" altLang="ru-RU"/>
              <a:t>. </a:t>
            </a:r>
            <a:r>
              <a:rPr lang="en-US" altLang="en-US"/>
              <a:t>Установить</a:t>
            </a:r>
            <a:r>
              <a:rPr lang="en-US" altLang="ru-RU"/>
              <a:t> </a:t>
            </a:r>
            <a:r>
              <a:rPr lang="en-US" altLang="en-US"/>
              <a:t>закономерности</a:t>
            </a:r>
            <a:r>
              <a:rPr lang="en-US" altLang="ru-RU"/>
              <a:t> </a:t>
            </a:r>
            <a:r>
              <a:rPr lang="en-US" altLang="en-US"/>
              <a:t>влияния</a:t>
            </a:r>
            <a:r>
              <a:rPr lang="en-US" altLang="ru-RU"/>
              <a:t> </a:t>
            </a:r>
            <a:r>
              <a:rPr lang="en-US" altLang="en-US"/>
              <a:t>типа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концентрации</a:t>
            </a:r>
            <a:r>
              <a:rPr lang="en-US" altLang="ru-RU"/>
              <a:t> REE-</a:t>
            </a:r>
            <a:r>
              <a:rPr lang="en-US" altLang="en-US"/>
              <a:t>допанта</a:t>
            </a:r>
            <a:r>
              <a:rPr lang="en-US" altLang="ru-RU"/>
              <a:t> </a:t>
            </a:r>
            <a:r>
              <a:rPr lang="en-US" altLang="en-US"/>
              <a:t>на</a:t>
            </a:r>
            <a:endParaRPr lang="en-US" altLang="en-US"/>
          </a:p>
          <a:p>
            <a:pPr algn="just"/>
            <a:r>
              <a:rPr lang="en-US" altLang="en-US"/>
              <a:t>параметры</a:t>
            </a:r>
            <a:r>
              <a:rPr lang="en-US" altLang="ru-RU"/>
              <a:t> </a:t>
            </a:r>
            <a:r>
              <a:rPr lang="en-US" altLang="en-US"/>
              <a:t>кристаллической</a:t>
            </a:r>
            <a:r>
              <a:rPr lang="en-US" altLang="ru-RU"/>
              <a:t> </a:t>
            </a:r>
            <a:r>
              <a:rPr lang="en-US" altLang="en-US"/>
              <a:t>решётки</a:t>
            </a:r>
            <a:r>
              <a:rPr lang="en-US" altLang="ru-RU"/>
              <a:t>, </a:t>
            </a:r>
            <a:r>
              <a:rPr lang="en-US" altLang="en-US"/>
              <a:t>распределение</a:t>
            </a:r>
            <a:r>
              <a:rPr lang="en-US" altLang="ru-RU"/>
              <a:t> </a:t>
            </a:r>
            <a:r>
              <a:rPr lang="en-US" altLang="en-US"/>
              <a:t>катионов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магнитные</a:t>
            </a:r>
            <a:endParaRPr lang="en-US" altLang="en-US"/>
          </a:p>
          <a:p>
            <a:pPr algn="just"/>
            <a:r>
              <a:rPr lang="en-US" altLang="en-US"/>
              <a:t>характеристики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1096010"/>
            <a:ext cx="3695700" cy="22479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72945" y="1942465"/>
            <a:ext cx="1315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800" b="1">
                <a:solidFill>
                  <a:schemeClr val="bg1"/>
                </a:solidFill>
              </a:rPr>
              <a:t>02</a:t>
            </a:r>
            <a:endParaRPr lang="ru-RU" altLang="en-US" sz="4800" b="1">
              <a:solidFill>
                <a:schemeClr val="bg1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315085" y="3703955"/>
            <a:ext cx="766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600">
                <a:solidFill>
                  <a:schemeClr val="accent1"/>
                </a:solidFill>
              </a:rPr>
              <a:t>Обзор литературы</a:t>
            </a:r>
            <a:endParaRPr lang="ru-RU" altLang="en-US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1137920" y="5234940"/>
            <a:ext cx="9817735" cy="1623060"/>
          </a:xfrm>
          <a:custGeom>
            <a:avLst/>
            <a:gdLst>
              <a:gd name="connsiteX0" fmla="*/ 351336 w 10546247"/>
              <a:gd name="connsiteY0" fmla="*/ 0 h 2805953"/>
              <a:gd name="connsiteX1" fmla="*/ 10194911 w 10546247"/>
              <a:gd name="connsiteY1" fmla="*/ 0 h 2805953"/>
              <a:gd name="connsiteX2" fmla="*/ 10546247 w 10546247"/>
              <a:gd name="connsiteY2" fmla="*/ 351336 h 2805953"/>
              <a:gd name="connsiteX3" fmla="*/ 10546247 w 10546247"/>
              <a:gd name="connsiteY3" fmla="*/ 2805953 h 2805953"/>
              <a:gd name="connsiteX4" fmla="*/ 0 w 10546247"/>
              <a:gd name="connsiteY4" fmla="*/ 2805953 h 2805953"/>
              <a:gd name="connsiteX5" fmla="*/ 0 w 10546247"/>
              <a:gd name="connsiteY5" fmla="*/ 351336 h 2805953"/>
              <a:gd name="connsiteX6" fmla="*/ 351336 w 10546247"/>
              <a:gd name="connsiteY6" fmla="*/ 0 h 280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6247" h="2805953">
                <a:moveTo>
                  <a:pt x="351336" y="0"/>
                </a:moveTo>
                <a:lnTo>
                  <a:pt x="10194911" y="0"/>
                </a:lnTo>
                <a:cubicBezTo>
                  <a:pt x="10388949" y="0"/>
                  <a:pt x="10546247" y="157298"/>
                  <a:pt x="10546247" y="351336"/>
                </a:cubicBezTo>
                <a:lnTo>
                  <a:pt x="10546247" y="2805953"/>
                </a:lnTo>
                <a:lnTo>
                  <a:pt x="0" y="2805953"/>
                </a:lnTo>
                <a:lnTo>
                  <a:pt x="0" y="351336"/>
                </a:lnTo>
                <a:cubicBezTo>
                  <a:pt x="0" y="157298"/>
                  <a:pt x="157298" y="0"/>
                  <a:pt x="3513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37687" y="5410136"/>
            <a:ext cx="10546247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СТРУКТУРНЫЕ</a:t>
            </a:r>
            <a:r>
              <a:rPr lang="en-US" alt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И</a:t>
            </a:r>
            <a:r>
              <a:rPr lang="en-US" alt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МАГНИТНЫЕ</a:t>
            </a:r>
            <a:r>
              <a:rPr lang="en-US" alt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СВОЙТСВА</a:t>
            </a:r>
            <a:r>
              <a:rPr lang="en-US" alt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МАГНЕТИТА</a:t>
            </a:r>
            <a:endParaRPr lang="en-US" altLang="zh-CN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0" y="0"/>
            <a:ext cx="12192635" cy="56311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(Fe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₃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O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₄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природный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оксид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сочетающий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ионы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Отличается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структурными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магнитными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свойствами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также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физическими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характеристиками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Атомная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ГЦК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шпинели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пространственная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группа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Fd3m).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состоит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больших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размерам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анионов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кислорода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O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междоузлиях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которых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размещаются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меньшие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размерам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катионы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катионы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(Fe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размещаются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кристаллических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многогранниках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тетра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октаэдрах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позициях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кубической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шпинели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низких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температурах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претерпевает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фазовый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переход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кристаллической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моноклинной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кубической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переход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Верви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сильно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магнитен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является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ферримагнетиком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" altLang="en-US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моменты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ионов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занимающих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тетраэдрические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позиции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ориентированы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ферромагнитно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Октаэдрические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ионы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ориентированы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отношению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друг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другу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антиферромагнитно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" altLang="en-US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Точка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Кюри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для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различных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месторождений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колеблется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550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600 K,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среднее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значение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около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575 K (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ниже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её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минерал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ферромагнитен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выше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парамагнитен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" altLang="en-US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уменьшением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величины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зёрен</a:t>
            </a:r>
            <a:r>
              <a:rPr lang="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магнитность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возрастает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также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возрастает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остаточная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намагниченность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556000" y="-556260"/>
            <a:ext cx="9163685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文本, 信件&#10;&#10;描述已自动生成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15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12" name="直接箭头连接符 11"/>
          <p:cNvCxnSpPr/>
          <p:nvPr/>
        </p:nvCxnSpPr>
        <p:spPr>
          <a:xfrm>
            <a:off x="6985912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379566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: 形状 33"/>
          <p:cNvSpPr/>
          <p:nvPr/>
        </p:nvSpPr>
        <p:spPr>
          <a:xfrm>
            <a:off x="0" y="1871330"/>
            <a:ext cx="8729300" cy="4986670"/>
          </a:xfrm>
          <a:custGeom>
            <a:avLst/>
            <a:gdLst>
              <a:gd name="connsiteX0" fmla="*/ 0 w 8729300"/>
              <a:gd name="connsiteY0" fmla="*/ 0 h 4986670"/>
              <a:gd name="connsiteX1" fmla="*/ 8489541 w 8729300"/>
              <a:gd name="connsiteY1" fmla="*/ 0 h 4986670"/>
              <a:gd name="connsiteX2" fmla="*/ 8729300 w 8729300"/>
              <a:gd name="connsiteY2" fmla="*/ 239759 h 4986670"/>
              <a:gd name="connsiteX3" fmla="*/ 8729300 w 8729300"/>
              <a:gd name="connsiteY3" fmla="*/ 4746911 h 4986670"/>
              <a:gd name="connsiteX4" fmla="*/ 8489541 w 8729300"/>
              <a:gd name="connsiteY4" fmla="*/ 4986670 h 4986670"/>
              <a:gd name="connsiteX5" fmla="*/ 0 w 8729300"/>
              <a:gd name="connsiteY5" fmla="*/ 4986670 h 498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9300" h="4986670">
                <a:moveTo>
                  <a:pt x="0" y="0"/>
                </a:moveTo>
                <a:lnTo>
                  <a:pt x="8489541" y="0"/>
                </a:lnTo>
                <a:cubicBezTo>
                  <a:pt x="8621956" y="0"/>
                  <a:pt x="8729300" y="107344"/>
                  <a:pt x="8729300" y="239759"/>
                </a:cubicBezTo>
                <a:lnTo>
                  <a:pt x="8729300" y="4746911"/>
                </a:lnTo>
                <a:cubicBezTo>
                  <a:pt x="8729300" y="4879326"/>
                  <a:pt x="8621956" y="4986670"/>
                  <a:pt x="8489541" y="4986670"/>
                </a:cubicBezTo>
                <a:lnTo>
                  <a:pt x="0" y="49866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ru-RU"/>
          </a:p>
          <a:p>
            <a:pPr algn="ctr"/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исследования</a:t>
            </a:r>
            <a:r>
              <a:rPr lang="en-US" altLang="ru-RU"/>
              <a:t> </a:t>
            </a:r>
            <a:r>
              <a:rPr lang="en-US" altLang="en-US"/>
              <a:t>выбраны</a:t>
            </a:r>
            <a:r>
              <a:rPr lang="en-US" altLang="ru-RU"/>
              <a:t> </a:t>
            </a:r>
            <a:r>
              <a:rPr lang="en-US" altLang="en-US"/>
              <a:t>пять</a:t>
            </a:r>
            <a:r>
              <a:rPr lang="en-US" altLang="ru-RU"/>
              <a:t> </a:t>
            </a:r>
            <a:r>
              <a:rPr lang="en-US" altLang="en-US"/>
              <a:t>легированных</a:t>
            </a:r>
            <a:r>
              <a:rPr lang="en-US" altLang="ru-RU"/>
              <a:t> </a:t>
            </a:r>
            <a:r>
              <a:rPr lang="en-US" altLang="en-US"/>
              <a:t>соединений</a:t>
            </a:r>
            <a:r>
              <a:rPr lang="en-US" altLang="ru-RU"/>
              <a:t> </a:t>
            </a:r>
            <a:r>
              <a:rPr lang="en-US" altLang="en-US"/>
              <a:t>магнетита</a:t>
            </a:r>
            <a:r>
              <a:rPr lang="en-US" altLang="ru-RU"/>
              <a:t>: Fe3O4:Pr, Fe3O4:Er, Fe3O4:Nd, Fe3O4:Tm </a:t>
            </a:r>
            <a:r>
              <a:rPr lang="en-US" altLang="en-US"/>
              <a:t>и</a:t>
            </a:r>
            <a:r>
              <a:rPr lang="en-US" altLang="ru-RU"/>
              <a:t> Fe3O4:Gd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одинаковой</a:t>
            </a:r>
            <a:r>
              <a:rPr lang="en-US" altLang="ru-RU"/>
              <a:t> </a:t>
            </a:r>
            <a:r>
              <a:rPr lang="en-US" altLang="en-US"/>
              <a:t>концентрацией</a:t>
            </a:r>
            <a:r>
              <a:rPr lang="en-US" altLang="ru-RU"/>
              <a:t> </a:t>
            </a:r>
            <a:r>
              <a:rPr lang="en-US" altLang="en-US"/>
              <a:t>ионов</a:t>
            </a:r>
            <a:r>
              <a:rPr lang="en-US" altLang="ru-RU"/>
              <a:t> </a:t>
            </a:r>
            <a:r>
              <a:rPr lang="en-US" altLang="en-US"/>
              <a:t>редкоземельных</a:t>
            </a:r>
            <a:r>
              <a:rPr lang="en-US" altLang="ru-RU"/>
              <a:t> </a:t>
            </a:r>
            <a:r>
              <a:rPr lang="en-US" altLang="en-US"/>
              <a:t>элементов</a:t>
            </a:r>
            <a:r>
              <a:rPr lang="en-US" altLang="ru-RU"/>
              <a:t> 2,5 </a:t>
            </a:r>
            <a:r>
              <a:rPr lang="en-US" altLang="en-US"/>
              <a:t>ат</a:t>
            </a:r>
            <a:r>
              <a:rPr lang="en-US" altLang="ru-RU"/>
              <a:t>.%. </a:t>
            </a:r>
            <a:r>
              <a:rPr lang="en-US" altLang="en-US"/>
              <a:t>Наночастицы</a:t>
            </a:r>
            <a:r>
              <a:rPr lang="en-US" altLang="ru-RU"/>
              <a:t> </a:t>
            </a:r>
            <a:r>
              <a:rPr lang="en-US" altLang="en-US"/>
              <a:t>допированного</a:t>
            </a:r>
            <a:r>
              <a:rPr lang="en-US" altLang="ru-RU"/>
              <a:t> </a:t>
            </a:r>
            <a:r>
              <a:rPr lang="en-US" altLang="en-US"/>
              <a:t>магнетита</a:t>
            </a:r>
            <a:r>
              <a:rPr lang="en-US" altLang="ru-RU"/>
              <a:t> Fe3O4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ионами</a:t>
            </a:r>
            <a:r>
              <a:rPr lang="en-US" altLang="ru-RU"/>
              <a:t> Pr3+, Er3+, Nd3+, Tm3+ </a:t>
            </a:r>
            <a:r>
              <a:rPr lang="en-US" altLang="en-US"/>
              <a:t>и</a:t>
            </a:r>
            <a:r>
              <a:rPr lang="en-US" altLang="ru-RU"/>
              <a:t> Gd3+ </a:t>
            </a:r>
            <a:r>
              <a:rPr lang="en-US" altLang="en-US"/>
              <a:t>синтезировали</a:t>
            </a:r>
            <a:r>
              <a:rPr lang="en-US" altLang="ru-RU"/>
              <a:t> </a:t>
            </a:r>
            <a:r>
              <a:rPr lang="en-US" altLang="en-US"/>
              <a:t>методом</a:t>
            </a:r>
            <a:r>
              <a:rPr lang="en-US" altLang="ru-RU"/>
              <a:t> </a:t>
            </a:r>
            <a:r>
              <a:rPr lang="en-US" altLang="en-US"/>
              <a:t>совместного</a:t>
            </a:r>
            <a:r>
              <a:rPr lang="en-US" altLang="ru-RU"/>
              <a:t> </a:t>
            </a:r>
            <a:r>
              <a:rPr lang="en-US" altLang="en-US"/>
              <a:t>осаждения</a:t>
            </a:r>
            <a:r>
              <a:rPr lang="en-US" altLang="ru-RU"/>
              <a:t>.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синтеза</a:t>
            </a:r>
            <a:r>
              <a:rPr lang="en-US" altLang="ru-RU"/>
              <a:t> </a:t>
            </a:r>
            <a:r>
              <a:rPr lang="en-US" altLang="en-US"/>
              <a:t>магнетита</a:t>
            </a:r>
            <a:r>
              <a:rPr lang="en-US" altLang="ru-RU"/>
              <a:t> </a:t>
            </a:r>
            <a:r>
              <a:rPr lang="en-US" altLang="en-US"/>
              <a:t>использовали</a:t>
            </a:r>
            <a:r>
              <a:rPr lang="en-US" altLang="ru-RU"/>
              <a:t> </a:t>
            </a:r>
            <a:r>
              <a:rPr lang="en-US" altLang="en-US"/>
              <a:t>гексагидрат</a:t>
            </a:r>
            <a:r>
              <a:rPr lang="en-US" altLang="ru-RU"/>
              <a:t> </a:t>
            </a:r>
            <a:r>
              <a:rPr lang="en-US" altLang="en-US"/>
              <a:t>хлорида</a:t>
            </a:r>
            <a:r>
              <a:rPr lang="en-US" altLang="ru-RU"/>
              <a:t> </a:t>
            </a:r>
            <a:r>
              <a:rPr lang="en-US" altLang="en-US"/>
              <a:t>железа</a:t>
            </a:r>
            <a:r>
              <a:rPr lang="en-US" altLang="ru-RU"/>
              <a:t>(III) (FeCl3·6H2O)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гептагидрат</a:t>
            </a:r>
            <a:r>
              <a:rPr lang="en-US" altLang="ru-RU"/>
              <a:t> </a:t>
            </a:r>
            <a:r>
              <a:rPr lang="en-US" altLang="en-US"/>
              <a:t>сульфата</a:t>
            </a:r>
            <a:r>
              <a:rPr lang="en-US" altLang="ru-RU"/>
              <a:t> </a:t>
            </a:r>
            <a:r>
              <a:rPr lang="en-US" altLang="en-US"/>
              <a:t>железа</a:t>
            </a:r>
            <a:r>
              <a:rPr lang="en-US" altLang="ru-RU"/>
              <a:t>(II) (FeSO4·7H2O), </a:t>
            </a:r>
            <a:r>
              <a:rPr lang="en-US" altLang="en-US"/>
              <a:t>смешанные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стехиометрическом</a:t>
            </a:r>
            <a:r>
              <a:rPr lang="en-US" altLang="ru-RU"/>
              <a:t> </a:t>
            </a:r>
            <a:r>
              <a:rPr lang="en-US" altLang="en-US"/>
              <a:t>соотношении</a:t>
            </a:r>
            <a:r>
              <a:rPr lang="en-US" altLang="ru-RU"/>
              <a:t> (Fe3+:Fe2+ = 2:1 </a:t>
            </a:r>
            <a:r>
              <a:rPr lang="en-US" altLang="en-US"/>
              <a:t>моль</a:t>
            </a:r>
            <a:r>
              <a:rPr lang="en-US" altLang="ru-RU"/>
              <a:t>).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получения</a:t>
            </a:r>
            <a:r>
              <a:rPr lang="en-US" altLang="ru-RU"/>
              <a:t> </a:t>
            </a:r>
            <a:r>
              <a:rPr lang="en-US" altLang="en-US"/>
              <a:t>легированных</a:t>
            </a:r>
            <a:r>
              <a:rPr lang="en-US" altLang="ru-RU"/>
              <a:t> </a:t>
            </a:r>
            <a:r>
              <a:rPr lang="en-US" altLang="en-US"/>
              <a:t>соединений</a:t>
            </a:r>
            <a:r>
              <a:rPr lang="en-US" altLang="ru-RU"/>
              <a:t> </a:t>
            </a:r>
            <a:r>
              <a:rPr lang="en-US" altLang="en-US"/>
              <a:t>применяли</a:t>
            </a:r>
            <a:r>
              <a:rPr lang="en-US" altLang="ru-RU"/>
              <a:t> </a:t>
            </a:r>
            <a:r>
              <a:rPr lang="en-US" altLang="en-US"/>
              <a:t>тетрагидрат</a:t>
            </a:r>
            <a:r>
              <a:rPr lang="en-US" altLang="ru-RU"/>
              <a:t> </a:t>
            </a:r>
            <a:r>
              <a:rPr lang="en-US" altLang="en-US"/>
              <a:t>нитрата</a:t>
            </a:r>
            <a:r>
              <a:rPr lang="en-US" altLang="ru-RU"/>
              <a:t> </a:t>
            </a:r>
            <a:r>
              <a:rPr lang="en-US" altLang="en-US"/>
              <a:t>редкоземельного</a:t>
            </a:r>
            <a:r>
              <a:rPr lang="en-US" altLang="ru-RU"/>
              <a:t> </a:t>
            </a:r>
            <a:r>
              <a:rPr lang="en-US" altLang="en-US"/>
              <a:t>элемента</a:t>
            </a:r>
            <a:r>
              <a:rPr lang="en-US" altLang="ru-RU"/>
              <a:t> (RE(NO3)3·4H2O). </a:t>
            </a:r>
            <a:r>
              <a:rPr lang="en-US" altLang="en-US"/>
              <a:t>Водные</a:t>
            </a:r>
            <a:r>
              <a:rPr lang="en-US" altLang="ru-RU"/>
              <a:t> </a:t>
            </a:r>
            <a:r>
              <a:rPr lang="en-US" altLang="en-US"/>
              <a:t>растворы</a:t>
            </a:r>
            <a:r>
              <a:rPr lang="en-US" altLang="ru-RU"/>
              <a:t> </a:t>
            </a:r>
            <a:r>
              <a:rPr lang="en-US" altLang="en-US"/>
              <a:t>смешивали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молярном</a:t>
            </a:r>
            <a:r>
              <a:rPr lang="en-US" altLang="ru-RU"/>
              <a:t> </a:t>
            </a:r>
            <a:r>
              <a:rPr lang="en-US" altLang="en-US"/>
              <a:t>соотношении</a:t>
            </a:r>
            <a:r>
              <a:rPr lang="en-US" altLang="ru-RU"/>
              <a:t> 1,925:1,00:0,075 </a:t>
            </a:r>
            <a:r>
              <a:rPr lang="en-US" altLang="en-US"/>
              <a:t>для</a:t>
            </a:r>
            <a:r>
              <a:rPr lang="en-US" altLang="ru-RU"/>
              <a:t> 2,5 </a:t>
            </a:r>
            <a:r>
              <a:rPr lang="en-US" altLang="en-US"/>
              <a:t>ат</a:t>
            </a:r>
            <a:r>
              <a:rPr lang="en-US" altLang="ru-RU"/>
              <a:t>.% </a:t>
            </a:r>
            <a:r>
              <a:rPr lang="en-US" altLang="en-US"/>
              <a:t>легирующего</a:t>
            </a:r>
            <a:r>
              <a:rPr lang="en-US" altLang="ru-RU"/>
              <a:t> </a:t>
            </a:r>
            <a:r>
              <a:rPr lang="en-US" altLang="en-US"/>
              <a:t>элемента</a:t>
            </a:r>
            <a:r>
              <a:rPr lang="en-US" altLang="ru-RU"/>
              <a:t>. </a:t>
            </a:r>
            <a:r>
              <a:rPr lang="en-US" altLang="en-US"/>
              <a:t>Реакцию</a:t>
            </a:r>
            <a:r>
              <a:rPr lang="en-US" altLang="ru-RU"/>
              <a:t> </a:t>
            </a:r>
            <a:r>
              <a:rPr lang="en-US" altLang="en-US"/>
              <a:t>проводили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атмосфере</a:t>
            </a:r>
            <a:r>
              <a:rPr lang="en-US" altLang="ru-RU"/>
              <a:t> N2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предотвращения</a:t>
            </a:r>
            <a:r>
              <a:rPr lang="en-US" altLang="ru-RU"/>
              <a:t> </a:t>
            </a:r>
            <a:r>
              <a:rPr lang="en-US" altLang="en-US"/>
              <a:t>окисления</a:t>
            </a:r>
            <a:r>
              <a:rPr lang="en-US" altLang="ru-RU"/>
              <a:t> Fe2+ </a:t>
            </a:r>
            <a:r>
              <a:rPr lang="en-US" altLang="en-US"/>
              <a:t>до</a:t>
            </a:r>
            <a:r>
              <a:rPr lang="en-US" altLang="ru-RU"/>
              <a:t> α-FeOOH.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качестве</a:t>
            </a:r>
            <a:r>
              <a:rPr lang="en-US" altLang="ru-RU"/>
              <a:t> </a:t>
            </a:r>
            <a:r>
              <a:rPr lang="en-US" altLang="en-US"/>
              <a:t>осаждающего</a:t>
            </a:r>
            <a:r>
              <a:rPr lang="en-US" altLang="ru-RU"/>
              <a:t> </a:t>
            </a:r>
            <a:r>
              <a:rPr lang="en-US" altLang="en-US"/>
              <a:t>агента</a:t>
            </a:r>
            <a:r>
              <a:rPr lang="en-US" altLang="ru-RU"/>
              <a:t> </a:t>
            </a:r>
            <a:r>
              <a:rPr lang="en-US" altLang="en-US"/>
              <a:t>использовали</a:t>
            </a:r>
            <a:r>
              <a:rPr lang="en-US" altLang="ru-RU"/>
              <a:t> 25%-</a:t>
            </a:r>
            <a:r>
              <a:rPr lang="en-US" altLang="en-US"/>
              <a:t>ный</a:t>
            </a:r>
            <a:r>
              <a:rPr lang="en-US" altLang="ru-RU"/>
              <a:t> </a:t>
            </a:r>
            <a:r>
              <a:rPr lang="en-US" altLang="en-US"/>
              <a:t>раствор</a:t>
            </a:r>
            <a:r>
              <a:rPr lang="en-US" altLang="ru-RU"/>
              <a:t> </a:t>
            </a:r>
            <a:r>
              <a:rPr lang="en-US" altLang="en-US"/>
              <a:t>аммиака</a:t>
            </a:r>
            <a:r>
              <a:rPr lang="en-US" altLang="ru-RU"/>
              <a:t> (NH4OH).</a:t>
            </a:r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4242391" y="5411972"/>
            <a:ext cx="253054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овое поле 2"/>
          <p:cNvSpPr txBox="1"/>
          <p:nvPr/>
        </p:nvSpPr>
        <p:spPr>
          <a:xfrm>
            <a:off x="4083685" y="311785"/>
            <a:ext cx="5080000" cy="552450"/>
          </a:xfrm>
          <a:prstGeom prst="rect">
            <a:avLst/>
          </a:prstGeom>
        </p:spPr>
        <p:txBody>
          <a:bodyPr>
            <a:spAutoFit/>
          </a:bodyPr>
          <a:p>
            <a:pPr algn="just" defTabSz="266700">
              <a:lnSpc>
                <a:spcPct val="107000"/>
              </a:lnSpc>
            </a:pPr>
            <a:r>
              <a:rPr sz="2800" b="1">
                <a:latin typeface="Times New Roman" panose="02020603050405020304"/>
                <a:ea typeface="Calibri" panose="020F0502020204030204"/>
              </a:rPr>
              <a:t>Объекты исследования.</a:t>
            </a:r>
            <a:endParaRPr sz="2800" b="1"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45" y="1067435"/>
            <a:ext cx="2987040" cy="223266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660" y="3736340"/>
            <a:ext cx="2980690" cy="2316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460"/>
            <a:ext cx="12192000" cy="43205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" y="1096010"/>
            <a:ext cx="3695700" cy="22479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88820" y="1761490"/>
            <a:ext cx="1340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800" b="1">
                <a:solidFill>
                  <a:schemeClr val="bg1"/>
                </a:solidFill>
              </a:rPr>
              <a:t>03</a:t>
            </a:r>
            <a:endParaRPr lang="ru-RU" altLang="en-US" sz="4800" b="1">
              <a:solidFill>
                <a:schemeClr val="bg1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510030" y="3907155"/>
            <a:ext cx="738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>
                <a:solidFill>
                  <a:schemeClr val="accent1"/>
                </a:solidFill>
              </a:rPr>
              <a:t>МЕТОДЫ</a:t>
            </a:r>
            <a:r>
              <a:rPr lang="en-US" altLang="ru-RU" sz="2800">
                <a:solidFill>
                  <a:schemeClr val="accent1"/>
                </a:solidFill>
              </a:rPr>
              <a:t> </a:t>
            </a:r>
            <a:r>
              <a:rPr lang="en-US" altLang="en-US" sz="2800">
                <a:solidFill>
                  <a:schemeClr val="accent1"/>
                </a:solidFill>
              </a:rPr>
              <a:t>ИССЛЕДОВАНИЯ</a:t>
            </a:r>
            <a:endParaRPr lang="en-US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箭头连接符 11"/>
          <p:cNvCxnSpPr/>
          <p:nvPr/>
        </p:nvCxnSpPr>
        <p:spPr>
          <a:xfrm>
            <a:off x="7690762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3681066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951192" y="1705830"/>
            <a:ext cx="7240809" cy="5152169"/>
            <a:chOff x="3937400" y="2632933"/>
            <a:chExt cx="4319094" cy="2695285"/>
          </a:xfrm>
        </p:grpSpPr>
        <p:sp>
          <p:nvSpPr>
            <p:cNvPr id="8" name="任意多边形: 形状 7"/>
            <p:cNvSpPr/>
            <p:nvPr/>
          </p:nvSpPr>
          <p:spPr>
            <a:xfrm flipH="1">
              <a:off x="3937400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任意多边形: 形状 3"/>
          <p:cNvSpPr/>
          <p:nvPr/>
        </p:nvSpPr>
        <p:spPr>
          <a:xfrm rot="20157404">
            <a:off x="-358793" y="1179177"/>
            <a:ext cx="2318647" cy="2493138"/>
          </a:xfrm>
          <a:custGeom>
            <a:avLst/>
            <a:gdLst>
              <a:gd name="connsiteX0" fmla="*/ 1557299 w 2318647"/>
              <a:gd name="connsiteY0" fmla="*/ 97962 h 2493138"/>
              <a:gd name="connsiteX1" fmla="*/ 2318647 w 2318647"/>
              <a:gd name="connsiteY1" fmla="*/ 1246569 h 2493138"/>
              <a:gd name="connsiteX2" fmla="*/ 1072078 w 2318647"/>
              <a:gd name="connsiteY2" fmla="*/ 2493138 h 2493138"/>
              <a:gd name="connsiteX3" fmla="*/ 38403 w 2318647"/>
              <a:gd name="connsiteY3" fmla="*/ 1943538 h 2493138"/>
              <a:gd name="connsiteX4" fmla="*/ 0 w 2318647"/>
              <a:gd name="connsiteY4" fmla="*/ 1880324 h 2493138"/>
              <a:gd name="connsiteX5" fmla="*/ 158428 w 2318647"/>
              <a:gd name="connsiteY5" fmla="*/ 1525212 h 2493138"/>
              <a:gd name="connsiteX6" fmla="*/ 187880 w 2318647"/>
              <a:gd name="connsiteY6" fmla="*/ 1620092 h 2493138"/>
              <a:gd name="connsiteX7" fmla="*/ 1072077 w 2318647"/>
              <a:gd name="connsiteY7" fmla="*/ 2206177 h 2493138"/>
              <a:gd name="connsiteX8" fmla="*/ 2031685 w 2318647"/>
              <a:gd name="connsiteY8" fmla="*/ 1246569 h 2493138"/>
              <a:gd name="connsiteX9" fmla="*/ 1072077 w 2318647"/>
              <a:gd name="connsiteY9" fmla="*/ 286961 h 2493138"/>
              <a:gd name="connsiteX10" fmla="*/ 698554 w 2318647"/>
              <a:gd name="connsiteY10" fmla="*/ 362372 h 2493138"/>
              <a:gd name="connsiteX11" fmla="*/ 670389 w 2318647"/>
              <a:gd name="connsiteY11" fmla="*/ 377659 h 2493138"/>
              <a:gd name="connsiteX12" fmla="*/ 828069 w 2318647"/>
              <a:gd name="connsiteY12" fmla="*/ 24224 h 2493138"/>
              <a:gd name="connsiteX13" fmla="*/ 944624 w 2318647"/>
              <a:gd name="connsiteY13" fmla="*/ 6436 h 2493138"/>
              <a:gd name="connsiteX14" fmla="*/ 1072078 w 2318647"/>
              <a:gd name="connsiteY14" fmla="*/ 0 h 2493138"/>
              <a:gd name="connsiteX15" fmla="*/ 1557299 w 2318647"/>
              <a:gd name="connsiteY15" fmla="*/ 97962 h 249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18647" h="2493138">
                <a:moveTo>
                  <a:pt x="1557299" y="97962"/>
                </a:moveTo>
                <a:cubicBezTo>
                  <a:pt x="2004711" y="287201"/>
                  <a:pt x="2318647" y="730223"/>
                  <a:pt x="2318647" y="1246569"/>
                </a:cubicBezTo>
                <a:cubicBezTo>
                  <a:pt x="2318647" y="1935030"/>
                  <a:pt x="1760539" y="2493138"/>
                  <a:pt x="1072078" y="2493138"/>
                </a:cubicBezTo>
                <a:cubicBezTo>
                  <a:pt x="641790" y="2493138"/>
                  <a:pt x="262421" y="2275127"/>
                  <a:pt x="38403" y="1943538"/>
                </a:cubicBezTo>
                <a:lnTo>
                  <a:pt x="0" y="1880324"/>
                </a:lnTo>
                <a:lnTo>
                  <a:pt x="158428" y="1525212"/>
                </a:lnTo>
                <a:lnTo>
                  <a:pt x="187880" y="1620092"/>
                </a:lnTo>
                <a:cubicBezTo>
                  <a:pt x="333556" y="1964510"/>
                  <a:pt x="674594" y="2206177"/>
                  <a:pt x="1072077" y="2206177"/>
                </a:cubicBezTo>
                <a:cubicBezTo>
                  <a:pt x="1602054" y="2206177"/>
                  <a:pt x="2031685" y="1776546"/>
                  <a:pt x="2031685" y="1246569"/>
                </a:cubicBezTo>
                <a:cubicBezTo>
                  <a:pt x="2031685" y="716592"/>
                  <a:pt x="1602054" y="286961"/>
                  <a:pt x="1072077" y="286961"/>
                </a:cubicBezTo>
                <a:cubicBezTo>
                  <a:pt x="939583" y="286961"/>
                  <a:pt x="813360" y="313813"/>
                  <a:pt x="698554" y="362372"/>
                </a:cubicBezTo>
                <a:lnTo>
                  <a:pt x="670389" y="377659"/>
                </a:lnTo>
                <a:lnTo>
                  <a:pt x="828069" y="24224"/>
                </a:lnTo>
                <a:lnTo>
                  <a:pt x="944624" y="6436"/>
                </a:lnTo>
                <a:cubicBezTo>
                  <a:pt x="986530" y="2180"/>
                  <a:pt x="1029049" y="0"/>
                  <a:pt x="1072078" y="0"/>
                </a:cubicBezTo>
                <a:cubicBezTo>
                  <a:pt x="1244193" y="0"/>
                  <a:pt x="1408162" y="34882"/>
                  <a:pt x="1557299" y="9796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4377908" y="2773264"/>
            <a:ext cx="10011071" cy="6472489"/>
            <a:chOff x="2091559" y="-429041"/>
            <a:chExt cx="10011071" cy="6472489"/>
          </a:xfrm>
        </p:grpSpPr>
        <p:pic>
          <p:nvPicPr>
            <p:cNvPr id="24" name="图片 23" descr="黑色的屏幕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01170" y="-429041"/>
              <a:ext cx="6601460" cy="40849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2091559" y="5959366"/>
              <a:ext cx="924910" cy="84082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Текстовое поле 2"/>
          <p:cNvSpPr txBox="1"/>
          <p:nvPr/>
        </p:nvSpPr>
        <p:spPr>
          <a:xfrm>
            <a:off x="5494655" y="2352675"/>
            <a:ext cx="6370955" cy="339217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chemeClr val="bg1"/>
                </a:solidFill>
                <a:latin typeface="Times New Roman" panose="02020603050405020304"/>
                <a:ea typeface="SimSun" panose="02010600030101010101" pitchFamily="2" charset="-122"/>
              </a:rPr>
              <a:t>Нейтронная дифракция (нейтронография) — дифракционный метод изучения атомной и/или магнитной структуры кристаллов, аморфных материалов и жидкостей с помощью рассеивания нейтронов.</a:t>
            </a:r>
            <a:endParaRPr sz="2000">
              <a:solidFill>
                <a:schemeClr val="bg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chemeClr val="bg1"/>
                </a:solidFill>
                <a:latin typeface="Times New Roman" panose="02020603050405020304"/>
                <a:ea typeface="SimSun" panose="02010600030101010101" pitchFamily="2" charset="-122"/>
              </a:rPr>
              <a:t>Исследуемый объект облучается пучком нейтронов, который рассеивается на атомах вещества. Для регистрации рассеяния используются нейтронные спектрометры. С их помощью измеряется интенсивность рассеивания нейтронов в зависимости от угла дифракции. По полученным дифракционным спектрам восстанавливается атомная структура исследуемого объекта. </a:t>
            </a:r>
            <a:endParaRPr sz="2000">
              <a:solidFill>
                <a:schemeClr val="bg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043680" y="23114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2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  <a:sym typeface="+mn-ea"/>
              </a:rPr>
              <a:t>Нейтронная дифракция</a:t>
            </a:r>
            <a:endParaRPr lang="ru-RU" altLang="en-US" sz="32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5" y="3241675"/>
            <a:ext cx="5033645" cy="3174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9.xml><?xml version="1.0" encoding="utf-8"?>
<p:tagLst xmlns:p="http://schemas.openxmlformats.org/presentationml/2006/main">
  <p:tag name="KSO_WPP_MARK_KEY" val="68771c7b-4e5a-44ec-9cf7-fd660f1827af"/>
  <p:tag name="COMMONDATA" val="eyJoZGlkIjoiZDA3ZDQwMmNiOWFlYzZjYTcwOWJiZGQ0YTA5ODBmZGUifQ=="/>
</p:tagLst>
</file>

<file path=ppt/tags/tag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heme/theme1.xml><?xml version="1.0" encoding="utf-8"?>
<a:theme xmlns:a="http://schemas.openxmlformats.org/drawingml/2006/main" name="Office Theme">
  <a:themeElements>
    <a:clrScheme name="for thesis def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po字体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6396</Words>
  <Application>WPS Presentation</Application>
  <PresentationFormat>宽屏</PresentationFormat>
  <Paragraphs>117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OPPOSans R</vt:lpstr>
      <vt:lpstr>OPPOSans B</vt:lpstr>
      <vt:lpstr>Microsoft YaHei</vt:lpstr>
      <vt:lpstr>Arial Unicode MS</vt:lpstr>
      <vt:lpstr>Calibri</vt:lpstr>
      <vt:lpstr>Calibri Light</vt:lpstr>
      <vt:lpstr>Impact</vt:lpstr>
      <vt:lpstr>Bahnschrift Light Condensed</vt:lpstr>
      <vt:lpstr>Trebuchet MS</vt:lpstr>
      <vt:lpstr>Times New Roman</vt:lpstr>
      <vt:lpstr>Times New Roman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Firdavs Sharipov</cp:lastModifiedBy>
  <cp:revision>65</cp:revision>
  <dcterms:created xsi:type="dcterms:W3CDTF">2023-03-14T10:49:00Z</dcterms:created>
  <dcterms:modified xsi:type="dcterms:W3CDTF">2025-12-24T10:38:50Z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51E39B81AA334EA198FC0DF332922914_11</vt:lpwstr>
  </property>
  <property fmtid="{D5CDD505-2E9C-101B-9397-08002B2CF9AE}" pid="3" name="KSOProductBuildVer">
    <vt:lpwstr>1049-12.2.0.23196</vt:lpwstr>
  </property>
</Properties>
</file>