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292735"/>
            <a:ext cx="11393805" cy="3592830"/>
          </a:xfrm>
        </p:spPr>
        <p:txBody>
          <a:bodyPr>
            <a:noAutofit/>
          </a:bodyPr>
          <a:p>
            <a:r>
              <a:rPr lang="en-US" altLang="en-US" sz="4800"/>
              <a:t>РАЗЛИЧНЫЕ ЯДЕРНЫХ РЕАКТОРОВ</a:t>
            </a:r>
            <a:br>
              <a:rPr lang="en-US" altLang="en-US" sz="4800"/>
            </a:br>
            <a:r>
              <a:rPr lang="en-US" altLang="en-US" sz="4800"/>
              <a:t>И СОВРЕМЕННЫЕ МЕТОДЫ ИХ ДИАГНОСТИКИ</a:t>
            </a:r>
            <a:br>
              <a:rPr lang="en-US" altLang="en-US" sz="7200"/>
            </a:br>
            <a:endParaRPr lang="en-US" altLang="en-US" sz="7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2170" y="3884930"/>
            <a:ext cx="8970010" cy="2547620"/>
          </a:xfrm>
        </p:spPr>
        <p:txBody>
          <a:bodyPr/>
          <a:p>
            <a:r>
              <a:rPr lang="en-US" altLang="en-US">
                <a:solidFill>
                  <a:srgbClr val="FF0000"/>
                </a:solidFill>
              </a:rPr>
              <a:t>НИЯУ МИФИ</a:t>
            </a:r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Б22-104</a:t>
            </a:r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Шема Абдул Гаким</a:t>
            </a:r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Научный руководитель: Салахутдинов Г. Х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" y="247650"/>
            <a:ext cx="10972800" cy="582613"/>
          </a:xfrm>
        </p:spPr>
        <p:txBody>
          <a:bodyPr/>
          <a:p>
            <a:r>
              <a:rPr lang="en-US" altLang="en-US" b="1">
                <a:solidFill>
                  <a:schemeClr val="accent1"/>
                </a:solidFill>
              </a:rPr>
              <a:t>Дозиметрический контроль на АЭС</a:t>
            </a:r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Системы контроля:</a:t>
            </a:r>
            <a:endParaRPr lang="en-US" altLang="en-US"/>
          </a:p>
          <a:p>
            <a:r>
              <a:rPr lang="en-US" altLang="en-US"/>
              <a:t>Индивидуальные дозиметры</a:t>
            </a:r>
            <a:endParaRPr lang="en-US" altLang="en-US"/>
          </a:p>
          <a:p>
            <a:r>
              <a:rPr lang="en-US" altLang="en-US"/>
              <a:t>Стационарные посты радиационного контроля</a:t>
            </a:r>
            <a:endParaRPr lang="en-US" altLang="en-US"/>
          </a:p>
          <a:p>
            <a:r>
              <a:rPr lang="en-US" altLang="en-US"/>
              <a:t>Автоматизированные системы мониторинга</a:t>
            </a:r>
            <a:endParaRPr lang="en-US" altLang="en-US"/>
          </a:p>
          <a:p>
            <a:endParaRPr lang="en-US" altLang="en-US"/>
          </a:p>
          <a:p>
            <a:pPr>
              <a:buFont typeface="Wingdings" panose="05000000000000000000" charset="0"/>
              <a:buChar char="v"/>
            </a:pPr>
            <a:r>
              <a:rPr lang="en-US" altLang="en-US"/>
              <a:t>Дозиметрический контроль — ключевой элемент радиационной безопасности.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dozimetri_tipi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456565" y="1576705"/>
            <a:ext cx="4754880" cy="3386455"/>
          </a:xfrm>
          <a:prstGeom prst="rect">
            <a:avLst/>
          </a:prstGeom>
        </p:spPr>
      </p:pic>
      <p:pic>
        <p:nvPicPr>
          <p:cNvPr id="5" name="Picture 4" descr="caexp4ukzquxjv62dl4n4nzmgl4ax1w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920" y="773430"/>
            <a:ext cx="5417820" cy="54178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>
                <a:solidFill>
                  <a:schemeClr val="accent1"/>
                </a:solidFill>
              </a:rPr>
              <a:t>Заключение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Диагностика и контроль — ключевые элементы безопасности АЭС</a:t>
            </a:r>
            <a:endParaRPr lang="en-US" altLang="en-US"/>
          </a:p>
          <a:p>
            <a:r>
              <a:rPr lang="en-US" altLang="en-US"/>
              <a:t> Современные детекторы обеспечивают высокую точность измерений</a:t>
            </a:r>
            <a:endParaRPr lang="en-US" altLang="en-US"/>
          </a:p>
          <a:p>
            <a:r>
              <a:rPr lang="en-US" altLang="en-US"/>
              <a:t> Дозиметрический контроль защищает персонал и окружающую среду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74750"/>
            <a:ext cx="10972800" cy="4953000"/>
          </a:xfrm>
        </p:spPr>
        <p:txBody>
          <a:bodyPr/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>
              <a:solidFill>
                <a:srgbClr val="92D050"/>
              </a:solidFill>
            </a:endParaRPr>
          </a:p>
          <a:p>
            <a:pPr lvl="2"/>
            <a:endParaRPr lang="en-US" altLang="en-US"/>
          </a:p>
          <a:p>
            <a:pPr marL="914400" lvl="2" indent="0">
              <a:buNone/>
            </a:pPr>
            <a:r>
              <a:rPr lang="en-US" altLang="en-US" sz="4800">
                <a:solidFill>
                  <a:srgbClr val="00B050"/>
                </a:solidFill>
              </a:rPr>
              <a:t>СПАСИБО ЗА ВНИМАНИЕ!</a:t>
            </a:r>
            <a:endParaRPr lang="en-US" altLang="en-US" sz="48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0">
              <a:srgbClr val="00B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875"/>
            <a:ext cx="10972800" cy="582613"/>
          </a:xfrm>
        </p:spPr>
        <p:txBody>
          <a:bodyPr/>
          <a:p>
            <a:pPr algn="ctr"/>
            <a:r>
              <a:rPr lang="en-US" altLang="en-US" u="sng">
                <a:solidFill>
                  <a:schemeClr val="accent1"/>
                </a:solidFill>
              </a:rPr>
              <a:t>Содержание</a:t>
            </a:r>
            <a:endParaRPr lang="en-US" altLang="en-US" u="sng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sz="3600"/>
              <a:t>1. Литературный обзор типов ядерных реакторов</a:t>
            </a:r>
            <a:endParaRPr lang="en-US" altLang="en-US" sz="3600"/>
          </a:p>
          <a:p>
            <a:r>
              <a:rPr lang="en-US" altLang="en-US" sz="3600"/>
              <a:t>2. Диагностика ядерного реактора</a:t>
            </a:r>
            <a:endParaRPr lang="en-US" altLang="en-US" sz="3600"/>
          </a:p>
          <a:p>
            <a:r>
              <a:rPr lang="en-US" altLang="en-US" sz="3600"/>
              <a:t>3. Основные виды детекторов</a:t>
            </a:r>
            <a:endParaRPr lang="en-US" altLang="en-US" sz="3600"/>
          </a:p>
          <a:p>
            <a:r>
              <a:rPr lang="en-US" altLang="en-US" sz="3600"/>
              <a:t>4. Дозиметрический контроль на АЭС</a:t>
            </a:r>
            <a:endParaRPr lang="en-US" altLang="en-US" sz="3600"/>
          </a:p>
          <a:p>
            <a:r>
              <a:rPr lang="en-US" altLang="en-US" sz="3600"/>
              <a:t>5. Заключение</a:t>
            </a:r>
            <a:endParaRPr lang="en-US" alt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 b="1">
                <a:solidFill>
                  <a:schemeClr val="accent1"/>
                </a:solidFill>
              </a:rPr>
              <a:t>Литературный обзор типов ядерных реакторов</a:t>
            </a:r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en-US" sz="2400"/>
              <a:t>Классификация реакторов:</a:t>
            </a:r>
            <a:endParaRPr lang="en-US" altLang="en-US" sz="2400"/>
          </a:p>
          <a:p>
            <a:r>
              <a:rPr lang="en-US" altLang="en-US" sz="2400"/>
              <a:t>• По назначению: энергетические, исследовательские</a:t>
            </a:r>
            <a:endParaRPr lang="en-US" altLang="en-US" sz="2400"/>
          </a:p>
          <a:p>
            <a:r>
              <a:rPr lang="en-US" altLang="en-US" sz="2400"/>
              <a:t>• По спектру нейтронов: тепловые, быстрые</a:t>
            </a:r>
            <a:endParaRPr lang="en-US" altLang="en-US" sz="2400"/>
          </a:p>
          <a:p>
            <a:r>
              <a:rPr lang="en-US" altLang="en-US" sz="2400"/>
              <a:t>• По теплоносителю: водо-водяные, газоохлаждаемые</a:t>
            </a:r>
            <a:endParaRPr lang="en-US" altLang="en-US" sz="2400"/>
          </a:p>
          <a:p>
            <a:r>
              <a:rPr lang="en-US" altLang="en-US" sz="2400"/>
              <a:t>• По замедлителю: вода, графит, тяжелая вода</a:t>
            </a:r>
            <a:endParaRPr lang="en-US" alt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165" y="3429000"/>
            <a:ext cx="4320540" cy="2901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0">
              <a:srgbClr val="00B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6" name="Picture 5" descr="maxresdefaul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2605" y="3521710"/>
            <a:ext cx="5803265" cy="3264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560"/>
            <a:ext cx="10515600" cy="1528445"/>
          </a:xfrm>
        </p:spPr>
        <p:txBody>
          <a:bodyPr>
            <a:normAutofit fontScale="90000"/>
          </a:bodyPr>
          <a:p>
            <a:pPr algn="ctr"/>
            <a:r>
              <a:rPr lang="en-US" altLang="en-US" b="1">
                <a:solidFill>
                  <a:schemeClr val="accent1"/>
                </a:solidFill>
              </a:rPr>
              <a:t>Примеры тепловых реакторов</a:t>
            </a:r>
            <a:br>
              <a:rPr lang="en-US" altLang="en-US" b="1">
                <a:solidFill>
                  <a:schemeClr val="accent1"/>
                </a:solidFill>
              </a:rPr>
            </a:br>
            <a:br>
              <a:rPr lang="en-US" altLang="en-US" b="1">
                <a:solidFill>
                  <a:schemeClr val="accent1"/>
                </a:solidFill>
              </a:rPr>
            </a:br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Тепловые реакторы:</a:t>
            </a:r>
            <a:endParaRPr lang="en-US" altLang="en-US"/>
          </a:p>
          <a:p>
            <a:r>
              <a:rPr lang="en-US" altLang="en-US"/>
              <a:t>ВВЭР (водо-водяной энергетический реактор)</a:t>
            </a:r>
            <a:endParaRPr lang="en-US" altLang="en-US"/>
          </a:p>
          <a:p>
            <a:r>
              <a:rPr lang="en-US" altLang="en-US"/>
              <a:t> PWR ( реактор с водой под давлением)</a:t>
            </a:r>
            <a:endParaRPr lang="en-US" altLang="en-US"/>
          </a:p>
          <a:p>
            <a:r>
              <a:rPr lang="en-US" altLang="en-US"/>
              <a:t> BWR ( кипящий водо-водяной реактор)</a:t>
            </a:r>
            <a:endParaRPr lang="en-US" altLang="en-US"/>
          </a:p>
          <a:p>
            <a:r>
              <a:rPr lang="en-US" altLang="en-US"/>
              <a:t>RBMK 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598951718_7454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526415" y="489585"/>
            <a:ext cx="5116195" cy="3164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15" y="781050"/>
            <a:ext cx="5477510" cy="281749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116330" y="3889375"/>
            <a:ext cx="6096000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135" y="3806825"/>
            <a:ext cx="6026785" cy="3194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htmlconvd-RVsi8Y102x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8045" y="1086485"/>
            <a:ext cx="5561965" cy="6247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b="1">
                <a:solidFill>
                  <a:schemeClr val="accent1"/>
                </a:solidFill>
              </a:rPr>
              <a:t>Быстрые реакторы</a:t>
            </a:r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305" y="1279525"/>
            <a:ext cx="10972800" cy="4953000"/>
          </a:xfrm>
        </p:spPr>
        <p:txBody>
          <a:bodyPr/>
          <a:p>
            <a:r>
              <a:rPr lang="en-US" altLang="en-US" sz="4400"/>
              <a:t> </a:t>
            </a:r>
            <a:r>
              <a:rPr lang="en-US" altLang="en-US" sz="3600"/>
              <a:t>Без замедлителя</a:t>
            </a:r>
            <a:endParaRPr lang="en-US" altLang="en-US" sz="3600"/>
          </a:p>
          <a:p>
            <a:r>
              <a:rPr lang="en-US" altLang="en-US" sz="3600"/>
              <a:t> Высокий КПД использования </a:t>
            </a:r>
            <a:endParaRPr lang="en-US" altLang="en-US" sz="3600"/>
          </a:p>
          <a:p>
            <a:pPr marL="0" indent="0">
              <a:buNone/>
            </a:pPr>
            <a:r>
              <a:rPr lang="en-US" altLang="en-US" sz="3600"/>
              <a:t>топлива</a:t>
            </a:r>
            <a:endParaRPr lang="en-US" altLang="en-US" sz="3600"/>
          </a:p>
          <a:p>
            <a:r>
              <a:rPr lang="en-US" altLang="en-US" sz="3600"/>
              <a:t> Пример: БН-800 (Россия)</a:t>
            </a:r>
            <a:endParaRPr lang="en-US" alt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665"/>
            <a:ext cx="10972800" cy="582613"/>
          </a:xfrm>
        </p:spPr>
        <p:txBody>
          <a:bodyPr/>
          <a:p>
            <a:pPr algn="ctr"/>
            <a:r>
              <a:rPr lang="en-US" altLang="en-US" b="1">
                <a:solidFill>
                  <a:schemeClr val="accent1"/>
                </a:solidFill>
              </a:rPr>
              <a:t>Диагностика ядерного реактора</a:t>
            </a:r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975360"/>
            <a:ext cx="11435080" cy="5571490"/>
          </a:xfrm>
        </p:spPr>
        <p:txBody>
          <a:bodyPr/>
          <a:p>
            <a:r>
              <a:rPr lang="en-US" altLang="en-US"/>
              <a:t>Контролируемые параметры:</a:t>
            </a:r>
            <a:endParaRPr lang="en-US" altLang="en-US"/>
          </a:p>
          <a:p>
            <a:r>
              <a:rPr lang="en-US" altLang="en-US"/>
              <a:t>Нейтронно-физические (мощность, поток нейтронов)</a:t>
            </a:r>
            <a:endParaRPr lang="en-US" altLang="en-US"/>
          </a:p>
          <a:p>
            <a:r>
              <a:rPr lang="en-US" altLang="en-US"/>
              <a:t>Теплогидравлические (температура, давление)</a:t>
            </a:r>
            <a:endParaRPr lang="en-US" altLang="en-US"/>
          </a:p>
          <a:p>
            <a:r>
              <a:rPr lang="en-US" altLang="en-US"/>
              <a:t>Радиационные (активность, дозы)</a:t>
            </a:r>
            <a:endParaRPr lang="en-US" altLang="en-US"/>
          </a:p>
          <a:p>
            <a:r>
              <a:rPr lang="en-US" altLang="en-US" b="1" u="sng">
                <a:solidFill>
                  <a:srgbClr val="FF0000"/>
                </a:solidFill>
              </a:rPr>
              <a:t>N.B</a:t>
            </a:r>
            <a:endParaRPr lang="en-US" altLang="en-US" b="1" u="sng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Основной задачей диагностики является обеспечение ядерной и радиационной безопасности</a:t>
            </a:r>
            <a:endParaRPr lang="en-US" altLang="en-US" b="1" u="sng">
              <a:solidFill>
                <a:schemeClr val="tx1"/>
              </a:solidFill>
            </a:endParaRPr>
          </a:p>
          <a:p>
            <a:r>
              <a:rPr lang="en-US" altLang="en-US"/>
              <a:t>Диагностические системы функционируют в непрерывном режиме и интегрированы в автоматизированные системы управления реактором.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9555"/>
            <a:ext cx="10972800" cy="582613"/>
          </a:xfrm>
        </p:spPr>
        <p:txBody>
          <a:bodyPr/>
          <a:p>
            <a:pPr algn="ctr"/>
            <a:r>
              <a:rPr lang="en-US" altLang="en-US"/>
              <a:t> </a:t>
            </a:r>
            <a:r>
              <a:rPr lang="en-US" altLang="en-US" b="1">
                <a:solidFill>
                  <a:schemeClr val="accent1"/>
                </a:solidFill>
              </a:rPr>
              <a:t>Основные виды детекторов</a:t>
            </a:r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/>
              <a:t>Типы детекторов:</a:t>
            </a:r>
            <a:endParaRPr lang="en-US" altLang="en-US"/>
          </a:p>
          <a:p>
            <a:pPr>
              <a:buFont typeface="Wingdings" panose="05000000000000000000" charset="0"/>
              <a:buChar char="v"/>
            </a:pPr>
            <a:r>
              <a:rPr lang="en-US" altLang="en-US">
                <a:highlight>
                  <a:srgbClr val="00FF00"/>
                </a:highlight>
              </a:rPr>
              <a:t>Газоразрядные</a:t>
            </a:r>
            <a:r>
              <a:rPr lang="en-US" altLang="en-US"/>
              <a:t> (ионизационные камеры, пропорциональные счетчики)</a:t>
            </a:r>
            <a:endParaRPr lang="en-US" altLang="en-US"/>
          </a:p>
          <a:p>
            <a:pPr marL="0" indent="0">
              <a:buFont typeface="Wingdings" panose="05000000000000000000" charset="0"/>
              <a:buNone/>
            </a:pPr>
            <a:r>
              <a:rPr lang="en-US" altLang="en-US"/>
              <a:t> для измерения нейтронного потока.</a:t>
            </a:r>
            <a:endParaRPr lang="en-US" altLang="en-US"/>
          </a:p>
          <a:p>
            <a:pPr>
              <a:buFont typeface="Wingdings" panose="05000000000000000000" charset="0"/>
              <a:buChar char="v"/>
            </a:pPr>
            <a:r>
              <a:rPr lang="en-US" altLang="en-US">
                <a:highlight>
                  <a:srgbClr val="00FF00"/>
                </a:highlight>
              </a:rPr>
              <a:t>Сцинтилляционные</a:t>
            </a:r>
            <a:r>
              <a:rPr lang="en-US" altLang="en-US"/>
              <a:t> (NaI, LaBr3, SrI2(Eu))</a:t>
            </a:r>
            <a:endParaRPr lang="en-US" altLang="en-US"/>
          </a:p>
          <a:p>
            <a:pPr>
              <a:buFont typeface="Wingdings" panose="05000000000000000000" charset="0"/>
              <a:buChar char="v"/>
            </a:pPr>
            <a:r>
              <a:rPr lang="en-US" altLang="en-US">
                <a:highlight>
                  <a:srgbClr val="00FF00"/>
                </a:highlight>
              </a:rPr>
              <a:t>Полупроводниковые</a:t>
            </a:r>
            <a:r>
              <a:rPr lang="en-US" altLang="en-US"/>
              <a:t> (германий, кремний)</a:t>
            </a:r>
            <a:endParaRPr lang="en-US" altLang="en-US"/>
          </a:p>
          <a:p>
            <a:pPr marL="0" indent="0">
              <a:buFont typeface="Wingdings" panose="05000000000000000000" charset="0"/>
              <a:buNone/>
            </a:pPr>
            <a:r>
              <a:rPr lang="en-US" altLang="en-US"/>
              <a:t>для высокоточных спектральных измерений.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maxresdefault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6715" y="2479040"/>
            <a:ext cx="4162425" cy="2341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6290" cy="1613535"/>
          </a:xfrm>
        </p:spPr>
        <p:txBody>
          <a:bodyPr>
            <a:normAutofit/>
          </a:bodyPr>
          <a:p>
            <a:r>
              <a:rPr lang="en-US" altLang="en-US" b="1">
                <a:solidFill>
                  <a:schemeClr val="accent1"/>
                </a:solidFill>
              </a:rPr>
              <a:t> Сцинтилляционные детекторы в диагностике</a:t>
            </a:r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4199255"/>
          </a:xfrm>
        </p:spPr>
        <p:txBody>
          <a:bodyPr/>
          <a:p>
            <a:r>
              <a:rPr lang="en-US" altLang="en-US"/>
              <a:t>Применение сцинтилляционных детекторов:</a:t>
            </a:r>
            <a:endParaRPr lang="en-US" altLang="en-US"/>
          </a:p>
          <a:p>
            <a:r>
              <a:rPr lang="en-US" altLang="en-US"/>
              <a:t> Контроль гамма-излучения</a:t>
            </a:r>
            <a:endParaRPr lang="en-US" altLang="en-US"/>
          </a:p>
          <a:p>
            <a:r>
              <a:rPr lang="en-US" altLang="en-US"/>
              <a:t> Спектрометрия изотопов</a:t>
            </a:r>
            <a:endParaRPr lang="en-US" altLang="en-US"/>
          </a:p>
          <a:p>
            <a:r>
              <a:rPr lang="en-US" altLang="en-US"/>
              <a:t> Мониторинг выбросов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2028</Words>
  <Application>WPS Presentation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Microsoft YaHei</vt:lpstr>
      <vt:lpstr>Arial Unicode MS</vt:lpstr>
      <vt:lpstr>Calibri</vt:lpstr>
      <vt:lpstr>Wingdings</vt:lpstr>
      <vt:lpstr>Blue Waves</vt:lpstr>
      <vt:lpstr>РАЗЛИЧНЫЕ ЯДЕРНЫХ РЕАКТОРОВ И СОВРЕМЕННЫЕ МЕТОДЫ ИХ ДИАГНОСТИКИ </vt:lpstr>
      <vt:lpstr>Содержание</vt:lpstr>
      <vt:lpstr>Литературный обзор типов ядерных реакторов</vt:lpstr>
      <vt:lpstr>Примеры тепловых реакторов  </vt:lpstr>
      <vt:lpstr>PowerPoint 演示文稿</vt:lpstr>
      <vt:lpstr>Быстрые реакторы</vt:lpstr>
      <vt:lpstr>Диагностика ядерного реактора</vt:lpstr>
      <vt:lpstr> Основные виды детекторов</vt:lpstr>
      <vt:lpstr> Сцинтилляционные детекторы в диагностике</vt:lpstr>
      <vt:lpstr>Дозиметрический контроль на АЭС</vt:lpstr>
      <vt:lpstr>,</vt:lpstr>
      <vt:lpstr>Заключение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ineza</dc:creator>
  <cp:lastModifiedBy>USER</cp:lastModifiedBy>
  <cp:revision>7</cp:revision>
  <dcterms:created xsi:type="dcterms:W3CDTF">2025-12-24T06:23:00Z</dcterms:created>
  <dcterms:modified xsi:type="dcterms:W3CDTF">2025-12-24T10:20:20Z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0082683819CF4D56BB3F334DC991E979_13</vt:lpwstr>
  </property>
  <property fmtid="{D5CDD505-2E9C-101B-9397-08002B2CF9AE}" pid="3" name="KSOProductBuildVer">
    <vt:lpwstr>1033-12.2.0.23155</vt:lpwstr>
  </property>
</Properties>
</file>