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1919" r:id="rId3"/>
    <p:sldId id="1920" r:id="rId4"/>
    <p:sldId id="1923" r:id="rId5"/>
    <p:sldId id="1924" r:id="rId6"/>
    <p:sldId id="1928" r:id="rId7"/>
    <p:sldId id="1763" r:id="rId8"/>
    <p:sldId id="1926" r:id="rId9"/>
    <p:sldId id="1927" r:id="rId10"/>
    <p:sldId id="1921" r:id="rId11"/>
    <p:sldId id="1752" r:id="rId12"/>
    <p:sldId id="1929" r:id="rId13"/>
    <p:sldId id="1859" r:id="rId14"/>
    <p:sldId id="192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5C50017-036E-401E-88C8-69DA955DD665}">
          <p14:sldIdLst>
            <p14:sldId id="256"/>
            <p14:sldId id="1919"/>
            <p14:sldId id="1920"/>
            <p14:sldId id="1923"/>
            <p14:sldId id="1924"/>
            <p14:sldId id="1928"/>
            <p14:sldId id="1763"/>
            <p14:sldId id="1926"/>
            <p14:sldId id="1927"/>
            <p14:sldId id="1921"/>
            <p14:sldId id="1752"/>
            <p14:sldId id="1929"/>
            <p14:sldId id="1859"/>
            <p14:sldId id="19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47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sily Kornoukhov" initials="VK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0472EC"/>
    <a:srgbClr val="6699FF"/>
    <a:srgbClr val="FABE00"/>
    <a:srgbClr val="FFCA21"/>
    <a:srgbClr val="FFC409"/>
    <a:srgbClr val="FFFF99"/>
    <a:srgbClr val="FFFFCC"/>
    <a:srgbClr val="70F070"/>
    <a:srgbClr val="95B3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975CB8-8CCC-427C-AB59-300D7CEDC12B}" v="457" dt="2025-12-24T10:58:23.613"/>
    <p1510:client id="{41662C9B-C22A-4D5C-A013-FE1EDE86F1A2}" v="153" dt="2025-12-23T19:52:23.716"/>
    <p1510:client id="{5579E20A-3749-4CE3-8054-A579F37F7588}" v="789" dt="2025-12-22T17:39:18.394"/>
    <p1510:client id="{DAA2C116-AB0D-4127-B7F4-D7094F38DB83}" v="18" dt="2025-12-23T10:42:19.1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7153" autoAdjust="0"/>
    <p:restoredTop sz="92362" autoAdjust="0"/>
  </p:normalViewPr>
  <p:slideViewPr>
    <p:cSldViewPr snapToGrid="0">
      <p:cViewPr varScale="1">
        <p:scale>
          <a:sx n="104" d="100"/>
          <a:sy n="104" d="100"/>
        </p:scale>
        <p:origin x="-618" y="-78"/>
      </p:cViewPr>
      <p:guideLst>
        <p:guide orient="horz" pos="2047"/>
        <p:guide pos="379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26DBBDE8-0136-4BA3-8124-74CD96B0AC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A96F54E-0EAD-4180-A264-592DF0086D2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45D1F-39CD-4758-B392-BAB28424835B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6F6A096-E2DC-4E0B-8B69-8DF675435D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BA18326-22BD-41F6-96D6-22EF3D7C5D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32B0E-001F-4EC3-AE7D-DC49E174B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54225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AA4EF-BE2D-4F60-AA50-228212CA4007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FBB84-DD28-4A87-B06D-685F35056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64314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0069DA-9E80-4FF6-B1DC-3A24D7D96E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B6C3FB5-7483-486B-9BF9-C121AE943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FF0A59-7A72-488F-A75C-58DF70560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03.10.2025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4AA53F-89D5-4C60-843D-98E530111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ОТЧЕТ НИР                              Муленга Мумба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5F62C0-4BEB-4C4C-9C1A-A199E702E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4B91-C625-4308-BD36-31EB5B5A2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973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CFA51-37B3-4C6A-A3AE-8D4AA4809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0326F5D-B762-4DB7-BB77-44705343F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1D9C9C-42CE-4A20-A500-5426816D9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03.10.2025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818DC4-7E7C-48E6-BF3C-6FB897CE8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ОТЧЕТ НИР                              Муленга Мумба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8833D9-D5B1-4F2B-BE5D-86C43F32F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4B91-C625-4308-BD36-31EB5B5A2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880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77481FC-B617-406A-ADB8-9198CD33EC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1F429E-DE4E-4495-A216-13009599A6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05CB55-9C7E-46E1-9EBA-1DA83AC2A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03.10.2025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C5B0F7-D9E3-4169-9C50-8A47E3D58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ОТЧЕТ НИР                              Муленга Мумба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5E4A99-F5CD-476F-99EF-E02280DDD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4B91-C625-4308-BD36-31EB5B5A2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426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13FABD-37F4-47AC-8958-32755A8C3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509E62-B9B5-4C92-8FE9-F68DA86DE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9CC498-0407-4506-8A74-3AA527937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03.10.2025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EEAB45-1A1D-44C2-B3D0-1ABB71A15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ОТЧЕТ НИР                              Муленга Мумба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CEC314-5507-4E16-B17D-2B0E04F22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4B91-C625-4308-BD36-31EB5B5A2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601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CC63DE-86A3-4085-A5E9-D6A43890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1B47CB-E9AD-4E70-BD04-765E08EE9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5EEA57-70FB-4D68-BD12-C94030D3A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03.10.2025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214E8F-CD80-43B1-9E8B-C70C338A0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ОТЧЕТ НИР                              Муленга Мумба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99F13C-7E1B-431A-83E5-276813026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4B91-C625-4308-BD36-31EB5B5A2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642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0E15F-7EBE-45E7-B142-0A2F811F0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B2B7D5-501A-41F0-9AA4-71ED157E76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CD29D4-1855-4DA9-8642-1C822BD80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789294-AB2B-492F-95F0-03A2CE5C4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03.10.2025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C5BE1B-4510-4E57-B2BD-32AA6AE28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ОТЧЕТ НИР                              Муленга Мумба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4F96DC-78E5-4657-B1B6-30B5E049D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4B91-C625-4308-BD36-31EB5B5A2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613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787E18-1A6E-4B75-976D-46708E4EF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43224B-D198-408D-8E59-787540BA1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5CADD8-0A1E-4F2F-A3B2-BB0449C40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0A44DD-69EB-424D-806C-2B249268EA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86D257F-C266-493C-B012-58216A714A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A5729DB-75E3-4225-88F9-AB9828772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03.10.2025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1733315-7C2B-45D2-896F-F094A6D20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ОТЧЕТ НИР                              Муленга Мумба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8DDF2C2-8095-4EF1-895F-B6AFA70C0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4B91-C625-4308-BD36-31EB5B5A2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888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90E054-F704-43F3-83E3-489D3C0E1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A41D6D-FE4A-4FFE-AF32-9A55A69C7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03.10.2025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0859310-EDD4-4DD4-97F6-EF8895E51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ОТЧЕТ НИР                              Муленга Мумба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A93A46-ACB2-4502-AD14-95D183ABB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4B91-C625-4308-BD36-31EB5B5A2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899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CFE32C2-90F7-4C96-BCB7-1EAD7CFB5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03.10.2025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85961AD-0E36-40A9-A85D-08054FB7C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ОТЧЕТ НИР                              Муленга Мумба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CAE35B7-9F3F-4696-874A-FE4F082E5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4B91-C625-4308-BD36-31EB5B5A2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029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FA65D3-9F96-4A8B-8528-D45227F79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952690-E89D-4A01-B7D9-F03A6046E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0DC2CE-3671-49F9-BAAA-688CCD672B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8986CB-11DA-45B4-9E67-5FF4BF52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03.10.2025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282DCD-46EA-41C5-9108-B119E108A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ОТЧЕТ НИР                              Муленга Мумба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36F3E4-CB27-41B0-AAD1-DBC3B0D4B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4B91-C625-4308-BD36-31EB5B5A2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261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0F2E69-5012-455B-ABB0-978A16AB2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2B3BB03-6FEA-41F6-86A9-E720EBCC35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D5CB172-81C9-41DB-95EC-7DFC9C5EE1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7C9AA7-3616-4B30-B253-BEA8644D3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03.10.2025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6C8CD5-6EE3-453D-BC74-8B07F4B7D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ОТЧЕТ НИР                              Муленга Мумба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C2A1CD-5F25-4748-B280-E35F79DEF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4B91-C625-4308-BD36-31EB5B5A2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910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CFD107-9461-41F9-981E-2D299D56A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7BE3AD-14AF-4C15-A767-8A0B4B852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A2C686-87CB-4E96-AC23-71E32DCA76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03.10.2025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7C1244-A0CD-4190-8D4D-CB1C05C743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ОТЧЕТ НИР                              Муленга Мумба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029656-C2F7-44AB-925D-B88C51D126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84B91-C625-4308-BD36-31EB5B5A2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799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7B9DF7-BC5D-4C6E-9CA3-0C256AB15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3624" y="600101"/>
            <a:ext cx="9692081" cy="10915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 </a:t>
            </a:r>
            <a:b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НАУЧНОЙ ИССЛЕДОВАТЕЛЬСКОЙ РАБОТЕ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AD54DE-62CD-44BC-A056-4FAB1DDC9E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3624" y="3922079"/>
            <a:ext cx="9144000" cy="2142779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endParaRPr lang="ru-RU" sz="3800" b="1" i="1" dirty="0"/>
          </a:p>
          <a:p>
            <a:r>
              <a:rPr lang="ru-RU" sz="3800" b="1" i="1" dirty="0" err="1"/>
              <a:t>Муленга</a:t>
            </a:r>
            <a:r>
              <a:rPr lang="ru-RU" sz="3800" b="1" i="1" dirty="0"/>
              <a:t> </a:t>
            </a:r>
            <a:r>
              <a:rPr lang="ru-RU" sz="3800" b="1" i="1" dirty="0" err="1"/>
              <a:t>Мумба</a:t>
            </a:r>
            <a:r>
              <a:rPr lang="ru-RU" sz="3800" b="1" i="1" dirty="0"/>
              <a:t> </a:t>
            </a:r>
            <a:endParaRPr lang="en-US" sz="3800" b="1" i="1" dirty="0"/>
          </a:p>
          <a:p>
            <a:r>
              <a:rPr lang="ru-RU" sz="3200" i="1" dirty="0"/>
              <a:t>НИЯУ</a:t>
            </a:r>
            <a:r>
              <a:rPr lang="en-US" sz="3200" i="1" dirty="0"/>
              <a:t> </a:t>
            </a:r>
            <a:r>
              <a:rPr lang="ru-RU" sz="3200" i="1" dirty="0"/>
              <a:t>МИФИ</a:t>
            </a:r>
          </a:p>
          <a:p>
            <a:r>
              <a:rPr lang="en-US" sz="2200" i="1" dirty="0">
                <a:solidFill>
                  <a:srgbClr val="0066FF"/>
                </a:solidFill>
              </a:rPr>
              <a:t>muumba18@gmail.com  </a:t>
            </a:r>
            <a:endParaRPr lang="en-US" sz="3200" i="1">
              <a:solidFill>
                <a:srgbClr val="0066FF"/>
              </a:solidFill>
              <a:ea typeface="Calibri"/>
              <a:cs typeface="Calibri"/>
            </a:endParaRPr>
          </a:p>
          <a:p>
            <a:endParaRPr lang="en-US" sz="5000" dirty="0">
              <a:solidFill>
                <a:srgbClr val="0066FF"/>
              </a:solidFill>
              <a:ea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528DA-911E-4D30-BFF8-830F178DA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5848" y="6325"/>
            <a:ext cx="2916152" cy="9805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E2066D-1336-4743-9059-C6E452205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945"/>
            <a:ext cx="914479" cy="8474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63624" y="2031968"/>
            <a:ext cx="95006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«</a:t>
            </a:r>
            <a:r>
              <a:rPr lang="ru-RU" sz="2000" dirty="0"/>
              <a:t>ИССЛЕДОВАНИЕ ХАРАКТЕРИСТИК ПЕРОВСКИТНЫХ КВАНТОВЫХ ТОЧЕК С ПОМОШЬЮ СКАНИРУЮШЕГО ЭЛЕКТРОНОГО МИКРОСКОПА(СЭМ)»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04.10.2025-02.11.2025</a:t>
            </a:r>
          </a:p>
          <a:p>
            <a:pPr algn="ctr"/>
            <a:r>
              <a:rPr lang="ru-RU" sz="2000" dirty="0"/>
              <a:t>Направление подготовки 14.03.02</a:t>
            </a:r>
          </a:p>
        </p:txBody>
      </p:sp>
    </p:spTree>
    <p:extLst>
      <p:ext uri="{BB962C8B-B14F-4D97-AF65-F5344CB8AC3E}">
        <p14:creationId xmlns:p14="http://schemas.microsoft.com/office/powerpoint/2010/main" val="707772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7E453-2C64-647E-8C3F-0C0CF74EC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291" y="376670"/>
            <a:ext cx="9972964" cy="1348653"/>
          </a:xfrm>
        </p:spPr>
        <p:txBody>
          <a:bodyPr/>
          <a:lstStyle/>
          <a:p>
            <a:r>
              <a:rPr lang="en-US" sz="2800" b="1" i="1" dirty="0" err="1">
                <a:solidFill>
                  <a:srgbClr val="FF0000"/>
                </a:solidFill>
                <a:ea typeface="Calibri Light"/>
                <a:cs typeface="Calibri Light"/>
              </a:rPr>
              <a:t>ПРИНЦП</a:t>
            </a:r>
            <a:r>
              <a:rPr lang="en-US" sz="2800" b="1" i="1" dirty="0">
                <a:solidFill>
                  <a:srgbClr val="FF0000"/>
                </a:solidFill>
                <a:ea typeface="Calibri Light"/>
                <a:cs typeface="Calibri Light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a typeface="Calibri Light"/>
                <a:cs typeface="Calibri Light"/>
              </a:rPr>
              <a:t>РАБОТЫ</a:t>
            </a:r>
            <a:r>
              <a:rPr lang="en-US" sz="2800" b="1" i="1" dirty="0">
                <a:solidFill>
                  <a:srgbClr val="FF0000"/>
                </a:solidFill>
                <a:ea typeface="Calibri Light"/>
                <a:cs typeface="Calibri Light"/>
              </a:rPr>
              <a:t> СЭМ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C6EA5-E5B8-CEDA-B7B4-6F5D52D3B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Ø"/>
            </a:pPr>
            <a:r>
              <a:rPr lang="en-US" sz="2400" dirty="0">
                <a:ea typeface="+mn-lt"/>
                <a:cs typeface="+mn-lt"/>
              </a:rPr>
              <a:t>В </a:t>
            </a:r>
            <a:r>
              <a:rPr lang="en-US" sz="2400" err="1">
                <a:ea typeface="+mn-lt"/>
                <a:cs typeface="+mn-lt"/>
              </a:rPr>
              <a:t>микроскопе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создаётся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вакуум</a:t>
            </a:r>
            <a:endParaRPr lang="en-US" sz="2400" dirty="0">
              <a:ea typeface="Calibri"/>
              <a:cs typeface="Calibri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en-US" sz="2400" err="1">
                <a:ea typeface="+mn-lt"/>
                <a:cs typeface="+mn-lt"/>
              </a:rPr>
              <a:t>Электронная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пушка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создаёт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пучок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электронов</a:t>
            </a:r>
            <a:endParaRPr lang="en-US" sz="2400" dirty="0">
              <a:ea typeface="Calibri"/>
              <a:cs typeface="Calibri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en-US" sz="2400" err="1">
                <a:ea typeface="+mn-lt"/>
                <a:cs typeface="+mn-lt"/>
              </a:rPr>
              <a:t>Магнитные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линзы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фокусируют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пучок</a:t>
            </a:r>
            <a:endParaRPr lang="en-US" sz="2400" dirty="0">
              <a:ea typeface="Calibri"/>
              <a:cs typeface="Calibri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en-US" sz="2400" err="1">
                <a:ea typeface="+mn-lt"/>
                <a:cs typeface="+mn-lt"/>
              </a:rPr>
              <a:t>Пучок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сканирует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поверхность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образца</a:t>
            </a:r>
            <a:endParaRPr lang="en-US" sz="2400" dirty="0">
              <a:ea typeface="Calibri"/>
              <a:cs typeface="Calibri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en-US" sz="2400" dirty="0">
                <a:ea typeface="+mn-lt"/>
                <a:cs typeface="+mn-lt"/>
              </a:rPr>
              <a:t>С </a:t>
            </a:r>
            <a:r>
              <a:rPr lang="en-US" sz="2400" err="1">
                <a:ea typeface="+mn-lt"/>
                <a:cs typeface="+mn-lt"/>
              </a:rPr>
              <a:t>поверхности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вылетают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вторичные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электроны</a:t>
            </a:r>
            <a:endParaRPr lang="en-US" sz="2400" dirty="0">
              <a:ea typeface="Calibri"/>
              <a:cs typeface="Calibri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en-US" sz="2400" err="1">
                <a:ea typeface="+mn-lt"/>
                <a:cs typeface="+mn-lt"/>
              </a:rPr>
              <a:t>Детекторы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их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улавливают</a:t>
            </a:r>
            <a:endParaRPr lang="en-US" sz="2400" dirty="0">
              <a:ea typeface="Calibri"/>
              <a:cs typeface="Calibri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en-US" sz="2400" err="1">
                <a:ea typeface="+mn-lt"/>
                <a:cs typeface="+mn-lt"/>
              </a:rPr>
              <a:t>Компьютер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строит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изображение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поверхности</a:t>
            </a:r>
            <a:endParaRPr lang="en-US" sz="2400" dirty="0">
              <a:ea typeface="Calibri"/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06811-327C-8364-8901-E15AB3C79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03.10.2025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A94E1-6CA5-05E6-A8B0-4F709A1B6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ОТЧЕТ НИР                              Муленга Мумба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03C57-F2FB-EBB6-F25D-445D9923E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4B91-C625-4308-BD36-31EB5B5A21C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341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79" y="5844"/>
            <a:ext cx="10457874" cy="113180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i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РАБОТА НА СЭМ. ОПРЕДЕЛЕНИЕ ЭЛЕМЕНТАРНОГО СОСТАВА ОБРАЦА ПЕРОВСКИТНОГО КТ </a:t>
            </a:r>
            <a:r>
              <a:rPr lang="ru-RU" sz="2800" i="1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методомэнергодисперсионная</a:t>
            </a:r>
            <a:r>
              <a:rPr lang="ru-RU" sz="2800" i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рентгеновская спектроскопия (</a:t>
            </a:r>
            <a:r>
              <a:rPr lang="en-US" sz="2800" i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EDS)</a:t>
            </a:r>
            <a:r>
              <a:rPr lang="ru-RU" sz="2800" i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53909" y="6492875"/>
            <a:ext cx="2018923" cy="365125"/>
          </a:xfrm>
          <a:noFill/>
        </p:spPr>
        <p:txBody>
          <a:bodyPr/>
          <a:lstStyle/>
          <a:p>
            <a:r>
              <a:rPr lang="ru-RU" sz="1400" i="1">
                <a:solidFill>
                  <a:schemeClr val="tx1"/>
                </a:solidFill>
              </a:rPr>
              <a:t>03.10.2025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046084" y="6492875"/>
            <a:ext cx="7867461" cy="365125"/>
          </a:xfrm>
          <a:noFill/>
        </p:spPr>
        <p:txBody>
          <a:bodyPr/>
          <a:lstStyle/>
          <a:p>
            <a:r>
              <a:rPr lang="ru-RU" sz="1400" i="1">
                <a:solidFill>
                  <a:schemeClr val="tx1"/>
                </a:solidFill>
              </a:rPr>
              <a:t>ОТЧЕТ НИР                              Муленга Мумба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46875" y="6492875"/>
            <a:ext cx="1454590" cy="365125"/>
          </a:xfrm>
          <a:noFill/>
        </p:spPr>
        <p:txBody>
          <a:bodyPr/>
          <a:lstStyle/>
          <a:p>
            <a:fld id="{43E84B91-C625-4308-BD36-31EB5B5A21C8}" type="slidenum">
              <a:rPr lang="ru-RU" sz="1400" i="1" smtClean="0">
                <a:solidFill>
                  <a:schemeClr val="tx1"/>
                </a:solidFill>
              </a:rPr>
              <a:t>11</a:t>
            </a:fld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67896" y="1267052"/>
            <a:ext cx="10746464" cy="373794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/>
              <a:t>Для анализа элементного состава используется </a:t>
            </a:r>
            <a:r>
              <a:rPr lang="ru-RU" sz="2000" err="1"/>
              <a:t>энергодисперсионная</a:t>
            </a:r>
            <a:r>
              <a:rPr lang="ru-RU" sz="2000" dirty="0"/>
              <a:t> рентгеновская спектроскопия (EDS). Под действием электронного пучка атомы материала излучают характерные рентгеновские квантовые линии, по которым можно определить, какие элементы присутствуют на исследуемом участке и в каком соотношении.</a:t>
            </a:r>
            <a:endParaRPr lang="ru-RU" sz="2000" dirty="0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ru-RU" sz="2000" b="1" dirty="0"/>
              <a:t>Совмещение СЭМ-изображения и данных EDS </a:t>
            </a:r>
            <a:r>
              <a:rPr lang="ru-RU" sz="2000" dirty="0"/>
              <a:t> </a:t>
            </a:r>
            <a:endParaRPr lang="ru-RU" sz="2000" dirty="0">
              <a:ea typeface="Calibri"/>
              <a:cs typeface="Calibri"/>
            </a:endParaRPr>
          </a:p>
          <a:p>
            <a:pPr marL="342900" indent="-342900">
              <a:lnSpc>
                <a:spcPct val="150000"/>
              </a:lnSpc>
              <a:buFont typeface="Wingdings"/>
              <a:buChar char="Ø"/>
            </a:pPr>
            <a:r>
              <a:rPr lang="ru-RU" sz="2000" dirty="0"/>
              <a:t>позволяет оценить равномерность распределения элементов</a:t>
            </a:r>
            <a:endParaRPr lang="ru-RU" sz="2000" dirty="0">
              <a:ea typeface="Calibri"/>
              <a:cs typeface="Calibri"/>
            </a:endParaRPr>
          </a:p>
          <a:p>
            <a:pPr marL="342900" indent="-342900">
              <a:lnSpc>
                <a:spcPct val="150000"/>
              </a:lnSpc>
              <a:buFont typeface="Wingdings"/>
              <a:buChar char="Ø"/>
            </a:pPr>
            <a:r>
              <a:rPr lang="ru-RU" sz="2000" dirty="0"/>
              <a:t> выявить примеси и проверить соответствие ожидаемой стехиометрии  и</a:t>
            </a:r>
            <a:endParaRPr lang="ru-RU" sz="2000" dirty="0">
              <a:ea typeface="Calibri"/>
              <a:cs typeface="Calibri"/>
            </a:endParaRPr>
          </a:p>
          <a:p>
            <a:pPr marL="342900" indent="-342900">
              <a:lnSpc>
                <a:spcPct val="150000"/>
              </a:lnSpc>
              <a:buFont typeface="Wingdings"/>
              <a:buChar char="Ø"/>
            </a:pPr>
            <a:r>
              <a:rPr lang="ru-RU" sz="2000" dirty="0"/>
              <a:t> точнее анализировать структуру и химический состав материала.</a:t>
            </a:r>
            <a:endParaRPr lang="ru-RU" sz="2000">
              <a:ea typeface="Calibri"/>
              <a:cs typeface="Calibri"/>
            </a:endParaRPr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3E9FACE2-5B0E-4761-B324-1360147D1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9" y="0"/>
            <a:ext cx="720000" cy="6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13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emplateImage">
            <a:extLst>
              <a:ext uri="{FF2B5EF4-FFF2-40B4-BE49-F238E27FC236}">
                <a16:creationId xmlns:a16="http://schemas.microsoft.com/office/drawing/2014/main" id="{02382B06-0386-648F-C964-F5197E7807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043516"/>
            <a:ext cx="10905066" cy="477096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83454-A9BA-92B5-7408-20333B298E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03.10.2025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0D66F-F3DA-459D-DD44-8F419527E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ОТЧЕТ НИР                              Муленга Мумба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0E8E7-394B-B05E-12AF-C99DB80CF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3E84B91-C625-4308-BD36-31EB5B5A21C8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42C82B-7BCF-AD5A-8A4C-03AF1661D0AE}"/>
              </a:ext>
            </a:extLst>
          </p:cNvPr>
          <p:cNvSpPr txBox="1"/>
          <p:nvPr/>
        </p:nvSpPr>
        <p:spPr>
          <a:xfrm>
            <a:off x="1297782" y="345283"/>
            <a:ext cx="8286748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i="1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Энергодисперсионный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400" i="1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рентгеновский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спектр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(EDS) </a:t>
            </a:r>
            <a:r>
              <a:rPr lang="en-US" sz="2400" i="1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образца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08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3054" y="17868"/>
            <a:ext cx="10596418" cy="666377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>
                <a:solidFill>
                  <a:srgbClr val="FF0000"/>
                </a:solidFill>
                <a:latin typeface="Calibri (Заголовки)"/>
              </a:rPr>
              <a:t>ЗАКЛЮЧЕНИЕ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53909" y="6492875"/>
            <a:ext cx="2018923" cy="365125"/>
          </a:xfrm>
          <a:noFill/>
        </p:spPr>
        <p:txBody>
          <a:bodyPr/>
          <a:lstStyle/>
          <a:p>
            <a:r>
              <a:rPr lang="ru-RU" sz="1400" i="1">
                <a:solidFill>
                  <a:schemeClr val="tx1"/>
                </a:solidFill>
              </a:rPr>
              <a:t>03.10.2025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046084" y="6492875"/>
            <a:ext cx="7867461" cy="365125"/>
          </a:xfrm>
          <a:noFill/>
        </p:spPr>
        <p:txBody>
          <a:bodyPr/>
          <a:lstStyle/>
          <a:p>
            <a:r>
              <a:rPr lang="ru-RU" sz="1400" i="1">
                <a:solidFill>
                  <a:schemeClr val="tx1"/>
                </a:solidFill>
              </a:rPr>
              <a:t>ОТЧЕТ НИР                              Муленга Мумба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46875" y="6492875"/>
            <a:ext cx="1454590" cy="365125"/>
          </a:xfrm>
          <a:noFill/>
        </p:spPr>
        <p:txBody>
          <a:bodyPr/>
          <a:lstStyle/>
          <a:p>
            <a:fld id="{43E84B91-C625-4308-BD36-31EB5B5A21C8}" type="slidenum">
              <a:rPr lang="ru-RU" sz="1400" i="1" smtClean="0">
                <a:solidFill>
                  <a:schemeClr val="tx1"/>
                </a:solidFill>
              </a:rPr>
              <a:t>13</a:t>
            </a:fld>
            <a:endParaRPr lang="ru-RU" sz="1400" i="1" dirty="0">
              <a:solidFill>
                <a:schemeClr val="tx1"/>
              </a:solidFill>
            </a:endParaRPr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3E9FACE2-5B0E-4761-B324-1360147D1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0000" cy="6672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0000" y="675836"/>
            <a:ext cx="11521440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ru-RU" sz="1600" dirty="0"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64215B-28D5-6BC0-2A51-0359F6E6097D}"/>
              </a:ext>
            </a:extLst>
          </p:cNvPr>
          <p:cNvSpPr txBox="1"/>
          <p:nvPr/>
        </p:nvSpPr>
        <p:spPr>
          <a:xfrm>
            <a:off x="1282700" y="1320800"/>
            <a:ext cx="9182100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В </a:t>
            </a:r>
            <a:r>
              <a:rPr lang="en-US" sz="2000" dirty="0" err="1"/>
              <a:t>данной</a:t>
            </a:r>
            <a:r>
              <a:rPr lang="en-US" sz="2000" dirty="0"/>
              <a:t> </a:t>
            </a:r>
            <a:r>
              <a:rPr lang="en-US" sz="2000" dirty="0" err="1"/>
              <a:t>работе</a:t>
            </a:r>
            <a:r>
              <a:rPr lang="en-US" sz="2000" dirty="0"/>
              <a:t> </a:t>
            </a:r>
            <a:r>
              <a:rPr lang="en-US" sz="2000" dirty="0" err="1"/>
              <a:t>были</a:t>
            </a:r>
            <a:r>
              <a:rPr lang="en-US" sz="2000" dirty="0"/>
              <a:t> </a:t>
            </a:r>
            <a:r>
              <a:rPr lang="en-US" sz="2000" dirty="0" err="1"/>
              <a:t>изучены</a:t>
            </a:r>
            <a:r>
              <a:rPr lang="en-US" sz="2000" dirty="0"/>
              <a:t> </a:t>
            </a:r>
            <a:r>
              <a:rPr lang="en-US" sz="2000" dirty="0" err="1"/>
              <a:t>перовскитные</a:t>
            </a:r>
            <a:r>
              <a:rPr lang="en-US" sz="2000" dirty="0"/>
              <a:t> </a:t>
            </a:r>
            <a:r>
              <a:rPr lang="en-US" sz="2000" dirty="0" err="1"/>
              <a:t>квантовые</a:t>
            </a:r>
            <a:r>
              <a:rPr lang="en-US" sz="2000" dirty="0"/>
              <a:t> </a:t>
            </a:r>
            <a:r>
              <a:rPr lang="en-US" sz="2000" dirty="0" err="1"/>
              <a:t>точки</a:t>
            </a:r>
            <a:r>
              <a:rPr lang="en-US" sz="2000" dirty="0"/>
              <a:t> с </a:t>
            </a:r>
            <a:r>
              <a:rPr lang="en-US" sz="2000" dirty="0" err="1"/>
              <a:t>использованием</a:t>
            </a:r>
            <a:r>
              <a:rPr lang="en-US" sz="2000" dirty="0"/>
              <a:t> </a:t>
            </a:r>
            <a:r>
              <a:rPr lang="en-US" sz="2000" dirty="0" err="1"/>
              <a:t>сканирующей</a:t>
            </a:r>
            <a:r>
              <a:rPr lang="en-US" sz="2000" dirty="0"/>
              <a:t> </a:t>
            </a:r>
            <a:r>
              <a:rPr lang="en-US" sz="2000" dirty="0" err="1"/>
              <a:t>электронной</a:t>
            </a:r>
            <a:r>
              <a:rPr lang="en-US" sz="2000" dirty="0"/>
              <a:t> </a:t>
            </a:r>
            <a:r>
              <a:rPr lang="en-US" sz="2000" dirty="0" err="1"/>
              <a:t>микроскопии</a:t>
            </a:r>
            <a:r>
              <a:rPr lang="en-US" sz="2000" dirty="0"/>
              <a:t>. </a:t>
            </a:r>
            <a:r>
              <a:rPr lang="en-US" sz="2000" dirty="0" err="1"/>
              <a:t>Показано</a:t>
            </a:r>
            <a:r>
              <a:rPr lang="en-US" sz="2000" dirty="0"/>
              <a:t>, </a:t>
            </a:r>
            <a:r>
              <a:rPr lang="en-US" sz="2000" dirty="0" err="1"/>
              <a:t>что</a:t>
            </a:r>
            <a:r>
              <a:rPr lang="en-US" sz="2000" dirty="0"/>
              <a:t> </a:t>
            </a:r>
            <a:r>
              <a:rPr lang="en-US" sz="2000" dirty="0" err="1"/>
              <a:t>размер</a:t>
            </a:r>
            <a:r>
              <a:rPr lang="en-US" sz="2000" dirty="0"/>
              <a:t> и </a:t>
            </a:r>
            <a:r>
              <a:rPr lang="en-US" sz="2000" dirty="0" err="1"/>
              <a:t>форма</a:t>
            </a:r>
            <a:r>
              <a:rPr lang="en-US" sz="2000" dirty="0"/>
              <a:t> </a:t>
            </a:r>
            <a:r>
              <a:rPr lang="en-US" sz="2000" dirty="0" err="1"/>
              <a:t>наночастиц</a:t>
            </a:r>
            <a:r>
              <a:rPr lang="en-US" sz="2000" dirty="0"/>
              <a:t> </a:t>
            </a:r>
            <a:r>
              <a:rPr lang="en-US" sz="2000" dirty="0" err="1"/>
              <a:t>существенно</a:t>
            </a:r>
            <a:r>
              <a:rPr lang="en-US" sz="2000" dirty="0"/>
              <a:t> </a:t>
            </a:r>
            <a:r>
              <a:rPr lang="en-US" sz="2000" dirty="0" err="1"/>
              <a:t>влияют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их</a:t>
            </a:r>
            <a:r>
              <a:rPr lang="en-US" sz="2000" dirty="0"/>
              <a:t> </a:t>
            </a:r>
            <a:r>
              <a:rPr lang="en-US" sz="2000" dirty="0" err="1"/>
              <a:t>свойства</a:t>
            </a:r>
            <a:r>
              <a:rPr lang="en-US" sz="2000" dirty="0"/>
              <a:t> и </a:t>
            </a:r>
            <a:r>
              <a:rPr lang="en-US" sz="2000" dirty="0" err="1"/>
              <a:t>стабильность</a:t>
            </a:r>
            <a:r>
              <a:rPr lang="en-US" sz="2000" dirty="0"/>
              <a:t>. </a:t>
            </a:r>
            <a:r>
              <a:rPr lang="en-US" sz="2000" dirty="0" err="1"/>
              <a:t>Метод</a:t>
            </a:r>
            <a:r>
              <a:rPr lang="en-US" sz="2000" dirty="0"/>
              <a:t> СЭМ в </a:t>
            </a:r>
            <a:r>
              <a:rPr lang="en-US" sz="2000" dirty="0" err="1"/>
              <a:t>сочетании</a:t>
            </a:r>
            <a:r>
              <a:rPr lang="en-US" sz="2000" dirty="0"/>
              <a:t> с EDS </a:t>
            </a:r>
            <a:r>
              <a:rPr lang="en-US" sz="2000" dirty="0" err="1"/>
              <a:t>оказался</a:t>
            </a:r>
            <a:r>
              <a:rPr lang="en-US" sz="2000" dirty="0"/>
              <a:t> </a:t>
            </a:r>
            <a:r>
              <a:rPr lang="en-US" sz="2000" dirty="0" err="1"/>
              <a:t>эффективным</a:t>
            </a:r>
            <a:r>
              <a:rPr lang="en-US" sz="2000" dirty="0"/>
              <a:t> </a:t>
            </a:r>
            <a:r>
              <a:rPr lang="en-US" sz="2000" dirty="0" err="1"/>
              <a:t>для</a:t>
            </a:r>
            <a:r>
              <a:rPr lang="en-US" sz="2000" dirty="0"/>
              <a:t> </a:t>
            </a:r>
            <a:r>
              <a:rPr lang="en-US" sz="2000" dirty="0" err="1"/>
              <a:t>анализа</a:t>
            </a:r>
            <a:r>
              <a:rPr lang="en-US" sz="2000" dirty="0"/>
              <a:t> </a:t>
            </a:r>
            <a:r>
              <a:rPr lang="en-US" sz="2000" dirty="0" err="1"/>
              <a:t>структуры</a:t>
            </a:r>
            <a:r>
              <a:rPr lang="en-US" sz="2000" dirty="0"/>
              <a:t> и </a:t>
            </a:r>
            <a:r>
              <a:rPr lang="en-US" sz="2000" dirty="0" err="1"/>
              <a:t>элементного</a:t>
            </a:r>
            <a:r>
              <a:rPr lang="en-US" sz="2000" dirty="0"/>
              <a:t> </a:t>
            </a:r>
            <a:r>
              <a:rPr lang="en-US" sz="2000" dirty="0" err="1"/>
              <a:t>состава</a:t>
            </a:r>
            <a:r>
              <a:rPr lang="en-US" sz="2000" dirty="0"/>
              <a:t> </a:t>
            </a:r>
            <a:r>
              <a:rPr lang="en-US" sz="2000" dirty="0" err="1"/>
              <a:t>материала</a:t>
            </a:r>
            <a:r>
              <a:rPr lang="en-US" sz="2000" dirty="0"/>
              <a:t>. </a:t>
            </a:r>
            <a:r>
              <a:rPr lang="en-US" sz="2000" dirty="0" err="1"/>
              <a:t>Полученные</a:t>
            </a:r>
            <a:r>
              <a:rPr lang="en-US" sz="2000" dirty="0"/>
              <a:t> </a:t>
            </a:r>
            <a:r>
              <a:rPr lang="en-US" sz="2000" dirty="0" err="1"/>
              <a:t>результаты</a:t>
            </a:r>
            <a:r>
              <a:rPr lang="en-US" sz="2000" dirty="0"/>
              <a:t> </a:t>
            </a:r>
            <a:r>
              <a:rPr lang="en-US" sz="2000" dirty="0" err="1"/>
              <a:t>могут</a:t>
            </a:r>
            <a:r>
              <a:rPr lang="en-US" sz="2000" dirty="0"/>
              <a:t> </a:t>
            </a:r>
            <a:r>
              <a:rPr lang="en-US" sz="2000" dirty="0" err="1"/>
              <a:t>быть</a:t>
            </a:r>
            <a:r>
              <a:rPr lang="en-US" sz="2000" dirty="0"/>
              <a:t> </a:t>
            </a:r>
            <a:r>
              <a:rPr lang="en-US" sz="2000" dirty="0" err="1"/>
              <a:t>использованы</a:t>
            </a:r>
            <a:r>
              <a:rPr lang="en-US" sz="2000" dirty="0"/>
              <a:t> </a:t>
            </a:r>
            <a:r>
              <a:rPr lang="en-US" sz="2000" dirty="0" err="1"/>
              <a:t>для</a:t>
            </a:r>
            <a:r>
              <a:rPr lang="en-US" sz="2000" dirty="0"/>
              <a:t> </a:t>
            </a:r>
            <a:r>
              <a:rPr lang="en-US" sz="2000" dirty="0" err="1"/>
              <a:t>улучшения</a:t>
            </a:r>
            <a:r>
              <a:rPr lang="en-US" sz="2000" dirty="0"/>
              <a:t> </a:t>
            </a:r>
            <a:r>
              <a:rPr lang="en-US" sz="2000" dirty="0" err="1"/>
              <a:t>методов</a:t>
            </a:r>
            <a:r>
              <a:rPr lang="en-US" sz="2000" dirty="0"/>
              <a:t> </a:t>
            </a:r>
            <a:r>
              <a:rPr lang="en-US" sz="2000" dirty="0" err="1"/>
              <a:t>синтеза</a:t>
            </a:r>
            <a:r>
              <a:rPr lang="en-US" sz="2000" dirty="0"/>
              <a:t> и </a:t>
            </a:r>
            <a:r>
              <a:rPr lang="en-US" sz="2000" dirty="0" err="1"/>
              <a:t>дальнейшего</a:t>
            </a:r>
            <a:r>
              <a:rPr lang="en-US" sz="2000" dirty="0"/>
              <a:t> </a:t>
            </a:r>
            <a:r>
              <a:rPr lang="en-US" sz="2000" dirty="0" err="1"/>
              <a:t>применения</a:t>
            </a:r>
            <a:r>
              <a:rPr lang="en-US" sz="2000" dirty="0"/>
              <a:t> </a:t>
            </a:r>
            <a:r>
              <a:rPr lang="en-US" sz="2000" dirty="0" err="1"/>
              <a:t>перовскитных</a:t>
            </a:r>
            <a:r>
              <a:rPr lang="en-US" sz="2000" dirty="0"/>
              <a:t> </a:t>
            </a:r>
            <a:r>
              <a:rPr lang="en-US" sz="2000" dirty="0" err="1"/>
              <a:t>квантовых</a:t>
            </a:r>
            <a:r>
              <a:rPr lang="en-US" sz="2000" dirty="0"/>
              <a:t> </a:t>
            </a:r>
            <a:r>
              <a:rPr lang="en-US" sz="2000" dirty="0" err="1"/>
              <a:t>точек</a:t>
            </a:r>
            <a:r>
              <a:rPr lang="en-US" sz="2000" dirty="0"/>
              <a:t> в </a:t>
            </a:r>
            <a:r>
              <a:rPr lang="en-US" sz="2000" dirty="0" err="1"/>
              <a:t>оптоэлектронике</a:t>
            </a:r>
            <a:r>
              <a:rPr lang="en-US" sz="2000" dirty="0"/>
              <a:t> и </a:t>
            </a:r>
            <a:r>
              <a:rPr lang="en-US" sz="2000" dirty="0" err="1"/>
              <a:t>фотонике</a:t>
            </a:r>
            <a:r>
              <a:rPr lang="en-US" sz="2000" dirty="0"/>
              <a:t>.</a:t>
            </a:r>
            <a:endParaRPr lang="en-US" sz="2000" dirty="0">
              <a:ea typeface="Calibri"/>
              <a:cs typeface="Calibri"/>
            </a:endParaRPr>
          </a:p>
          <a:p>
            <a:pPr algn="ctr"/>
            <a:endParaRPr lang="en-US" sz="20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112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2BEA-5E1F-D247-609F-E45303492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4225"/>
            <a:ext cx="10515600" cy="53927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Calibri"/>
                <a:cs typeface="Calibri"/>
              </a:rPr>
              <a:t>                        </a:t>
            </a:r>
            <a:endParaRPr lang="en-US"/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dirty="0">
                <a:ea typeface="Calibri"/>
                <a:cs typeface="Calibri"/>
              </a:rPr>
              <a:t>                            </a:t>
            </a:r>
            <a:r>
              <a:rPr lang="en-US" sz="4400" b="1" i="1" dirty="0">
                <a:solidFill>
                  <a:srgbClr val="0066FF"/>
                </a:solidFill>
                <a:ea typeface="Calibri"/>
                <a:cs typeface="Calibri"/>
              </a:rPr>
              <a:t>СПАСИБО ЗА ВНИМАНИЕ!</a:t>
            </a:r>
            <a:endParaRPr lang="en-US" sz="4400" b="1" i="1" dirty="0">
              <a:solidFill>
                <a:srgbClr val="FF0000"/>
              </a:solidFill>
              <a:ea typeface="Calibri"/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BB342-7E69-D425-7F02-AF02762F8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03.10.2025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664EC-F996-3211-2051-5676162F1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ОТЧЕТ НИР                              Муленга Мумба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04F37-810F-644F-323B-B11AE64B0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4B91-C625-4308-BD36-31EB5B5A21C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084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3532" y="0"/>
            <a:ext cx="10515600" cy="606386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>
                <a:solidFill>
                  <a:srgbClr val="FF0000"/>
                </a:solidFill>
                <a:latin typeface="Calibri (Заголовки)"/>
              </a:rPr>
              <a:t>Актуальность и целью данной работы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53909" y="6492875"/>
            <a:ext cx="2018923" cy="365125"/>
          </a:xfrm>
          <a:noFill/>
        </p:spPr>
        <p:txBody>
          <a:bodyPr/>
          <a:lstStyle/>
          <a:p>
            <a:r>
              <a:rPr lang="ru-RU" sz="1400" i="1">
                <a:solidFill>
                  <a:schemeClr val="tx1"/>
                </a:solidFill>
              </a:rPr>
              <a:t>03.10.2025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046084" y="6492875"/>
            <a:ext cx="7867461" cy="365125"/>
          </a:xfrm>
          <a:noFill/>
        </p:spPr>
        <p:txBody>
          <a:bodyPr/>
          <a:lstStyle/>
          <a:p>
            <a:r>
              <a:rPr lang="ru-RU" sz="1400" i="1">
                <a:solidFill>
                  <a:schemeClr val="tx1"/>
                </a:solidFill>
              </a:rPr>
              <a:t>ОТЧЕТ НИР                              Муленга Мумба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46875" y="6492875"/>
            <a:ext cx="1454590" cy="365125"/>
          </a:xfrm>
          <a:noFill/>
        </p:spPr>
        <p:txBody>
          <a:bodyPr/>
          <a:lstStyle/>
          <a:p>
            <a:fld id="{43E84B91-C625-4308-BD36-31EB5B5A21C8}" type="slidenum">
              <a:rPr lang="ru-RU" sz="1400" i="1" smtClean="0">
                <a:solidFill>
                  <a:schemeClr val="tx1"/>
                </a:solidFill>
              </a:rPr>
              <a:t>2</a:t>
            </a:fld>
            <a:endParaRPr lang="ru-RU" sz="1400" i="1" dirty="0">
              <a:solidFill>
                <a:schemeClr val="tx1"/>
              </a:solidFill>
            </a:endParaRPr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3E9FACE2-5B0E-4761-B324-1360147D1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05"/>
            <a:ext cx="720000" cy="6672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1898" y="686055"/>
            <a:ext cx="11960259" cy="507831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2000" dirty="0">
                <a:latin typeface="Calibri"/>
                <a:ea typeface="Calibri"/>
                <a:cs typeface="Times New Roman"/>
              </a:rPr>
              <a:t> </a:t>
            </a:r>
            <a:endParaRPr lang="ru-RU" sz="2000" dirty="0"/>
          </a:p>
          <a:p>
            <a:r>
              <a:rPr lang="ru-RU" sz="2000" b="1" dirty="0">
                <a:ea typeface="Calibri"/>
                <a:cs typeface="Calibri"/>
              </a:rPr>
              <a:t>Актуальность работы заключается в том что;</a:t>
            </a:r>
          </a:p>
          <a:p>
            <a:pPr marL="285750" indent="-285750">
              <a:buFont typeface="Wingdings"/>
              <a:buChar char="Ø"/>
            </a:pPr>
            <a:r>
              <a:rPr lang="ru-RU" sz="2000" dirty="0" err="1">
                <a:highlight>
                  <a:srgbClr val="FFFFFF"/>
                </a:highlight>
                <a:ea typeface="+mn-lt"/>
                <a:cs typeface="+mn-lt"/>
              </a:rPr>
              <a:t>перовскитные</a:t>
            </a:r>
            <a:r>
              <a:rPr lang="ru-RU" sz="2000" dirty="0">
                <a:highlight>
                  <a:srgbClr val="FFFFFF"/>
                </a:highlight>
                <a:ea typeface="+mn-lt"/>
                <a:cs typeface="+mn-lt"/>
              </a:rPr>
              <a:t> наноматериалы активно изучаются, обладают высокой квантовой эффективностью и   уникальными оптическими свойствами. Их структура влияет на стабильность и характеристики, что важно для практического применения в оптоэлектронных и фотонных устройствах.</a:t>
            </a:r>
            <a:endParaRPr lang="ru-RU" sz="2000">
              <a:highlight>
                <a:srgbClr val="FFFFFF"/>
              </a:highlight>
              <a:latin typeface="Calibri"/>
              <a:ea typeface="Calibri"/>
              <a:cs typeface="Times New Roman"/>
            </a:endParaRPr>
          </a:p>
          <a:p>
            <a:r>
              <a:rPr lang="ru-RU" sz="2000" b="1" dirty="0"/>
              <a:t>Цель  работы </a:t>
            </a:r>
            <a:endParaRPr lang="ru-RU" sz="2000" dirty="0"/>
          </a:p>
          <a:p>
            <a:r>
              <a:rPr lang="ru-RU" sz="2000" dirty="0"/>
              <a:t> изучение морфологических и структурных характеристик </a:t>
            </a:r>
            <a:r>
              <a:rPr lang="ru-RU" sz="2000" err="1"/>
              <a:t>перовскитных</a:t>
            </a:r>
            <a:r>
              <a:rPr lang="ru-RU" sz="2000" dirty="0"/>
              <a:t> квантовых точек с использованием сканирующей электронной микроскопии (СЭМ)</a:t>
            </a:r>
            <a:endParaRPr lang="ru-RU" sz="2000">
              <a:ea typeface="Calibri"/>
              <a:cs typeface="Calibri"/>
            </a:endParaRPr>
          </a:p>
          <a:p>
            <a:endParaRPr lang="ru-RU" sz="2000" dirty="0">
              <a:ea typeface="Calibri"/>
              <a:cs typeface="Calibri"/>
            </a:endParaRPr>
          </a:p>
          <a:p>
            <a:r>
              <a:rPr lang="ru-RU" sz="2000" dirty="0"/>
              <a:t> </a:t>
            </a:r>
            <a:r>
              <a:rPr lang="ru-RU" sz="2000" b="1" dirty="0"/>
              <a:t>задачи</a:t>
            </a:r>
            <a:r>
              <a:rPr lang="ru-RU" sz="2000" dirty="0"/>
              <a:t>:</a:t>
            </a:r>
            <a:endParaRPr lang="ru-RU" sz="2000" dirty="0">
              <a:ea typeface="Calibri"/>
              <a:cs typeface="Calibri"/>
            </a:endParaRPr>
          </a:p>
          <a:p>
            <a:endParaRPr lang="ru-RU" sz="2000" dirty="0"/>
          </a:p>
          <a:p>
            <a:pPr marL="342900" indent="-342900">
              <a:buFont typeface="Wingdings"/>
              <a:buChar char="Ø"/>
            </a:pPr>
            <a:r>
              <a:rPr lang="ru-RU" sz="2000" dirty="0"/>
              <a:t>    • Получение и подготовка образцов </a:t>
            </a:r>
            <a:r>
              <a:rPr lang="ru-RU" sz="2000" dirty="0" err="1"/>
              <a:t>перовскитных</a:t>
            </a:r>
            <a:r>
              <a:rPr lang="ru-RU" sz="2000" dirty="0"/>
              <a:t> квантовых точек для микроскопических исследований.</a:t>
            </a:r>
            <a:endParaRPr lang="ru-RU" sz="2000" dirty="0">
              <a:ea typeface="Calibri"/>
              <a:cs typeface="Calibri"/>
            </a:endParaRPr>
          </a:p>
          <a:p>
            <a:pPr marL="342900" indent="-342900">
              <a:buFont typeface="Wingdings"/>
              <a:buChar char="Ø"/>
            </a:pPr>
            <a:r>
              <a:rPr lang="ru-RU" sz="2000" dirty="0"/>
              <a:t>    • Изучение морфологии, формы и распределения размеров квантовых точек с применением СЭМ.</a:t>
            </a:r>
            <a:endParaRPr lang="ru-RU" sz="2000" dirty="0">
              <a:ea typeface="Calibri"/>
              <a:cs typeface="Calibri"/>
            </a:endParaRPr>
          </a:p>
          <a:p>
            <a:pPr marL="342900" indent="-342900">
              <a:buFont typeface="Wingdings"/>
              <a:buChar char="Ø"/>
            </a:pPr>
            <a:r>
              <a:rPr lang="ru-RU" sz="2000" dirty="0"/>
              <a:t>    • Анализ взаимосвязи между наблюдаемой структурой и свойствами </a:t>
            </a:r>
            <a:r>
              <a:rPr lang="ru-RU" sz="2000" err="1"/>
              <a:t>перовскитных</a:t>
            </a:r>
            <a:r>
              <a:rPr lang="ru-RU" sz="2000" dirty="0"/>
              <a:t> наночастиц.</a:t>
            </a:r>
            <a:endParaRPr lang="ru-RU" sz="2000" dirty="0">
              <a:ea typeface="Calibri"/>
              <a:cs typeface="Calibri"/>
            </a:endParaRPr>
          </a:p>
          <a:p>
            <a:r>
              <a:rPr lang="ru-RU" sz="2400" dirty="0"/>
              <a:t>    </a:t>
            </a:r>
            <a:endParaRPr lang="ru-RU" sz="2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7933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7690" y="17868"/>
            <a:ext cx="10504054" cy="677923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>
                <a:solidFill>
                  <a:srgbClr val="FF0000"/>
                </a:solidFill>
                <a:latin typeface="Calibri (Заголовки)"/>
              </a:rPr>
              <a:t>Основные определения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53909" y="6492875"/>
            <a:ext cx="2018923" cy="365125"/>
          </a:xfrm>
          <a:noFill/>
        </p:spPr>
        <p:txBody>
          <a:bodyPr/>
          <a:lstStyle/>
          <a:p>
            <a:r>
              <a:rPr lang="ru-RU" sz="1400" i="1">
                <a:solidFill>
                  <a:schemeClr val="tx1"/>
                </a:solidFill>
              </a:rPr>
              <a:t>03.10.2025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046084" y="6492875"/>
            <a:ext cx="7867461" cy="365125"/>
          </a:xfrm>
          <a:noFill/>
        </p:spPr>
        <p:txBody>
          <a:bodyPr/>
          <a:lstStyle/>
          <a:p>
            <a:r>
              <a:rPr lang="ru-RU" sz="1400" i="1">
                <a:solidFill>
                  <a:schemeClr val="tx1"/>
                </a:solidFill>
              </a:rPr>
              <a:t>ОТЧЕТ НИР                              Муленга Мумба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46875" y="6492875"/>
            <a:ext cx="1454590" cy="365125"/>
          </a:xfrm>
          <a:noFill/>
        </p:spPr>
        <p:txBody>
          <a:bodyPr/>
          <a:lstStyle/>
          <a:p>
            <a:fld id="{43E84B91-C625-4308-BD36-31EB5B5A21C8}" type="slidenum">
              <a:rPr lang="ru-RU" sz="1400" i="1" smtClean="0">
                <a:solidFill>
                  <a:schemeClr val="tx1"/>
                </a:solidFill>
              </a:rPr>
              <a:t>3</a:t>
            </a:fld>
            <a:endParaRPr lang="ru-RU" sz="1400" i="1" dirty="0">
              <a:solidFill>
                <a:schemeClr val="tx1"/>
              </a:solidFill>
            </a:endParaRPr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3E9FACE2-5B0E-4761-B324-1360147D1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0000" cy="6672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96696" y="1069733"/>
            <a:ext cx="10476056" cy="532453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2000" b="1" dirty="0">
                <a:latin typeface="Calibri"/>
                <a:ea typeface="Calibri"/>
                <a:cs typeface="Times New Roman"/>
              </a:rPr>
              <a:t>Квантовые точки -</a:t>
            </a:r>
            <a:r>
              <a:rPr lang="ru-RU" sz="2000" dirty="0">
                <a:highlight>
                  <a:srgbClr val="FFFFFF"/>
                </a:highlight>
                <a:latin typeface="Calibri"/>
                <a:ea typeface="Calibri"/>
                <a:cs typeface="Times New Roman"/>
              </a:rPr>
              <a:t> представляют собой полупроводниковые нанокристаллы  </a:t>
            </a:r>
            <a:r>
              <a:rPr lang="ru-RU" sz="2000" dirty="0"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с</a:t>
            </a:r>
            <a:r>
              <a:rPr lang="ru-RU" sz="2000" dirty="0">
                <a:highlight>
                  <a:srgbClr val="FFFFFF"/>
                </a:highlight>
                <a:ea typeface="+mn-lt"/>
                <a:cs typeface="+mn-lt"/>
              </a:rPr>
              <a:t> размерами в диапазоне от 1 до 10 нм</a:t>
            </a:r>
            <a:r>
              <a:rPr lang="ru-RU" sz="2000" dirty="0"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</a:t>
            </a:r>
            <a:r>
              <a:rPr lang="ru-RU" sz="2000" dirty="0">
                <a:highlight>
                  <a:srgbClr val="FFFFFF"/>
                </a:highlight>
                <a:latin typeface="Calibri"/>
                <a:ea typeface="Calibri"/>
                <a:cs typeface="Times New Roman"/>
              </a:rPr>
              <a:t> в которых из-за пространственного ограничения движения носителей заряда проявляются квантово-размерные эффекты. </a:t>
            </a:r>
            <a:endParaRPr lang="ru-RU" sz="2000">
              <a:latin typeface="Calibri"/>
              <a:ea typeface="Calibri"/>
              <a:cs typeface="Calibri"/>
            </a:endParaRPr>
          </a:p>
          <a:p>
            <a:r>
              <a:rPr lang="ru-RU" sz="2000" b="1" dirty="0">
                <a:latin typeface="Calibri"/>
                <a:ea typeface="Calibri"/>
                <a:cs typeface="Times New Roman"/>
              </a:rPr>
              <a:t>Квантово-размерный 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>эффект возникает, </a:t>
            </a:r>
            <a:r>
              <a:rPr lang="ru-RU" sz="2000" dirty="0">
                <a:ea typeface="+mn-lt"/>
                <a:cs typeface="+mn-lt"/>
              </a:rPr>
              <a:t>когда размеры наночастиц становятся приблизительно равными длине волны де Бройля электронов или радиусу экситона.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> В</a:t>
            </a:r>
            <a:endParaRPr lang="ru-RU" sz="2000" dirty="0">
              <a:latin typeface="Calibri"/>
              <a:ea typeface="Calibri"/>
              <a:cs typeface="Calibri"/>
            </a:endParaRPr>
          </a:p>
          <a:p>
            <a:r>
              <a:rPr lang="ru-RU" sz="2000" dirty="0">
                <a:latin typeface="Calibri"/>
                <a:ea typeface="Calibri"/>
                <a:cs typeface="Times New Roman"/>
              </a:rPr>
              <a:t>таких системах:</a:t>
            </a:r>
            <a:endParaRPr lang="ru-RU" sz="2000">
              <a:latin typeface="Calibri"/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ru-RU" sz="2000" b="1" dirty="0">
                <a:latin typeface="Calibri"/>
                <a:ea typeface="Calibri"/>
                <a:cs typeface="Times New Roman"/>
              </a:rPr>
              <a:t>энергетические уровни электронов и дырок становятся дискретными;</a:t>
            </a:r>
            <a:endParaRPr lang="ru-RU" sz="2000" b="1">
              <a:latin typeface="Calibri"/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ru-RU" sz="2000" b="1" dirty="0">
                <a:latin typeface="Calibri"/>
                <a:ea typeface="Calibri"/>
                <a:cs typeface="Times New Roman"/>
              </a:rPr>
              <a:t>ширина запрещённой зоны увеличивается при уменьшении размеров частицы.</a:t>
            </a:r>
            <a:endParaRPr lang="ru-RU" sz="2000" b="1">
              <a:latin typeface="Calibri"/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ru-RU" sz="2000" b="1" dirty="0">
                <a:latin typeface="Calibri"/>
                <a:ea typeface="Calibri"/>
                <a:cs typeface="Times New Roman"/>
              </a:rPr>
              <a:t>спектр излучения можно «настраивать» изменением размера нанокристаллов.</a:t>
            </a:r>
          </a:p>
          <a:p>
            <a:pPr marL="342900" indent="-342900">
              <a:buFont typeface="Arial"/>
              <a:buChar char="•"/>
            </a:pP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>
              <a:buFont typeface="Arial"/>
            </a:pPr>
            <a:r>
              <a:rPr lang="ru-RU" sz="2000" b="1" err="1">
                <a:latin typeface="Times New Roman"/>
                <a:ea typeface="Calibri"/>
                <a:cs typeface="Times New Roman"/>
              </a:rPr>
              <a:t>Перовскитные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квантовые точки 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>представляют собой нанокристаллы на основе галогенидов цезий-свинца. Благодаря малым размерам и квантово-размерным эффектам они демонстрируют высокую фотолюминесценцию, узкий спектр излучения и способность изменять энергию запрещённой зоны.</a:t>
            </a:r>
            <a:endParaRPr lang="ru-RU" sz="2000">
              <a:latin typeface="Calibri"/>
              <a:ea typeface="Calibri"/>
              <a:cs typeface="Calibri"/>
            </a:endParaRPr>
          </a:p>
          <a:p>
            <a:r>
              <a:rPr lang="ru-RU" sz="2000" dirty="0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Они описываются общей формулой A</a:t>
            </a:r>
            <a:r>
              <a:rPr lang="ru-RU" sz="2000" baseline="-25000" dirty="0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n</a:t>
            </a:r>
            <a:r>
              <a:rPr lang="ru-RU" sz="2000" dirty="0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BX</a:t>
            </a:r>
            <a:r>
              <a:rPr lang="ru-RU" sz="2000" baseline="-25000" dirty="0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2+n</a:t>
            </a:r>
            <a:r>
              <a:rPr lang="ru-RU" sz="2000" dirty="0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, где A-одновалентный катион ( </a:t>
            </a:r>
            <a:r>
              <a:rPr lang="ru-RU" sz="2000" err="1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Cs⁺и</a:t>
            </a:r>
            <a:r>
              <a:rPr lang="ru-RU" sz="2000" dirty="0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 другие), B-двухвалентный металл (Pb²⁺), а X-галоген (</a:t>
            </a:r>
            <a:r>
              <a:rPr lang="ru-RU" sz="2000" err="1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Cl</a:t>
            </a:r>
            <a:r>
              <a:rPr lang="ru-RU" sz="2000" baseline="30000" dirty="0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-</a:t>
            </a:r>
            <a:r>
              <a:rPr lang="ru-RU" sz="2000" dirty="0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, </a:t>
            </a:r>
            <a:r>
              <a:rPr lang="ru-RU" sz="2000" err="1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Br</a:t>
            </a:r>
            <a:r>
              <a:rPr lang="ru-RU" sz="2000" baseline="30000" dirty="0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-</a:t>
            </a:r>
            <a:r>
              <a:rPr lang="ru-RU" sz="2000" dirty="0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, I</a:t>
            </a:r>
            <a:r>
              <a:rPr lang="ru-RU" sz="2000" baseline="30000" dirty="0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-</a:t>
            </a:r>
            <a:r>
              <a:rPr lang="ru-RU" sz="2000" dirty="0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). В зависимости от параметра n формируются структуры разной размернос</a:t>
            </a:r>
            <a:r>
              <a:rPr lang="ru-RU" sz="2000" dirty="0"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ти. Например при n=1 есть 3D </a:t>
            </a:r>
            <a:r>
              <a:rPr lang="ru-RU" sz="2000" err="1"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стуктура</a:t>
            </a:r>
            <a:r>
              <a:rPr lang="ru-RU" sz="2000" dirty="0"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.</a:t>
            </a:r>
            <a:endParaRPr lang="ru-RU" sz="200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0491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A8E93-4979-08D4-4544-ABF4FB8F8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61600" cy="665163"/>
          </a:xfrm>
        </p:spPr>
        <p:txBody>
          <a:bodyPr/>
          <a:lstStyle/>
          <a:p>
            <a:r>
              <a:rPr lang="en-US" sz="2800" i="1" dirty="0" err="1">
                <a:solidFill>
                  <a:srgbClr val="FF0000"/>
                </a:solidFill>
                <a:ea typeface="+mj-lt"/>
                <a:cs typeface="+mj-lt"/>
              </a:rPr>
              <a:t>Коллоидный</a:t>
            </a:r>
            <a:r>
              <a:rPr lang="en-US" sz="2800" i="1" dirty="0">
                <a:solidFill>
                  <a:srgbClr val="FF0000"/>
                </a:solidFill>
                <a:ea typeface="+mj-lt"/>
                <a:cs typeface="+mj-lt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a typeface="+mj-lt"/>
                <a:cs typeface="+mj-lt"/>
              </a:rPr>
              <a:t>синтез</a:t>
            </a:r>
            <a:r>
              <a:rPr lang="en-US" sz="2800" i="1" dirty="0">
                <a:solidFill>
                  <a:srgbClr val="FF0000"/>
                </a:solidFill>
                <a:ea typeface="+mj-lt"/>
                <a:cs typeface="+mj-lt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a typeface="+mj-lt"/>
                <a:cs typeface="+mj-lt"/>
              </a:rPr>
              <a:t>перовскитных</a:t>
            </a:r>
            <a:r>
              <a:rPr lang="en-US" sz="2800" i="1" dirty="0">
                <a:solidFill>
                  <a:srgbClr val="FF0000"/>
                </a:solidFill>
                <a:ea typeface="+mj-lt"/>
                <a:cs typeface="+mj-lt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a typeface="+mj-lt"/>
                <a:cs typeface="+mj-lt"/>
              </a:rPr>
              <a:t>квантовых</a:t>
            </a:r>
            <a:r>
              <a:rPr lang="en-US" sz="2800" i="1" dirty="0">
                <a:solidFill>
                  <a:srgbClr val="FF0000"/>
                </a:solidFill>
                <a:ea typeface="+mj-lt"/>
                <a:cs typeface="+mj-lt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a typeface="+mj-lt"/>
                <a:cs typeface="+mj-lt"/>
              </a:rPr>
              <a:t>точек</a:t>
            </a:r>
            <a:endParaRPr lang="en-US" sz="2800" i="1" dirty="0">
              <a:solidFill>
                <a:srgbClr val="FF0000"/>
              </a:solidFill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97C18-A4E5-35CB-FA7D-E35BB7D85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656" y="1024370"/>
            <a:ext cx="11012053" cy="533731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1" err="1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Коллоидный</a:t>
            </a:r>
            <a:r>
              <a:rPr lang="en-US" sz="2000" b="1" dirty="0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 </a:t>
            </a:r>
            <a:r>
              <a:rPr lang="en-US" sz="2000" b="1" err="1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синтез</a:t>
            </a:r>
            <a:r>
              <a:rPr lang="en-US" sz="2000" dirty="0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 — </a:t>
            </a:r>
            <a:r>
              <a:rPr lang="en-US" sz="2000" err="1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это</a:t>
            </a:r>
            <a:r>
              <a:rPr lang="en-US" sz="2000" dirty="0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 </a:t>
            </a:r>
            <a:r>
              <a:rPr lang="en-US" sz="2000" err="1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метод</a:t>
            </a:r>
            <a:r>
              <a:rPr lang="en-US" sz="2000" dirty="0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 </a:t>
            </a:r>
            <a:r>
              <a:rPr lang="en-US" sz="2000" err="1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получения</a:t>
            </a:r>
            <a:r>
              <a:rPr lang="en-US" sz="2000" dirty="0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 </a:t>
            </a:r>
            <a:r>
              <a:rPr lang="en-US" sz="2000" err="1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квантовых</a:t>
            </a:r>
            <a:r>
              <a:rPr lang="en-US" sz="2000" dirty="0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 </a:t>
            </a:r>
            <a:r>
              <a:rPr lang="en-US" sz="2000" err="1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точек</a:t>
            </a:r>
            <a:r>
              <a:rPr lang="en-US" sz="2000" dirty="0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, </a:t>
            </a:r>
            <a:r>
              <a:rPr lang="en-US" sz="2000" err="1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при</a:t>
            </a:r>
            <a:r>
              <a:rPr lang="en-US" sz="2000" dirty="0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 </a:t>
            </a:r>
            <a:r>
              <a:rPr lang="en-US" sz="2000" err="1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котором</a:t>
            </a:r>
            <a:r>
              <a:rPr lang="en-US" sz="2000" dirty="0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 </a:t>
            </a:r>
            <a:r>
              <a:rPr lang="en-US" sz="2000" err="1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нанокристаллы</a:t>
            </a:r>
            <a:r>
              <a:rPr lang="en-US" sz="2000" dirty="0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 </a:t>
            </a:r>
            <a:r>
              <a:rPr lang="en-US" sz="2000" err="1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формируются</a:t>
            </a:r>
            <a:r>
              <a:rPr lang="en-US" sz="2000" dirty="0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 и </a:t>
            </a:r>
            <a:r>
              <a:rPr lang="en-US" sz="2000" err="1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стабилизируются</a:t>
            </a:r>
            <a:r>
              <a:rPr lang="en-US" sz="2000" dirty="0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 в </a:t>
            </a:r>
            <a:r>
              <a:rPr lang="en-US" sz="2000" err="1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жидком</a:t>
            </a:r>
            <a:r>
              <a:rPr lang="en-US" sz="2000" dirty="0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 </a:t>
            </a:r>
            <a:r>
              <a:rPr lang="en-US" sz="2000" err="1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растворе</a:t>
            </a:r>
            <a:r>
              <a:rPr lang="en-US" sz="2000" dirty="0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 с </a:t>
            </a:r>
            <a:r>
              <a:rPr lang="en-US" sz="2000" err="1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помощью</a:t>
            </a:r>
            <a:r>
              <a:rPr lang="en-US" sz="2000" dirty="0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 </a:t>
            </a:r>
            <a:r>
              <a:rPr lang="en-US" sz="2000" err="1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лигандов</a:t>
            </a:r>
            <a:r>
              <a:rPr lang="en-US" sz="2000" dirty="0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. </a:t>
            </a:r>
            <a:endParaRPr lang="en-US" sz="2000" b="1" dirty="0">
              <a:latin typeface="Calibri"/>
              <a:ea typeface="+mn-lt"/>
              <a:cs typeface="Calibri"/>
            </a:endParaRPr>
          </a:p>
          <a:p>
            <a:pPr marL="0" indent="0">
              <a:buNone/>
            </a:pPr>
            <a:endParaRPr lang="en-US" sz="2000" dirty="0">
              <a:highlight>
                <a:srgbClr val="FFFFFF"/>
              </a:highlight>
              <a:latin typeface="Calibri"/>
              <a:ea typeface="+mn-lt"/>
              <a:cs typeface="Times New Roman"/>
            </a:endParaRPr>
          </a:p>
          <a:p>
            <a:pPr marL="0" indent="0">
              <a:buNone/>
            </a:pPr>
            <a:r>
              <a:rPr lang="en-US" sz="2000" b="1" dirty="0" err="1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Коллоидный</a:t>
            </a:r>
            <a:r>
              <a:rPr lang="en-US" sz="2000" b="1" dirty="0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 </a:t>
            </a:r>
            <a:r>
              <a:rPr lang="en-US" sz="2000" b="1" dirty="0" err="1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синтез</a:t>
            </a:r>
            <a:r>
              <a:rPr lang="en-US" sz="2000" b="1" dirty="0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 </a:t>
            </a:r>
            <a:r>
              <a:rPr lang="en-US" sz="2000" b="1" dirty="0" err="1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используются</a:t>
            </a:r>
            <a:r>
              <a:rPr lang="en-US" sz="2000" b="1" dirty="0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:</a:t>
            </a:r>
            <a:endParaRPr lang="en-US" sz="2000" b="1" dirty="0">
              <a:latin typeface="Calibri"/>
              <a:ea typeface="+mn-lt"/>
              <a:cs typeface="Calibri"/>
            </a:endParaRPr>
          </a:p>
          <a:p>
            <a:pPr algn="just"/>
            <a:r>
              <a:rPr lang="en-US" sz="2000" dirty="0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 </a:t>
            </a:r>
            <a:r>
              <a:rPr lang="en-US" sz="2000" err="1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Прекурсоры-</a:t>
            </a:r>
            <a:r>
              <a:rPr lang="en-US" sz="2000" err="1"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химические</a:t>
            </a:r>
            <a:r>
              <a:rPr lang="en-US" sz="2000" dirty="0"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 </a:t>
            </a:r>
            <a:r>
              <a:rPr lang="en-US" sz="2000" err="1"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соединения</a:t>
            </a:r>
            <a:r>
              <a:rPr lang="en-US" sz="2000" dirty="0"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, </a:t>
            </a:r>
            <a:r>
              <a:rPr lang="en-US" sz="2000" err="1"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которые</a:t>
            </a:r>
            <a:r>
              <a:rPr lang="en-US" sz="2000" dirty="0"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 </a:t>
            </a:r>
            <a:r>
              <a:rPr lang="en-US" sz="2000" err="1"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содержат</a:t>
            </a:r>
            <a:r>
              <a:rPr lang="en-US" sz="2000" dirty="0"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 </a:t>
            </a:r>
            <a:r>
              <a:rPr lang="en-US" sz="2000" err="1"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ионы</a:t>
            </a:r>
            <a:r>
              <a:rPr lang="en-US" sz="2000" dirty="0"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 </a:t>
            </a:r>
            <a:r>
              <a:rPr lang="ru-RU" sz="2000" err="1"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Cs</a:t>
            </a:r>
            <a:r>
              <a:rPr lang="ru-RU" sz="2000" dirty="0"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⁺, Pb²⁺  и  галоген X⁻ </a:t>
            </a:r>
            <a:endParaRPr lang="en-US" sz="2000" dirty="0">
              <a:highlight>
                <a:srgbClr val="FFFFFF"/>
              </a:highlight>
              <a:latin typeface="Times New Roman"/>
              <a:ea typeface="+mn-lt"/>
              <a:cs typeface="Times New Roman"/>
            </a:endParaRPr>
          </a:p>
          <a:p>
            <a:pPr algn="just"/>
            <a:r>
              <a:rPr lang="ru-RU" sz="2000" dirty="0"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например, </a:t>
            </a:r>
            <a:r>
              <a:rPr lang="ru-RU" sz="2000" dirty="0" err="1"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Cs-олеат</a:t>
            </a:r>
            <a:r>
              <a:rPr lang="ru-RU" sz="2000" dirty="0"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), </a:t>
            </a:r>
            <a:r>
              <a:rPr lang="ru-RU" sz="2000" dirty="0">
                <a:highlight>
                  <a:srgbClr val="FFFFFF"/>
                </a:highlight>
                <a:ea typeface="+mn-lt"/>
                <a:cs typeface="+mn-lt"/>
              </a:rPr>
              <a:t>бромид свинца </a:t>
            </a:r>
            <a:r>
              <a:rPr lang="ru-RU" sz="2000" dirty="0">
                <a:highlight>
                  <a:srgbClr val="FFFFFF"/>
                </a:highlight>
                <a:latin typeface="Calibri"/>
                <a:ea typeface="+mn-lt"/>
                <a:cs typeface="Calibri"/>
              </a:rPr>
              <a:t>(II)</a:t>
            </a:r>
            <a:r>
              <a:rPr lang="ru-RU" sz="2000" dirty="0"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(</a:t>
            </a:r>
            <a:r>
              <a:rPr lang="ru-RU" sz="2000" dirty="0" err="1"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PbBr</a:t>
            </a:r>
            <a:r>
              <a:rPr lang="ru-RU" sz="2000" dirty="0"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₂ )и </a:t>
            </a:r>
            <a:r>
              <a:rPr lang="ru-RU" sz="2000" dirty="0">
                <a:highlight>
                  <a:srgbClr val="FFFFFF"/>
                </a:highlight>
                <a:latin typeface="Calibri"/>
                <a:ea typeface="+mn-lt"/>
                <a:cs typeface="Calibri"/>
              </a:rPr>
              <a:t>хлорид</a:t>
            </a:r>
            <a:r>
              <a:rPr lang="ru-RU" sz="2000" dirty="0">
                <a:highlight>
                  <a:srgbClr val="FFFFFF"/>
                </a:highlight>
                <a:ea typeface="+mn-lt"/>
                <a:cs typeface="+mn-lt"/>
              </a:rPr>
              <a:t> свинца(II)</a:t>
            </a:r>
            <a:r>
              <a:rPr lang="ru-RU" sz="2000" dirty="0"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 ( </a:t>
            </a:r>
            <a:r>
              <a:rPr lang="ru-RU" sz="2000" dirty="0" err="1"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PbCl</a:t>
            </a:r>
            <a:r>
              <a:rPr lang="ru-RU" sz="2000" dirty="0">
                <a:highlight>
                  <a:srgbClr val="FFFFFF"/>
                </a:highlight>
                <a:latin typeface="Times New Roman"/>
                <a:ea typeface="+mn-lt"/>
                <a:cs typeface="Times New Roman"/>
              </a:rPr>
              <a:t>₂)</a:t>
            </a:r>
            <a:endParaRPr lang="ru-RU" sz="2000">
              <a:highlight>
                <a:srgbClr val="FFFFFF"/>
              </a:highlight>
              <a:latin typeface="Calibri"/>
              <a:ea typeface="+mn-lt"/>
              <a:cs typeface="Calibri"/>
            </a:endParaRPr>
          </a:p>
          <a:p>
            <a:pPr marL="342900" indent="-342900">
              <a:buFont typeface="Wingdings" panose="020B0604020202020204" pitchFamily="34" charset="0"/>
              <a:buChar char="Ø"/>
            </a:pPr>
            <a:r>
              <a:rPr lang="en-US" sz="2000" err="1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растворители</a:t>
            </a:r>
            <a:endParaRPr lang="en-US" sz="2000" dirty="0" err="1">
              <a:highlight>
                <a:srgbClr val="FFFFFF"/>
              </a:highlight>
              <a:latin typeface="Calibri"/>
              <a:ea typeface="+mn-lt"/>
              <a:cs typeface="Times New Roman"/>
            </a:endParaRPr>
          </a:p>
          <a:p>
            <a:pPr marL="342900" indent="-342900">
              <a:buFont typeface="Wingdings" panose="020B0604020202020204" pitchFamily="34" charset="0"/>
              <a:buChar char="Ø"/>
            </a:pPr>
            <a:r>
              <a:rPr lang="en-US" sz="2000" dirty="0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  </a:t>
            </a:r>
            <a:r>
              <a:rPr lang="en-US" sz="2000" dirty="0" err="1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лиганды</a:t>
            </a:r>
            <a:r>
              <a:rPr lang="en-US" sz="2000" dirty="0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. </a:t>
            </a:r>
            <a:endParaRPr lang="en-US" sz="2000">
              <a:ea typeface="+mn-lt"/>
              <a:cs typeface="Calibri"/>
            </a:endParaRPr>
          </a:p>
          <a:p>
            <a:pPr marL="0" indent="0">
              <a:buNone/>
            </a:pPr>
            <a:r>
              <a:rPr lang="en-US" sz="2000" b="1" dirty="0">
                <a:highlight>
                  <a:srgbClr val="FFFFFF"/>
                </a:highlight>
                <a:ea typeface="+mn-lt"/>
                <a:cs typeface="Calibri"/>
              </a:rPr>
              <a:t> </a:t>
            </a:r>
            <a:r>
              <a:rPr lang="en-US" sz="2000" b="1" err="1">
                <a:highlight>
                  <a:srgbClr val="FFFFFF"/>
                </a:highlight>
                <a:ea typeface="+mn-lt"/>
                <a:cs typeface="Calibri"/>
              </a:rPr>
              <a:t>Основные</a:t>
            </a:r>
            <a:r>
              <a:rPr lang="en-US" sz="2000" b="1" dirty="0">
                <a:highlight>
                  <a:srgbClr val="FFFFFF"/>
                </a:highlight>
                <a:ea typeface="+mn-lt"/>
                <a:cs typeface="Calibri"/>
              </a:rPr>
              <a:t> </a:t>
            </a:r>
            <a:r>
              <a:rPr lang="en-US" sz="2000" b="1" err="1">
                <a:highlight>
                  <a:srgbClr val="FFFFFF"/>
                </a:highlight>
                <a:ea typeface="+mn-lt"/>
                <a:cs typeface="Calibri"/>
              </a:rPr>
              <a:t>методы</a:t>
            </a:r>
            <a:r>
              <a:rPr lang="en-US" sz="2000" b="1" dirty="0">
                <a:highlight>
                  <a:srgbClr val="FFFFFF"/>
                </a:highlight>
                <a:ea typeface="+mn-lt"/>
                <a:cs typeface="Calibri"/>
              </a:rPr>
              <a:t> </a:t>
            </a:r>
            <a:r>
              <a:rPr lang="en-US" sz="2000" b="1" err="1">
                <a:highlight>
                  <a:srgbClr val="FFFFFF"/>
                </a:highlight>
                <a:ea typeface="+mn-lt"/>
                <a:cs typeface="Calibri"/>
              </a:rPr>
              <a:t>коллоидного</a:t>
            </a:r>
            <a:r>
              <a:rPr lang="en-US" sz="2000" b="1" dirty="0">
                <a:highlight>
                  <a:srgbClr val="FFFFFF"/>
                </a:highlight>
                <a:ea typeface="+mn-lt"/>
                <a:cs typeface="Calibri"/>
              </a:rPr>
              <a:t> </a:t>
            </a:r>
            <a:r>
              <a:rPr lang="en-US" sz="2000" b="1" err="1">
                <a:highlight>
                  <a:srgbClr val="FFFFFF"/>
                </a:highlight>
                <a:ea typeface="+mn-lt"/>
                <a:cs typeface="Calibri"/>
              </a:rPr>
              <a:t>синтеза</a:t>
            </a:r>
            <a:r>
              <a:rPr lang="en-US" sz="2000" b="1" dirty="0">
                <a:highlight>
                  <a:srgbClr val="FFFFFF"/>
                </a:highlight>
                <a:ea typeface="+mn-lt"/>
                <a:cs typeface="Calibri"/>
              </a:rPr>
              <a:t> </a:t>
            </a:r>
            <a:r>
              <a:rPr lang="en-US" sz="2000" b="1" err="1">
                <a:highlight>
                  <a:srgbClr val="FFFFFF"/>
                </a:highlight>
                <a:ea typeface="+mn-lt"/>
                <a:cs typeface="Calibri"/>
              </a:rPr>
              <a:t>являются</a:t>
            </a:r>
            <a:r>
              <a:rPr lang="en-US" sz="2000" b="1" dirty="0">
                <a:highlight>
                  <a:srgbClr val="FFFFFF"/>
                </a:highlight>
                <a:ea typeface="+mn-lt"/>
                <a:cs typeface="Calibri"/>
              </a:rPr>
              <a:t>:</a:t>
            </a:r>
            <a:endParaRPr lang="en-US" sz="2000" b="1" dirty="0">
              <a:ea typeface="+mn-lt"/>
              <a:cs typeface="Calibri"/>
            </a:endParaRPr>
          </a:p>
          <a:p>
            <a:pPr marL="0" indent="0">
              <a:buNone/>
            </a:pPr>
            <a:r>
              <a:rPr lang="en-US" sz="2000" b="1" dirty="0">
                <a:ea typeface="+mn-lt"/>
                <a:cs typeface="Calibri"/>
              </a:rPr>
              <a:t>1</a:t>
            </a:r>
            <a:r>
              <a:rPr lang="en-US" sz="2000" b="1" dirty="0">
                <a:ea typeface="+mn-lt"/>
                <a:cs typeface="+mn-lt"/>
              </a:rPr>
              <a:t>. </a:t>
            </a:r>
            <a:r>
              <a:rPr lang="en-US" sz="2000" b="1" err="1">
                <a:ea typeface="+mn-lt"/>
                <a:cs typeface="+mn-lt"/>
              </a:rPr>
              <a:t>Метод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err="1">
                <a:ea typeface="+mn-lt"/>
                <a:cs typeface="+mn-lt"/>
              </a:rPr>
              <a:t>горячей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err="1">
                <a:ea typeface="+mn-lt"/>
                <a:cs typeface="+mn-lt"/>
              </a:rPr>
              <a:t>инъекции-</a:t>
            </a:r>
            <a:r>
              <a:rPr lang="en-US" sz="2000" err="1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прекурсоры</a:t>
            </a:r>
            <a:r>
              <a:rPr lang="en-US" sz="2000" dirty="0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 </a:t>
            </a:r>
            <a:r>
              <a:rPr lang="en-US" sz="2000" err="1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растворяются</a:t>
            </a:r>
            <a:r>
              <a:rPr lang="en-US" sz="2000" dirty="0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 в </a:t>
            </a:r>
            <a:r>
              <a:rPr lang="en-US" sz="2000" err="1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высококипящем</a:t>
            </a:r>
            <a:r>
              <a:rPr lang="en-US" sz="2000" dirty="0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 </a:t>
            </a:r>
            <a:r>
              <a:rPr lang="en-US" sz="2000" err="1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растворителе</a:t>
            </a:r>
            <a:r>
              <a:rPr lang="en-US" sz="2000" dirty="0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 с </a:t>
            </a:r>
            <a:r>
              <a:rPr lang="en-US" sz="2000" err="1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лигандами</a:t>
            </a:r>
            <a:r>
              <a:rPr lang="en-US" sz="2000" dirty="0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 </a:t>
            </a:r>
            <a:r>
              <a:rPr lang="en-US" sz="2000" err="1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при</a:t>
            </a:r>
            <a:r>
              <a:rPr lang="en-US" sz="2000" dirty="0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 </a:t>
            </a:r>
            <a:r>
              <a:rPr lang="en-US" sz="2000" err="1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высокой</a:t>
            </a:r>
            <a:r>
              <a:rPr lang="en-US" sz="2000" dirty="0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 </a:t>
            </a:r>
            <a:r>
              <a:rPr lang="en-US" sz="2000" err="1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температуре</a:t>
            </a:r>
            <a:r>
              <a:rPr lang="en-US" sz="2000" dirty="0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, </a:t>
            </a:r>
            <a:r>
              <a:rPr lang="en-US" sz="2000" err="1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после</a:t>
            </a:r>
            <a:r>
              <a:rPr lang="en-US" sz="2000" dirty="0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 </a:t>
            </a:r>
            <a:r>
              <a:rPr lang="en-US" sz="2000" err="1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чего</a:t>
            </a:r>
            <a:r>
              <a:rPr lang="en-US" sz="2000" dirty="0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 </a:t>
            </a:r>
            <a:r>
              <a:rPr lang="en-US" sz="2000" err="1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быстро</a:t>
            </a:r>
            <a:r>
              <a:rPr lang="en-US" sz="2000" dirty="0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 </a:t>
            </a:r>
            <a:r>
              <a:rPr lang="en-US" sz="2000" err="1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вводят</a:t>
            </a:r>
            <a:r>
              <a:rPr lang="en-US" sz="2000" dirty="0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 в </a:t>
            </a:r>
            <a:r>
              <a:rPr lang="en-US" sz="2000" err="1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нагретую</a:t>
            </a:r>
            <a:r>
              <a:rPr lang="en-US" sz="2000" dirty="0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 </a:t>
            </a:r>
            <a:r>
              <a:rPr lang="en-US" sz="2000" err="1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реакционную</a:t>
            </a:r>
            <a:r>
              <a:rPr lang="en-US" sz="2000" dirty="0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 </a:t>
            </a:r>
            <a:r>
              <a:rPr lang="en-US" sz="2000" err="1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среду</a:t>
            </a:r>
            <a:r>
              <a:rPr lang="en-US" sz="2000" dirty="0">
                <a:highlight>
                  <a:srgbClr val="FFFFFF"/>
                </a:highlight>
                <a:latin typeface="Calibri"/>
                <a:ea typeface="+mn-lt"/>
                <a:cs typeface="Times New Roman"/>
              </a:rPr>
              <a:t>.</a:t>
            </a:r>
            <a:endParaRPr lang="en-US" sz="2000" b="1">
              <a:latin typeface="Calibri"/>
              <a:ea typeface="Calibri"/>
              <a:cs typeface="Calibri"/>
            </a:endParaRPr>
          </a:p>
          <a:p>
            <a:pPr>
              <a:buNone/>
            </a:pPr>
            <a:r>
              <a:rPr lang="en-US" sz="2000" b="1" dirty="0">
                <a:ea typeface="+mn-lt"/>
                <a:cs typeface="+mn-lt"/>
              </a:rPr>
              <a:t>2. </a:t>
            </a:r>
            <a:r>
              <a:rPr lang="en-US" sz="2000" b="1" err="1">
                <a:ea typeface="+mn-lt"/>
                <a:cs typeface="+mn-lt"/>
              </a:rPr>
              <a:t>Метод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err="1">
                <a:ea typeface="+mn-lt"/>
                <a:cs typeface="+mn-lt"/>
              </a:rPr>
              <a:t>холодной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err="1">
                <a:ea typeface="+mn-lt"/>
                <a:cs typeface="+mn-lt"/>
              </a:rPr>
              <a:t>инъекции</a:t>
            </a:r>
            <a:r>
              <a:rPr lang="en-US" sz="2000" b="1" dirty="0">
                <a:ea typeface="+mn-lt"/>
                <a:cs typeface="+mn-lt"/>
              </a:rPr>
              <a:t> (</a:t>
            </a:r>
            <a:r>
              <a:rPr lang="en-US" sz="2000" b="1" err="1">
                <a:ea typeface="+mn-lt"/>
                <a:cs typeface="+mn-lt"/>
              </a:rPr>
              <a:t>раствор</a:t>
            </a:r>
            <a:r>
              <a:rPr lang="en-US" sz="2000" b="1" dirty="0">
                <a:ea typeface="+mn-lt"/>
                <a:cs typeface="+mn-lt"/>
              </a:rPr>
              <a:t>–</a:t>
            </a:r>
            <a:r>
              <a:rPr lang="en-US" sz="2000" b="1" err="1">
                <a:ea typeface="+mn-lt"/>
                <a:cs typeface="+mn-lt"/>
              </a:rPr>
              <a:t>растворитель</a:t>
            </a:r>
            <a:r>
              <a:rPr lang="en-US" sz="2000" b="1" dirty="0">
                <a:ea typeface="+mn-lt"/>
                <a:cs typeface="+mn-lt"/>
              </a:rPr>
              <a:t>)- </a:t>
            </a:r>
            <a:r>
              <a:rPr lang="ru-RU" sz="2000" dirty="0">
                <a:latin typeface="Calibri"/>
                <a:ea typeface="+mn-lt"/>
                <a:cs typeface="Times New Roman"/>
              </a:rPr>
              <a:t>Прекурсоры сначала растворяют в одном растворителе, а затем быстро добавляют в другой растворитель с лигандами.</a:t>
            </a:r>
            <a:endParaRPr lang="en-US" sz="2000" b="1" dirty="0">
              <a:latin typeface="Calibri"/>
              <a:ea typeface="Calibri"/>
              <a:cs typeface="Calibri"/>
            </a:endParaRPr>
          </a:p>
          <a:p>
            <a:pPr>
              <a:buNone/>
            </a:pPr>
            <a:r>
              <a:rPr lang="en-US" sz="2000" b="1" dirty="0">
                <a:ea typeface="+mn-lt"/>
                <a:cs typeface="+mn-lt"/>
              </a:rPr>
              <a:t>3. </a:t>
            </a:r>
            <a:r>
              <a:rPr lang="en-US" sz="2000" b="1" err="1">
                <a:ea typeface="+mn-lt"/>
                <a:cs typeface="+mn-lt"/>
              </a:rPr>
              <a:t>Метод</a:t>
            </a:r>
            <a:r>
              <a:rPr lang="en-US" sz="2000" b="1" dirty="0">
                <a:ea typeface="+mn-lt"/>
                <a:cs typeface="+mn-lt"/>
              </a:rPr>
              <a:t> «</a:t>
            </a:r>
            <a:r>
              <a:rPr lang="en-US" sz="2000" b="1" err="1">
                <a:ea typeface="+mn-lt"/>
                <a:cs typeface="+mn-lt"/>
              </a:rPr>
              <a:t>один</a:t>
            </a:r>
            <a:r>
              <a:rPr lang="en-US" sz="2000" b="1" dirty="0">
                <a:ea typeface="+mn-lt"/>
                <a:cs typeface="+mn-lt"/>
              </a:rPr>
              <a:t>-в-</a:t>
            </a:r>
            <a:r>
              <a:rPr lang="en-US" sz="2000" b="1" err="1">
                <a:ea typeface="+mn-lt"/>
                <a:cs typeface="+mn-lt"/>
              </a:rPr>
              <a:t>один</a:t>
            </a:r>
            <a:r>
              <a:rPr lang="en-US" sz="2000" b="1" dirty="0">
                <a:ea typeface="+mn-lt"/>
                <a:cs typeface="+mn-lt"/>
              </a:rPr>
              <a:t>»- </a:t>
            </a:r>
            <a:r>
              <a:rPr lang="ru-RU" sz="2000" dirty="0">
                <a:latin typeface="Calibri"/>
                <a:ea typeface="+mn-lt"/>
                <a:cs typeface="Times New Roman"/>
              </a:rPr>
              <a:t>В методе «один-в-один» все реагенты смешиваются в одном реакторе за один этап.</a:t>
            </a:r>
            <a:endParaRPr lang="en-US" sz="2000" b="1" dirty="0">
              <a:latin typeface="Calibri"/>
              <a:ea typeface="Calibri"/>
              <a:cs typeface="Calibri"/>
            </a:endParaRPr>
          </a:p>
          <a:p>
            <a:pPr>
              <a:buNone/>
            </a:pPr>
            <a:r>
              <a:rPr lang="en-US" sz="2000" dirty="0">
                <a:ea typeface="+mn-lt"/>
                <a:cs typeface="+mn-lt"/>
              </a:rPr>
              <a:t>.</a:t>
            </a:r>
            <a:endParaRPr lang="en-US" sz="2000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6F5C0-BAA6-9EA1-D7FF-A087F90D4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03.10.2025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B90C4-5A2D-E8E8-8398-E058BB709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ОТЧЕТ НИР                              </a:t>
            </a:r>
            <a:r>
              <a:rPr lang="ru-RU" dirty="0" err="1"/>
              <a:t>Муленга</a:t>
            </a:r>
            <a:r>
              <a:rPr lang="ru-RU" dirty="0"/>
              <a:t> </a:t>
            </a:r>
            <a:r>
              <a:rPr lang="ru-RU" dirty="0" err="1"/>
              <a:t>Мумба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E175F-DF0A-F179-30EB-E44158A40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4B91-C625-4308-BD36-31EB5B5A21C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941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diagram of a chemical reaction&#10;&#10;AI-generated content may be incorrect.">
            <a:extLst>
              <a:ext uri="{FF2B5EF4-FFF2-40B4-BE49-F238E27FC236}">
                <a16:creationId xmlns:a16="http://schemas.microsoft.com/office/drawing/2014/main" id="{1065AAAB-F307-B965-6AEB-6DEB7D584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270240"/>
            <a:ext cx="3292524" cy="1769731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4BDCD00-BA97-40D8-93CD-0A9CA931B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2080" y="3429000"/>
            <a:ext cx="2636520" cy="0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diagram of a chemical experiment&#10;&#10;AI-generated content may be incorrect.">
            <a:extLst>
              <a:ext uri="{FF2B5EF4-FFF2-40B4-BE49-F238E27FC236}">
                <a16:creationId xmlns:a16="http://schemas.microsoft.com/office/drawing/2014/main" id="{C6842369-645C-F509-2B1B-9CC947FFB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909" y="3671316"/>
            <a:ext cx="2907436" cy="2057011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631E40-F51C-4828-B23B-DF9035132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Diagram of a scientific experiment&#10;&#10;AI-generated content may be incorrect.">
            <a:extLst>
              <a:ext uri="{FF2B5EF4-FFF2-40B4-BE49-F238E27FC236}">
                <a16:creationId xmlns:a16="http://schemas.microsoft.com/office/drawing/2014/main" id="{3DC0D2E7-41F4-3D78-91B8-C1617A3B9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0042" y="1123527"/>
            <a:ext cx="5997848" cy="46048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92045-3842-A7F3-FF92-358309F8A5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03.10.2025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AC68-D9FD-AC67-98AF-956FFA906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ОТЧЕТ НИР                              Муленга Мумба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84BE7-4FF1-0A11-7C21-59C077B1A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3E84B91-C625-4308-BD36-31EB5B5A21C8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55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3997E-876D-9DEA-8EA0-C5C81487D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cap="all" dirty="0">
                <a:highlight>
                  <a:srgbClr val="FFFFFF"/>
                </a:highlight>
                <a:latin typeface="Times New Roman"/>
                <a:cs typeface="Times New Roman"/>
              </a:rPr>
              <a:t> </a:t>
            </a:r>
            <a:r>
              <a:rPr lang="en-US" sz="2800" b="1" i="1" cap="all" dirty="0">
                <a:solidFill>
                  <a:srgbClr val="FF0000"/>
                </a:solidFill>
                <a:highlight>
                  <a:srgbClr val="FFFFFF"/>
                </a:highlight>
                <a:latin typeface="Calibri"/>
                <a:ea typeface="Calibri"/>
                <a:cs typeface="Times New Roman"/>
              </a:rPr>
              <a:t>ХАРАКТЕРИЗАЦИЯ КВАНТОВЫХ ТОЧЕК.</a:t>
            </a:r>
            <a:endParaRPr lang="en-US" sz="2800" b="1" i="1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DE305-501F-9B12-16F0-D7CD12B2E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ru-RU" sz="2000" b="1" err="1">
                <a:highlight>
                  <a:srgbClr val="FFFFFF"/>
                </a:highlight>
                <a:latin typeface="Calibri"/>
                <a:ea typeface="Calibri"/>
                <a:cs typeface="Times New Roman"/>
              </a:rPr>
              <a:t>Характеризация</a:t>
            </a:r>
            <a:r>
              <a:rPr lang="ru-RU" sz="2000" b="1" dirty="0">
                <a:highlight>
                  <a:srgbClr val="FFFFFF"/>
                </a:highlight>
                <a:latin typeface="Calibri"/>
                <a:ea typeface="Calibri"/>
                <a:cs typeface="Times New Roman"/>
              </a:rPr>
              <a:t> КТ включается определение следующих параметров: </a:t>
            </a:r>
            <a:endParaRPr lang="en-US" b="1">
              <a:latin typeface="Calibri"/>
              <a:ea typeface="Calibri"/>
              <a:cs typeface="Calibri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ru-RU" sz="2000" dirty="0">
                <a:highlight>
                  <a:srgbClr val="FFFFFF"/>
                </a:highlight>
                <a:latin typeface="Calibri"/>
                <a:ea typeface="Calibri"/>
                <a:cs typeface="Times New Roman"/>
              </a:rPr>
              <a:t>морфологии и топографии поверхности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ru-RU" sz="2000" dirty="0">
                <a:highlight>
                  <a:srgbClr val="FFFFFF"/>
                </a:highlight>
                <a:latin typeface="Calibri"/>
                <a:ea typeface="Calibri"/>
                <a:cs typeface="Times New Roman"/>
              </a:rPr>
              <a:t>размеров и распределения по размерам,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ru-RU" sz="2000" dirty="0">
                <a:highlight>
                  <a:srgbClr val="FFFFFF"/>
                </a:highlight>
                <a:latin typeface="Calibri"/>
                <a:ea typeface="Calibri"/>
                <a:cs typeface="Times New Roman"/>
              </a:rPr>
              <a:t>кристаллической структуры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ru-RU" sz="2000" dirty="0">
                <a:highlight>
                  <a:srgbClr val="FFFFFF"/>
                </a:highlight>
                <a:latin typeface="Calibri"/>
                <a:ea typeface="Calibri"/>
                <a:cs typeface="Times New Roman"/>
              </a:rPr>
              <a:t> состояния поверхности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ru-RU" sz="2000" dirty="0">
                <a:highlight>
                  <a:srgbClr val="FFFFFF"/>
                </a:highlight>
                <a:latin typeface="Calibri"/>
                <a:ea typeface="Calibri"/>
                <a:cs typeface="Times New Roman"/>
              </a:rPr>
              <a:t>оптических и динамических характеристик носителей заряда.</a:t>
            </a:r>
            <a:endParaRPr lang="en-US">
              <a:ea typeface="Calibri"/>
              <a:cs typeface="Calibri"/>
            </a:endParaRPr>
          </a:p>
          <a:p>
            <a:pPr marL="0" indent="0" algn="just">
              <a:buNone/>
            </a:pPr>
            <a:r>
              <a:rPr lang="ru-RU" sz="2000" b="1" dirty="0">
                <a:highlight>
                  <a:srgbClr val="FFFFFF"/>
                </a:highlight>
                <a:latin typeface="Calibri"/>
                <a:ea typeface="Calibri"/>
                <a:cs typeface="Times New Roman"/>
              </a:rPr>
              <a:t>Для изучения структуры и свойств </a:t>
            </a:r>
            <a:r>
              <a:rPr lang="ru-RU" sz="2000" b="1" err="1">
                <a:highlight>
                  <a:srgbClr val="FFFFFF"/>
                </a:highlight>
                <a:latin typeface="Calibri"/>
                <a:ea typeface="Calibri"/>
                <a:cs typeface="Times New Roman"/>
              </a:rPr>
              <a:t>перовскитных</a:t>
            </a:r>
            <a:r>
              <a:rPr lang="ru-RU" sz="2000" b="1" dirty="0">
                <a:highlight>
                  <a:srgbClr val="FFFFFF"/>
                </a:highlight>
                <a:latin typeface="Calibri"/>
                <a:ea typeface="Calibri"/>
                <a:cs typeface="Times New Roman"/>
              </a:rPr>
              <a:t> КТ применяются следующие методы</a:t>
            </a:r>
            <a:r>
              <a:rPr lang="ru-RU" sz="2000" dirty="0">
                <a:highlight>
                  <a:srgbClr val="FFFFFF"/>
                </a:highlight>
                <a:latin typeface="Calibri"/>
                <a:ea typeface="Calibri"/>
                <a:cs typeface="Times New Roman"/>
              </a:rPr>
              <a:t>  </a:t>
            </a:r>
          </a:p>
          <a:p>
            <a:pPr marL="342900" indent="-342900" algn="just">
              <a:buFont typeface="Wingdings" panose="020B0604020202020204" pitchFamily="34" charset="0"/>
              <a:buChar char="Ø"/>
            </a:pPr>
            <a:r>
              <a:rPr lang="ru-RU" sz="2000" dirty="0">
                <a:highlight>
                  <a:srgbClr val="FFFFFF"/>
                </a:highlight>
                <a:latin typeface="Calibri"/>
                <a:ea typeface="Calibri"/>
                <a:cs typeface="Times New Roman"/>
              </a:rPr>
              <a:t>просвечивающая электронная микроскопия (ПЭМ), </a:t>
            </a:r>
          </a:p>
          <a:p>
            <a:pPr marL="342900" indent="-342900" algn="just">
              <a:buFont typeface="Wingdings" panose="020B0604020202020204" pitchFamily="34" charset="0"/>
              <a:buChar char="Ø"/>
            </a:pPr>
            <a:r>
              <a:rPr lang="ru-RU" sz="2000" dirty="0">
                <a:highlight>
                  <a:srgbClr val="FFFFFF"/>
                </a:highlight>
                <a:latin typeface="Calibri"/>
                <a:ea typeface="Calibri"/>
                <a:cs typeface="Times New Roman"/>
              </a:rPr>
              <a:t>сканирующая электронная микроскопия(СЭМ),</a:t>
            </a:r>
          </a:p>
          <a:p>
            <a:pPr marL="342900" indent="-342900" algn="just">
              <a:buFont typeface="Wingdings" panose="020B0604020202020204" pitchFamily="34" charset="0"/>
              <a:buChar char="Ø"/>
            </a:pPr>
            <a:r>
              <a:rPr lang="ru-RU" sz="2000" dirty="0">
                <a:highlight>
                  <a:srgbClr val="FFFFFF"/>
                </a:highlight>
                <a:latin typeface="Calibri"/>
                <a:ea typeface="Calibri"/>
                <a:cs typeface="Times New Roman"/>
              </a:rPr>
              <a:t>фотолюминесцентная спектроскопия (PL) и </a:t>
            </a:r>
          </a:p>
          <a:p>
            <a:pPr marL="342900" indent="-342900" algn="just">
              <a:buFont typeface="Wingdings" panose="020B0604020202020204" pitchFamily="34" charset="0"/>
              <a:buChar char="Ø"/>
            </a:pPr>
            <a:r>
              <a:rPr lang="ru-RU" sz="2000" dirty="0" err="1">
                <a:highlight>
                  <a:srgbClr val="FFFFFF"/>
                </a:highlight>
                <a:latin typeface="Calibri"/>
                <a:ea typeface="Calibri"/>
                <a:cs typeface="Times New Roman"/>
              </a:rPr>
              <a:t>энергодисперсионная</a:t>
            </a:r>
            <a:r>
              <a:rPr lang="ru-RU" sz="2000" dirty="0">
                <a:highlight>
                  <a:srgbClr val="FFFFFF"/>
                </a:highlight>
                <a:latin typeface="Calibri"/>
                <a:ea typeface="Calibri"/>
                <a:cs typeface="Times New Roman"/>
              </a:rPr>
              <a:t> рентгеновская спектроскопия (EDS/EDX).</a:t>
            </a:r>
            <a:endParaRPr lang="ru-RU" sz="2000" dirty="0">
              <a:highlight>
                <a:srgbClr val="FFFFFF"/>
              </a:highlight>
              <a:ea typeface="Calibri"/>
              <a:cs typeface="Times New Roman"/>
            </a:endParaRPr>
          </a:p>
          <a:p>
            <a:pPr algn="just">
              <a:buFont typeface="Wingdings" panose="020B0604020202020204" pitchFamily="34" charset="0"/>
              <a:buChar char="Ø"/>
            </a:pPr>
            <a:endParaRPr lang="ru-RU" sz="2000" dirty="0">
              <a:highlight>
                <a:srgbClr val="FFFFFF"/>
              </a:highlight>
              <a:latin typeface="Calibri"/>
              <a:ea typeface="Calibri"/>
              <a:cs typeface="Times New Roman"/>
            </a:endParaRPr>
          </a:p>
          <a:p>
            <a:pPr>
              <a:buFont typeface="Wingdings" panose="020B0604020202020204" pitchFamily="34" charset="0"/>
              <a:buChar char="Ø"/>
            </a:pPr>
            <a:endParaRPr lang="ru-RU" sz="1400" dirty="0">
              <a:highlight>
                <a:srgbClr val="FFFFFF"/>
              </a:highlight>
              <a:latin typeface="Times New Roman"/>
              <a:cs typeface="Times New Roman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46081-F280-BEFF-67D9-489E0F8FF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03.10.2025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05DDD-71F3-E77D-BA04-8A96CB6A8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ОТЧЕТ НИР                              Муленга Мумба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C4959-67D1-DF63-B910-0C48C8DC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4B91-C625-4308-BD36-31EB5B5A21C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840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6" b="24031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23520" y="3599180"/>
            <a:ext cx="3120654" cy="2760075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400" b="1" i="1" err="1">
                <a:solidFill>
                  <a:srgbClr val="262626"/>
                </a:solidFill>
              </a:rPr>
              <a:t>Сканирующий</a:t>
            </a:r>
            <a:r>
              <a:rPr lang="en-US" sz="2400" b="1" i="1" dirty="0">
                <a:solidFill>
                  <a:srgbClr val="262626"/>
                </a:solidFill>
              </a:rPr>
              <a:t> </a:t>
            </a:r>
            <a:r>
              <a:rPr lang="en-US" sz="2400" b="1" i="1" err="1">
                <a:solidFill>
                  <a:srgbClr val="262626"/>
                </a:solidFill>
              </a:rPr>
              <a:t>Электронный</a:t>
            </a:r>
            <a:r>
              <a:rPr lang="en-US" sz="2400" b="1" i="1" dirty="0">
                <a:solidFill>
                  <a:srgbClr val="262626"/>
                </a:solidFill>
              </a:rPr>
              <a:t> </a:t>
            </a:r>
            <a:r>
              <a:rPr lang="en-US" sz="2400" b="1" i="1" err="1">
                <a:solidFill>
                  <a:srgbClr val="262626"/>
                </a:solidFill>
              </a:rPr>
              <a:t>Микроскоп</a:t>
            </a:r>
            <a:r>
              <a:rPr lang="en-US" sz="2400" b="1" i="1" dirty="0">
                <a:solidFill>
                  <a:srgbClr val="262626"/>
                </a:solidFill>
              </a:rPr>
              <a:t> TESCAN MAIA3</a:t>
            </a:r>
            <a:endParaRPr lang="en-US" sz="2400" b="1" i="1">
              <a:solidFill>
                <a:srgbClr val="262626"/>
              </a:solidFill>
              <a:ea typeface="Calibri Light"/>
              <a:cs typeface="Calibri Light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i="1">
                <a:solidFill>
                  <a:srgbClr val="FFFFFF"/>
                </a:solidFill>
              </a:rPr>
              <a:t>03.10.2025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i="1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ОТЧЕТ НИР                              Муленга Мумба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43E84B91-C625-4308-BD36-31EB5B5A21C8}" type="slidenum">
              <a:rPr lang="en-US" i="1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7</a:t>
            </a:fld>
            <a:endParaRPr lang="en-US" i="1">
              <a:solidFill>
                <a:srgbClr val="FFFFFF"/>
              </a:solidFill>
            </a:endParaRPr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3E9FACE2-5B0E-4761-B324-1360147D1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305"/>
            <a:ext cx="720000" cy="6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1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 descr="A diagram of a machine&#10;&#10;AI-generated content may be incorrect.">
            <a:extLst>
              <a:ext uri="{FF2B5EF4-FFF2-40B4-BE49-F238E27FC236}">
                <a16:creationId xmlns:a16="http://schemas.microsoft.com/office/drawing/2014/main" id="{265EB61F-333C-E8EE-DD54-EF29A05E02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803" r="16284" b="2"/>
          <a:stretch>
            <a:fillRect/>
          </a:stretch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871203-48C6-C9D1-A504-670F2B4B5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83" y="328512"/>
            <a:ext cx="5367205" cy="1628970"/>
          </a:xfrm>
        </p:spPr>
        <p:txBody>
          <a:bodyPr anchor="ctr">
            <a:norm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highlight>
                  <a:srgbClr val="FFFFFF"/>
                </a:highlight>
                <a:latin typeface="Calibri"/>
                <a:ea typeface="Calibri"/>
                <a:cs typeface="Times New Roman"/>
              </a:rPr>
              <a:t>ПРИНЦИПИАЛЬНАЯ СХЕМА СЭМ</a:t>
            </a:r>
            <a:endParaRPr lang="en-US" sz="2800" b="1" i="1">
              <a:solidFill>
                <a:srgbClr val="FF0000"/>
              </a:solidFill>
              <a:latin typeface="Calibri"/>
              <a:ea typeface="Calibri"/>
              <a:cs typeface="Calibri Light"/>
            </a:endParaRPr>
          </a:p>
        </p:txBody>
      </p:sp>
      <p:sp>
        <p:nvSpPr>
          <p:cNvPr id="27" name="Content Placeholder 14">
            <a:extLst>
              <a:ext uri="{FF2B5EF4-FFF2-40B4-BE49-F238E27FC236}">
                <a16:creationId xmlns:a16="http://schemas.microsoft.com/office/drawing/2014/main" id="{4D7DECC2-3B8B-6AFC-D9E3-0EF65A058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529" y="2584748"/>
            <a:ext cx="5918210" cy="376668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000" dirty="0">
                <a:highlight>
                  <a:srgbClr val="FFFFFF"/>
                </a:highlight>
                <a:latin typeface="Calibri"/>
                <a:ea typeface="Calibri"/>
                <a:cs typeface="Times New Roman"/>
              </a:rPr>
              <a:t>Принципиальная схема СЭМ состоит из следующих основных частей:</a:t>
            </a:r>
            <a:endParaRPr lang="en-US" sz="2000" dirty="0">
              <a:highlight>
                <a:srgbClr val="FFFFFF"/>
              </a:highlight>
              <a:latin typeface="Calibri"/>
              <a:ea typeface="Calibri"/>
              <a:cs typeface="Times New Roman"/>
            </a:endParaRPr>
          </a:p>
          <a:p>
            <a:pPr marL="342900" indent="-342900"/>
            <a:r>
              <a:rPr lang="ru-RU" sz="2000" dirty="0">
                <a:highlight>
                  <a:srgbClr val="FFFFFF"/>
                </a:highlight>
                <a:latin typeface="Calibri"/>
                <a:ea typeface="Calibri"/>
                <a:cs typeface="Times New Roman"/>
              </a:rPr>
              <a:t> электронной пушки 1...3 эмитирующей электроны. </a:t>
            </a:r>
            <a:endParaRPr lang="en-US" sz="2000" dirty="0">
              <a:highlight>
                <a:srgbClr val="FFFFFF"/>
              </a:highlight>
              <a:latin typeface="Calibri"/>
              <a:ea typeface="Calibri"/>
              <a:cs typeface="Times New Roman"/>
            </a:endParaRPr>
          </a:p>
          <a:p>
            <a:pPr marL="342900" indent="-342900"/>
            <a:r>
              <a:rPr lang="ru-RU" sz="2000" dirty="0">
                <a:highlight>
                  <a:srgbClr val="FFFFFF"/>
                </a:highlight>
                <a:latin typeface="Calibri"/>
                <a:ea typeface="Calibri"/>
                <a:cs typeface="Times New Roman"/>
              </a:rPr>
              <a:t>Электронно-оптической системы 4...10, формирующей электронный зонд и обеспечивающей его сканирование на поверхности образца 12.</a:t>
            </a:r>
            <a:endParaRPr lang="en-US" sz="2000" dirty="0">
              <a:highlight>
                <a:srgbClr val="FFFFFF"/>
              </a:highlight>
              <a:latin typeface="Calibri"/>
              <a:ea typeface="Calibri"/>
              <a:cs typeface="Times New Roman"/>
            </a:endParaRPr>
          </a:p>
          <a:p>
            <a:pPr marL="342900" indent="-342900"/>
            <a:r>
              <a:rPr lang="ru-RU" sz="2000" dirty="0">
                <a:highlight>
                  <a:srgbClr val="FFFFFF"/>
                </a:highlight>
                <a:latin typeface="Calibri"/>
                <a:ea typeface="Calibri"/>
                <a:cs typeface="Times New Roman"/>
              </a:rPr>
              <a:t> системы, формирующей изображение 11, 13...17.  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6DBA9-9F07-8A4A-829C-CC41323C18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801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ru-RU">
                <a:solidFill>
                  <a:schemeClr val="tx1"/>
                </a:solidFill>
              </a:rPr>
              <a:t>03.10.2025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CA3B0-4A4C-2276-670E-2CD028B2A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23149" y="6356350"/>
            <a:ext cx="4256467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ru-RU">
                <a:solidFill>
                  <a:srgbClr val="FFFFFF"/>
                </a:solidFill>
              </a:rPr>
              <a:t>ОТЧЕТ НИР                              Муленга Мумба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E3C99-2F51-B715-4776-D0822DFE9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356350"/>
            <a:ext cx="14628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3E84B91-C625-4308-BD36-31EB5B5A21C8}" type="slidenum">
              <a:rPr lang="ru-RU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040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16304-9376-44D6-2017-CDF100F82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cap="all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ПоДГОТОВКА</a:t>
            </a:r>
            <a:r>
              <a:rPr lang="ru-RU" sz="2800" b="1" i="1" cap="all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ОБРАЗЦОВ И </a:t>
            </a:r>
            <a:r>
              <a:rPr lang="ru-RU" sz="2800" b="1" i="1" cap="all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МАТЕРИАлов</a:t>
            </a:r>
            <a:r>
              <a:rPr lang="ru-RU" sz="2800" b="1" i="1" cap="all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ДЛЯ СЭМ</a:t>
            </a:r>
            <a:endParaRPr lang="en-US" sz="2800" b="1" i="1" dirty="0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46842-004A-BD69-13E0-49AD5E38E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ru-RU" sz="2000" b="1" dirty="0">
                <a:highlight>
                  <a:srgbClr val="FFFFFF"/>
                </a:highlight>
                <a:latin typeface="Calibri"/>
                <a:ea typeface="Calibri"/>
                <a:cs typeface="Times New Roman"/>
              </a:rPr>
              <a:t>Подходящие материалы </a:t>
            </a:r>
            <a:r>
              <a:rPr lang="ru-RU" sz="2000" dirty="0">
                <a:highlight>
                  <a:srgbClr val="FFFFFF"/>
                </a:highlight>
                <a:latin typeface="Calibri"/>
                <a:ea typeface="Calibri"/>
                <a:cs typeface="Times New Roman"/>
              </a:rPr>
              <a:t>являются:</a:t>
            </a:r>
            <a:endParaRPr lang="en-US" sz="2000">
              <a:highlight>
                <a:srgbClr val="FFFFFF"/>
              </a:highlight>
              <a:latin typeface="Calibri"/>
              <a:ea typeface="Calibri"/>
              <a:cs typeface="Times New Roman"/>
            </a:endParaRPr>
          </a:p>
          <a:p>
            <a:pPr algn="just"/>
            <a:r>
              <a:rPr lang="ru-RU" sz="2000" dirty="0">
                <a:highlight>
                  <a:srgbClr val="FFFFFF"/>
                </a:highlight>
                <a:latin typeface="Calibri"/>
                <a:ea typeface="Calibri"/>
                <a:cs typeface="Times New Roman"/>
              </a:rPr>
              <a:t>Твердые или полутвердые материалы: металлы, сплавы, керамика, полимеры.</a:t>
            </a:r>
            <a:endParaRPr lang="en-US" sz="2000">
              <a:highlight>
                <a:srgbClr val="FFFFFF"/>
              </a:highlight>
              <a:latin typeface="Calibri"/>
              <a:ea typeface="Calibri"/>
              <a:cs typeface="Times New Roman"/>
            </a:endParaRPr>
          </a:p>
          <a:p>
            <a:pPr algn="just"/>
            <a:r>
              <a:rPr lang="ru-RU" sz="2000" dirty="0">
                <a:highlight>
                  <a:srgbClr val="FFFFFF"/>
                </a:highlight>
                <a:latin typeface="Calibri"/>
                <a:ea typeface="Calibri"/>
                <a:cs typeface="Times New Roman"/>
              </a:rPr>
              <a:t>нанопорошки, волокна, биологические образцы </a:t>
            </a:r>
            <a:endParaRPr lang="en-US" sz="2000" dirty="0">
              <a:ea typeface="+mn-lt"/>
              <a:cs typeface="+mn-lt"/>
            </a:endParaRPr>
          </a:p>
          <a:p>
            <a:pPr algn="just"/>
            <a:endParaRPr lang="ru-RU" sz="2000" dirty="0">
              <a:highlight>
                <a:srgbClr val="FFFFFF"/>
              </a:highlight>
              <a:ea typeface="+mn-lt"/>
              <a:cs typeface="Times New Roman"/>
            </a:endParaRPr>
          </a:p>
          <a:p>
            <a:pPr algn="just"/>
            <a:endParaRPr lang="ru-RU" sz="2000" dirty="0">
              <a:highlight>
                <a:srgbClr val="FFFFFF"/>
              </a:highlight>
              <a:ea typeface="+mn-lt"/>
              <a:cs typeface="Times New Roman"/>
            </a:endParaRPr>
          </a:p>
          <a:p>
            <a:pPr marL="0" indent="0" algn="just">
              <a:buNone/>
            </a:pPr>
            <a:r>
              <a:rPr lang="en-US" sz="2000" b="1" err="1">
                <a:ea typeface="+mn-lt"/>
                <a:cs typeface="+mn-lt"/>
              </a:rPr>
              <a:t>Подготовка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err="1">
                <a:ea typeface="+mn-lt"/>
                <a:cs typeface="+mn-lt"/>
              </a:rPr>
              <a:t>образцов</a:t>
            </a:r>
            <a:r>
              <a:rPr lang="en-US" sz="2000" b="1" dirty="0">
                <a:ea typeface="+mn-lt"/>
                <a:cs typeface="+mn-lt"/>
              </a:rPr>
              <a:t> к </a:t>
            </a:r>
            <a:r>
              <a:rPr lang="en-US" sz="2000" b="1" err="1">
                <a:ea typeface="+mn-lt"/>
                <a:cs typeface="+mn-lt"/>
              </a:rPr>
              <a:t>исследованию</a:t>
            </a:r>
            <a:r>
              <a:rPr lang="en-US" sz="2000" b="1" dirty="0">
                <a:ea typeface="+mn-lt"/>
                <a:cs typeface="+mn-lt"/>
              </a:rPr>
              <a:t> в </a:t>
            </a:r>
            <a:r>
              <a:rPr lang="en-US" sz="2000" dirty="0">
                <a:ea typeface="+mn-lt"/>
                <a:cs typeface="+mn-lt"/>
              </a:rPr>
              <a:t>СЭМ </a:t>
            </a:r>
            <a:r>
              <a:rPr lang="en-US" sz="2000" err="1">
                <a:ea typeface="+mn-lt"/>
                <a:cs typeface="+mn-lt"/>
              </a:rPr>
              <a:t>включает</a:t>
            </a:r>
            <a:r>
              <a:rPr lang="en-US" sz="2000" dirty="0">
                <a:ea typeface="+mn-lt"/>
                <a:cs typeface="+mn-lt"/>
              </a:rPr>
              <a:t>: </a:t>
            </a:r>
            <a:r>
              <a:rPr lang="en-US" sz="2000" err="1">
                <a:ea typeface="+mn-lt"/>
                <a:cs typeface="+mn-lt"/>
              </a:rPr>
              <a:t>очистку</a:t>
            </a:r>
            <a:r>
              <a:rPr lang="en-US" sz="2000" dirty="0">
                <a:ea typeface="+mn-lt"/>
                <a:cs typeface="+mn-lt"/>
              </a:rPr>
              <a:t> и </a:t>
            </a:r>
            <a:r>
              <a:rPr lang="en-US" sz="2000" err="1">
                <a:ea typeface="+mn-lt"/>
                <a:cs typeface="+mn-lt"/>
              </a:rPr>
              <a:t>сушку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поверхности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err="1">
                <a:ea typeface="+mn-lt"/>
                <a:cs typeface="+mn-lt"/>
              </a:rPr>
              <a:t>при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необходимости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нанесение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тонкого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проводящего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покрытия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err="1">
                <a:ea typeface="+mn-lt"/>
                <a:cs typeface="+mn-lt"/>
              </a:rPr>
              <a:t>закрепление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образца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на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держателе</a:t>
            </a:r>
            <a:r>
              <a:rPr lang="en-US" sz="2000" dirty="0">
                <a:ea typeface="+mn-lt"/>
                <a:cs typeface="+mn-lt"/>
              </a:rPr>
              <a:t> и </a:t>
            </a:r>
            <a:r>
              <a:rPr lang="en-US" sz="2000" err="1">
                <a:ea typeface="+mn-lt"/>
                <a:cs typeface="+mn-lt"/>
              </a:rPr>
              <a:t>его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установку</a:t>
            </a:r>
            <a:r>
              <a:rPr lang="en-US" sz="2000" dirty="0">
                <a:ea typeface="+mn-lt"/>
                <a:cs typeface="+mn-lt"/>
              </a:rPr>
              <a:t> в </a:t>
            </a:r>
            <a:r>
              <a:rPr lang="en-US" sz="2000" err="1">
                <a:ea typeface="+mn-lt"/>
                <a:cs typeface="+mn-lt"/>
              </a:rPr>
              <a:t>камере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микроскопа</a:t>
            </a:r>
            <a:r>
              <a:rPr lang="en-US" sz="2000" dirty="0">
                <a:ea typeface="+mn-lt"/>
                <a:cs typeface="+mn-lt"/>
              </a:rPr>
              <a:t>. </a:t>
            </a:r>
            <a:r>
              <a:rPr lang="en-US" sz="2000" err="1">
                <a:ea typeface="+mn-lt"/>
                <a:cs typeface="+mn-lt"/>
              </a:rPr>
              <a:t>После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создания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вакуумных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условий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подбираются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оптимальные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параметры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съёмки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err="1">
                <a:ea typeface="+mn-lt"/>
                <a:cs typeface="+mn-lt"/>
              </a:rPr>
              <a:t>включая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ускоряющее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напряжение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err="1">
                <a:ea typeface="+mn-lt"/>
                <a:cs typeface="+mn-lt"/>
              </a:rPr>
              <a:t>рабочую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дистанцию</a:t>
            </a:r>
            <a:r>
              <a:rPr lang="en-US" sz="2000" dirty="0">
                <a:ea typeface="+mn-lt"/>
                <a:cs typeface="+mn-lt"/>
              </a:rPr>
              <a:t> и </a:t>
            </a:r>
            <a:r>
              <a:rPr lang="en-US" sz="2000" err="1">
                <a:ea typeface="+mn-lt"/>
                <a:cs typeface="+mn-lt"/>
              </a:rPr>
              <a:t>тип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детекторов</a:t>
            </a:r>
            <a:r>
              <a:rPr lang="en-US" sz="2000" dirty="0">
                <a:ea typeface="+mn-lt"/>
                <a:cs typeface="+mn-lt"/>
              </a:rPr>
              <a:t>. </a:t>
            </a:r>
            <a:endParaRPr lang="en-US" sz="2000" dirty="0">
              <a:ea typeface="Calibri"/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97F74-E2DC-A002-FDB3-39A3A3DDE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03.10.2025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25FE4-4CA0-5B32-706E-EC69E6538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ОТЧЕТ НИР                              Муленга Мумба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FBE09-41A6-581A-1821-F02EB58BE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4B91-C625-4308-BD36-31EB5B5A21C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2614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69658</TotalTime>
  <Words>930</Words>
  <Application>Microsoft Office PowerPoint</Application>
  <PresentationFormat>Widescreen</PresentationFormat>
  <Paragraphs>71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Тема Office</vt:lpstr>
      <vt:lpstr>ОТЧЕТ  О НАУЧНОЙ ИССЛЕДОВАТЕЛЬСКОЙ РАБОТЕ</vt:lpstr>
      <vt:lpstr>Актуальность и целью данной работы</vt:lpstr>
      <vt:lpstr>Основные определения</vt:lpstr>
      <vt:lpstr>Коллоидный синтез перовскитных квантовых точек</vt:lpstr>
      <vt:lpstr>PowerPoint Presentation</vt:lpstr>
      <vt:lpstr> ХАРАКТЕРИЗАЦИЯ КВАНТОВЫХ ТОЧЕК.</vt:lpstr>
      <vt:lpstr>Сканирующий Электронный Микроскоп TESCAN MAIA3</vt:lpstr>
      <vt:lpstr>ПРИНЦИПИАЛЬНАЯ СХЕМА СЭМ</vt:lpstr>
      <vt:lpstr>ПоДГОТОВКА ОБРАЗЦОВ И МАТЕРИАлов ДЛЯ СЭМ</vt:lpstr>
      <vt:lpstr>ПРИНЦП РАБОТЫ СЭМ</vt:lpstr>
      <vt:lpstr>РАБОТА НА СЭМ. ОПРЕДЕЛЕНИЕ ЭЛЕМЕНТАРНОГО СОСТАВА ОБРАЦА ПЕРОВСКИТНОГО КТ методомэнергодисперсионная рентгеновская спектроскопия (EDS) </vt:lpstr>
      <vt:lpstr>PowerPoint Presentation</vt:lpstr>
      <vt:lpstr>ЗАКЛЮЧЕНИЕ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Isotopes: production and application</dc:title>
  <dc:creator>Vasily Kornoukhov</dc:creator>
  <cp:lastModifiedBy>user</cp:lastModifiedBy>
  <cp:revision>3617</cp:revision>
  <dcterms:created xsi:type="dcterms:W3CDTF">2020-10-04T16:41:09Z</dcterms:created>
  <dcterms:modified xsi:type="dcterms:W3CDTF">2025-12-24T10:58:25Z</dcterms:modified>
</cp:coreProperties>
</file>