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1705" r:id="rId3"/>
    <p:sldId id="1713" r:id="rId4"/>
    <p:sldId id="1715" r:id="rId5"/>
    <p:sldId id="1714" r:id="rId6"/>
    <p:sldId id="1712" r:id="rId7"/>
    <p:sldId id="1711" r:id="rId8"/>
    <p:sldId id="1710" r:id="rId9"/>
    <p:sldId id="1709" r:id="rId10"/>
    <p:sldId id="1708" r:id="rId11"/>
    <p:sldId id="1707" r:id="rId12"/>
    <p:sldId id="171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5C50017-036E-401E-88C8-69DA955DD665}">
          <p14:sldIdLst>
            <p14:sldId id="256"/>
          </p14:sldIdLst>
        </p14:section>
        <p14:section name="Раздел без заголовка" id="{95534717-A761-40A8-B7E5-2407B255ADBA}">
          <p14:sldIdLst>
            <p14:sldId id="1705"/>
            <p14:sldId id="1713"/>
            <p14:sldId id="1715"/>
            <p14:sldId id="1714"/>
            <p14:sldId id="1712"/>
            <p14:sldId id="1711"/>
            <p14:sldId id="1710"/>
            <p14:sldId id="1709"/>
            <p14:sldId id="1708"/>
            <p14:sldId id="1707"/>
            <p14:sldId id="17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sily Kornoukhov" initials="V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  <a:srgbClr val="0066FF"/>
    <a:srgbClr val="0472EC"/>
    <a:srgbClr val="FABE00"/>
    <a:srgbClr val="FFCA21"/>
    <a:srgbClr val="FFC409"/>
    <a:srgbClr val="FFFF99"/>
    <a:srgbClr val="FFFFCC"/>
    <a:srgbClr val="70F070"/>
    <a:srgbClr val="95B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3" autoAdjust="0"/>
    <p:restoredTop sz="92362" autoAdjust="0"/>
  </p:normalViewPr>
  <p:slideViewPr>
    <p:cSldViewPr snapToGrid="0">
      <p:cViewPr>
        <p:scale>
          <a:sx n="71" d="100"/>
          <a:sy n="71" d="100"/>
        </p:scale>
        <p:origin x="784" y="36"/>
      </p:cViewPr>
      <p:guideLst>
        <p:guide orient="horz" pos="2047"/>
        <p:guide pos="379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6DBBDE8-0136-4BA3-8124-74CD96B0AC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96F54E-0EAD-4180-A264-592DF0086D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45D1F-39CD-4758-B392-BAB28424835B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F6A096-E2DC-4E0B-8B69-8DF675435D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A18326-22BD-41F6-96D6-22EF3D7C5D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32B0E-001F-4EC3-AE7D-DC49E174B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4225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AA4EF-BE2D-4F60-AA50-228212CA4007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FBB84-DD28-4A87-B06D-685F35056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4314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069DA-9E80-4FF6-B1DC-3A24D7D96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6C3FB5-7483-486B-9BF9-C121AE943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F0A59-7A72-488F-A75C-58DF7056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4AA53F-89D5-4C60-843D-98E53011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Радиационная безопасность                                В.Н. Корноухов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F62C0-4BEB-4C4C-9C1A-A199E702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7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CFA51-37B3-4C6A-A3AE-8D4AA480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326F5D-B762-4DB7-BB77-44705343F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1D9C9C-42CE-4A20-A500-5426816D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818DC4-7E7C-48E6-BF3C-6FB897CE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Радиационная безопасность                                В.Н. Корноухов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8833D9-D5B1-4F2B-BE5D-86C43F32F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8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7481FC-B617-406A-ADB8-9198CD33E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1F429E-DE4E-4495-A216-13009599A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5CB55-9C7E-46E1-9EBA-1DA83AC2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C5B0F7-D9E3-4169-9C50-8A47E3D5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Радиационная безопасность                                В.Н. Корноухов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E4A99-F5CD-476F-99EF-E02280DD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3FABD-37F4-47AC-8958-32755A8C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509E62-B9B5-4C92-8FE9-F68DA86DE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CC498-0407-4506-8A74-3AA52793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EEAB45-1A1D-44C2-B3D0-1ABB71A1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Радиационная безопасность                                В.Н. Корноухов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EC314-5507-4E16-B17D-2B0E04F2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0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C63DE-86A3-4085-A5E9-D6A43890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1B47CB-E9AD-4E70-BD04-765E08EE9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5EEA57-70FB-4D68-BD12-C94030D3A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14E8F-CD80-43B1-9E8B-C70C338A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Радиационная безопасность                                В.Н. Корноухов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99F13C-7E1B-431A-83E5-27681302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4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0E15F-7EBE-45E7-B142-0A2F811F0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2B7D5-501A-41F0-9AA4-71ED157E76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CD29D4-1855-4DA9-8642-1C822BD80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789294-AB2B-492F-95F0-03A2CE5C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5BE1B-4510-4E57-B2BD-32AA6AE2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Радиационная безопасность                                В.Н. Корноухов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4F96DC-78E5-4657-B1B6-30B5E049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1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87E18-1A6E-4B75-976D-46708E4EF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43224B-D198-408D-8E59-787540BA1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5CADD8-0A1E-4F2F-A3B2-BB0449C40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0A44DD-69EB-424D-806C-2B249268E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6D257F-C266-493C-B012-58216A714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5729DB-75E3-4225-88F9-AB982877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733315-7C2B-45D2-896F-F094A6D2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Радиационная безопасность                                В.Н. Корноухов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DDF2C2-8095-4EF1-895F-B6AFA70C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8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0E054-F704-43F3-83E3-489D3C0E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A41D6D-FE4A-4FFE-AF32-9A55A69C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859310-EDD4-4DD4-97F6-EF8895E51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Радиационная безопасность                                В.Н. Корноухов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A93A46-ACB2-4502-AD14-95D183AB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89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FE32C2-90F7-4C96-BCB7-1EAD7CFB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5961AD-0E36-40A9-A85D-08054FB7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Радиационная безопасность                                В.Н. Корноухов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AE35B7-9F3F-4696-874A-FE4F082E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2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A65D3-9F96-4A8B-8528-D45227F79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952690-E89D-4A01-B7D9-F03A6046E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0DC2CE-3671-49F9-BAAA-688CCD672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8986CB-11DA-45B4-9E67-5FF4BF52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282DCD-46EA-41C5-9108-B119E108A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Радиационная безопасность                                В.Н. Корноухов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36F3E4-CB27-41B0-AAD1-DBC3B0D4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6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F2E69-5012-455B-ABB0-978A16AB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B3BB03-6FEA-41F6-86A9-E720EBCC3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5CB172-81C9-41DB-95EC-7DFC9C5EE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7C9AA7-3616-4B30-B253-BEA8644D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03.10.2025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6C8CD5-6EE3-453D-BC74-8B07F4B7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Радиационная безопасность                                В.Н. Корноухов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C2A1CD-5F25-4748-B280-E35F79DE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1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FD107-9461-41F9-981E-2D299D56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7BE3AD-14AF-4C15-A767-8A0B4B852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A2C686-87CB-4E96-AC23-71E32DCA7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03.10.2025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7C1244-A0CD-4190-8D4D-CB1C05C74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Радиационная безопасность                                В.Н. Корноухов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029656-C2F7-44AB-925D-B88C51D12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84B91-C625-4308-BD36-31EB5B5A2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9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B9DF7-BC5D-4C6E-9CA3-0C256AB15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855" y="444653"/>
            <a:ext cx="9692081" cy="10915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</a:t>
            </a:r>
            <a:b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НАУЧНОЙ ИССЛЕДОВАТЕЛЬСКОЙ РАБОТЕ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AD54DE-62CD-44BC-A056-4FAB1DDC9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3624" y="3922079"/>
            <a:ext cx="9144000" cy="2142779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endParaRPr lang="ru-RU" sz="3800" b="1" i="1" dirty="0"/>
          </a:p>
          <a:p>
            <a:r>
              <a:rPr lang="ru-RU" sz="3800" b="1" i="1" dirty="0" err="1"/>
              <a:t>Мунгома</a:t>
            </a:r>
            <a:r>
              <a:rPr lang="ru-RU" sz="3800" b="1" i="1" dirty="0"/>
              <a:t> </a:t>
            </a:r>
            <a:r>
              <a:rPr lang="ru-RU" sz="3800" b="1" i="1" dirty="0" err="1"/>
              <a:t>Гетруд</a:t>
            </a:r>
            <a:r>
              <a:rPr lang="ru-RU" sz="3800" b="1" i="1" dirty="0"/>
              <a:t> </a:t>
            </a:r>
            <a:r>
              <a:rPr lang="ru-RU" sz="3800" b="1" i="1" dirty="0" err="1"/>
              <a:t>Каленга</a:t>
            </a:r>
            <a:r>
              <a:rPr lang="ru-RU" sz="3800" b="1" i="1" dirty="0"/>
              <a:t> </a:t>
            </a:r>
            <a:endParaRPr lang="en-US" sz="3800" b="1" i="1" dirty="0"/>
          </a:p>
          <a:p>
            <a:r>
              <a:rPr lang="ru-RU" sz="3200" i="1" dirty="0"/>
              <a:t>НИЯУ</a:t>
            </a:r>
            <a:r>
              <a:rPr lang="en-US" sz="3200" i="1" dirty="0"/>
              <a:t> </a:t>
            </a:r>
            <a:r>
              <a:rPr lang="ru-RU" sz="3200" i="1" dirty="0"/>
              <a:t>МИФИ</a:t>
            </a:r>
          </a:p>
          <a:p>
            <a:endParaRPr lang="en-US" sz="3200" i="1" dirty="0"/>
          </a:p>
          <a:p>
            <a:r>
              <a:rPr lang="en-US" sz="2200" i="1" u="sng" dirty="0">
                <a:solidFill>
                  <a:srgbClr val="6699FF"/>
                </a:solidFill>
              </a:rPr>
              <a:t>mungomagetrude@gmail.com  </a:t>
            </a:r>
          </a:p>
          <a:p>
            <a:endParaRPr lang="en-US" sz="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528DA-911E-4D30-BFF8-830F178DA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848" y="6325"/>
            <a:ext cx="2916152" cy="980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E2066D-1336-4743-9059-C6E45220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45"/>
            <a:ext cx="914479" cy="8474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63624" y="2031968"/>
            <a:ext cx="9500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sz="2000" dirty="0"/>
              <a:t>СПОСОБЫ ПОЛУЧЕНИЯ РАДИОАКТИВНЫХ ИЗОТОПОВ ДЛЯ СИНТЕЗА РАДИОФАРМПРЕПАРАТОВ ДЛЯ ТЕРАНОСТИКИ»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Направление подготовки 14.03.02</a:t>
            </a:r>
          </a:p>
        </p:txBody>
      </p:sp>
    </p:spTree>
    <p:extLst>
      <p:ext uri="{BB962C8B-B14F-4D97-AF65-F5344CB8AC3E}">
        <p14:creationId xmlns:p14="http://schemas.microsoft.com/office/powerpoint/2010/main" val="70777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76308-A9C7-2DC4-4FEB-732108F63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B02C6-4B83-4AF3-FA40-2D659C39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4" y="84340"/>
            <a:ext cx="10515600" cy="576563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Calibri (Headings)"/>
              </a:rPr>
              <a:t>Радиационная терапия</a:t>
            </a:r>
            <a:endParaRPr lang="ru-RU" sz="2800" dirty="0">
              <a:latin typeface="+mn-lt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529F7A-2A60-0ACF-1C56-C28385CC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7389"/>
            <a:ext cx="1294646" cy="365125"/>
          </a:xfrm>
          <a:noFill/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15</a:t>
            </a:r>
            <a:r>
              <a:rPr lang="ru-RU" sz="1400" i="1" dirty="0">
                <a:solidFill>
                  <a:schemeClr val="tx1"/>
                </a:solidFill>
              </a:rPr>
              <a:t>.1</a:t>
            </a:r>
            <a:r>
              <a:rPr lang="en-US" sz="1400" i="1" dirty="0">
                <a:solidFill>
                  <a:schemeClr val="tx1"/>
                </a:solidFill>
              </a:rPr>
              <a:t>2</a:t>
            </a:r>
            <a:r>
              <a:rPr lang="ru-RU" sz="1400" i="1" dirty="0">
                <a:solidFill>
                  <a:schemeClr val="tx1"/>
                </a:solidFill>
              </a:rPr>
              <a:t>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C3EF2A-79BF-B6AB-0C72-0D5FEC33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9657" y="6508428"/>
            <a:ext cx="1882282" cy="360000"/>
          </a:xfrm>
          <a:noFill/>
        </p:spPr>
        <p:txBody>
          <a:bodyPr/>
          <a:lstStyle/>
          <a:p>
            <a:fld id="{43E84B91-C625-4308-BD36-31EB5B5A21C8}" type="slidenum">
              <a:rPr lang="ru-RU" sz="1400" i="1" smtClean="0">
                <a:solidFill>
                  <a:schemeClr val="tx1"/>
                </a:solidFill>
              </a:rPr>
              <a:t>10</a:t>
            </a:fld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49D9F37-2D4E-ABC2-CD18-99A0CD9F8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827" cy="75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076657-2D0B-D481-7B20-90E76DA9BCD2}"/>
              </a:ext>
            </a:extLst>
          </p:cNvPr>
          <p:cNvSpPr txBox="1"/>
          <p:nvPr/>
        </p:nvSpPr>
        <p:spPr>
          <a:xfrm>
            <a:off x="635202" y="889809"/>
            <a:ext cx="11647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Лучевая терапия - один из ведущих методов лечения больных злокачественными новообразованиями (опухолями),</a:t>
            </a:r>
          </a:p>
          <a:p>
            <a:r>
              <a:rPr lang="ru-RU" dirty="0"/>
              <a:t>некоторые системные и неопухолевые заболевания. Самостоятельный метод или в сочетании с хирургическим </a:t>
            </a:r>
          </a:p>
          <a:p>
            <a:r>
              <a:rPr lang="ru-RU" dirty="0"/>
              <a:t>вмешательством или химиотерапией, лучевая терапия показана &gt; 80% пациентов со злокачественными </a:t>
            </a:r>
          </a:p>
          <a:p>
            <a:r>
              <a:rPr lang="ru-RU" dirty="0"/>
              <a:t>новообразованиями.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26B7E-6345-6393-7878-7B3E96213A45}"/>
              </a:ext>
            </a:extLst>
          </p:cNvPr>
          <p:cNvSpPr txBox="1"/>
          <p:nvPr/>
        </p:nvSpPr>
        <p:spPr>
          <a:xfrm>
            <a:off x="407913" y="2319044"/>
            <a:ext cx="634306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Дистанционная гамма терапия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baseline="30000" dirty="0">
                <a:solidFill>
                  <a:srgbClr val="FF0000"/>
                </a:solidFill>
              </a:rPr>
              <a:t>60</a:t>
            </a:r>
            <a:r>
              <a:rPr lang="en-US" dirty="0">
                <a:solidFill>
                  <a:srgbClr val="FF0000"/>
                </a:solidFill>
              </a:rPr>
              <a:t>Co, </a:t>
            </a:r>
            <a:r>
              <a:rPr lang="en-US" baseline="30000" dirty="0">
                <a:solidFill>
                  <a:srgbClr val="FF0000"/>
                </a:solidFill>
              </a:rPr>
              <a:t>137</a:t>
            </a:r>
            <a:r>
              <a:rPr lang="en-US" dirty="0">
                <a:solidFill>
                  <a:srgbClr val="FF0000"/>
                </a:solidFill>
              </a:rPr>
              <a:t>Cs, </a:t>
            </a:r>
            <a:r>
              <a:rPr lang="en-US" baseline="30000" dirty="0">
                <a:solidFill>
                  <a:srgbClr val="FF0000"/>
                </a:solidFill>
              </a:rPr>
              <a:t>192</a:t>
            </a:r>
            <a:r>
              <a:rPr lang="en-US" dirty="0">
                <a:solidFill>
                  <a:srgbClr val="FF0000"/>
                </a:solidFill>
              </a:rPr>
              <a:t>Ir, </a:t>
            </a:r>
            <a:r>
              <a:rPr lang="en-US" baseline="30000" dirty="0">
                <a:solidFill>
                  <a:srgbClr val="FF0000"/>
                </a:solidFill>
              </a:rPr>
              <a:t>226</a:t>
            </a:r>
            <a:r>
              <a:rPr lang="en-US" dirty="0">
                <a:solidFill>
                  <a:srgbClr val="FF0000"/>
                </a:solidFill>
              </a:rPr>
              <a:t>Ra…)</a:t>
            </a:r>
            <a:endParaRPr lang="ru-RU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Облучение быстрыми электронами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X-</a:t>
            </a:r>
            <a:r>
              <a:rPr lang="ru-RU" dirty="0"/>
              <a:t>лучи</a:t>
            </a:r>
            <a:r>
              <a:rPr lang="en-US" dirty="0"/>
              <a:t> </a:t>
            </a:r>
            <a:r>
              <a:rPr lang="ru-RU" dirty="0"/>
              <a:t>высокой энергии</a:t>
            </a:r>
            <a:r>
              <a:rPr lang="en-US" dirty="0"/>
              <a:t> (~ M</a:t>
            </a:r>
            <a:r>
              <a:rPr lang="ru-RU" dirty="0"/>
              <a:t>эВ</a:t>
            </a:r>
            <a:r>
              <a:rPr lang="en-US" dirty="0"/>
              <a:t>)</a:t>
            </a:r>
            <a:endParaRPr lang="ru-RU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Облучение нейтронами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Облучение протонами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Контактная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радионуклидная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ru-RU" dirty="0">
                <a:solidFill>
                  <a:srgbClr val="FF0000"/>
                </a:solidFill>
              </a:rPr>
              <a:t>радиационная терапия</a:t>
            </a:r>
            <a:endParaRPr lang="en-US" dirty="0"/>
          </a:p>
          <a:p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82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CE930-3374-E9F6-75DA-AE25C6B5F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094AC-69E4-E587-F045-ECC6D919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4" y="84340"/>
            <a:ext cx="10515600" cy="576563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Calibri (Headings)"/>
              </a:rPr>
              <a:t>Заключение</a:t>
            </a:r>
            <a:endParaRPr lang="ru-RU" sz="2800" dirty="0">
              <a:latin typeface="+mn-lt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13EFC-3492-3F7F-3D78-2DA88C03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7389"/>
            <a:ext cx="1294646" cy="365125"/>
          </a:xfrm>
          <a:noFill/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15</a:t>
            </a:r>
            <a:r>
              <a:rPr lang="ru-RU" sz="1400" i="1" dirty="0">
                <a:solidFill>
                  <a:schemeClr val="tx1"/>
                </a:solidFill>
              </a:rPr>
              <a:t>.1</a:t>
            </a:r>
            <a:r>
              <a:rPr lang="en-US" sz="1400" i="1" dirty="0">
                <a:solidFill>
                  <a:schemeClr val="tx1"/>
                </a:solidFill>
              </a:rPr>
              <a:t>2</a:t>
            </a:r>
            <a:r>
              <a:rPr lang="ru-RU" sz="1400" i="1" dirty="0">
                <a:solidFill>
                  <a:schemeClr val="tx1"/>
                </a:solidFill>
              </a:rPr>
              <a:t>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ABEE60-4A93-5328-3B6A-372A539D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9657" y="6508428"/>
            <a:ext cx="1882282" cy="360000"/>
          </a:xfrm>
          <a:noFill/>
        </p:spPr>
        <p:txBody>
          <a:bodyPr/>
          <a:lstStyle/>
          <a:p>
            <a:fld id="{43E84B91-C625-4308-BD36-31EB5B5A21C8}" type="slidenum">
              <a:rPr lang="ru-RU" sz="1400" i="1" smtClean="0">
                <a:solidFill>
                  <a:schemeClr val="tx1"/>
                </a:solidFill>
              </a:rPr>
              <a:t>11</a:t>
            </a:fld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950FE55-C4BD-2E36-DE04-56DC74496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827" cy="75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074D71-377F-3808-552A-C5E8FA9475C5}"/>
              </a:ext>
            </a:extLst>
          </p:cNvPr>
          <p:cNvSpPr txBox="1"/>
          <p:nvPr/>
        </p:nvSpPr>
        <p:spPr>
          <a:xfrm>
            <a:off x="974034" y="882976"/>
            <a:ext cx="10072601" cy="3889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тераностике синтезируется радиофармпрепарат (РФП) содержащий, как правило, один радиоизотоп (радионуклид). При его распаде образуются два типа ионизирующего излучения:  γ-излучение с энергией несколько сот-кэВ, которое покидает тела пациента и регистрируется приборами (визуализация), и короткопробежное излучение, например β-частицы и Оже электроны  и электроны конверсии (терапевтический эффект).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Производство РФП для тераностики состоит их трех этапов: 1) облучение мишени в реакторе или с использованием ускорителе; 2) выделение образовавшегося целевого нуклида и его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последующую глубокую очистку от примесей (как химических, так и радионуклидных) и 3) синтез РФП.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4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947DE-B164-0089-7347-3C3C035CF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DFD14B35-9A60-AE33-C553-9C779F4A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7389"/>
            <a:ext cx="1294646" cy="365125"/>
          </a:xfrm>
          <a:noFill/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15</a:t>
            </a:r>
            <a:r>
              <a:rPr lang="ru-RU" sz="1400" i="1" dirty="0">
                <a:solidFill>
                  <a:schemeClr val="tx1"/>
                </a:solidFill>
              </a:rPr>
              <a:t>.1</a:t>
            </a:r>
            <a:r>
              <a:rPr lang="en-US" sz="1400" i="1" dirty="0">
                <a:solidFill>
                  <a:schemeClr val="tx1"/>
                </a:solidFill>
              </a:rPr>
              <a:t>2</a:t>
            </a:r>
            <a:r>
              <a:rPr lang="ru-RU" sz="1400" i="1" dirty="0">
                <a:solidFill>
                  <a:schemeClr val="tx1"/>
                </a:solidFill>
              </a:rPr>
              <a:t>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D2B8E8-E361-A312-51B0-29E16E1F4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9657" y="6508428"/>
            <a:ext cx="1882282" cy="360000"/>
          </a:xfrm>
          <a:noFill/>
        </p:spPr>
        <p:txBody>
          <a:bodyPr/>
          <a:lstStyle/>
          <a:p>
            <a:fld id="{43E84B91-C625-4308-BD36-31EB5B5A21C8}" type="slidenum">
              <a:rPr lang="ru-RU" sz="1400" i="1" smtClean="0">
                <a:solidFill>
                  <a:schemeClr val="tx1"/>
                </a:solidFill>
              </a:rPr>
              <a:t>12</a:t>
            </a:fld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80581-CF63-02C6-EABC-601E8F82C8CB}"/>
              </a:ext>
            </a:extLst>
          </p:cNvPr>
          <p:cNvSpPr txBox="1"/>
          <p:nvPr/>
        </p:nvSpPr>
        <p:spPr>
          <a:xfrm>
            <a:off x="1792941" y="2569673"/>
            <a:ext cx="8526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5146857-A9FA-38A0-E883-BAB49F2C3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82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6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4498A-FC59-4877-93E8-734293A4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4" y="467718"/>
            <a:ext cx="10515600" cy="576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ВВЕДЕНИЕ</a:t>
            </a:r>
            <a:br>
              <a:rPr lang="en-US" b="1" dirty="0"/>
            </a:br>
            <a:endParaRPr lang="ru-RU" sz="2800" dirty="0">
              <a:latin typeface="+mn-lt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E08027-23C4-4326-A2F2-CADF337AD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7389"/>
            <a:ext cx="1294646" cy="365125"/>
          </a:xfrm>
          <a:noFill/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15</a:t>
            </a:r>
            <a:r>
              <a:rPr lang="ru-RU" sz="1400" i="1" dirty="0">
                <a:solidFill>
                  <a:schemeClr val="tx1"/>
                </a:solidFill>
              </a:rPr>
              <a:t>.1</a:t>
            </a:r>
            <a:r>
              <a:rPr lang="en-US" sz="1400" i="1" dirty="0">
                <a:solidFill>
                  <a:schemeClr val="tx1"/>
                </a:solidFill>
              </a:rPr>
              <a:t>2</a:t>
            </a:r>
            <a:r>
              <a:rPr lang="ru-RU" sz="1400" i="1" dirty="0">
                <a:solidFill>
                  <a:schemeClr val="tx1"/>
                </a:solidFill>
              </a:rPr>
              <a:t>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07AC18-68D8-40A7-8494-40CC7BF4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9657" y="6508428"/>
            <a:ext cx="1882282" cy="360000"/>
          </a:xfrm>
          <a:noFill/>
        </p:spPr>
        <p:txBody>
          <a:bodyPr/>
          <a:lstStyle/>
          <a:p>
            <a:fld id="{43E84B91-C625-4308-BD36-31EB5B5A21C8}" type="slidenum">
              <a:rPr lang="ru-RU" sz="1400" i="1" smtClean="0">
                <a:solidFill>
                  <a:schemeClr val="tx1"/>
                </a:solidFill>
              </a:rPr>
              <a:t>2</a:t>
            </a:fld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B9B77-5035-4413-9F2B-F40B9DA9CD4C}"/>
              </a:ext>
            </a:extLst>
          </p:cNvPr>
          <p:cNvSpPr txBox="1"/>
          <p:nvPr/>
        </p:nvSpPr>
        <p:spPr>
          <a:xfrm>
            <a:off x="1855694" y="1703235"/>
            <a:ext cx="87854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ru-RU" sz="2000" dirty="0"/>
              <a:t>Совершенствование методов ядерной медицины, развитие органической и неорганической химии, а также новые достижения молекулярной биологии требуют расширения круга радионуклидов, применяемых для диагностики и терапии. Перспективным подходом является тераностика – сочетание терапевтического и диагностического подхода в одном препарате. Это важно для того, чтобы радиотерапия приобрела персонализированный характер, и наносила минимальный ущерб здоровым органам и тканям. Для тераностики можно использовать препараты на основе радионуклидов, пригодных и для терапии, и для визуализации. И это влияет не только на то, что лечение проходит эффективнее, но и на то, что здоровые клетки в окружении пострадают значительно меньше. Таким образом, большее внимание обращено к радионуклидам, пробег испускаемых частиц которых меньше, а линейная передача энергии – больше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DB952CD-42B9-4B5F-95FB-7BB77640B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82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F4C3C-F50D-A13C-46E3-5E490EE89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23308-B8D4-233B-7F09-CAB6BC0B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4" y="84340"/>
            <a:ext cx="10515600" cy="576563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Calibri (Headings)"/>
              </a:rPr>
              <a:t>Ядерная медицина: три главных направления</a:t>
            </a:r>
            <a:endParaRPr lang="ru-RU" sz="2800" dirty="0">
              <a:latin typeface="+mn-lt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563620-76EF-70BA-0D92-7F3BD7D2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7389"/>
            <a:ext cx="1294646" cy="365125"/>
          </a:xfrm>
          <a:noFill/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15</a:t>
            </a:r>
            <a:r>
              <a:rPr lang="ru-RU" sz="1400" i="1" dirty="0">
                <a:solidFill>
                  <a:schemeClr val="tx1"/>
                </a:solidFill>
              </a:rPr>
              <a:t>.1</a:t>
            </a:r>
            <a:r>
              <a:rPr lang="en-US" sz="1400" i="1" dirty="0">
                <a:solidFill>
                  <a:schemeClr val="tx1"/>
                </a:solidFill>
              </a:rPr>
              <a:t>2</a:t>
            </a:r>
            <a:r>
              <a:rPr lang="ru-RU" sz="1400" i="1" dirty="0">
                <a:solidFill>
                  <a:schemeClr val="tx1"/>
                </a:solidFill>
              </a:rPr>
              <a:t>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709E71-1770-30BE-6B9C-7211D97F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9657" y="6508428"/>
            <a:ext cx="1882282" cy="360000"/>
          </a:xfrm>
          <a:noFill/>
        </p:spPr>
        <p:txBody>
          <a:bodyPr/>
          <a:lstStyle/>
          <a:p>
            <a:fld id="{43E84B91-C625-4308-BD36-31EB5B5A21C8}" type="slidenum">
              <a:rPr lang="ru-RU" sz="1400" i="1" smtClean="0">
                <a:solidFill>
                  <a:schemeClr val="tx1"/>
                </a:solidFill>
              </a:rPr>
              <a:t>3</a:t>
            </a:fld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A01287-205D-724A-8AAF-A7F33CF1A22D}"/>
              </a:ext>
            </a:extLst>
          </p:cNvPr>
          <p:cNvSpPr txBox="1"/>
          <p:nvPr/>
        </p:nvSpPr>
        <p:spPr>
          <a:xfrm>
            <a:off x="1226604" y="1161732"/>
            <a:ext cx="9271066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Радионуклидная диагностика </a:t>
            </a:r>
            <a:r>
              <a:rPr lang="en-US" sz="2000" dirty="0"/>
              <a:t>(SPECT </a:t>
            </a:r>
            <a:r>
              <a:rPr lang="ru-RU" sz="2000" dirty="0"/>
              <a:t>и</a:t>
            </a:r>
            <a:r>
              <a:rPr lang="en-US" sz="2000" dirty="0"/>
              <a:t> PET);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Радиационная терапия</a:t>
            </a:r>
            <a:r>
              <a:rPr lang="en-US" sz="2000" dirty="0"/>
              <a:t> (</a:t>
            </a:r>
            <a:r>
              <a:rPr lang="ru-RU" sz="2000" dirty="0"/>
              <a:t>прямое облучение опухолей</a:t>
            </a:r>
            <a:r>
              <a:rPr lang="en-US" sz="2000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Радионуклидная терапия</a:t>
            </a:r>
            <a:r>
              <a:rPr lang="en-US" sz="2000" dirty="0"/>
              <a:t> (</a:t>
            </a:r>
            <a:r>
              <a:rPr lang="ru-RU" sz="2000" dirty="0"/>
              <a:t>радионуклид инжектируется в опухоль</a:t>
            </a:r>
            <a:r>
              <a:rPr lang="en-US" sz="20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dirty="0"/>
              <a:t>Радиоактивная медицина потребляет 50% мировых запасов радиоактивных изотопов. Эти изотопы включают, в частности, радиофармацевтические препараты, такие как </a:t>
            </a:r>
            <a:r>
              <a:rPr lang="ru-RU" sz="2000" baseline="30000" dirty="0"/>
              <a:t>18</a:t>
            </a:r>
            <a:r>
              <a:rPr lang="ru-RU" sz="2000" dirty="0"/>
              <a:t>F-фтордезоксиглюкоза: она используется в позитронно-эмиссионной томографии (ПЭТ) в 95% случаев рака. Ядерная медицина дает возможность проводить исследования всех органов человеческого тела; он используется в кардиологии, эндокринологии, пульмонологии и других областях медицины. </a:t>
            </a:r>
            <a:endParaRPr lang="en-US" sz="2000" dirty="0"/>
          </a:p>
          <a:p>
            <a:r>
              <a:rPr lang="ru-RU" sz="2000" dirty="0"/>
              <a:t>Рынок ядерных медицинских услуг делится на несколько сегментов, в частности </a:t>
            </a:r>
            <a:r>
              <a:rPr lang="en-US" sz="2000" dirty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производство радиоизотопов и радиофармпрепаратов,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разработка оборудования для диагностики и терапии,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строительство объектов ядерной медицины 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/>
              <a:t>непосредственное оказание услуг населению (больницы и госпитали). </a:t>
            </a:r>
          </a:p>
          <a:p>
            <a:pPr algn="ctr"/>
            <a:endParaRPr lang="ru-RU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F4E61E5-7D05-5808-BF2A-FFB8BB86D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827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3A622-CA5F-EDAC-292B-3A7A0FA87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3A66F-26A3-A9FD-BE69-F169FA98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4" y="84340"/>
            <a:ext cx="10515600" cy="576563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Calibri (Headings)"/>
              </a:rPr>
              <a:t>Радионуклиды в ядерной медицине</a:t>
            </a:r>
            <a:endParaRPr lang="ru-RU" sz="2800" dirty="0">
              <a:latin typeface="+mn-lt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1D0B6-F7D0-AF83-194B-5CDBA102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7389"/>
            <a:ext cx="1294646" cy="365125"/>
          </a:xfrm>
          <a:noFill/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15</a:t>
            </a:r>
            <a:r>
              <a:rPr lang="ru-RU" sz="1400" i="1" dirty="0">
                <a:solidFill>
                  <a:schemeClr val="tx1"/>
                </a:solidFill>
              </a:rPr>
              <a:t>.1</a:t>
            </a:r>
            <a:r>
              <a:rPr lang="en-US" sz="1400" i="1" dirty="0">
                <a:solidFill>
                  <a:schemeClr val="tx1"/>
                </a:solidFill>
              </a:rPr>
              <a:t>2</a:t>
            </a:r>
            <a:r>
              <a:rPr lang="ru-RU" sz="1400" i="1" dirty="0">
                <a:solidFill>
                  <a:schemeClr val="tx1"/>
                </a:solidFill>
              </a:rPr>
              <a:t>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1BA7DD-AAF1-16C3-8843-35550B28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9657" y="6508428"/>
            <a:ext cx="1882282" cy="360000"/>
          </a:xfrm>
          <a:noFill/>
        </p:spPr>
        <p:txBody>
          <a:bodyPr/>
          <a:lstStyle/>
          <a:p>
            <a:fld id="{43E84B91-C625-4308-BD36-31EB5B5A21C8}" type="slidenum">
              <a:rPr lang="ru-RU" sz="1400" i="1" smtClean="0">
                <a:solidFill>
                  <a:schemeClr val="tx1"/>
                </a:solidFill>
              </a:rPr>
              <a:t>4</a:t>
            </a:fld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25CDE-719C-A94E-8252-70A6F775D9D1}"/>
              </a:ext>
            </a:extLst>
          </p:cNvPr>
          <p:cNvSpPr txBox="1"/>
          <p:nvPr/>
        </p:nvSpPr>
        <p:spPr>
          <a:xfrm>
            <a:off x="2537012" y="2184191"/>
            <a:ext cx="6606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F1FF9FC-1909-F390-67FF-F3214306C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827" cy="756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1C5CBB-AF5C-91F7-16EF-49FB65D9D204}"/>
              </a:ext>
            </a:extLst>
          </p:cNvPr>
          <p:cNvSpPr txBox="1"/>
          <p:nvPr/>
        </p:nvSpPr>
        <p:spPr>
          <a:xfrm>
            <a:off x="2093495" y="1346418"/>
            <a:ext cx="190577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ДИАГНОСТИКА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8D542C-C307-228F-FB77-BA12E44C20FD}"/>
              </a:ext>
            </a:extLst>
          </p:cNvPr>
          <p:cNvSpPr txBox="1"/>
          <p:nvPr/>
        </p:nvSpPr>
        <p:spPr>
          <a:xfrm>
            <a:off x="7105417" y="1610781"/>
            <a:ext cx="4291495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Терапия с открытыми источниками</a:t>
            </a:r>
            <a:r>
              <a:rPr lang="en-US" sz="2000" b="1" dirty="0"/>
              <a:t> </a:t>
            </a:r>
            <a:endParaRPr lang="ru-RU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FF0A04-B341-07B4-B32B-2251547E3A5A}"/>
              </a:ext>
            </a:extLst>
          </p:cNvPr>
          <p:cNvSpPr txBox="1"/>
          <p:nvPr/>
        </p:nvSpPr>
        <p:spPr>
          <a:xfrm>
            <a:off x="475694" y="2723294"/>
            <a:ext cx="2537425" cy="1200329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ПЭТ (</a:t>
            </a:r>
            <a:r>
              <a:rPr lang="en-US" b="1" dirty="0"/>
              <a:t>PET</a:t>
            </a:r>
            <a:r>
              <a:rPr lang="ru-RU" b="1" dirty="0"/>
              <a:t>)</a:t>
            </a:r>
            <a:endParaRPr lang="en-US" b="1" dirty="0"/>
          </a:p>
          <a:p>
            <a:pPr algn="ctr"/>
            <a:r>
              <a:rPr lang="ru-RU" dirty="0"/>
              <a:t>Позитронный эмиттеры</a:t>
            </a:r>
            <a:endParaRPr lang="en-US" dirty="0"/>
          </a:p>
          <a:p>
            <a:pPr algn="ctr"/>
            <a:r>
              <a:rPr lang="en-US" dirty="0"/>
              <a:t>T</a:t>
            </a:r>
            <a:r>
              <a:rPr lang="en-US" baseline="-25000" dirty="0"/>
              <a:t>1/2</a:t>
            </a:r>
            <a:r>
              <a:rPr lang="en-US" dirty="0"/>
              <a:t> </a:t>
            </a:r>
            <a:r>
              <a:rPr lang="ru-RU" dirty="0"/>
              <a:t>от секунд до </a:t>
            </a:r>
          </a:p>
          <a:p>
            <a:pPr algn="ctr"/>
            <a:r>
              <a:rPr lang="ru-RU" dirty="0"/>
              <a:t>несколько часов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7EE9FA-F1F8-0233-F1EC-6C9E1AFB44C3}"/>
              </a:ext>
            </a:extLst>
          </p:cNvPr>
          <p:cNvSpPr txBox="1"/>
          <p:nvPr/>
        </p:nvSpPr>
        <p:spPr>
          <a:xfrm>
            <a:off x="3273250" y="2722966"/>
            <a:ext cx="1967590" cy="1200329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ОФЭКТ (</a:t>
            </a:r>
            <a:r>
              <a:rPr lang="en-US" b="1" dirty="0"/>
              <a:t>SPECT</a:t>
            </a:r>
            <a:r>
              <a:rPr lang="ru-RU" b="1" dirty="0"/>
              <a:t>)</a:t>
            </a:r>
            <a:endParaRPr lang="en-US" b="1" dirty="0"/>
          </a:p>
          <a:p>
            <a:pPr algn="ctr"/>
            <a:r>
              <a:rPr lang="ru-RU" dirty="0"/>
              <a:t>гамма</a:t>
            </a:r>
            <a:r>
              <a:rPr lang="en-US" dirty="0"/>
              <a:t>-</a:t>
            </a:r>
            <a:r>
              <a:rPr lang="ru-RU" dirty="0"/>
              <a:t>излучатели</a:t>
            </a:r>
            <a:endParaRPr lang="en-US" dirty="0"/>
          </a:p>
          <a:p>
            <a:pPr algn="ctr"/>
            <a:r>
              <a:rPr lang="en-US" dirty="0"/>
              <a:t>100÷200 </a:t>
            </a:r>
            <a:r>
              <a:rPr lang="ru-RU" dirty="0"/>
              <a:t>кэВ и</a:t>
            </a:r>
            <a:r>
              <a:rPr lang="en-US" dirty="0"/>
              <a:t> T</a:t>
            </a:r>
            <a:r>
              <a:rPr lang="en-US" baseline="-25000" dirty="0"/>
              <a:t>1/2</a:t>
            </a:r>
          </a:p>
          <a:p>
            <a:pPr algn="ctr"/>
            <a:r>
              <a:rPr lang="ru-RU" dirty="0"/>
              <a:t>от минут до часов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E5114E-16A9-E4B9-3F5E-5142793F56A5}"/>
              </a:ext>
            </a:extLst>
          </p:cNvPr>
          <p:cNvSpPr txBox="1"/>
          <p:nvPr/>
        </p:nvSpPr>
        <p:spPr>
          <a:xfrm>
            <a:off x="6407825" y="3016068"/>
            <a:ext cx="1794337" cy="64633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бета</a:t>
            </a:r>
            <a:r>
              <a:rPr lang="en-US" dirty="0"/>
              <a:t>-</a:t>
            </a:r>
            <a:r>
              <a:rPr lang="ru-RU" dirty="0"/>
              <a:t>излучатели</a:t>
            </a:r>
            <a:endParaRPr lang="en-US" dirty="0"/>
          </a:p>
          <a:p>
            <a:r>
              <a:rPr lang="en-US" dirty="0"/>
              <a:t>100÷2000 </a:t>
            </a:r>
            <a:r>
              <a:rPr lang="ru-RU" dirty="0"/>
              <a:t>кэВ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1FF77A-6758-C202-DC7A-88F4E0168B71}"/>
              </a:ext>
            </a:extLst>
          </p:cNvPr>
          <p:cNvSpPr txBox="1"/>
          <p:nvPr/>
        </p:nvSpPr>
        <p:spPr>
          <a:xfrm>
            <a:off x="8277405" y="3030341"/>
            <a:ext cx="1947521" cy="92333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альфа</a:t>
            </a:r>
            <a:r>
              <a:rPr lang="en-US" dirty="0"/>
              <a:t>-</a:t>
            </a:r>
            <a:r>
              <a:rPr lang="ru-RU" dirty="0"/>
              <a:t>излучатели</a:t>
            </a:r>
            <a:endParaRPr lang="en-US" dirty="0"/>
          </a:p>
          <a:p>
            <a:r>
              <a:rPr lang="ru-RU" dirty="0"/>
              <a:t>С высокой ЛПЭ</a:t>
            </a:r>
            <a:endParaRPr lang="en-US" dirty="0"/>
          </a:p>
          <a:p>
            <a:r>
              <a:rPr lang="en-US" dirty="0"/>
              <a:t>~ 100 </a:t>
            </a:r>
            <a:r>
              <a:rPr lang="ru-RU" dirty="0"/>
              <a:t>кэВ</a:t>
            </a:r>
            <a:r>
              <a:rPr lang="en-US" dirty="0"/>
              <a:t>/</a:t>
            </a:r>
            <a:r>
              <a:rPr lang="el-GR" dirty="0"/>
              <a:t>μ</a:t>
            </a:r>
            <a:r>
              <a:rPr lang="ru-RU" dirty="0"/>
              <a:t>м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DAD49F9F-F25F-6FBA-89CC-9C3F9AE45DEF}"/>
              </a:ext>
            </a:extLst>
          </p:cNvPr>
          <p:cNvSpPr/>
          <p:nvPr/>
        </p:nvSpPr>
        <p:spPr>
          <a:xfrm>
            <a:off x="2144356" y="1758558"/>
            <a:ext cx="258680" cy="939086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E4A9D495-8D55-59AC-5F73-B5C2CE3BF549}"/>
              </a:ext>
            </a:extLst>
          </p:cNvPr>
          <p:cNvSpPr/>
          <p:nvPr/>
        </p:nvSpPr>
        <p:spPr>
          <a:xfrm>
            <a:off x="3770406" y="1757080"/>
            <a:ext cx="258680" cy="952173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77DC220-31C7-A983-4C69-AC54F4180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799" y="2032701"/>
            <a:ext cx="323116" cy="9815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734B4E7-41E3-BEC6-5489-27200BB56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861" y="2030276"/>
            <a:ext cx="323116" cy="98154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5B49C5-25D0-196E-13C6-0F31B00D3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1859" y="2021810"/>
            <a:ext cx="323116" cy="98154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E9B8F05-EC52-3EA3-54CF-CD81D64DD0C3}"/>
              </a:ext>
            </a:extLst>
          </p:cNvPr>
          <p:cNvSpPr txBox="1"/>
          <p:nvPr/>
        </p:nvSpPr>
        <p:spPr>
          <a:xfrm>
            <a:off x="1002361" y="4492130"/>
            <a:ext cx="3965637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/>
              <a:t>Терапия закрытыми источниками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308C77-02C2-C720-03DC-2D66533F5644}"/>
              </a:ext>
            </a:extLst>
          </p:cNvPr>
          <p:cNvSpPr txBox="1"/>
          <p:nvPr/>
        </p:nvSpPr>
        <p:spPr>
          <a:xfrm>
            <a:off x="302146" y="5585222"/>
            <a:ext cx="2536997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Гамма</a:t>
            </a:r>
            <a:r>
              <a:rPr lang="en-US" dirty="0"/>
              <a:t>-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ru-RU" dirty="0" err="1"/>
              <a:t>Кибер</a:t>
            </a:r>
            <a:r>
              <a:rPr lang="en-US" dirty="0"/>
              <a:t>-</a:t>
            </a:r>
            <a:r>
              <a:rPr lang="ru-RU" dirty="0"/>
              <a:t>ножи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720E24-D971-A8C3-4FE8-2EE6C22B4D00}"/>
              </a:ext>
            </a:extLst>
          </p:cNvPr>
          <p:cNvSpPr txBox="1"/>
          <p:nvPr/>
        </p:nvSpPr>
        <p:spPr>
          <a:xfrm>
            <a:off x="5170855" y="4518053"/>
            <a:ext cx="261808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/>
              <a:t>Бор—захватная терапия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E1846131-DC37-E7C7-EA92-FA5FBE6C3FBF}"/>
              </a:ext>
            </a:extLst>
          </p:cNvPr>
          <p:cNvSpPr/>
          <p:nvPr/>
        </p:nvSpPr>
        <p:spPr>
          <a:xfrm>
            <a:off x="1251106" y="4887385"/>
            <a:ext cx="258680" cy="668091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B5934771-38CF-A533-6976-A8CF0E0AF520}"/>
              </a:ext>
            </a:extLst>
          </p:cNvPr>
          <p:cNvSpPr/>
          <p:nvPr/>
        </p:nvSpPr>
        <p:spPr>
          <a:xfrm>
            <a:off x="3913515" y="4892249"/>
            <a:ext cx="258680" cy="646331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90B780-C988-CB0A-D0CE-66E27B38DB00}"/>
              </a:ext>
            </a:extLst>
          </p:cNvPr>
          <p:cNvSpPr txBox="1"/>
          <p:nvPr/>
        </p:nvSpPr>
        <p:spPr>
          <a:xfrm>
            <a:off x="2985180" y="5555476"/>
            <a:ext cx="3432390" cy="64633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Бета</a:t>
            </a:r>
            <a:r>
              <a:rPr lang="en-US" dirty="0"/>
              <a:t>-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ru-RU" dirty="0"/>
              <a:t>гамма аппликаторы</a:t>
            </a:r>
            <a:endParaRPr lang="en-US" dirty="0"/>
          </a:p>
          <a:p>
            <a:r>
              <a:rPr lang="en-US" dirty="0"/>
              <a:t>(</a:t>
            </a:r>
            <a:r>
              <a:rPr lang="en-US" baseline="30000" dirty="0"/>
              <a:t>90</a:t>
            </a:r>
            <a:r>
              <a:rPr lang="en-US" dirty="0"/>
              <a:t>Sr/</a:t>
            </a:r>
            <a:r>
              <a:rPr lang="en-US" baseline="30000" dirty="0"/>
              <a:t>90</a:t>
            </a:r>
            <a:r>
              <a:rPr lang="en-US" dirty="0"/>
              <a:t>Y, </a:t>
            </a:r>
            <a:r>
              <a:rPr lang="en-US" baseline="30000" dirty="0"/>
              <a:t>106</a:t>
            </a:r>
            <a:r>
              <a:rPr lang="en-US" dirty="0"/>
              <a:t>Ru/</a:t>
            </a:r>
            <a:r>
              <a:rPr lang="en-US" baseline="30000" dirty="0"/>
              <a:t>106</a:t>
            </a:r>
            <a:r>
              <a:rPr lang="en-US" dirty="0"/>
              <a:t>Rh..</a:t>
            </a:r>
            <a:r>
              <a:rPr lang="en-US" baseline="30000" dirty="0"/>
              <a:t>60</a:t>
            </a:r>
            <a:r>
              <a:rPr lang="en-US" dirty="0"/>
              <a:t>Co, </a:t>
            </a:r>
            <a:r>
              <a:rPr lang="en-US" baseline="30000" dirty="0"/>
              <a:t>137</a:t>
            </a:r>
            <a:r>
              <a:rPr lang="en-US" dirty="0"/>
              <a:t>Cs)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19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F98F5-2FB5-2F70-1994-9E64E61FE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F565D-CEA9-1D58-84F3-174E88C97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4" y="84340"/>
            <a:ext cx="10515600" cy="576563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Calibri (Headings)"/>
              </a:rPr>
              <a:t>Позитронно-эмиссионная томография (ПЭТ) </a:t>
            </a:r>
            <a:endParaRPr lang="ru-RU" sz="2800" dirty="0">
              <a:latin typeface="+mn-lt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8DC2C-AAA1-81FA-0A04-42B726B64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7389"/>
            <a:ext cx="1294646" cy="365125"/>
          </a:xfrm>
          <a:noFill/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15</a:t>
            </a:r>
            <a:r>
              <a:rPr lang="ru-RU" sz="1400" i="1" dirty="0">
                <a:solidFill>
                  <a:schemeClr val="tx1"/>
                </a:solidFill>
              </a:rPr>
              <a:t>.1</a:t>
            </a:r>
            <a:r>
              <a:rPr lang="en-US" sz="1400" i="1" dirty="0">
                <a:solidFill>
                  <a:schemeClr val="tx1"/>
                </a:solidFill>
              </a:rPr>
              <a:t>2</a:t>
            </a:r>
            <a:r>
              <a:rPr lang="ru-RU" sz="1400" i="1" dirty="0">
                <a:solidFill>
                  <a:schemeClr val="tx1"/>
                </a:solidFill>
              </a:rPr>
              <a:t>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498CFB-60F5-1FE9-5AD3-01523C16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9657" y="6508428"/>
            <a:ext cx="1882282" cy="360000"/>
          </a:xfrm>
          <a:noFill/>
        </p:spPr>
        <p:txBody>
          <a:bodyPr/>
          <a:lstStyle/>
          <a:p>
            <a:fld id="{43E84B91-C625-4308-BD36-31EB5B5A21C8}" type="slidenum">
              <a:rPr lang="ru-RU" sz="1400" i="1" smtClean="0">
                <a:solidFill>
                  <a:schemeClr val="tx1"/>
                </a:solidFill>
              </a:rPr>
              <a:t>5</a:t>
            </a:fld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A2FDB-146E-615B-4238-4897D408822F}"/>
              </a:ext>
            </a:extLst>
          </p:cNvPr>
          <p:cNvSpPr txBox="1"/>
          <p:nvPr/>
        </p:nvSpPr>
        <p:spPr>
          <a:xfrm>
            <a:off x="731987" y="893273"/>
            <a:ext cx="10999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 ПЭТ используются радионуклиды - ультракороткоживущие излучатели позитронов</a:t>
            </a:r>
          </a:p>
          <a:p>
            <a:r>
              <a:rPr lang="ru-RU" sz="2000" b="1" dirty="0"/>
              <a:t> </a:t>
            </a:r>
            <a:r>
              <a:rPr lang="en-US" sz="2000" b="1" dirty="0"/>
              <a:t>(</a:t>
            </a:r>
            <a:r>
              <a:rPr lang="en-US" sz="2000" b="1" baseline="30000" dirty="0"/>
              <a:t>18</a:t>
            </a:r>
            <a:r>
              <a:rPr lang="en-US" sz="2000" b="1" dirty="0"/>
              <a:t>F, </a:t>
            </a:r>
            <a:r>
              <a:rPr lang="en-US" sz="2000" b="1" baseline="30000" dirty="0"/>
              <a:t>15</a:t>
            </a:r>
            <a:r>
              <a:rPr lang="en-US" sz="2000" b="1" dirty="0"/>
              <a:t>O, </a:t>
            </a:r>
            <a:r>
              <a:rPr lang="en-US" sz="2000" b="1" baseline="30000" dirty="0"/>
              <a:t>13</a:t>
            </a:r>
            <a:r>
              <a:rPr lang="en-US" sz="2000" b="1" dirty="0"/>
              <a:t>N, </a:t>
            </a:r>
            <a:r>
              <a:rPr lang="en-US" sz="2000" b="1" baseline="30000" dirty="0"/>
              <a:t>11</a:t>
            </a:r>
            <a:r>
              <a:rPr lang="en-US" sz="2000" b="1" dirty="0"/>
              <a:t>C)</a:t>
            </a:r>
            <a:r>
              <a:rPr lang="ru-RU" sz="2000" b="1" dirty="0"/>
              <a:t> производятся циклотронами, расположенными в больницах или рядом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097FDBF-FD28-275D-3ACD-FCBE07D0D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827" cy="756000"/>
          </a:xfrm>
          <a:prstGeom prst="rect">
            <a:avLst/>
          </a:prstGeom>
        </p:spPr>
      </p:pic>
      <p:pic>
        <p:nvPicPr>
          <p:cNvPr id="3" name="Content Placeholder 11">
            <a:extLst>
              <a:ext uri="{FF2B5EF4-FFF2-40B4-BE49-F238E27FC236}">
                <a16:creationId xmlns:a16="http://schemas.microsoft.com/office/drawing/2014/main" id="{AA6486B7-8D38-82F2-EBC6-E13EC7F77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4034" y="2087437"/>
            <a:ext cx="4781237" cy="3503751"/>
          </a:xfrm>
        </p:spPr>
      </p:pic>
    </p:spTree>
    <p:extLst>
      <p:ext uri="{BB962C8B-B14F-4D97-AF65-F5344CB8AC3E}">
        <p14:creationId xmlns:p14="http://schemas.microsoft.com/office/powerpoint/2010/main" val="120620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94330-0467-4A61-29AA-C8E83B779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3206D-3AE9-6971-58C3-D5033B7F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4" y="84340"/>
            <a:ext cx="10515600" cy="576563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Calibri (Headings)"/>
              </a:rPr>
              <a:t>Радионуклиды: позитронные эмиттеры для</a:t>
            </a:r>
            <a:r>
              <a:rPr lang="en-US" sz="2800" i="1" dirty="0">
                <a:solidFill>
                  <a:srgbClr val="FF0000"/>
                </a:solidFill>
                <a:latin typeface="Calibri (Headings)"/>
              </a:rPr>
              <a:t> PET</a:t>
            </a:r>
            <a:endParaRPr lang="ru-RU" sz="2800" dirty="0">
              <a:latin typeface="+mn-lt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E86CAC-F20C-430E-82BF-690CF3BB5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7389"/>
            <a:ext cx="1294646" cy="365125"/>
          </a:xfrm>
          <a:noFill/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15</a:t>
            </a:r>
            <a:r>
              <a:rPr lang="ru-RU" sz="1400" i="1" dirty="0">
                <a:solidFill>
                  <a:schemeClr val="tx1"/>
                </a:solidFill>
              </a:rPr>
              <a:t>.1</a:t>
            </a:r>
            <a:r>
              <a:rPr lang="en-US" sz="1400" i="1" dirty="0">
                <a:solidFill>
                  <a:schemeClr val="tx1"/>
                </a:solidFill>
              </a:rPr>
              <a:t>2</a:t>
            </a:r>
            <a:r>
              <a:rPr lang="ru-RU" sz="1400" i="1" dirty="0">
                <a:solidFill>
                  <a:schemeClr val="tx1"/>
                </a:solidFill>
              </a:rPr>
              <a:t>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98E21-22CD-CC33-9692-A068E2C3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9657" y="6508428"/>
            <a:ext cx="1882282" cy="360000"/>
          </a:xfrm>
          <a:noFill/>
        </p:spPr>
        <p:txBody>
          <a:bodyPr/>
          <a:lstStyle/>
          <a:p>
            <a:fld id="{43E84B91-C625-4308-BD36-31EB5B5A21C8}" type="slidenum">
              <a:rPr lang="ru-RU" sz="1400" i="1" smtClean="0">
                <a:solidFill>
                  <a:schemeClr val="tx1"/>
                </a:solidFill>
              </a:rPr>
              <a:t>6</a:t>
            </a:fld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18C6C6A-3E33-BA96-8399-8C4759CC9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827" cy="75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B285DF-08D4-C620-AE1F-CD58ABA15ADE}"/>
              </a:ext>
            </a:extLst>
          </p:cNvPr>
          <p:cNvSpPr txBox="1"/>
          <p:nvPr/>
        </p:nvSpPr>
        <p:spPr>
          <a:xfrm>
            <a:off x="430435" y="1082798"/>
            <a:ext cx="525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Список короткоживущих излучателей позитронов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E358DC-0980-304A-3991-5A2400AFF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3" y="1718268"/>
            <a:ext cx="5704335" cy="382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5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02C30-5244-8C83-DEFA-6E3FAC204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8B7E1-F6AA-0DEB-2046-E848BCC4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4" y="84340"/>
            <a:ext cx="10515600" cy="576563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Calibri (Headings)"/>
              </a:rPr>
              <a:t>Сканер ОФЭКТ </a:t>
            </a:r>
            <a:endParaRPr lang="ru-RU" sz="2800" dirty="0">
              <a:latin typeface="+mn-lt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C5900-59E2-2F72-E99B-9C988BBB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7389"/>
            <a:ext cx="1294646" cy="365125"/>
          </a:xfrm>
          <a:noFill/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15</a:t>
            </a:r>
            <a:r>
              <a:rPr lang="ru-RU" sz="1400" i="1" dirty="0">
                <a:solidFill>
                  <a:schemeClr val="tx1"/>
                </a:solidFill>
              </a:rPr>
              <a:t>.1</a:t>
            </a:r>
            <a:r>
              <a:rPr lang="en-US" sz="1400" i="1" dirty="0">
                <a:solidFill>
                  <a:schemeClr val="tx1"/>
                </a:solidFill>
              </a:rPr>
              <a:t>2</a:t>
            </a:r>
            <a:r>
              <a:rPr lang="ru-RU" sz="1400" i="1" dirty="0">
                <a:solidFill>
                  <a:schemeClr val="tx1"/>
                </a:solidFill>
              </a:rPr>
              <a:t>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7E66B0-917F-FC16-9F22-E3FAF8C2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9657" y="6508428"/>
            <a:ext cx="1882282" cy="360000"/>
          </a:xfrm>
          <a:noFill/>
        </p:spPr>
        <p:txBody>
          <a:bodyPr/>
          <a:lstStyle/>
          <a:p>
            <a:fld id="{43E84B91-C625-4308-BD36-31EB5B5A21C8}" type="slidenum">
              <a:rPr lang="ru-RU" sz="1400" i="1" smtClean="0">
                <a:solidFill>
                  <a:schemeClr val="tx1"/>
                </a:solidFill>
              </a:rPr>
              <a:t>7</a:t>
            </a:fld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DB956F6-4970-5B03-9DF7-F08529DFD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827" cy="75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588FF9-CC65-59CE-9AA6-F2786FE30094}"/>
              </a:ext>
            </a:extLst>
          </p:cNvPr>
          <p:cNvSpPr txBox="1"/>
          <p:nvPr/>
        </p:nvSpPr>
        <p:spPr>
          <a:xfrm>
            <a:off x="407913" y="756000"/>
            <a:ext cx="7285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Радиоактивные индикаторы вводятся в кровь для получения изображений сердца.</a:t>
            </a:r>
          </a:p>
          <a:p>
            <a:r>
              <a:rPr lang="ru-RU" sz="1500" dirty="0"/>
              <a:t>ОФЭКТ может показать, насколько хорошо кровь поступает к сердцу и насколько хорошо сердце работает (для диагностики ишемической болезни сердца и выяснения, случился ли инфаркт). Индикаторы поглощаются живой тканью сердца и производят гамма-лучи. Гамма-камера   улавливает эти лучи, и компьютер преобразует их в изображения сердца.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9F675-B824-84DA-B7B5-A2E3DABF7077}"/>
              </a:ext>
            </a:extLst>
          </p:cNvPr>
          <p:cNvSpPr txBox="1"/>
          <p:nvPr/>
        </p:nvSpPr>
        <p:spPr>
          <a:xfrm>
            <a:off x="251012" y="2328425"/>
            <a:ext cx="80372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/>
              <a:t>Эти изображения создаются в виде «срезов», которые можно создавать с разных направлений.</a:t>
            </a:r>
          </a:p>
          <a:p>
            <a:r>
              <a:rPr lang="ru-RU" sz="1500" dirty="0"/>
              <a:t>  и углов. Изображения можно использовать для создания трехмерного изображения.</a:t>
            </a:r>
          </a:p>
          <a:p>
            <a:r>
              <a:rPr lang="ru-RU" sz="1500" dirty="0"/>
              <a:t>Области света или темноты или области</a:t>
            </a:r>
          </a:p>
          <a:p>
            <a:r>
              <a:rPr lang="ru-RU" sz="1500" dirty="0"/>
              <a:t>цвета представляют количество индикатора,</a:t>
            </a:r>
          </a:p>
          <a:p>
            <a:r>
              <a:rPr lang="ru-RU" sz="1500" dirty="0"/>
              <a:t>поглощенным сердцем и относительный</a:t>
            </a:r>
          </a:p>
          <a:p>
            <a:r>
              <a:rPr lang="ru-RU" sz="1500" dirty="0"/>
              <a:t>кровоток, достигающей этой ткани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0A28C4C-7530-C10B-0D24-1E7E492201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77" y="3067089"/>
            <a:ext cx="3961711" cy="327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5FE41DD-4176-AA42-3AA0-7304F177F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231" y="3067088"/>
            <a:ext cx="3961711" cy="327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8DAEA0-E9A1-5443-44B4-B34992D5DD78}"/>
              </a:ext>
            </a:extLst>
          </p:cNvPr>
          <p:cNvSpPr txBox="1"/>
          <p:nvPr/>
        </p:nvSpPr>
        <p:spPr>
          <a:xfrm flipH="1">
            <a:off x="206307" y="4356683"/>
            <a:ext cx="3405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ОФЭКТ сердца - это неинвазивный тест в ядерной визуализации.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15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5B1B7-AF5D-147B-AAD0-0E899F558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AF220-FB9E-FCA3-722B-A23E3A395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4" y="84340"/>
            <a:ext cx="10515600" cy="576563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Calibri (Headings)"/>
              </a:rPr>
              <a:t>Генераторы радионуклидов</a:t>
            </a:r>
            <a:endParaRPr lang="ru-RU" sz="2800" dirty="0">
              <a:latin typeface="+mn-lt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DBAD0F-6D0C-8E9D-A118-8A54BF32DA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7389"/>
            <a:ext cx="1294646" cy="365125"/>
          </a:xfrm>
          <a:noFill/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15</a:t>
            </a:r>
            <a:r>
              <a:rPr lang="ru-RU" sz="1400" i="1" dirty="0">
                <a:solidFill>
                  <a:schemeClr val="tx1"/>
                </a:solidFill>
              </a:rPr>
              <a:t>.1</a:t>
            </a:r>
            <a:r>
              <a:rPr lang="en-US" sz="1400" i="1" dirty="0">
                <a:solidFill>
                  <a:schemeClr val="tx1"/>
                </a:solidFill>
              </a:rPr>
              <a:t>2</a:t>
            </a:r>
            <a:r>
              <a:rPr lang="ru-RU" sz="1400" i="1" dirty="0">
                <a:solidFill>
                  <a:schemeClr val="tx1"/>
                </a:solidFill>
              </a:rPr>
              <a:t>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069B13-275D-E0CF-ECA7-6B82ACDF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9657" y="6508428"/>
            <a:ext cx="1882282" cy="360000"/>
          </a:xfrm>
          <a:noFill/>
        </p:spPr>
        <p:txBody>
          <a:bodyPr/>
          <a:lstStyle/>
          <a:p>
            <a:fld id="{43E84B91-C625-4308-BD36-31EB5B5A21C8}" type="slidenum">
              <a:rPr lang="ru-RU" sz="1400" i="1" smtClean="0">
                <a:solidFill>
                  <a:schemeClr val="tx1"/>
                </a:solidFill>
              </a:rPr>
              <a:t>8</a:t>
            </a:fld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B267ED2-841F-A47D-215A-BB399B8A6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827" cy="75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347B86-A1B1-961C-C43F-1744C9EA928A}"/>
              </a:ext>
            </a:extLst>
          </p:cNvPr>
          <p:cNvSpPr txBox="1"/>
          <p:nvPr/>
        </p:nvSpPr>
        <p:spPr>
          <a:xfrm>
            <a:off x="222366" y="770390"/>
            <a:ext cx="58736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Система, включающая </a:t>
            </a:r>
            <a:r>
              <a:rPr lang="ru-RU" dirty="0">
                <a:solidFill>
                  <a:srgbClr val="FF0000"/>
                </a:solidFill>
              </a:rPr>
              <a:t>зафиксированный родительский радионуклид,</a:t>
            </a:r>
            <a:r>
              <a:rPr lang="ru-RU" dirty="0"/>
              <a:t> распадающийся в </a:t>
            </a:r>
            <a:r>
              <a:rPr lang="ru-RU" dirty="0">
                <a:solidFill>
                  <a:srgbClr val="FF0000"/>
                </a:solidFill>
              </a:rPr>
              <a:t>дочерний радионуклид</a:t>
            </a:r>
            <a:r>
              <a:rPr lang="ru-RU" dirty="0"/>
              <a:t>, в которой выделяется элюированием или любым другим методом и далее используется в </a:t>
            </a:r>
            <a:r>
              <a:rPr lang="ru-RU" dirty="0" err="1"/>
              <a:t>радиофармацевтике</a:t>
            </a:r>
            <a:r>
              <a:rPr lang="ru-RU" dirty="0"/>
              <a:t>.</a:t>
            </a:r>
            <a:endParaRPr lang="ru-RU" sz="1600" dirty="0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A7DD0F71-279A-403C-528E-D53AB2EF4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3" y="2236120"/>
            <a:ext cx="2623447" cy="1901223"/>
          </a:xfrm>
          <a:prstGeom prst="rect">
            <a:avLst/>
          </a:prstGeom>
        </p:spPr>
      </p:pic>
      <p:pic>
        <p:nvPicPr>
          <p:cNvPr id="10" name="Рисунок 11">
            <a:extLst>
              <a:ext uri="{FF2B5EF4-FFF2-40B4-BE49-F238E27FC236}">
                <a16:creationId xmlns:a16="http://schemas.microsoft.com/office/drawing/2014/main" id="{299EB6EB-5C2F-7FA4-8AC2-4F87FE853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492" y="925646"/>
            <a:ext cx="4448175" cy="3629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B6DFF7-FD7D-90C5-F4E4-BF24289BE111}"/>
              </a:ext>
            </a:extLst>
          </p:cNvPr>
          <p:cNvSpPr txBox="1"/>
          <p:nvPr/>
        </p:nvSpPr>
        <p:spPr>
          <a:xfrm>
            <a:off x="5788043" y="4554671"/>
            <a:ext cx="56092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Принципиальная схема генератора на основе хроматографической колонке, размещенной в свинцовом экранированном контейнере для подачи сырьевого радионуклида.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A52C1D-4193-C923-9FDC-97955A1A5B1D}"/>
              </a:ext>
            </a:extLst>
          </p:cNvPr>
          <p:cNvSpPr txBox="1"/>
          <p:nvPr/>
        </p:nvSpPr>
        <p:spPr>
          <a:xfrm>
            <a:off x="815827" y="4293061"/>
            <a:ext cx="1406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/>
              <a:t>Схема распада </a:t>
            </a:r>
          </a:p>
          <a:p>
            <a:r>
              <a:rPr lang="ru-RU" sz="1400" b="1" dirty="0"/>
              <a:t>изотопа</a:t>
            </a:r>
            <a:r>
              <a:rPr lang="fr-FR" sz="1400" b="1" dirty="0"/>
              <a:t> </a:t>
            </a:r>
            <a:r>
              <a:rPr lang="fr-FR" sz="1400" b="1" baseline="30000" dirty="0"/>
              <a:t>99</a:t>
            </a:r>
            <a:r>
              <a:rPr lang="fr-FR" sz="1400" b="1" dirty="0"/>
              <a:t>Mo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2240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A1BF8-C822-2F81-5647-9990E7E9F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1325E-9845-F0D9-8376-8B2C631E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4" y="84340"/>
            <a:ext cx="10515600" cy="576563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Calibri (Headings)"/>
              </a:rPr>
              <a:t>Радиационная терапия</a:t>
            </a:r>
            <a:endParaRPr lang="ru-RU" sz="2800" dirty="0">
              <a:latin typeface="+mn-lt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F6F37E-44DE-6D8D-C8AE-8CE662FB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07389"/>
            <a:ext cx="1294646" cy="365125"/>
          </a:xfrm>
          <a:noFill/>
        </p:spPr>
        <p:txBody>
          <a:bodyPr/>
          <a:lstStyle/>
          <a:p>
            <a:r>
              <a:rPr lang="en-US" sz="1400" i="1" dirty="0">
                <a:solidFill>
                  <a:schemeClr val="tx1"/>
                </a:solidFill>
              </a:rPr>
              <a:t>15</a:t>
            </a:r>
            <a:r>
              <a:rPr lang="ru-RU" sz="1400" i="1" dirty="0">
                <a:solidFill>
                  <a:schemeClr val="tx1"/>
                </a:solidFill>
              </a:rPr>
              <a:t>.1</a:t>
            </a:r>
            <a:r>
              <a:rPr lang="en-US" sz="1400" i="1" dirty="0">
                <a:solidFill>
                  <a:schemeClr val="tx1"/>
                </a:solidFill>
              </a:rPr>
              <a:t>2</a:t>
            </a:r>
            <a:r>
              <a:rPr lang="ru-RU" sz="1400" i="1" dirty="0">
                <a:solidFill>
                  <a:schemeClr val="tx1"/>
                </a:solidFill>
              </a:rPr>
              <a:t>.2025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1C34E9-E134-C616-E395-1921EB90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9657" y="6508428"/>
            <a:ext cx="1882282" cy="360000"/>
          </a:xfrm>
          <a:noFill/>
        </p:spPr>
        <p:txBody>
          <a:bodyPr/>
          <a:lstStyle/>
          <a:p>
            <a:fld id="{43E84B91-C625-4308-BD36-31EB5B5A21C8}" type="slidenum">
              <a:rPr lang="ru-RU" sz="1400" i="1" smtClean="0">
                <a:solidFill>
                  <a:schemeClr val="tx1"/>
                </a:solidFill>
              </a:rPr>
              <a:t>9</a:t>
            </a:fld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87D3B2B-1939-ACB5-694B-4AFACD8F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5827" cy="75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723047-03D3-58FD-99C5-41120EE2FE5B}"/>
              </a:ext>
            </a:extLst>
          </p:cNvPr>
          <p:cNvSpPr txBox="1"/>
          <p:nvPr/>
        </p:nvSpPr>
        <p:spPr>
          <a:xfrm>
            <a:off x="647323" y="830322"/>
            <a:ext cx="1115209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800" dirty="0"/>
              <a:t> Поскольку вода составляет примерно 75% общей массы тела, то первичные процессы при воздействии ионизирующего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излучения определяются поглощением энергии излучения водой, находящейся в клетках и межклеточном</a:t>
            </a:r>
          </a:p>
          <a:p>
            <a:pPr>
              <a:spcAft>
                <a:spcPts val="600"/>
              </a:spcAft>
            </a:pPr>
            <a:r>
              <a:rPr lang="ru-RU" sz="1800" dirty="0"/>
              <a:t>пространстве. В результате ионизации молекул воды образуются свободные радикалы </a:t>
            </a:r>
            <a:r>
              <a:rPr lang="ru-RU" sz="1800" b="1" i="1" dirty="0"/>
              <a:t>Н</a:t>
            </a:r>
            <a:r>
              <a:rPr lang="ru-RU" sz="1800" dirty="0"/>
              <a:t> и </a:t>
            </a:r>
            <a:r>
              <a:rPr lang="ru-RU" sz="1800" b="1" i="1" dirty="0"/>
              <a:t>ОН</a:t>
            </a:r>
            <a:r>
              <a:rPr lang="ru-RU" sz="1800" dirty="0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7E3842-C5EC-2C2A-C78E-892240F79417}"/>
                  </a:ext>
                </a:extLst>
              </p:cNvPr>
              <p:cNvSpPr txBox="1"/>
              <p:nvPr/>
            </p:nvSpPr>
            <p:spPr>
              <a:xfrm>
                <a:off x="518268" y="2520859"/>
                <a:ext cx="666335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600" dirty="0"/>
                  <a:t>  Физико-химический этап действия</a:t>
                </a:r>
                <a:r>
                  <a:rPr lang="en-US" sz="1600" dirty="0"/>
                  <a:t> </a:t>
                </a:r>
                <a:r>
                  <a:rPr lang="ru-RU" sz="1600" dirty="0"/>
                  <a:t>радиации: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+ </a:t>
                </a:r>
                <a:r>
                  <a:rPr lang="el-GR" sz="1600" dirty="0"/>
                  <a:t>γ</a:t>
                </a:r>
                <a:r>
                  <a:rPr lang="en-US" sz="1600" dirty="0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ru-RU" sz="1600" dirty="0"/>
                  <a:t> </a:t>
                </a:r>
                <a:r>
                  <a:rPr lang="en-US" sz="16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</a:p>
              <a:p>
                <a:endParaRPr lang="en-US" sz="1600" dirty="0"/>
              </a:p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dirty="0"/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1600" dirty="0"/>
              </a:p>
              <a:p>
                <a:r>
                  <a:rPr lang="ru-RU" sz="1600" dirty="0"/>
                  <a:t>Под действием излучения образуются ионы</a:t>
                </a:r>
                <a:r>
                  <a:rPr lang="en-US" sz="1600" dirty="0"/>
                  <a:t> </a:t>
                </a:r>
                <a:r>
                  <a:rPr lang="ru-RU" sz="1600" dirty="0"/>
                  <a:t>(радиолиз воды) и свободные радикалы,</a:t>
                </a:r>
                <a:r>
                  <a:rPr lang="en-US" sz="1600" dirty="0"/>
                  <a:t> </a:t>
                </a:r>
                <a:r>
                  <a:rPr lang="ru-RU" sz="1600" dirty="0"/>
                  <a:t>оказывающие </a:t>
                </a:r>
                <a:r>
                  <a:rPr lang="ru-RU" sz="1600" dirty="0" err="1"/>
                  <a:t>оксидантное</a:t>
                </a:r>
                <a:r>
                  <a:rPr lang="ru-RU" sz="1600" dirty="0"/>
                  <a:t> действие на</a:t>
                </a:r>
              </a:p>
              <a:p>
                <a:r>
                  <a:rPr lang="ru-RU" sz="1600" dirty="0"/>
                  <a:t>биологическую клетку, вызывающие</a:t>
                </a:r>
                <a:r>
                  <a:rPr lang="en-US" sz="1600" dirty="0"/>
                  <a:t> </a:t>
                </a:r>
                <a:r>
                  <a:rPr lang="ru-RU" sz="1600" dirty="0"/>
                  <a:t>перикисное окисление липидов</a:t>
                </a:r>
                <a:r>
                  <a:rPr lang="en-US" sz="1600" dirty="0"/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7E3842-C5EC-2C2A-C78E-892240F79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68" y="2520859"/>
                <a:ext cx="6663350" cy="1969770"/>
              </a:xfrm>
              <a:prstGeom prst="rect">
                <a:avLst/>
              </a:prstGeom>
              <a:blipFill>
                <a:blip r:embed="rId3"/>
                <a:stretch>
                  <a:fillRect l="-457" t="-929" r="-1098" b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79AA8DD-F8A3-0C2B-053E-F6BA0C5ED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860" y="2646393"/>
            <a:ext cx="2832227" cy="2200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558128-A333-E88C-EA49-7527F13EA1F9}"/>
                  </a:ext>
                </a:extLst>
              </p:cNvPr>
              <p:cNvSpPr txBox="1"/>
              <p:nvPr/>
            </p:nvSpPr>
            <p:spPr>
              <a:xfrm>
                <a:off x="7275124" y="5338991"/>
                <a:ext cx="38096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/>
                  <a:t>Образование радикалов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𝐻𝑂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1600" dirty="0"/>
                  <a:t>….</a:t>
                </a:r>
                <a:endParaRPr lang="ru-RU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558128-A333-E88C-EA49-7527F13EA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124" y="5338991"/>
                <a:ext cx="3809697" cy="338554"/>
              </a:xfrm>
              <a:prstGeom prst="rect">
                <a:avLst/>
              </a:prstGeom>
              <a:blipFill>
                <a:blip r:embed="rId5"/>
                <a:stretch>
                  <a:fillRect l="-80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2917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69743</TotalTime>
  <Words>925</Words>
  <Application>Microsoft Office PowerPoint</Application>
  <PresentationFormat>Widescreen</PresentationFormat>
  <Paragraphs>111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(Headings)</vt:lpstr>
      <vt:lpstr>Calibri Light</vt:lpstr>
      <vt:lpstr>Cambria Math</vt:lpstr>
      <vt:lpstr>Times New Roman</vt:lpstr>
      <vt:lpstr>Тема Office</vt:lpstr>
      <vt:lpstr>ОТЧЕТ  О НАУЧНОЙ ИССЛЕДОВАТЕЛЬСКОЙ РАБОТЕ</vt:lpstr>
      <vt:lpstr>ВВЕДЕНИЕ </vt:lpstr>
      <vt:lpstr>Ядерная медицина: три главных направления</vt:lpstr>
      <vt:lpstr>Радионуклиды в ядерной медицине</vt:lpstr>
      <vt:lpstr>Позитронно-эмиссионная томография (ПЭТ) </vt:lpstr>
      <vt:lpstr>Радионуклиды: позитронные эмиттеры для PET</vt:lpstr>
      <vt:lpstr>Сканер ОФЭКТ </vt:lpstr>
      <vt:lpstr>Генераторы радионуклидов</vt:lpstr>
      <vt:lpstr>Радиационная терапия</vt:lpstr>
      <vt:lpstr>Радиационная терапия</vt:lpstr>
      <vt:lpstr>Заключение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Isotopes: production and application</dc:title>
  <dc:creator>Vasily Kornoukhov</dc:creator>
  <cp:lastModifiedBy>GETRUDE KALENGA MUNGOMA</cp:lastModifiedBy>
  <cp:revision>2888</cp:revision>
  <dcterms:created xsi:type="dcterms:W3CDTF">2020-10-04T16:41:09Z</dcterms:created>
  <dcterms:modified xsi:type="dcterms:W3CDTF">2025-12-23T10:18:37Z</dcterms:modified>
</cp:coreProperties>
</file>