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8" r:id="rId3"/>
    <p:sldId id="266" r:id="rId5"/>
    <p:sldId id="267" r:id="rId6"/>
    <p:sldId id="269" r:id="rId7"/>
    <p:sldId id="270" r:id="rId8"/>
    <p:sldId id="274" r:id="rId9"/>
    <p:sldId id="278" r:id="rId10"/>
    <p:sldId id="288" r:id="rId11"/>
    <p:sldId id="289" r:id="rId12"/>
    <p:sldId id="265" r:id="rId13"/>
  </p:sldIdLst>
  <p:sldSz cx="12192000" cy="6858000"/>
  <p:notesSz cx="6858000" cy="9144000"/>
  <p:embeddedFontLst>
    <p:embeddedFont>
      <p:font typeface="Montserrat" panose="00000500000000000000" pitchFamily="2" charset="-52"/>
      <p:regular r:id="rId17"/>
    </p:embeddedFont>
    <p:embeddedFont>
      <p:font typeface="Calibri" panose="020F050202020403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4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 varScale="1">
        <p:scale>
          <a:sx n="65" d="100"/>
          <a:sy n="65" d="100"/>
        </p:scale>
        <p:origin x="700" y="44"/>
      </p:cViewPr>
      <p:guideLst>
        <p:guide pos="3884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6371-251F-4ED8-9B56-EDA7AD5BC19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B1231-4811-4266-96DE-A5316DE68A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1231-4811-4266-96DE-A5316DE68A6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>
            <a:fillRect/>
          </a:stretch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  <a:endParaRPr lang="ru-RU" dirty="0"/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  <a:endParaRPr lang="ru-RU" dirty="0"/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993648" y="6319384"/>
            <a:ext cx="1649811" cy="3693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2025 </a:t>
            </a:r>
            <a:r>
              <a:rPr lang="ru-RU" dirty="0" smtClean="0">
                <a:solidFill>
                  <a:schemeClr val="tx1"/>
                </a:solidFill>
              </a:rPr>
              <a:t>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7772400" y="4239493"/>
            <a:ext cx="4419600" cy="186118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Выполнил:</a:t>
            </a:r>
            <a:endParaRPr lang="ru-RU" sz="20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Давыдкин Е.К. </a:t>
            </a:r>
            <a:endParaRPr lang="ru-RU" sz="20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Научный руководитель:</a:t>
            </a:r>
            <a:endParaRPr lang="ru-RU" sz="20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д.ф.-м.н., проф. </a:t>
            </a:r>
            <a:r>
              <a:rPr lang="ru-RU" sz="2000" dirty="0" err="1">
                <a:solidFill>
                  <a:schemeClr val="tx1"/>
                </a:solidFill>
                <a:latin typeface="Montserrat" panose="00000500000000000000" pitchFamily="2" charset="-52"/>
              </a:rPr>
              <a:t>Салахутдинов</a:t>
            </a: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 Г.Х.</a:t>
            </a:r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776681" y="2669833"/>
            <a:ext cx="9461181" cy="1568450"/>
          </a:xfrm>
        </p:spPr>
        <p:txBody>
          <a:bodyPr/>
          <a:lstStyle/>
          <a:p>
            <a:r>
              <a:rPr lang="ru-RU" sz="3200" dirty="0"/>
              <a:t>Метод измерения плотности потока нейтронов и скорости его изменения по сигналам с ионизационной камеры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533314" y="2972025"/>
            <a:ext cx="6481706" cy="1754326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исследования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9572" y="1178687"/>
            <a:ext cx="11445615" cy="583565"/>
          </a:xfrm>
        </p:spPr>
        <p:txBody>
          <a:bodyPr/>
          <a:lstStyle/>
          <a:p>
            <a:r>
              <a:rPr lang="ru-RU" b="0" dirty="0"/>
              <a:t>Цель: литературный анализ </a:t>
            </a:r>
            <a:r>
              <a:rPr lang="en-US" altLang="en-US" b="0" dirty="0"/>
              <a:t>физического метода</a:t>
            </a:r>
            <a:r>
              <a:rPr lang="ru-RU" altLang="en-US" b="0" dirty="0"/>
              <a:t> контроля параметров ЯР</a:t>
            </a:r>
            <a:r>
              <a:rPr lang="en-US" altLang="en-US" b="0" dirty="0"/>
              <a:t> основанного на измерении плотности потока нейтронов и скорости его изменения</a:t>
            </a:r>
            <a:r>
              <a:rPr lang="ru-RU" altLang="en-US" b="0" dirty="0"/>
              <a:t>.</a:t>
            </a:r>
            <a:endParaRPr lang="ru-RU" altLang="en-US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208206" y="2459199"/>
            <a:ext cx="7207047" cy="2627630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Задачи:</a:t>
            </a:r>
            <a:endParaRPr lang="ru-RU" sz="1800" dirty="0">
              <a:solidFill>
                <a:schemeClr val="tx1"/>
              </a:solidFill>
            </a:endParaRPr>
          </a:p>
          <a:p>
            <a:pPr lvl="1"/>
            <a:r>
              <a:rPr lang="en-US" altLang="en-US" sz="1800" dirty="0">
                <a:latin typeface="Montserrat" panose="00000500000000000000" pitchFamily="2" charset="-52"/>
              </a:rPr>
              <a:t>-Изучение физического метода измерения мощности реактора.</a:t>
            </a:r>
            <a:r>
              <a:rPr lang="" altLang="en-US" sz="1800" dirty="0">
                <a:latin typeface="Montserrat" panose="00000500000000000000" pitchFamily="2" charset="-52"/>
              </a:rPr>
              <a:t> </a:t>
            </a:r>
            <a:endParaRPr lang="" altLang="en-US" sz="1800" dirty="0">
              <a:latin typeface="Montserrat" panose="00000500000000000000" pitchFamily="2" charset="-52"/>
            </a:endParaRPr>
          </a:p>
          <a:p>
            <a:pPr lvl="1"/>
            <a:r>
              <a:rPr lang="en-US" altLang="en-US" sz="1800" dirty="0">
                <a:latin typeface="Montserrat" panose="00000500000000000000" pitchFamily="2" charset="-52"/>
              </a:rPr>
              <a:t>-На примерах рассмотреть нейтронные детекторы </a:t>
            </a:r>
            <a:r>
              <a:rPr lang="ru-RU" altLang="en-US" sz="1800" dirty="0">
                <a:latin typeface="Montserrat" panose="00000500000000000000" pitchFamily="2" charset="-52"/>
              </a:rPr>
              <a:t>используемые</a:t>
            </a:r>
            <a:r>
              <a:rPr lang="en-US" altLang="en-US" sz="1800" dirty="0">
                <a:latin typeface="Montserrat" panose="00000500000000000000" pitchFamily="2" charset="-52"/>
              </a:rPr>
              <a:t> в реализациях физического метода на энергетических реакторах в настоящее время.</a:t>
            </a:r>
            <a:endParaRPr lang="en-US" altLang="en-US" sz="1800" dirty="0">
              <a:latin typeface="Montserrat" panose="00000500000000000000" pitchFamily="2" charset="-52"/>
            </a:endParaRPr>
          </a:p>
          <a:p>
            <a:pPr lvl="1"/>
            <a:r>
              <a:rPr lang="en-US" altLang="en-US" sz="1800" dirty="0">
                <a:latin typeface="Montserrat" panose="00000500000000000000" pitchFamily="2" charset="-52"/>
              </a:rPr>
              <a:t>-Обзор измерительных схем импульсных и токовых ионизационных камер, реализованных в настоящее время.</a:t>
            </a:r>
            <a:endParaRPr lang="en-US" altLang="en-US" sz="1800" dirty="0">
              <a:latin typeface="Montserrat" panose="00000500000000000000" pitchFamily="2" charset="-52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38" y="2904351"/>
            <a:ext cx="2305441" cy="23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99890" cy="521970"/>
          </a:xfrm>
        </p:spPr>
        <p:txBody>
          <a:bodyPr/>
          <a:lstStyle/>
          <a:p>
            <a:r>
              <a:rPr lang="ru-RU" dirty="0"/>
              <a:t>Основные определения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59572" y="2059784"/>
            <a:ext cx="11121151" cy="2738120"/>
          </a:xfrm>
        </p:spPr>
        <p:txBody>
          <a:bodyPr/>
          <a:lstStyle/>
          <a:p>
            <a:pPr marL="285750" indent="-285750" algn="just">
              <a:buClrTx/>
              <a:buSzTx/>
              <a:buFont typeface="Arial" panose="020B07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Активная зона</a:t>
            </a:r>
            <a:r>
              <a:rPr lang="en-US" altLang="en-US" sz="1800" dirty="0">
                <a:solidFill>
                  <a:schemeClr val="tx1"/>
                </a:solidFill>
              </a:rPr>
              <a:t> - пространство в ядерном реакторе, в котором происходит контролируемая цепная реакция деления тяжелых ядер изотопов урана или плутония.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285750" indent="-285750" algn="just">
              <a:buClrTx/>
              <a:buSzTx/>
              <a:buFont typeface="Arial" panose="020B07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Измерительная схема</a:t>
            </a:r>
            <a:r>
              <a:rPr lang="en-US" altLang="en-US" sz="1800" dirty="0">
                <a:solidFill>
                  <a:schemeClr val="tx1"/>
                </a:solidFill>
              </a:rPr>
              <a:t> - это электронный узел, предназначенный для выделения информативного сигнала из входного воздействия и его преобразования в форму, удобную для измерения или регистрации.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7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Верификация аппаратного описания модуля</a:t>
            </a:r>
            <a:r>
              <a:rPr lang="en-US" altLang="en-US" sz="1800" dirty="0">
                <a:solidFill>
                  <a:schemeClr val="tx1"/>
                </a:solidFill>
              </a:rPr>
              <a:t> - это обязательный этап разработки, проверка соответствия </a:t>
            </a:r>
            <a:r>
              <a:rPr lang="ru-RU" altLang="en-US" sz="1800" dirty="0">
                <a:solidFill>
                  <a:schemeClr val="tx1"/>
                </a:solidFill>
              </a:rPr>
              <a:t>аппаратного </a:t>
            </a:r>
            <a:r>
              <a:rPr lang="en-US" altLang="en-US" sz="1800" dirty="0">
                <a:solidFill>
                  <a:schemeClr val="tx1"/>
                </a:solidFill>
              </a:rPr>
              <a:t>описания (на языках Verilog/Systemverilog) спецификациям, чтобы гарантировать корректность логики и функций модуля с использованием методов </a:t>
            </a:r>
            <a:r>
              <a:rPr lang="ru-RU" altLang="en-US" sz="1800" dirty="0">
                <a:solidFill>
                  <a:schemeClr val="tx1"/>
                </a:solidFill>
              </a:rPr>
              <a:t>моделирования</a:t>
            </a:r>
            <a:r>
              <a:rPr lang="en-US" altLang="en-US" sz="1800" dirty="0">
                <a:solidFill>
                  <a:schemeClr val="tx1"/>
                </a:solidFill>
              </a:rPr>
              <a:t>.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252729"/>
            <a:ext cx="9199890" cy="953135"/>
          </a:xfrm>
        </p:spPr>
        <p:txBody>
          <a:bodyPr/>
          <a:lstStyle/>
          <a:p>
            <a:pPr algn="ctr"/>
            <a:r>
              <a:rPr lang="ru-RU" dirty="0" smtClean="0"/>
              <a:t>Физический метод контроля мощности реактора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52120" y="1543685"/>
            <a:ext cx="10962005" cy="3446145"/>
          </a:xfrm>
        </p:spPr>
        <p:txBody>
          <a:bodyPr wrap="square"/>
          <a:lstStyle/>
          <a:p>
            <a:pPr algn="just"/>
            <a:r>
              <a:rPr lang="en-US" altLang="en-US" sz="1800" dirty="0">
                <a:latin typeface="Montserrat" panose="00000500000000000000" pitchFamily="2" charset="-52"/>
              </a:rPr>
              <a:t>В физическом методе мощность и плотность нейтронного потока связаны следующим соотношением: </a:t>
            </a:r>
            <a:endParaRPr lang="en-US" altLang="en-US" sz="1800" dirty="0">
              <a:latin typeface="Montserrat" panose="00000500000000000000" pitchFamily="2" charset="-52"/>
            </a:endParaRPr>
          </a:p>
          <a:p>
            <a:pPr algn="just"/>
            <a:r>
              <a:rPr lang="en-US" altLang="en-US" sz="1800" dirty="0">
                <a:latin typeface="Montserrat" panose="00000500000000000000" pitchFamily="2" charset="-52"/>
              </a:rPr>
              <a:t>   				</a:t>
            </a:r>
            <a:endParaRPr lang="en-US" altLang="en-US" sz="1800" dirty="0">
              <a:latin typeface="Montserrat" panose="00000500000000000000" pitchFamily="2" charset="-52"/>
            </a:endParaRPr>
          </a:p>
          <a:p>
            <a:pPr algn="just"/>
            <a:r>
              <a:rPr lang="en-US" altLang="en-US" sz="1800" dirty="0">
                <a:latin typeface="Montserrat" panose="00000500000000000000" pitchFamily="2" charset="-52"/>
              </a:rPr>
              <a:t>				        </a:t>
            </a:r>
            <a:endParaRPr lang="en-US" altLang="en-US" sz="1800" dirty="0">
              <a:latin typeface="Montserrat" panose="00000500000000000000" pitchFamily="2" charset="-52"/>
            </a:endParaRPr>
          </a:p>
          <a:p>
            <a:pPr algn="just"/>
            <a:r>
              <a:rPr lang="en-US" altLang="en-US" sz="1800" dirty="0">
                <a:latin typeface="Montserrat" panose="00000500000000000000" pitchFamily="2" charset="-52"/>
              </a:rPr>
              <a:t>где V - объем активной зоны, E</a:t>
            </a:r>
            <a:r>
              <a:rPr lang="en-US" altLang="en-US" sz="1800" baseline="-25000" dirty="0">
                <a:latin typeface="Montserrat" panose="00000500000000000000" pitchFamily="2" charset="-52"/>
              </a:rPr>
              <a:t>f</a:t>
            </a:r>
            <a:r>
              <a:rPr lang="en-US" altLang="en-US" sz="1800" dirty="0">
                <a:latin typeface="Montserrat" panose="00000500000000000000" pitchFamily="2" charset="-52"/>
              </a:rPr>
              <a:t> - энергия приходящаяся на одно деление, σ</a:t>
            </a:r>
            <a:r>
              <a:rPr lang="en-US" altLang="en-US" sz="1800" baseline="-25000" dirty="0">
                <a:latin typeface="Montserrat" panose="00000500000000000000" pitchFamily="2" charset="-52"/>
              </a:rPr>
              <a:t>f</a:t>
            </a:r>
            <a:r>
              <a:rPr lang="en-US" altLang="en-US" sz="1800" dirty="0">
                <a:latin typeface="Montserrat" panose="00000500000000000000" pitchFamily="2" charset="-52"/>
              </a:rPr>
              <a:t> - сечение деления, N</a:t>
            </a:r>
            <a:r>
              <a:rPr lang="en-US" altLang="en-US" sz="1800" baseline="-25000" dirty="0">
                <a:latin typeface="Montserrat" panose="00000500000000000000" pitchFamily="2" charset="-52"/>
              </a:rPr>
              <a:t>топ</a:t>
            </a:r>
            <a:r>
              <a:rPr lang="en-US" altLang="en-US" sz="1800" dirty="0">
                <a:latin typeface="Montserrat" panose="00000500000000000000" pitchFamily="2" charset="-52"/>
              </a:rPr>
              <a:t> - концентрация ядер топлива, v - скорость нейтронов(спектр). В любой момент времени эти величины являются постоянными, так как являются параметрами зависящими от типа топлива и формы и размеров активной зоны, поэтому их произведение </a:t>
            </a:r>
            <a:r>
              <a:rPr lang="ru-RU" altLang="en-US" sz="1800" dirty="0">
                <a:latin typeface="Montserrat" panose="00000500000000000000" pitchFamily="2" charset="-52"/>
              </a:rPr>
              <a:t>можно </a:t>
            </a:r>
            <a:r>
              <a:rPr lang="en-US" altLang="en-US" sz="1800" dirty="0">
                <a:latin typeface="Montserrat" panose="00000500000000000000" pitchFamily="2" charset="-52"/>
              </a:rPr>
              <a:t>обознач</a:t>
            </a:r>
            <a:r>
              <a:rPr lang="ru-RU" altLang="en-US" sz="1800" dirty="0">
                <a:latin typeface="Montserrat" panose="00000500000000000000" pitchFamily="2" charset="-52"/>
              </a:rPr>
              <a:t>ить</a:t>
            </a:r>
            <a:r>
              <a:rPr lang="en-US" altLang="en-US" sz="1800" dirty="0">
                <a:latin typeface="Montserrat" panose="00000500000000000000" pitchFamily="2" charset="-52"/>
              </a:rPr>
              <a:t> постоянной A. </a:t>
            </a:r>
            <a:endParaRPr lang="en-US" altLang="en-US" sz="1800" dirty="0">
              <a:latin typeface="Montserrat" panose="00000500000000000000" pitchFamily="2" charset="-52"/>
            </a:endParaRPr>
          </a:p>
          <a:p>
            <a:pPr algn="just"/>
            <a:r>
              <a:rPr lang="en-US" altLang="en-US" sz="1800" dirty="0">
                <a:latin typeface="Montserrat" panose="00000500000000000000" pitchFamily="2" charset="-52"/>
              </a:rPr>
              <a:t>Поэтому мощность может изменяться во времени только при изменении плотности нейтронов n(или плотности нейтронного потока Ф=nv нейтр/[см2 с]).</a:t>
            </a:r>
            <a:endParaRPr lang="en-US" altLang="en-US" sz="1800" dirty="0">
              <a:latin typeface="Montserrat" panose="00000500000000000000" pitchFamily="2" charset="-52"/>
            </a:endParaRPr>
          </a:p>
        </p:txBody>
      </p:sp>
      <p:pic>
        <p:nvPicPr>
          <p:cNvPr id="6" name="Picture 5" descr="Снимок экрана 2025-12-23 в 20.41.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6970" y="2195195"/>
            <a:ext cx="4205605" cy="680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293369"/>
            <a:ext cx="9199890" cy="953135"/>
          </a:xfrm>
        </p:spPr>
        <p:txBody>
          <a:bodyPr/>
          <a:lstStyle/>
          <a:p>
            <a:pPr algn="ctr"/>
            <a:r>
              <a:rPr lang="ru-RU" dirty="0" smtClean="0">
                <a:sym typeface="+mn-ea"/>
              </a:rPr>
              <a:t>Физический метод контроля мощности реактора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096010" y="1525905"/>
            <a:ext cx="9617710" cy="4907915"/>
          </a:xfrm>
        </p:spPr>
        <p:txBody>
          <a:bodyPr wrap="square"/>
          <a:lstStyle/>
          <a:p>
            <a:pPr algn="just"/>
            <a:r>
              <a:rPr lang="ru-RU" altLang="en-US" sz="1800" dirty="0">
                <a:latin typeface="Montserrat" panose="00000500000000000000" pitchFamily="2" charset="-52"/>
              </a:rPr>
              <a:t>В</a:t>
            </a:r>
            <a:r>
              <a:rPr lang="en-US" altLang="en-US" sz="1800" dirty="0">
                <a:latin typeface="Montserrat" panose="00000500000000000000" pitchFamily="2" charset="-52"/>
              </a:rPr>
              <a:t> надкритичеком состоянии реактора его мощность изменяется по экспоненциальному закону, поэтому для определения скорости изменения мощности реактора удобно использовать величину периода. Период реактора - время за которое мощность реактора увеличится в e раз.</a:t>
            </a:r>
            <a:r>
              <a:rPr lang="ru-RU" altLang="en-US" sz="1800" dirty="0">
                <a:latin typeface="Montserrat" panose="00000500000000000000" pitchFamily="2" charset="-52"/>
              </a:rPr>
              <a:t> Период связан с плотностью потока нейтронов следующим соотношением:</a:t>
            </a:r>
            <a:endParaRPr lang="en-US" altLang="en-US" sz="1800" dirty="0">
              <a:latin typeface="Montserrat" panose="00000500000000000000" pitchFamily="2" charset="-52"/>
            </a:endParaRPr>
          </a:p>
          <a:p>
            <a:pPr algn="just"/>
            <a:endParaRPr lang="en-US" altLang="en-US" sz="1800" dirty="0">
              <a:latin typeface="Montserrat" panose="00000500000000000000" pitchFamily="2" charset="-52"/>
            </a:endParaRPr>
          </a:p>
          <a:p>
            <a:pPr algn="just"/>
            <a:endParaRPr lang="en-US" altLang="en-US" sz="1800" dirty="0">
              <a:latin typeface="Montserrat" panose="00000500000000000000" pitchFamily="2" charset="-52"/>
            </a:endParaRPr>
          </a:p>
          <a:p>
            <a:pPr algn="just"/>
            <a:endParaRPr lang="en-US" altLang="en-US" sz="1800" dirty="0">
              <a:latin typeface="Montserrat" panose="00000500000000000000" pitchFamily="2" charset="-52"/>
            </a:endParaRPr>
          </a:p>
          <a:p>
            <a:pPr algn="just"/>
            <a:endParaRPr lang="en-US" altLang="en-US" sz="1800" dirty="0">
              <a:latin typeface="Montserrat" panose="00000500000000000000" pitchFamily="2" charset="-52"/>
            </a:endParaRPr>
          </a:p>
          <a:p>
            <a:pPr algn="just"/>
            <a:r>
              <a:rPr lang="en-US" altLang="en-US" sz="1800" dirty="0">
                <a:latin typeface="Montserrat" panose="00000500000000000000" pitchFamily="2" charset="-52"/>
              </a:rPr>
              <a:t>Физический метод практически безынерционен и позволяет обеспечивать контроль мощности реактора во всем диапазоне эксплуатации - от “нулевого”, соответствующего остановленному реактору до уровня, несколько превышающего номинальный уровень мощности(обычно на 20%). Уровень соотвествующий остановленному реактору составляет обычно 10</a:t>
            </a:r>
            <a:r>
              <a:rPr lang="en-US" altLang="en-US" sz="1800" baseline="30000" dirty="0">
                <a:latin typeface="Montserrat" panose="00000500000000000000" pitchFamily="2" charset="-52"/>
              </a:rPr>
              <a:t>-8</a:t>
            </a:r>
            <a:r>
              <a:rPr lang="en-US" altLang="en-US" sz="1800" dirty="0">
                <a:latin typeface="Montserrat" panose="00000500000000000000" pitchFamily="2" charset="-52"/>
              </a:rPr>
              <a:t>% от номинального.											</a:t>
            </a:r>
            <a:endParaRPr lang="en-US" altLang="en-US" sz="1800" dirty="0">
              <a:latin typeface="Montserrat" panose="00000500000000000000" pitchFamily="2" charset="-52"/>
            </a:endParaRPr>
          </a:p>
        </p:txBody>
      </p:sp>
      <p:pic>
        <p:nvPicPr>
          <p:cNvPr id="6" name="Picture 5" descr="Снимок экрана 2025-12-23 в 20.44.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6060" y="3206115"/>
            <a:ext cx="2449830" cy="1113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99890" cy="521970"/>
          </a:xfrm>
        </p:spPr>
        <p:txBody>
          <a:bodyPr/>
          <a:lstStyle/>
          <a:p>
            <a:r>
              <a:rPr lang="ru-RU" dirty="0" smtClean="0"/>
              <a:t>Реализация метода в настоящее время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7132320" y="1267460"/>
            <a:ext cx="4365625" cy="4599940"/>
          </a:xfrm>
        </p:spPr>
        <p:txBody>
          <a:bodyPr wrap="square"/>
          <a:lstStyle/>
          <a:p>
            <a:pPr indent="457200" algn="just"/>
            <a:r>
              <a:rPr lang="en-US" altLang="en-US" sz="1800" dirty="0">
                <a:latin typeface="Montserrat" panose="00000500000000000000" pitchFamily="2" charset="-52"/>
              </a:rPr>
              <a:t>На данный момент не существует нейтронного детектора способного регистрировать значения плотности нейтронного потока на всем диапазоне контроля мощности, поэтому </a:t>
            </a:r>
            <a:r>
              <a:rPr lang="ru-RU" altLang="en-US" sz="1800" dirty="0">
                <a:latin typeface="Montserrat" panose="00000500000000000000" pitchFamily="2" charset="-52"/>
              </a:rPr>
              <a:t>его разбивают на поддиапазоны. Д</a:t>
            </a:r>
            <a:r>
              <a:rPr lang="en-US" altLang="en-US" sz="1800" dirty="0">
                <a:latin typeface="Montserrat" panose="00000500000000000000" pitchFamily="2" charset="-52"/>
              </a:rPr>
              <a:t>ля каждого </a:t>
            </a:r>
            <a:r>
              <a:rPr lang="ru-RU" altLang="en-US" sz="1800" dirty="0">
                <a:latin typeface="Montserrat" panose="00000500000000000000" pitchFamily="2" charset="-52"/>
              </a:rPr>
              <a:t>под</a:t>
            </a:r>
            <a:r>
              <a:rPr lang="en-US" altLang="en-US" sz="1800" dirty="0">
                <a:latin typeface="Montserrat" panose="00000500000000000000" pitchFamily="2" charset="-52"/>
              </a:rPr>
              <a:t>диапазона используется отдельный тип детектора потока нейтронов. Комплект нейтронных детекторов используемых при контроле мощности реактора рассмотрим на примере Нововоронежской АЭС </a:t>
            </a:r>
            <a:endParaRPr lang="en-US" altLang="en-US" sz="1800" dirty="0">
              <a:latin typeface="Montserrat" panose="00000500000000000000" pitchFamily="2" charset="-52"/>
            </a:endParaRPr>
          </a:p>
          <a:p>
            <a:pPr algn="just"/>
            <a:endParaRPr lang="en-US" altLang="en-US" sz="1800" dirty="0">
              <a:latin typeface="Montserrat" panose="00000500000000000000" pitchFamily="2" charset="-52"/>
            </a:endParaRPr>
          </a:p>
        </p:txBody>
      </p:sp>
      <p:graphicFrame>
        <p:nvGraphicFramePr>
          <p:cNvPr id="7" name="Table 6"/>
          <p:cNvGraphicFramePr/>
          <p:nvPr/>
        </p:nvGraphicFramePr>
        <p:xfrm>
          <a:off x="320040" y="1513205"/>
          <a:ext cx="6581775" cy="1655445"/>
        </p:xfrm>
        <a:graphic>
          <a:graphicData uri="http://schemas.openxmlformats.org/drawingml/2006/table">
            <a:tbl>
              <a:tblPr/>
              <a:tblGrid>
                <a:gridCol w="2193925"/>
                <a:gridCol w="2193925"/>
                <a:gridCol w="2193925"/>
              </a:tblGrid>
              <a:tr h="445135"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Поддиапазон контроля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Мощности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Пределы контроля мощности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1930"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 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% от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N</a:t>
                      </a:r>
                      <a:r>
                        <a:rPr sz="1200" i="0" baseline="-25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ном</a:t>
                      </a:r>
                      <a:endParaRPr sz="1200" i="0" baseline="-2500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нейтр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(см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2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·с)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-1</a:t>
                      </a:r>
                      <a:endParaRPr sz="1200" i="0" baseline="30000">
                        <a:solidFill>
                          <a:srgbClr val="000000"/>
                        </a:solidFill>
                        <a:latin typeface="Times New Roman Regular" panose="02020603050405020304"/>
                        <a:ea typeface=".AppleSystemUIFont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30"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АФП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от 2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,4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-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3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до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2,4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2</a:t>
                      </a:r>
                      <a:endParaRPr sz="1200" i="0" baseline="30000">
                        <a:solidFill>
                          <a:srgbClr val="000000"/>
                        </a:solidFill>
                        <a:latin typeface="Times New Roman Regular" panose="02020603050405020304"/>
                        <a:ea typeface=".AppleSystemUIFont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95"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ДИ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от 1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-9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до 1 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-4</a:t>
                      </a:r>
                      <a:endParaRPr sz="1200" i="0" baseline="30000">
                        <a:solidFill>
                          <a:srgbClr val="000000"/>
                        </a:solidFill>
                        <a:latin typeface="Times New Roman Regular" panose="02020603050405020304"/>
                        <a:ea typeface=".AppleSystemUIFont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от 1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,4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-2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до 1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,4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3</a:t>
                      </a:r>
                      <a:endParaRPr sz="1200" i="0" baseline="30000">
                        <a:solidFill>
                          <a:srgbClr val="000000"/>
                        </a:solidFill>
                        <a:latin typeface="Times New Roman Regular" panose="02020603050405020304"/>
                        <a:ea typeface=".AppleSystemUIFont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30"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ПД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от 1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-7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до 1 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-2</a:t>
                      </a:r>
                      <a:endParaRPr sz="1200" i="0" baseline="30000">
                        <a:solidFill>
                          <a:srgbClr val="000000"/>
                        </a:solidFill>
                        <a:latin typeface="Times New Roman Regular" panose="02020603050405020304"/>
                        <a:ea typeface=".AppleSystemUIFont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от 1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,4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0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до 1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,4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5</a:t>
                      </a:r>
                      <a:endParaRPr sz="1200" i="0" baseline="30000">
                        <a:solidFill>
                          <a:srgbClr val="000000"/>
                        </a:solidFill>
                        <a:latin typeface="Times New Roman Regular" panose="02020603050405020304"/>
                        <a:ea typeface=".AppleSystemUIFont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95"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РД1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от 1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-3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до 150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.AppleSystemUIFont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от 1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,4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4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до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2,1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9</a:t>
                      </a:r>
                      <a:endParaRPr sz="1200" i="0" baseline="30000">
                        <a:solidFill>
                          <a:srgbClr val="000000"/>
                        </a:solidFill>
                        <a:latin typeface="Times New Roman Regular" panose="02020603050405020304"/>
                        <a:ea typeface=".AppleSystemUIFont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30"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РД2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от 1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до 150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.AppleSystemUIFont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от 1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,4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7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до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2,1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· 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.AppleSystemUIFont"/>
                        </a:rPr>
                        <a:t>9</a:t>
                      </a:r>
                      <a:endParaRPr sz="1200" i="0" baseline="30000">
                        <a:solidFill>
                          <a:srgbClr val="000000"/>
                        </a:solidFill>
                        <a:latin typeface="Times New Roman Regular" panose="02020603050405020304"/>
                        <a:ea typeface=".AppleSystemUIFont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/>
          <p:nvPr/>
        </p:nvGraphicFramePr>
        <p:xfrm>
          <a:off x="320675" y="3551555"/>
          <a:ext cx="6581140" cy="1656080"/>
        </p:xfrm>
        <a:graphic>
          <a:graphicData uri="http://schemas.openxmlformats.org/drawingml/2006/table">
            <a:tbl>
              <a:tblPr/>
              <a:tblGrid>
                <a:gridCol w="1645285"/>
                <a:gridCol w="1645285"/>
                <a:gridCol w="1645285"/>
                <a:gridCol w="1645285"/>
              </a:tblGrid>
              <a:tr h="459740"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Поддиапазон контроля мощности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Тип камеры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БДПН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Диапазон контроля мощности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, %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5"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АФП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3 СНМ-18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БДПН-04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-10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-5</a:t>
                      </a:r>
                      <a:endParaRPr sz="1200" i="0" baseline="3000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870"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ДИ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Борный счетчик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CPNB44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-9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-4</a:t>
                      </a:r>
                      <a:endParaRPr sz="1200" i="0" baseline="3000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365"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ПД/РД2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КНК-15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БДПН-01-01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-7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-2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/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0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-1,5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·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2</a:t>
                      </a:r>
                      <a:endParaRPr sz="1200" i="0" baseline="3000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870"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РД1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КНК-17(КНК-17-1)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БДПН-05</a:t>
                      </a:r>
                      <a:endParaRPr sz="1200" i="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-3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-1,5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· </a:t>
                      </a:r>
                      <a:r>
                        <a:rPr sz="1200" i="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10</a:t>
                      </a:r>
                      <a:r>
                        <a:rPr sz="1200" i="0" baseline="30000">
                          <a:solidFill>
                            <a:srgbClr val="000000"/>
                          </a:solidFill>
                          <a:latin typeface="Times New Roman Regular" panose="02020603050405020304"/>
                          <a:ea typeface="SimSun"/>
                        </a:rPr>
                        <a:t>2</a:t>
                      </a:r>
                      <a:endParaRPr sz="1200" i="0" baseline="30000">
                        <a:solidFill>
                          <a:srgbClr val="000000"/>
                        </a:solidFill>
                        <a:latin typeface="Times New Roman Regular" panose="02020603050405020304"/>
                        <a:ea typeface="SimSun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 Box 10"/>
          <p:cNvSpPr txBox="1"/>
          <p:nvPr/>
        </p:nvSpPr>
        <p:spPr>
          <a:xfrm>
            <a:off x="3057208" y="597312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ts val="300"/>
              </a:spcBef>
              <a:spcAft>
                <a:spcPct val="0"/>
              </a:spcAft>
            </a:pPr>
            <a:r>
              <a:rPr sz="1600" i="0">
                <a:solidFill>
                  <a:srgbClr val="000000"/>
                </a:solidFill>
                <a:latin typeface="Times New Roman" panose="02020603050405020304"/>
                <a:ea typeface="SimSun"/>
              </a:rPr>
              <a:t> </a:t>
            </a:r>
            <a:endParaRPr sz="1600" i="0">
              <a:solidFill>
                <a:srgbClr val="000000"/>
              </a:solidFill>
              <a:latin typeface="Times New Roman" panose="02020603050405020304"/>
              <a:ea typeface="SimSu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99890" cy="521970"/>
          </a:xfrm>
        </p:spPr>
        <p:txBody>
          <a:bodyPr/>
          <a:lstStyle/>
          <a:p>
            <a:r>
              <a:rPr lang="en-US" altLang="en-US" dirty="0"/>
              <a:t>Измерительные схемы ионизационных камер.</a:t>
            </a:r>
            <a:endParaRPr lang="en-US" alt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59572" y="1221575"/>
            <a:ext cx="10698364" cy="5107940"/>
          </a:xfrm>
        </p:spPr>
        <p:txBody>
          <a:bodyPr/>
          <a:lstStyle/>
          <a:p>
            <a:pPr algn="ctr"/>
            <a:r>
              <a:rPr lang="en-US" altLang="en-US" sz="1800" b="1" dirty="0">
                <a:solidFill>
                  <a:srgbClr val="222A3F"/>
                </a:solidFill>
                <a:latin typeface="Montserrat" panose="00000500000000000000" pitchFamily="2" charset="-52"/>
              </a:rPr>
              <a:t>Измерительная схема токовой ионизационной камеры.</a:t>
            </a:r>
            <a:endParaRPr lang="en-US" altLang="en-US" sz="1800" b="1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algn="just"/>
            <a:r>
              <a:rPr lang="en-US" altLang="en-US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Для ионизационных камер в токовом режиме возможны две принципиально разные измерительные схемы:</a:t>
            </a:r>
            <a:endParaRPr lang="en-US" altLang="en-US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algn="just"/>
            <a:r>
              <a:rPr lang="en-US" altLang="en-US" sz="1800" dirty="0">
                <a:solidFill>
                  <a:srgbClr val="222A3F"/>
                </a:solidFill>
                <a:latin typeface="Montserrat" panose="00000500000000000000" pitchFamily="2" charset="-52"/>
              </a:rPr>
              <a:t>1.Основанная на преобразовании ток-частота. Такая схема используется например при работе с камера</a:t>
            </a:r>
            <a:r>
              <a:rPr lang="ru-RU" altLang="en-US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ми типа</a:t>
            </a:r>
            <a:r>
              <a:rPr lang="en-US" altLang="en-US" sz="1800" dirty="0">
                <a:solidFill>
                  <a:srgbClr val="222A3F"/>
                </a:solidFill>
                <a:latin typeface="Montserrat" panose="00000500000000000000" pitchFamily="2" charset="-52"/>
              </a:rPr>
              <a:t> КНК17-1. Принцип работы схемы основан на зарядке и разрядке емкости, управляемой транзистором. Скорость зарядки емкости зависит от амплитуды входного тока. А частота выходных импульсов в свою очередь будет зависеть от скорости зарядки и разрядки емкости, таким образом величину тока поступающего с детектора можно вычислить по частоте сигналов поступающих с БПХ.</a:t>
            </a:r>
            <a:endParaRPr lang="en-US" altLang="en-US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algn="just"/>
            <a:r>
              <a:rPr lang="en-US" altLang="en-US" sz="1800" dirty="0">
                <a:solidFill>
                  <a:srgbClr val="222A3F"/>
                </a:solidFill>
                <a:latin typeface="Montserrat" panose="00000500000000000000" pitchFamily="2" charset="-52"/>
              </a:rPr>
              <a:t>2.Основанная на аналогово-цифровых преобразованиях. Так</a:t>
            </a:r>
            <a:r>
              <a:rPr lang="ru-RU" altLang="en-US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ая</a:t>
            </a:r>
            <a:r>
              <a:rPr lang="en-US" altLang="en-US" sz="1800" dirty="0">
                <a:solidFill>
                  <a:srgbClr val="222A3F"/>
                </a:solidFill>
                <a:latin typeface="Montserrat" panose="00000500000000000000" pitchFamily="2" charset="-52"/>
              </a:rPr>
              <a:t> схема используется при подключении камеры КНК15 в токовом режиме. Схема основана на преобразовании входного аналогового сигнала тока в аналоговое значение напряжения на резистивном элементе, а затем получении цифрового значения напряжения с помощью аналогово-цифрового преобразователя(АЦП). Дальнейшая работа ведется уже с удобным сигналом в виде цифрового значения выходного напряжения.</a:t>
            </a:r>
            <a:r>
              <a:rPr lang="" altLang="en-US" sz="1800" dirty="0">
                <a:solidFill>
                  <a:srgbClr val="222A3F"/>
                </a:solidFill>
                <a:latin typeface="Montserrat" panose="00000500000000000000" pitchFamily="2" charset="-52"/>
              </a:rPr>
              <a:t>  </a:t>
            </a:r>
            <a:endParaRPr lang="" altLang="en-US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algn="ctr"/>
            <a:endParaRPr lang="ru-RU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99890" cy="521970"/>
          </a:xfrm>
        </p:spPr>
        <p:txBody>
          <a:bodyPr/>
          <a:lstStyle/>
          <a:p>
            <a:r>
              <a:rPr lang="en-US" altLang="en-US" dirty="0"/>
              <a:t>Измерительные схемы ионизационных камер.</a:t>
            </a:r>
            <a:endParaRPr lang="en-US" alt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59572" y="1111720"/>
            <a:ext cx="10698364" cy="5785485"/>
          </a:xfrm>
        </p:spPr>
        <p:txBody>
          <a:bodyPr/>
          <a:lstStyle/>
          <a:p>
            <a:pPr algn="ctr"/>
            <a:r>
              <a:rPr lang="en-US" altLang="en-US" sz="1800" b="1" dirty="0">
                <a:solidFill>
                  <a:srgbClr val="222A3F"/>
                </a:solidFill>
                <a:latin typeface="Montserrat" panose="00000500000000000000" pitchFamily="2" charset="-52"/>
              </a:rPr>
              <a:t>Измерительная схема импульсной ионизационной камеры.</a:t>
            </a:r>
            <a:endParaRPr lang="en-US" altLang="en-US" sz="1800" b="1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algn="just"/>
            <a:r>
              <a:rPr lang="ru-RU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В</a:t>
            </a:r>
            <a:r>
              <a:rPr lang="en-US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 настоящее время для измерения плотности потока нейтронов в пусковом диапазоне применяе</a:t>
            </a:r>
            <a:r>
              <a:rPr lang="ru-RU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ются</a:t>
            </a:r>
            <a:r>
              <a:rPr lang="en-US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 камер</a:t>
            </a:r>
            <a:r>
              <a:rPr lang="ru-RU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ы</a:t>
            </a:r>
            <a:r>
              <a:rPr lang="en-US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 КНК15 работающей в импульсном режиме. Рассмотрим общую измерительную схему </a:t>
            </a:r>
            <a:r>
              <a:rPr lang="ru-RU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импульсной </a:t>
            </a:r>
            <a:r>
              <a:rPr lang="en-US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ионизационной камеры:</a:t>
            </a:r>
            <a:endParaRPr lang="en-US" altLang="en-US" sz="16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algn="just"/>
            <a:r>
              <a:rPr lang="en-US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1.Предусилитель. Выходной сигнал детектора есть импульс тока, поэтому удобно использовать зарядочувствительный усилитель(ЗЧУ), который интегрирует сигнал от детектора, преобразует заряд в амплитуду напряжения и затем усиливает сигнал до приемлемого уровня.</a:t>
            </a:r>
            <a:endParaRPr lang="en-US" altLang="en-US" sz="16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algn="just"/>
            <a:r>
              <a:rPr lang="en-US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2.Формирующий усилитель. Выходной сигнал предусилителя необходимо подать на линейный усилитель, чтобы увеличить амплитуду импульсов, поскольку амплитуда выходного импульса предусилителя обычно </a:t>
            </a:r>
            <a:r>
              <a:rPr lang="ru-RU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имеет порядок</a:t>
            </a:r>
            <a:r>
              <a:rPr lang="en-US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 милливольт, что слишком мало для непосредственного подсчета. Также время затухания импульса предусилителя с длинным хвостом должно быть уменьшено, чтобы быстро вернуться к базовому уровню и предотвратить наложение импульсов. </a:t>
            </a:r>
            <a:endParaRPr lang="" altLang="en-US" sz="16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algn="just"/>
            <a:r>
              <a:rPr lang="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 </a:t>
            </a:r>
            <a:r>
              <a:rPr lang="en-US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3.Дискриминатор. Дискриминатор сигнал-шум устраняет большинство нежелательных импульсов, и реагирует на импульсы, вызванные потоком тепловых нейтронов. </a:t>
            </a:r>
            <a:endParaRPr lang="en-US" altLang="en-US" sz="16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algn="just"/>
            <a:r>
              <a:rPr lang="en-US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4.Счетчик импульсов. Счетчик импульсов по форме импульсного сигнала исчисляет среднюю скорость счета импульсов. Дальнейшая работа ведется с величиной средней скорости счета импульсов, связанной с со значением плотности нейтронного потока. </a:t>
            </a:r>
            <a:r>
              <a:rPr lang="ru-RU" altLang="en-US" sz="1600" dirty="0">
                <a:solidFill>
                  <a:srgbClr val="222A3F"/>
                </a:solidFill>
                <a:latin typeface="Montserrat" panose="00000500000000000000" pitchFamily="2" charset="-52"/>
              </a:rPr>
              <a:t>Обычно роль счетчика импульсов выполняет электрическая схема логарифмического измерителя скорости счета. Выходное напряжение логарифмического измерителя пропорционально логарифму средней скорости счета.</a:t>
            </a:r>
            <a:endParaRPr lang="en-US" altLang="en-US" sz="16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algn="just"/>
            <a:endParaRPr lang="en-US" altLang="en-US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99890" cy="521970"/>
          </a:xfrm>
        </p:spPr>
        <p:txBody>
          <a:bodyPr/>
          <a:lstStyle/>
          <a:p>
            <a:r>
              <a:rPr lang="ru-RU" altLang="en-US" dirty="0"/>
              <a:t>Счетчик импульсов.</a:t>
            </a:r>
            <a:endParaRPr lang="ru-RU" alt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59572" y="1111720"/>
            <a:ext cx="10698364" cy="2384425"/>
          </a:xfrm>
        </p:spPr>
        <p:txBody>
          <a:bodyPr/>
          <a:lstStyle/>
          <a:p>
            <a:pPr algn="just"/>
            <a:r>
              <a:rPr lang="en-US" altLang="en-US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На следующих этапах НИР, будет рассмотрена схема, роль счетчика импульсов в которой будет выполнять </a:t>
            </a:r>
            <a:r>
              <a:rPr lang="ru-RU" altLang="en-US" sz="1800" dirty="0">
                <a:solidFill>
                  <a:srgbClr val="222A3F"/>
                </a:solidFill>
                <a:latin typeface="Montserrat" panose="00000500000000000000" pitchFamily="2" charset="-52"/>
              </a:rPr>
              <a:t>специально разработанный </a:t>
            </a:r>
            <a:r>
              <a:rPr lang="en-US" altLang="en-US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модуль.</a:t>
            </a:r>
            <a:endParaRPr lang="en-US" altLang="en-US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algn="just"/>
            <a:r>
              <a:rPr lang="ru-RU" altLang="en-US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Будет проведена верификация модуля. Процесс верификации </a:t>
            </a:r>
            <a:r>
              <a:rPr lang="ru-RU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представляет собой создание тестового окружения, задачей которого является моделирование и подача воздействий, соответсвующих реальным воздействиям поступающим на модуль при эксплуатации ЯЭУ. Тестовое окружение также проводит мониторинг выхода модуля, проводит сбор информации и составляет отчет о корректности работы модуля. Результатом верификации является вышеупомянутый отчет.</a:t>
            </a:r>
            <a:endParaRPr lang="ru-RU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6919</Words>
  <Application>WPS Writer</Application>
  <PresentationFormat>Широкоэкранный</PresentationFormat>
  <Paragraphs>157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Montserrat</vt:lpstr>
      <vt:lpstr>Microsoft YaHei</vt:lpstr>
      <vt:lpstr>汉仪旗黑</vt:lpstr>
      <vt:lpstr>Arial Unicode MS</vt:lpstr>
      <vt:lpstr>Calibri</vt:lpstr>
      <vt:lpstr>汉仪书宋二KW</vt:lpstr>
      <vt:lpstr>Times New Roman Regular</vt:lpstr>
      <vt:lpstr>SimSun</vt:lpstr>
      <vt:lpstr>.AppleSystemUIFont</vt:lpstr>
      <vt:lpstr>Times New Roman</vt:lpstr>
      <vt:lpstr>Thonburi</vt:lpstr>
      <vt:lpstr>Шаблон МИФИ</vt:lpstr>
      <vt:lpstr>PowerPoint 演示文稿</vt:lpstr>
      <vt:lpstr>Цель и задачи исследования</vt:lpstr>
      <vt:lpstr>Основные определения</vt:lpstr>
      <vt:lpstr>Гамма-спектрометрия</vt:lpstr>
      <vt:lpstr>Гамма-спектрометрия</vt:lpstr>
      <vt:lpstr>Разрушающий контроль</vt:lpstr>
      <vt:lpstr>Многоуровневая стратегия характеризации</vt:lpstr>
      <vt:lpstr>Измерительные схемы ионизационных камер.</vt:lpstr>
      <vt:lpstr>Измерительные схемы ионизационных камер.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разе бал</cp:lastModifiedBy>
  <cp:revision>61</cp:revision>
  <dcterms:created xsi:type="dcterms:W3CDTF">2025-12-24T09:59:36Z</dcterms:created>
  <dcterms:modified xsi:type="dcterms:W3CDTF">2025-12-24T09:59:36Z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ICV">
    <vt:lpwstr>94E9F13AFBD454A3A2854B69AD97D84C_43</vt:lpwstr>
  </property>
  <property fmtid="{D5CDD505-2E9C-101B-9397-08002B2CF9AE}" pid="4" name="KSOProductBuildVer">
    <vt:lpwstr>1033-6.11.0.8608</vt:lpwstr>
  </property>
</Properties>
</file>