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"/>
  </p:notesMasterIdLst>
  <p:sldIdLst>
    <p:sldId id="258" r:id="rId3"/>
    <p:sldId id="285" r:id="rId4"/>
    <p:sldId id="304" r:id="rId5"/>
    <p:sldId id="309" r:id="rId7"/>
    <p:sldId id="289" r:id="rId8"/>
    <p:sldId id="310" r:id="rId9"/>
    <p:sldId id="311" r:id="rId10"/>
    <p:sldId id="272" r:id="rId11"/>
    <p:sldId id="297" r:id="rId12"/>
  </p:sldIdLst>
  <p:sldSz cx="12192000" cy="6858000"/>
  <p:notesSz cx="6858000" cy="9144000"/>
  <p:embeddedFontLst>
    <p:embeddedFont>
      <p:font typeface="SimSun" panose="02010600030101010101" pitchFamily="2" charset="-122"/>
      <p:regular r:id="rId16"/>
    </p:embeddedFont>
    <p:embeddedFont>
      <p:font typeface="Calibri" panose="020F0502020204030204" charset="0"/>
      <p:regular r:id="rId17"/>
      <p:bold r:id="rId18"/>
      <p:italic r:id="rId19"/>
      <p:boldItalic r:id="rId2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6C2A"/>
    <a:srgbClr val="FF7300"/>
    <a:srgbClr val="0055BB"/>
    <a:srgbClr val="0061AF"/>
    <a:srgbClr val="8F9092"/>
    <a:srgbClr val="DDDEDE"/>
    <a:srgbClr val="222A3F"/>
    <a:srgbClr val="00BB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97"/>
  </p:normalViewPr>
  <p:slideViewPr>
    <p:cSldViewPr snapToGrid="0" showGuides="1">
      <p:cViewPr varScale="1">
        <p:scale>
          <a:sx n="107" d="100"/>
          <a:sy n="107" d="100"/>
        </p:scale>
        <p:origin x="-594" y="-84"/>
      </p:cViewPr>
      <p:guideLst>
        <p:guide pos="3840"/>
        <p:guide orient="horz" pos="21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font" Target="fonts/font5.fntdata"/><Relationship Id="rId2" Type="http://schemas.openxmlformats.org/officeDocument/2006/relationships/theme" Target="theme/theme1.xml"/><Relationship Id="rId19" Type="http://schemas.openxmlformats.org/officeDocument/2006/relationships/font" Target="fonts/font4.fntdata"/><Relationship Id="rId18" Type="http://schemas.openxmlformats.org/officeDocument/2006/relationships/font" Target="fonts/font3.fntdata"/><Relationship Id="rId17" Type="http://schemas.openxmlformats.org/officeDocument/2006/relationships/font" Target="fonts/font2.fntdata"/><Relationship Id="rId16" Type="http://schemas.openxmlformats.org/officeDocument/2006/relationships/font" Target="fonts/font1.fntdata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FE9F2A-08D0-46E1-A4BD-76A03886DC69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E0E812-7B63-46A8-9BB3-CFA4BA9FA01A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0E812-7B63-46A8-9BB3-CFA4BA9FA01A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0E812-7B63-46A8-9BB3-CFA4BA9FA01A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0E812-7B63-46A8-9BB3-CFA4BA9FA01A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0E812-7B63-46A8-9BB3-CFA4BA9FA01A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0E812-7B63-46A8-9BB3-CFA4BA9FA01A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microsoft.com/office/2007/relationships/hdphoto" Target="../media/image3.wdp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png"/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png"/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апка с атом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0" t="32381" r="-4361" b="40680"/>
          <a:stretch>
            <a:fillRect/>
          </a:stretch>
        </p:blipFill>
        <p:spPr>
          <a:xfrm>
            <a:off x="0" y="1269807"/>
            <a:ext cx="982787" cy="1505489"/>
          </a:xfrm>
          <a:prstGeom prst="rect">
            <a:avLst/>
          </a:prstGeom>
        </p:spPr>
      </p:pic>
      <p:sp>
        <p:nvSpPr>
          <p:cNvPr id="6" name="Прямоугольник 5"/>
          <p:cNvSpPr/>
          <p:nvPr userDrawn="1"/>
        </p:nvSpPr>
        <p:spPr bwMode="hidden">
          <a:xfrm>
            <a:off x="-1" y="-1"/>
            <a:ext cx="12192001" cy="1224000"/>
          </a:xfrm>
          <a:prstGeom prst="rect">
            <a:avLst/>
          </a:prstGeom>
          <a:solidFill>
            <a:srgbClr val="005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55BB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54" b="46857"/>
          <a:stretch>
            <a:fillRect/>
          </a:stretch>
        </p:blipFill>
        <p:spPr>
          <a:xfrm>
            <a:off x="8040340" y="-1"/>
            <a:ext cx="4151660" cy="12239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6" t="1513" r="20843" b="88431"/>
          <a:stretch>
            <a:fillRect/>
          </a:stretch>
        </p:blipFill>
        <p:spPr>
          <a:xfrm>
            <a:off x="0" y="6296025"/>
            <a:ext cx="982787" cy="5619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45097" r="86065" b="31852"/>
          <a:stretch>
            <a:fillRect/>
          </a:stretch>
        </p:blipFill>
        <p:spPr>
          <a:xfrm>
            <a:off x="11703437" y="3382263"/>
            <a:ext cx="491219" cy="1288239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559572" y="359101"/>
            <a:ext cx="11081566" cy="52322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sz="28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ru-RU" dirty="0"/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134844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2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ru-RU" dirty="0"/>
              <a:t>Заголовок</a:t>
            </a:r>
            <a:endParaRPr lang="ru-RU" dirty="0"/>
          </a:p>
        </p:txBody>
      </p:sp>
      <p:sp>
        <p:nvSpPr>
          <p:cNvPr id="27" name="Текст 26"/>
          <p:cNvSpPr>
            <a:spLocks noGrp="1"/>
          </p:cNvSpPr>
          <p:nvPr>
            <p:ph type="body" sz="quarter" idx="11"/>
          </p:nvPr>
        </p:nvSpPr>
        <p:spPr>
          <a:xfrm>
            <a:off x="559572" y="2409034"/>
            <a:ext cx="1649811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rgbClr val="222A3F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Образец текста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апка с логотипом без коня (бела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0" t="32381" r="-4361" b="40680"/>
          <a:stretch>
            <a:fillRect/>
          </a:stretch>
        </p:blipFill>
        <p:spPr>
          <a:xfrm>
            <a:off x="0" y="1269807"/>
            <a:ext cx="982787" cy="15054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6" t="1513" r="20843" b="88431"/>
          <a:stretch>
            <a:fillRect/>
          </a:stretch>
        </p:blipFill>
        <p:spPr>
          <a:xfrm>
            <a:off x="0" y="6296025"/>
            <a:ext cx="982787" cy="5619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45097" r="86065" b="31852"/>
          <a:stretch>
            <a:fillRect/>
          </a:stretch>
        </p:blipFill>
        <p:spPr>
          <a:xfrm>
            <a:off x="11703437" y="3382263"/>
            <a:ext cx="491219" cy="1288239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559572" y="359101"/>
            <a:ext cx="9199890" cy="52322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sz="2800" b="1">
                <a:solidFill>
                  <a:srgbClr val="0055BB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138" y="170399"/>
            <a:ext cx="1656000" cy="883200"/>
          </a:xfrm>
          <a:prstGeom prst="rect">
            <a:avLst/>
          </a:prstGeom>
        </p:spPr>
      </p:pic>
      <p:sp>
        <p:nvSpPr>
          <p:cNvPr id="14" name="Текст 19"/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134844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rgbClr val="00BBEE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ru-RU" dirty="0"/>
              <a:t>Заголовок</a:t>
            </a:r>
            <a:endParaRPr lang="ru-RU" dirty="0"/>
          </a:p>
        </p:txBody>
      </p:sp>
      <p:sp>
        <p:nvSpPr>
          <p:cNvPr id="16" name="Текст 26"/>
          <p:cNvSpPr>
            <a:spLocks noGrp="1"/>
          </p:cNvSpPr>
          <p:nvPr>
            <p:ph type="body" sz="quarter" idx="11"/>
          </p:nvPr>
        </p:nvSpPr>
        <p:spPr>
          <a:xfrm>
            <a:off x="559572" y="2409034"/>
            <a:ext cx="1649811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rgbClr val="222A3F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Образец текста</a:t>
            </a:r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апка с логотипом без коня (синя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 userDrawn="1"/>
        </p:nvSpPr>
        <p:spPr bwMode="hidden">
          <a:xfrm>
            <a:off x="-1" y="-1"/>
            <a:ext cx="12192001" cy="1224000"/>
          </a:xfrm>
          <a:prstGeom prst="rect">
            <a:avLst/>
          </a:prstGeom>
          <a:solidFill>
            <a:srgbClr val="005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762" y="170399"/>
            <a:ext cx="1656000" cy="883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0" t="32381" r="-4361" b="40680"/>
          <a:stretch>
            <a:fillRect/>
          </a:stretch>
        </p:blipFill>
        <p:spPr>
          <a:xfrm>
            <a:off x="0" y="1269807"/>
            <a:ext cx="982787" cy="15054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6" t="1513" r="20843" b="88431"/>
          <a:stretch>
            <a:fillRect/>
          </a:stretch>
        </p:blipFill>
        <p:spPr>
          <a:xfrm>
            <a:off x="0" y="6296025"/>
            <a:ext cx="982787" cy="5619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45097" r="86065" b="31852"/>
          <a:stretch>
            <a:fillRect/>
          </a:stretch>
        </p:blipFill>
        <p:spPr>
          <a:xfrm>
            <a:off x="11703437" y="3382263"/>
            <a:ext cx="491219" cy="1288239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559572" y="359101"/>
            <a:ext cx="9173513" cy="52322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sz="28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ru-RU" dirty="0"/>
          </a:p>
        </p:txBody>
      </p:sp>
      <p:sp>
        <p:nvSpPr>
          <p:cNvPr id="14" name="Текст 19"/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134844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rgbClr val="00BBEE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ru-RU" dirty="0"/>
              <a:t>Заголовок</a:t>
            </a:r>
            <a:endParaRPr lang="ru-RU" dirty="0"/>
          </a:p>
        </p:txBody>
      </p:sp>
      <p:sp>
        <p:nvSpPr>
          <p:cNvPr id="16" name="Текст 26"/>
          <p:cNvSpPr>
            <a:spLocks noGrp="1"/>
          </p:cNvSpPr>
          <p:nvPr>
            <p:ph type="body" sz="quarter" idx="11"/>
          </p:nvPr>
        </p:nvSpPr>
        <p:spPr>
          <a:xfrm>
            <a:off x="559572" y="2409034"/>
            <a:ext cx="1649811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rgbClr val="222A3F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Образец текста</a:t>
            </a:r>
            <a:endParaRPr lang="ru-RU" dirty="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апка с логотипом коня (бела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0" t="32381" r="-4361" b="40680"/>
          <a:stretch>
            <a:fillRect/>
          </a:stretch>
        </p:blipFill>
        <p:spPr>
          <a:xfrm>
            <a:off x="0" y="1269807"/>
            <a:ext cx="982787" cy="15054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6" t="1513" r="20843" b="88431"/>
          <a:stretch>
            <a:fillRect/>
          </a:stretch>
        </p:blipFill>
        <p:spPr>
          <a:xfrm>
            <a:off x="0" y="6296025"/>
            <a:ext cx="982787" cy="5619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45097" r="86065" b="31852"/>
          <a:stretch>
            <a:fillRect/>
          </a:stretch>
        </p:blipFill>
        <p:spPr>
          <a:xfrm>
            <a:off x="11703437" y="3382263"/>
            <a:ext cx="491219" cy="1288239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559572" y="359101"/>
            <a:ext cx="8900951" cy="52322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lang="ru-RU" sz="2800" b="1" kern="1200" dirty="0">
                <a:solidFill>
                  <a:srgbClr val="E46C2A"/>
                </a:solidFill>
                <a:latin typeface="Montserrat" panose="00000500000000000000" pitchFamily="2" charset="-52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  <a:endParaRPr lang="ru-RU" dirty="0"/>
          </a:p>
        </p:txBody>
      </p:sp>
      <p:sp>
        <p:nvSpPr>
          <p:cNvPr id="14" name="Текст 19"/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134844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rgbClr val="00BBEE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ru-RU" dirty="0"/>
              <a:t>Заголовок</a:t>
            </a:r>
            <a:endParaRPr lang="ru-RU" dirty="0"/>
          </a:p>
        </p:txBody>
      </p:sp>
      <p:sp>
        <p:nvSpPr>
          <p:cNvPr id="16" name="Текст 26"/>
          <p:cNvSpPr>
            <a:spLocks noGrp="1"/>
          </p:cNvSpPr>
          <p:nvPr>
            <p:ph type="body" sz="quarter" idx="11"/>
          </p:nvPr>
        </p:nvSpPr>
        <p:spPr>
          <a:xfrm>
            <a:off x="559572" y="2409034"/>
            <a:ext cx="1649811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rgbClr val="222A3F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Образец текста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956" y="-135287"/>
            <a:ext cx="2376074" cy="1512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апка с логотипом коня (сера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 userDrawn="1"/>
        </p:nvSpPr>
        <p:spPr bwMode="hidden">
          <a:xfrm>
            <a:off x="-1" y="-1"/>
            <a:ext cx="12192001" cy="1224000"/>
          </a:xfrm>
          <a:prstGeom prst="rect">
            <a:avLst/>
          </a:prstGeom>
          <a:solidFill>
            <a:srgbClr val="DD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0" t="32381" r="-4361" b="40680"/>
          <a:stretch>
            <a:fillRect/>
          </a:stretch>
        </p:blipFill>
        <p:spPr>
          <a:xfrm>
            <a:off x="0" y="1269807"/>
            <a:ext cx="982787" cy="15054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6" t="1513" r="20843" b="88431"/>
          <a:stretch>
            <a:fillRect/>
          </a:stretch>
        </p:blipFill>
        <p:spPr>
          <a:xfrm>
            <a:off x="0" y="6296025"/>
            <a:ext cx="982787" cy="5619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45097" r="86065" b="31852"/>
          <a:stretch>
            <a:fillRect/>
          </a:stretch>
        </p:blipFill>
        <p:spPr>
          <a:xfrm>
            <a:off x="11703437" y="3382263"/>
            <a:ext cx="491219" cy="1288239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559572" y="359101"/>
            <a:ext cx="9032836" cy="52322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lang="ru-RU" sz="2800" b="1" kern="1200" dirty="0">
                <a:solidFill>
                  <a:srgbClr val="0055BB"/>
                </a:solidFill>
                <a:latin typeface="Montserrat" panose="00000500000000000000" pitchFamily="2" charset="-52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  <a:endParaRPr lang="ru-RU" dirty="0"/>
          </a:p>
        </p:txBody>
      </p:sp>
      <p:sp>
        <p:nvSpPr>
          <p:cNvPr id="14" name="Текст 19"/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134844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rgbClr val="00BBEE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ru-RU" dirty="0"/>
              <a:t>Заголовок</a:t>
            </a:r>
            <a:endParaRPr lang="ru-RU" dirty="0"/>
          </a:p>
        </p:txBody>
      </p:sp>
      <p:sp>
        <p:nvSpPr>
          <p:cNvPr id="16" name="Текст 26"/>
          <p:cNvSpPr>
            <a:spLocks noGrp="1"/>
          </p:cNvSpPr>
          <p:nvPr>
            <p:ph type="body" sz="quarter" idx="11"/>
          </p:nvPr>
        </p:nvSpPr>
        <p:spPr>
          <a:xfrm>
            <a:off x="559572" y="2409034"/>
            <a:ext cx="1649811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rgbClr val="222A3F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Образец текста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9525956" y="-144001"/>
            <a:ext cx="2376074" cy="1512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425" y="2898000"/>
            <a:ext cx="4752575" cy="396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94" y="558606"/>
            <a:ext cx="2484000" cy="1656000"/>
          </a:xfrm>
          <a:prstGeom prst="rect">
            <a:avLst/>
          </a:prstGeom>
        </p:spPr>
      </p:pic>
      <p:sp>
        <p:nvSpPr>
          <p:cNvPr id="6" name="Текст 26"/>
          <p:cNvSpPr>
            <a:spLocks noGrp="1"/>
          </p:cNvSpPr>
          <p:nvPr>
            <p:ph type="body" sz="quarter" idx="11" hasCustomPrompt="1"/>
          </p:nvPr>
        </p:nvSpPr>
        <p:spPr>
          <a:xfrm>
            <a:off x="560194" y="6083856"/>
            <a:ext cx="1649811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01.01.2010</a:t>
            </a:r>
            <a:endParaRPr lang="ru-RU" dirty="0"/>
          </a:p>
        </p:txBody>
      </p:sp>
      <p:sp>
        <p:nvSpPr>
          <p:cNvPr id="7" name="Текст 26"/>
          <p:cNvSpPr>
            <a:spLocks noGrp="1"/>
          </p:cNvSpPr>
          <p:nvPr>
            <p:ph type="body" sz="quarter" idx="12" hasCustomPrompt="1"/>
          </p:nvPr>
        </p:nvSpPr>
        <p:spPr>
          <a:xfrm>
            <a:off x="560194" y="2567225"/>
            <a:ext cx="2694755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  <a:endParaRPr lang="ru-RU" dirty="0"/>
          </a:p>
        </p:txBody>
      </p:sp>
      <p:sp>
        <p:nvSpPr>
          <p:cNvPr id="8" name="Текст 26"/>
          <p:cNvSpPr>
            <a:spLocks noGrp="1"/>
          </p:cNvSpPr>
          <p:nvPr>
            <p:ph type="body" sz="quarter" idx="13" hasCustomPrompt="1"/>
          </p:nvPr>
        </p:nvSpPr>
        <p:spPr>
          <a:xfrm>
            <a:off x="560194" y="3198167"/>
            <a:ext cx="2936041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rgbClr val="0055BB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Заголовок</a:t>
            </a:r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26"/>
          <p:cNvSpPr>
            <a:spLocks noGrp="1"/>
          </p:cNvSpPr>
          <p:nvPr>
            <p:ph type="body" sz="quarter" idx="11" hasCustomPrompt="1"/>
          </p:nvPr>
        </p:nvSpPr>
        <p:spPr>
          <a:xfrm>
            <a:off x="6418217" y="6083856"/>
            <a:ext cx="1649811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01.01.2010</a:t>
            </a:r>
            <a:endParaRPr lang="ru-RU" dirty="0"/>
          </a:p>
        </p:txBody>
      </p:sp>
      <p:sp>
        <p:nvSpPr>
          <p:cNvPr id="7" name="Текст 26"/>
          <p:cNvSpPr>
            <a:spLocks noGrp="1"/>
          </p:cNvSpPr>
          <p:nvPr>
            <p:ph type="body" sz="quarter" idx="12" hasCustomPrompt="1"/>
          </p:nvPr>
        </p:nvSpPr>
        <p:spPr>
          <a:xfrm>
            <a:off x="6418217" y="2567225"/>
            <a:ext cx="2694755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  <a:endParaRPr lang="ru-RU" dirty="0"/>
          </a:p>
        </p:txBody>
      </p:sp>
      <p:sp>
        <p:nvSpPr>
          <p:cNvPr id="8" name="Текст 26"/>
          <p:cNvSpPr>
            <a:spLocks noGrp="1"/>
          </p:cNvSpPr>
          <p:nvPr>
            <p:ph type="body" sz="quarter" idx="13" hasCustomPrompt="1"/>
          </p:nvPr>
        </p:nvSpPr>
        <p:spPr>
          <a:xfrm>
            <a:off x="6418217" y="3198167"/>
            <a:ext cx="2936041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rgbClr val="0055BB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Заголовок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9250"/>
            <a:ext cx="5886994" cy="40885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425" y="2898000"/>
            <a:ext cx="4752575" cy="3960000"/>
          </a:xfrm>
          <a:prstGeom prst="rect">
            <a:avLst/>
          </a:prstGeom>
        </p:spPr>
      </p:pic>
      <p:sp>
        <p:nvSpPr>
          <p:cNvPr id="7" name="Текст 26"/>
          <p:cNvSpPr>
            <a:spLocks noGrp="1"/>
          </p:cNvSpPr>
          <p:nvPr>
            <p:ph type="body" sz="quarter" idx="13" hasCustomPrompt="1"/>
          </p:nvPr>
        </p:nvSpPr>
        <p:spPr>
          <a:xfrm>
            <a:off x="560194" y="3105834"/>
            <a:ext cx="2936041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rgbClr val="0055BB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Заголовок</a:t>
            </a:r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Текстовое поле 99"/>
          <p:cNvSpPr txBox="1"/>
          <p:nvPr/>
        </p:nvSpPr>
        <p:spPr>
          <a:xfrm>
            <a:off x="1270" y="0"/>
            <a:ext cx="12190730" cy="3285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 algn="ctr"/>
            <a:r>
              <a:rPr lang="en-US" b="0">
                <a:latin typeface="Times New Roman" panose="02020603050405020304" charset="0"/>
              </a:rPr>
              <a:t>МИНИСТЕРСТВО НАУКИ И ВЫСШЕГО ОБРАЗОВАНИЯ РОССИЙСКОЙФЕДЕРАЦИИФедеральное государственно автономное образовательное учреждение высшего образования</a:t>
            </a:r>
            <a:endParaRPr lang="en-US" b="0">
              <a:latin typeface="Times New Roman" panose="02020603050405020304" charset="0"/>
            </a:endParaRPr>
          </a:p>
          <a:p>
            <a:pPr indent="0" algn="ctr"/>
            <a:r>
              <a:rPr lang="en-US">
                <a:latin typeface="Times New Roman" panose="02020603050405020304" charset="0"/>
                <a:sym typeface="+mn-ea"/>
              </a:rPr>
              <a:t>Национальный исследовательский ядерный университет «МИФИ»</a:t>
            </a:r>
            <a:endParaRPr lang="en-US">
              <a:latin typeface="Times New Roman" panose="02020603050405020304" charset="0"/>
              <a:sym typeface="+mn-ea"/>
            </a:endParaRPr>
          </a:p>
          <a:p>
            <a:pPr indent="0" algn="ctr"/>
            <a:endParaRPr lang="en-US">
              <a:latin typeface="Times New Roman" panose="02020603050405020304" charset="0"/>
              <a:sym typeface="+mn-ea"/>
            </a:endParaRPr>
          </a:p>
          <a:p>
            <a:pPr indent="0" algn="ctr"/>
            <a:r>
              <a:rPr lang="en-US" b="0">
                <a:latin typeface="Times New Roman" panose="02020603050405020304" charset="0"/>
              </a:rPr>
              <a:t>ИНСТИТУТ ЯДЕРНОЙ ФИЗИКИ И ТЕХНОЛОГИЙ</a:t>
            </a:r>
            <a:endParaRPr lang="en-US" b="0">
              <a:latin typeface="Times New Roman" panose="02020603050405020304" charset="0"/>
            </a:endParaRPr>
          </a:p>
          <a:p>
            <a:pPr indent="0" algn="ctr"/>
            <a:endParaRPr lang="en-US" b="0">
              <a:latin typeface="Times New Roman" panose="02020603050405020304" charset="0"/>
            </a:endParaRPr>
          </a:p>
          <a:p>
            <a:pPr indent="0" algn="ctr"/>
            <a:r>
              <a:rPr lang="en-US" b="0">
                <a:latin typeface="Times New Roman" panose="02020603050405020304" charset="0"/>
              </a:rPr>
              <a:t>Кафедра 11 «Экспериментальные методы ядерной физики»</a:t>
            </a:r>
            <a:endParaRPr lang="en-US" b="0">
              <a:latin typeface="Times New Roman" panose="02020603050405020304" charset="0"/>
            </a:endParaRPr>
          </a:p>
          <a:p>
            <a:pPr indent="0" algn="ctr"/>
            <a:endParaRPr lang="en-US" b="0">
              <a:latin typeface="Times New Roman" panose="02020603050405020304" charset="0"/>
            </a:endParaRPr>
          </a:p>
          <a:p>
            <a:pPr indent="0" algn="ctr"/>
            <a:r>
              <a:rPr lang="ru-RU" b="0">
                <a:latin typeface="Times New Roman" panose="02020603050405020304" charset="0"/>
              </a:rPr>
              <a:t>НАУЧНО-ИССЛЕДОВАТЕЛЬСКАЯ РАБОТА</a:t>
            </a:r>
            <a:r>
              <a:rPr lang="en-US" b="0">
                <a:latin typeface="Times New Roman" panose="02020603050405020304" charset="0"/>
              </a:rPr>
              <a:t> </a:t>
            </a:r>
            <a:r>
              <a:rPr lang="ru-RU" altLang="en-US" b="0">
                <a:latin typeface="Times New Roman" panose="02020603050405020304" charset="0"/>
              </a:rPr>
              <a:t>НА ТЕМУ:</a:t>
            </a:r>
            <a:endParaRPr lang="en-US" b="0">
              <a:latin typeface="Times New Roman" panose="02020603050405020304" charset="0"/>
            </a:endParaRPr>
          </a:p>
          <a:p>
            <a:pPr indent="0" algn="ctr"/>
            <a:r>
              <a:rPr lang="en-US" sz="2000" b="1">
                <a:latin typeface="Times New Roman" panose="02020603050405020304" charset="0"/>
              </a:rPr>
              <a:t>«</a:t>
            </a:r>
            <a:r>
              <a:rPr lang="en-US" altLang="en-US" sz="2000" b="1">
                <a:latin typeface="Times New Roman" panose="02020603050405020304" charset="0"/>
              </a:rPr>
              <a:t>Исследование</a:t>
            </a:r>
            <a:r>
              <a:rPr lang="en-US" altLang="ru-RU" sz="2000" b="1">
                <a:latin typeface="Times New Roman" panose="02020603050405020304" charset="0"/>
              </a:rPr>
              <a:t> </a:t>
            </a:r>
            <a:r>
              <a:rPr lang="en-US" altLang="en-US" sz="2000" b="1">
                <a:latin typeface="Times New Roman" panose="02020603050405020304" charset="0"/>
              </a:rPr>
              <a:t>нелинейных</a:t>
            </a:r>
            <a:r>
              <a:rPr lang="en-US" altLang="ru-RU" sz="2000" b="1">
                <a:latin typeface="Times New Roman" panose="02020603050405020304" charset="0"/>
              </a:rPr>
              <a:t> </a:t>
            </a:r>
            <a:r>
              <a:rPr lang="en-US" altLang="en-US" sz="2000" b="1">
                <a:latin typeface="Times New Roman" panose="02020603050405020304" charset="0"/>
              </a:rPr>
              <a:t>эффектов</a:t>
            </a:r>
            <a:r>
              <a:rPr lang="en-US" altLang="ru-RU" sz="2000" b="1">
                <a:latin typeface="Times New Roman" panose="02020603050405020304" charset="0"/>
              </a:rPr>
              <a:t> </a:t>
            </a:r>
            <a:r>
              <a:rPr lang="en-US" altLang="en-US" sz="2000" b="1">
                <a:latin typeface="Times New Roman" panose="02020603050405020304" charset="0"/>
              </a:rPr>
              <a:t>в</a:t>
            </a:r>
            <a:r>
              <a:rPr lang="en-US" altLang="ru-RU" sz="2000" b="1">
                <a:latin typeface="Times New Roman" panose="02020603050405020304" charset="0"/>
              </a:rPr>
              <a:t> </a:t>
            </a:r>
            <a:r>
              <a:rPr lang="en-US" altLang="en-US" sz="2000" b="1">
                <a:latin typeface="Times New Roman" panose="02020603050405020304" charset="0"/>
              </a:rPr>
              <a:t>сцинтилляционных</a:t>
            </a:r>
            <a:r>
              <a:rPr lang="en-US" altLang="ru-RU" sz="2000" b="1">
                <a:latin typeface="Times New Roman" panose="02020603050405020304" charset="0"/>
              </a:rPr>
              <a:t> </a:t>
            </a:r>
            <a:r>
              <a:rPr lang="en-US" altLang="en-US" sz="2000" b="1">
                <a:latin typeface="Times New Roman" panose="02020603050405020304" charset="0"/>
              </a:rPr>
              <a:t>кристаллах</a:t>
            </a:r>
            <a:r>
              <a:rPr lang="en-US" sz="2000" b="1">
                <a:latin typeface="Times New Roman" panose="02020603050405020304" charset="0"/>
              </a:rPr>
              <a:t>»</a:t>
            </a:r>
            <a:endParaRPr lang="en-US" sz="2000" b="1">
              <a:latin typeface="Times New Roman" panose="02020603050405020304" charset="0"/>
            </a:endParaRPr>
          </a:p>
          <a:p>
            <a:pPr indent="0" algn="ctr"/>
            <a:r>
              <a:rPr lang="en-US" b="0">
                <a:latin typeface="Times New Roman" panose="02020603050405020304" charset="0"/>
              </a:rPr>
              <a:t> </a:t>
            </a:r>
            <a:endParaRPr lang="en-US" altLang="en-US" b="0">
              <a:latin typeface="Times New Roman" panose="02020603050405020304" charset="0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1905" y="4137025"/>
            <a:ext cx="888555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b="0">
                <a:latin typeface="Times New Roman" panose="02020603050405020304" charset="0"/>
              </a:rPr>
              <a:t>Выполнил: Чугунов С. С., </a:t>
            </a:r>
            <a:r>
              <a:rPr lang="ru-RU" altLang="en-US" b="0">
                <a:latin typeface="Times New Roman" panose="02020603050405020304" charset="0"/>
              </a:rPr>
              <a:t>М24-111</a:t>
            </a:r>
            <a:r>
              <a:rPr lang="en-US" b="0">
                <a:latin typeface="Times New Roman" panose="02020603050405020304" charset="0"/>
              </a:rPr>
              <a:t>Научный руководитель:</a:t>
            </a:r>
            <a:r>
              <a:rPr lang="ru-RU" altLang="en-US" b="0">
                <a:latin typeface="Times New Roman" panose="02020603050405020304" charset="0"/>
              </a:rPr>
              <a:t> д.ф.-м.н.</a:t>
            </a:r>
            <a:r>
              <a:rPr lang="en-US" b="0">
                <a:latin typeface="Times New Roman" panose="02020603050405020304" charset="0"/>
              </a:rPr>
              <a:t> Салахутдинов Гаяр Харисович</a:t>
            </a:r>
            <a:endParaRPr lang="ru-RU" altLang="en-US" b="0">
              <a:latin typeface="Times New Roman" panose="02020603050405020304" charset="0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3556000" y="634873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 algn="ctr"/>
            <a:r>
              <a:rPr lang="en-US" b="0">
                <a:latin typeface="Times New Roman" panose="02020603050405020304" charset="0"/>
              </a:rPr>
              <a:t>Москва, 202</a:t>
            </a:r>
            <a:r>
              <a:rPr lang="ru-RU" altLang="en-US" b="0">
                <a:latin typeface="Times New Roman" panose="02020603050405020304" charset="0"/>
              </a:rPr>
              <a:t>5</a:t>
            </a:r>
            <a:r>
              <a:rPr lang="en-US" b="0">
                <a:latin typeface="Times New Roman" panose="02020603050405020304" charset="0"/>
              </a:rPr>
              <a:t> год</a:t>
            </a:r>
            <a:endParaRPr lang="en-US" altLang="en-US" b="0">
              <a:latin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59572" y="359726"/>
            <a:ext cx="9173513" cy="521970"/>
          </a:xfrm>
        </p:spPr>
        <p:txBody>
          <a:bodyPr/>
          <a:p>
            <a:r>
              <a:rPr lang="ru-RU" altLang="en-US"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Актуальность</a:t>
            </a:r>
            <a:endParaRPr lang="ru-RU" altLang="en-US"/>
          </a:p>
        </p:txBody>
      </p:sp>
      <p:sp>
        <p:nvSpPr>
          <p:cNvPr id="104" name="Текстовое поле 103"/>
          <p:cNvSpPr txBox="1"/>
          <p:nvPr>
            <p:custDataLst>
              <p:tags r:id="rId1"/>
            </p:custDataLst>
          </p:nvPr>
        </p:nvSpPr>
        <p:spPr>
          <a:xfrm>
            <a:off x="560070" y="1256665"/>
            <a:ext cx="11066780" cy="52622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539750" algn="just" fontAlgn="auto"/>
            <a:r>
              <a:rPr lang="ru-RU" sz="2400" b="0">
                <a:latin typeface="Times New Roman" panose="02020603050405020304" charset="0"/>
              </a:rPr>
              <a:t>П</a:t>
            </a:r>
            <a:r>
              <a:rPr lang="en-US" altLang="en-US" sz="2400" b="0">
                <a:latin typeface="Times New Roman" panose="02020603050405020304" charset="0"/>
              </a:rPr>
              <a:t>ри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спектрометрии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ионизирующего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излучения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одной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из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важнейших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задач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является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обеспечение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пропорциональности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между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амплитудой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импульса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на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выходе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регистрирующей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системы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и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энергией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регистрируемых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частиц</a:t>
            </a:r>
            <a:r>
              <a:rPr lang="en-US" altLang="ru-RU" sz="2400" b="0">
                <a:latin typeface="Times New Roman" panose="02020603050405020304" charset="0"/>
              </a:rPr>
              <a:t>. </a:t>
            </a:r>
            <a:r>
              <a:rPr lang="en-US" altLang="en-US" sz="2400" b="0">
                <a:latin typeface="Times New Roman" panose="02020603050405020304" charset="0"/>
              </a:rPr>
              <a:t>При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использовании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сцинтилляционных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спектрометров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особого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внимания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заслуживают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вопросы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линейности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самих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сцинтилляционных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кристаллов</a:t>
            </a:r>
            <a:r>
              <a:rPr lang="ru-RU" altLang="en-US" sz="2400" b="0">
                <a:latin typeface="Times New Roman" panose="02020603050405020304" charset="0"/>
              </a:rPr>
              <a:t>.</a:t>
            </a:r>
            <a:endParaRPr lang="ru-RU" altLang="en-US" sz="2400" b="0">
              <a:latin typeface="Times New Roman" panose="02020603050405020304" charset="0"/>
            </a:endParaRPr>
          </a:p>
          <a:p>
            <a:pPr indent="539750" algn="just" fontAlgn="auto"/>
            <a:r>
              <a:rPr lang="en-US" altLang="en-US" sz="2400" b="0">
                <a:latin typeface="Times New Roman" panose="02020603050405020304" charset="0"/>
              </a:rPr>
              <a:t>При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регистрации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рентгеновских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и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гамма</a:t>
            </a:r>
            <a:r>
              <a:rPr lang="en-US" altLang="ru-RU" sz="2400" b="0">
                <a:latin typeface="Times New Roman" panose="02020603050405020304" charset="0"/>
              </a:rPr>
              <a:t>-</a:t>
            </a:r>
            <a:r>
              <a:rPr lang="en-US" altLang="en-US" sz="2400" b="0">
                <a:latin typeface="Times New Roman" panose="02020603050405020304" charset="0"/>
              </a:rPr>
              <a:t>квантов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в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диапазоне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энергий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от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единиц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до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сотен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кэВ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в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сцинтилляционном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кристалле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происходит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сильное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изменение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удельных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ионизационных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потерь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образованных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фотоэлектронов</a:t>
            </a:r>
            <a:r>
              <a:rPr lang="en-US" altLang="ru-RU" sz="2400" b="0">
                <a:latin typeface="Times New Roman" panose="02020603050405020304" charset="0"/>
              </a:rPr>
              <a:t> dE/dx, </a:t>
            </a:r>
            <a:r>
              <a:rPr lang="en-US" altLang="en-US" sz="2400" b="0">
                <a:latin typeface="Times New Roman" panose="02020603050405020304" charset="0"/>
              </a:rPr>
              <a:t>имеются</a:t>
            </a:r>
            <a:r>
              <a:rPr lang="en-US" altLang="ru-RU" sz="2400" b="0">
                <a:latin typeface="Times New Roman" panose="02020603050405020304" charset="0"/>
              </a:rPr>
              <a:t> K- </a:t>
            </a:r>
            <a:r>
              <a:rPr lang="en-US" altLang="en-US" sz="2400" b="0">
                <a:latin typeface="Times New Roman" panose="02020603050405020304" charset="0"/>
              </a:rPr>
              <a:t>и</a:t>
            </a:r>
            <a:r>
              <a:rPr lang="en-US" altLang="ru-RU" sz="2400" b="0">
                <a:latin typeface="Times New Roman" panose="02020603050405020304" charset="0"/>
              </a:rPr>
              <a:t> L-</a:t>
            </a:r>
            <a:r>
              <a:rPr lang="en-US" altLang="en-US" sz="2400" b="0">
                <a:latin typeface="Times New Roman" panose="02020603050405020304" charset="0"/>
              </a:rPr>
              <a:t>скачки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в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сечении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поглощения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кристаллов</a:t>
            </a:r>
            <a:r>
              <a:rPr lang="en-US" altLang="ru-RU" sz="2400" b="0">
                <a:latin typeface="Times New Roman" panose="02020603050405020304" charset="0"/>
              </a:rPr>
              <a:t>. </a:t>
            </a:r>
            <a:r>
              <a:rPr lang="en-US" altLang="en-US" sz="2400" b="0">
                <a:latin typeface="Times New Roman" panose="02020603050405020304" charset="0"/>
              </a:rPr>
              <a:t>Все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это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оказывает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существенное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влияние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на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световыход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сцинтилляторов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и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требует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проведения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детальных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исследований</a:t>
            </a:r>
            <a:r>
              <a:rPr lang="ru-RU" altLang="en-US" sz="2400" b="0">
                <a:latin typeface="Times New Roman" panose="02020603050405020304" charset="0"/>
              </a:rPr>
              <a:t> для возможности корректировок показаний приборов</a:t>
            </a:r>
            <a:r>
              <a:rPr lang="en-US" altLang="ru-RU" sz="2400" b="0">
                <a:latin typeface="Times New Roman" panose="02020603050405020304" charset="0"/>
              </a:rPr>
              <a:t>.</a:t>
            </a:r>
            <a:endParaRPr lang="en-US" altLang="ru-RU" sz="2400" b="0">
              <a:latin typeface="Times New Roman" panose="02020603050405020304" charset="0"/>
            </a:endParaRPr>
          </a:p>
          <a:p>
            <a:pPr indent="539750" algn="just" fontAlgn="auto"/>
            <a:r>
              <a:rPr lang="en-US" altLang="en-US" sz="2400">
                <a:latin typeface="Times New Roman" panose="02020603050405020304" charset="0"/>
                <a:sym typeface="+mn-ea"/>
              </a:rPr>
              <a:t>Целью</a:t>
            </a:r>
            <a:r>
              <a:rPr lang="en-US" altLang="ru-RU" sz="2400">
                <a:latin typeface="Times New Roman" panose="02020603050405020304" charset="0"/>
                <a:sym typeface="+mn-ea"/>
              </a:rPr>
              <a:t> </a:t>
            </a:r>
            <a:r>
              <a:rPr lang="en-US" altLang="en-US" sz="2400">
                <a:latin typeface="Times New Roman" panose="02020603050405020304" charset="0"/>
                <a:sym typeface="+mn-ea"/>
              </a:rPr>
              <a:t>данной</a:t>
            </a:r>
            <a:r>
              <a:rPr lang="en-US" altLang="ru-RU" sz="2400">
                <a:latin typeface="Times New Roman" panose="02020603050405020304" charset="0"/>
                <a:sym typeface="+mn-ea"/>
              </a:rPr>
              <a:t> </a:t>
            </a:r>
            <a:r>
              <a:rPr lang="en-US" altLang="en-US" sz="2400">
                <a:latin typeface="Times New Roman" panose="02020603050405020304" charset="0"/>
                <a:sym typeface="+mn-ea"/>
              </a:rPr>
              <a:t>работы</a:t>
            </a:r>
            <a:r>
              <a:rPr lang="en-US" altLang="ru-RU" sz="2400">
                <a:latin typeface="Times New Roman" panose="02020603050405020304" charset="0"/>
                <a:sym typeface="+mn-ea"/>
              </a:rPr>
              <a:t> </a:t>
            </a:r>
            <a:r>
              <a:rPr lang="en-US" altLang="en-US" sz="2400">
                <a:latin typeface="Times New Roman" panose="02020603050405020304" charset="0"/>
                <a:sym typeface="+mn-ea"/>
              </a:rPr>
              <a:t>являлось</a:t>
            </a:r>
            <a:r>
              <a:rPr lang="ru-RU" altLang="en-US" sz="2400">
                <a:latin typeface="Times New Roman" panose="02020603050405020304" charset="0"/>
                <a:sym typeface="+mn-ea"/>
              </a:rPr>
              <a:t> исследование линейности световыхода кристалла </a:t>
            </a:r>
            <a:r>
              <a:rPr lang="en-US" altLang="en-US" sz="2400">
                <a:latin typeface="Times New Roman" panose="02020603050405020304" charset="0"/>
                <a:sym typeface="+mn-ea"/>
              </a:rPr>
              <a:t>SrI</a:t>
            </a:r>
            <a:r>
              <a:rPr lang="en-US" altLang="en-US" sz="2400" baseline="-25000">
                <a:latin typeface="Times New Roman" panose="02020603050405020304" charset="0"/>
                <a:sym typeface="+mn-ea"/>
              </a:rPr>
              <a:t>2</a:t>
            </a:r>
            <a:r>
              <a:rPr lang="en-US" altLang="en-US" sz="2400">
                <a:latin typeface="Times New Roman" panose="02020603050405020304" charset="0"/>
                <a:sym typeface="+mn-ea"/>
              </a:rPr>
              <a:t>(Eu)</a:t>
            </a:r>
            <a:r>
              <a:rPr lang="ru-RU" altLang="en-US" sz="2400">
                <a:latin typeface="Times New Roman" panose="02020603050405020304" charset="0"/>
                <a:sym typeface="+mn-ea"/>
              </a:rPr>
              <a:t> и сравнение результатов с другими сцинтилляторами. </a:t>
            </a:r>
            <a:endParaRPr lang="en-US" altLang="ru-RU" sz="2400" b="0">
              <a:latin typeface="Times New Roman" panose="02020603050405020304" charset="0"/>
            </a:endParaRPr>
          </a:p>
          <a:p>
            <a:pPr indent="539750" algn="just" fontAlgn="auto"/>
            <a:endParaRPr lang="en-US" altLang="ru-RU" sz="2400" b="0">
              <a:latin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59572" y="359726"/>
            <a:ext cx="9173513" cy="521970"/>
          </a:xfrm>
        </p:spPr>
        <p:txBody>
          <a:bodyPr/>
          <a:p>
            <a:r>
              <a:rPr lang="ru-RU" altLang="en-US"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Сцинтилляционный кристалл </a:t>
            </a:r>
            <a:r>
              <a:rPr lang="en-US" altLang="en-US"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SrI</a:t>
            </a:r>
            <a:r>
              <a:rPr lang="en-US" altLang="en-US" baseline="-25000"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2</a:t>
            </a:r>
            <a:r>
              <a:rPr lang="en-US" altLang="en-US"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(Eu)</a:t>
            </a:r>
            <a:endParaRPr lang="en-US" altLang="en-US">
              <a:latin typeface="Times New Roman" panose="02020603050405020304" charset="0"/>
              <a:ea typeface="SimSun" panose="02010600030101010101" pitchFamily="2" charset="-122"/>
              <a:sym typeface="+mn-ea"/>
            </a:endParaRPr>
          </a:p>
        </p:txBody>
      </p:sp>
      <p:sp>
        <p:nvSpPr>
          <p:cNvPr id="100" name="Текстовое поле 99"/>
          <p:cNvSpPr txBox="1"/>
          <p:nvPr/>
        </p:nvSpPr>
        <p:spPr>
          <a:xfrm>
            <a:off x="5467985" y="3048635"/>
            <a:ext cx="5787390" cy="34963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539750" algn="just" fontAlgn="auto"/>
            <a:r>
              <a:rPr lang="en-US" altLang="en-US" sz="2400" b="0">
                <a:latin typeface="Times New Roman" panose="02020603050405020304" charset="0"/>
                <a:ea typeface="SimSun" panose="02010600030101010101" pitchFamily="2" charset="-122"/>
              </a:rPr>
              <a:t>Характеристики</a:t>
            </a:r>
            <a:r>
              <a:rPr lang="ru-RU" altLang="en-US" sz="2400" b="0">
                <a:latin typeface="Times New Roman" panose="02020603050405020304" charset="0"/>
                <a:ea typeface="SimSun" panose="02010600030101010101" pitchFamily="2" charset="-122"/>
              </a:rPr>
              <a:t> от производителя:</a:t>
            </a:r>
            <a:endParaRPr lang="en-US" altLang="en-US" sz="2400" b="0">
              <a:latin typeface="Times New Roman" panose="02020603050405020304" charset="0"/>
              <a:ea typeface="SimSun" panose="02010600030101010101" pitchFamily="2" charset="-122"/>
            </a:endParaRPr>
          </a:p>
          <a:p>
            <a:pPr marL="342900" indent="-342900" algn="just" fontAlgn="auto">
              <a:buFont typeface="Arial" panose="020B0604020202020204" pitchFamily="34" charset="0"/>
              <a:buChar char="•"/>
            </a:pPr>
            <a:r>
              <a:rPr lang="en-US" altLang="en-US" sz="2400" b="0">
                <a:latin typeface="Times New Roman" panose="02020603050405020304" charset="0"/>
                <a:ea typeface="SimSun" panose="02010600030101010101" pitchFamily="2" charset="-122"/>
              </a:rPr>
              <a:t>Химическая</a:t>
            </a:r>
            <a:r>
              <a:rPr lang="en-US" altLang="ru-RU" sz="2400" b="0">
                <a:latin typeface="Times New Roman" panose="02020603050405020304" charset="0"/>
                <a:ea typeface="SimSun" panose="02010600030101010101" pitchFamily="2" charset="-122"/>
              </a:rPr>
              <a:t> </a:t>
            </a:r>
            <a:r>
              <a:rPr lang="en-US" altLang="en-US" sz="2400" b="0">
                <a:latin typeface="Times New Roman" panose="02020603050405020304" charset="0"/>
                <a:ea typeface="SimSun" panose="02010600030101010101" pitchFamily="2" charset="-122"/>
              </a:rPr>
              <a:t>формула</a:t>
            </a:r>
            <a:r>
              <a:rPr lang="en-US" altLang="ru-RU" sz="2400" b="0">
                <a:latin typeface="Times New Roman" panose="02020603050405020304" charset="0"/>
                <a:ea typeface="SimSun" panose="02010600030101010101" pitchFamily="2" charset="-122"/>
              </a:rPr>
              <a:t> SrI</a:t>
            </a:r>
            <a:r>
              <a:rPr lang="en-US" altLang="ru-RU" sz="2400" b="0" baseline="-25000">
                <a:latin typeface="Times New Roman" panose="02020603050405020304" charset="0"/>
                <a:ea typeface="SimSun" panose="02010600030101010101" pitchFamily="2" charset="-122"/>
              </a:rPr>
              <a:t>2</a:t>
            </a:r>
            <a:r>
              <a:rPr lang="en-US" altLang="ru-RU" sz="2400" b="0">
                <a:latin typeface="Times New Roman" panose="02020603050405020304" charset="0"/>
                <a:ea typeface="SimSun" panose="02010600030101010101" pitchFamily="2" charset="-122"/>
              </a:rPr>
              <a:t> (Eu) </a:t>
            </a:r>
            <a:endParaRPr lang="en-US" altLang="ru-RU" sz="2400" b="0">
              <a:latin typeface="Times New Roman" panose="02020603050405020304" charset="0"/>
              <a:ea typeface="SimSun" panose="02010600030101010101" pitchFamily="2" charset="-122"/>
            </a:endParaRPr>
          </a:p>
          <a:p>
            <a:pPr marL="342900" indent="-342900" algn="just" fontAlgn="auto">
              <a:buFont typeface="Arial" panose="020B0604020202020204" pitchFamily="34" charset="0"/>
              <a:buChar char="•"/>
            </a:pPr>
            <a:r>
              <a:rPr lang="en-US" altLang="en-US" sz="2400" b="0">
                <a:latin typeface="Times New Roman" panose="02020603050405020304" charset="0"/>
                <a:ea typeface="SimSun" panose="02010600030101010101" pitchFamily="2" charset="-122"/>
              </a:rPr>
              <a:t>Плотность</a:t>
            </a:r>
            <a:r>
              <a:rPr lang="en-US" altLang="ru-RU" sz="2400" b="0">
                <a:latin typeface="Times New Roman" panose="02020603050405020304" charset="0"/>
                <a:ea typeface="SimSun" panose="02010600030101010101" pitchFamily="2" charset="-122"/>
              </a:rPr>
              <a:t> 4.55 </a:t>
            </a:r>
            <a:r>
              <a:rPr lang="en-US" altLang="en-US" sz="2400" b="0">
                <a:latin typeface="Times New Roman" panose="02020603050405020304" charset="0"/>
                <a:ea typeface="SimSun" panose="02010600030101010101" pitchFamily="2" charset="-122"/>
              </a:rPr>
              <a:t>г</a:t>
            </a:r>
            <a:r>
              <a:rPr lang="en-US" altLang="ru-RU" sz="2400" b="0">
                <a:latin typeface="Times New Roman" panose="02020603050405020304" charset="0"/>
                <a:ea typeface="SimSun" panose="02010600030101010101" pitchFamily="2" charset="-122"/>
              </a:rPr>
              <a:t>/</a:t>
            </a:r>
            <a:r>
              <a:rPr lang="en-US" altLang="en-US" sz="2400" b="0">
                <a:latin typeface="Times New Roman" panose="02020603050405020304" charset="0"/>
                <a:ea typeface="SimSun" panose="02010600030101010101" pitchFamily="2" charset="-122"/>
              </a:rPr>
              <a:t>см</a:t>
            </a:r>
            <a:r>
              <a:rPr lang="en-US" altLang="ru-RU" sz="2400" b="0">
                <a:latin typeface="Times New Roman" panose="02020603050405020304" charset="0"/>
                <a:ea typeface="SimSun" panose="02010600030101010101" pitchFamily="2" charset="-122"/>
              </a:rPr>
              <a:t>3 </a:t>
            </a:r>
            <a:endParaRPr lang="en-US" altLang="ru-RU" sz="2400" b="0">
              <a:latin typeface="Times New Roman" panose="02020603050405020304" charset="0"/>
              <a:ea typeface="SimSun" panose="02010600030101010101" pitchFamily="2" charset="-122"/>
            </a:endParaRPr>
          </a:p>
          <a:p>
            <a:pPr marL="342900" indent="-342900" algn="just" fontAlgn="auto">
              <a:buFont typeface="Arial" panose="020B0604020202020204" pitchFamily="34" charset="0"/>
              <a:buChar char="•"/>
            </a:pPr>
            <a:r>
              <a:rPr lang="ru-RU" altLang="en-US" sz="2400"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Удельный с</a:t>
            </a:r>
            <a:r>
              <a:rPr lang="en-US" altLang="en-US" sz="2400"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ветовыход</a:t>
            </a:r>
            <a:r>
              <a:rPr lang="en-US" altLang="ru-RU" sz="2400"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 115 </a:t>
            </a:r>
            <a:r>
              <a:rPr lang="en-US" altLang="en-US" sz="2400"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фотонов</a:t>
            </a:r>
            <a:r>
              <a:rPr lang="en-US" altLang="ru-RU" sz="2400"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/</a:t>
            </a:r>
            <a:r>
              <a:rPr lang="en-US" altLang="en-US" sz="2400"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кэВ</a:t>
            </a:r>
            <a:endParaRPr lang="en-US" altLang="ru-RU" sz="2400" b="0">
              <a:latin typeface="Times New Roman" panose="02020603050405020304" charset="0"/>
              <a:ea typeface="SimSun" panose="02010600030101010101" pitchFamily="2" charset="-122"/>
            </a:endParaRPr>
          </a:p>
          <a:p>
            <a:pPr marL="342900" indent="-342900" algn="just" fontAlgn="auto">
              <a:buFont typeface="Arial" panose="020B0604020202020204" pitchFamily="34" charset="0"/>
              <a:buChar char="•"/>
            </a:pPr>
            <a:r>
              <a:rPr lang="en-US" altLang="en-US" sz="2400"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Длина</a:t>
            </a:r>
            <a:r>
              <a:rPr lang="en-US" altLang="ru-RU" sz="2400"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en-US" sz="2400"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волны</a:t>
            </a:r>
            <a:r>
              <a:rPr lang="en-US" altLang="ru-RU" sz="2400"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 (</a:t>
            </a:r>
            <a:r>
              <a:rPr lang="en-US" altLang="en-US" sz="2400"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макс</a:t>
            </a:r>
            <a:r>
              <a:rPr lang="en-US" altLang="ru-RU" sz="2400"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. </a:t>
            </a:r>
            <a:r>
              <a:rPr lang="en-US" altLang="en-US" sz="2400"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эмиссия</a:t>
            </a:r>
            <a:r>
              <a:rPr lang="en-US" altLang="ru-RU" sz="2400"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) 435 </a:t>
            </a:r>
            <a:r>
              <a:rPr lang="en-US" altLang="en-US" sz="2400"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нм</a:t>
            </a:r>
            <a:r>
              <a:rPr lang="en-US" altLang="ru-RU" sz="2400"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ru-RU" sz="2400" b="0">
                <a:latin typeface="Times New Roman" panose="02020603050405020304" charset="0"/>
                <a:ea typeface="SimSun" panose="02010600030101010101" pitchFamily="2" charset="-122"/>
              </a:rPr>
              <a:t>  </a:t>
            </a:r>
            <a:endParaRPr lang="en-US" altLang="ru-RU" sz="2400" b="0">
              <a:latin typeface="Times New Roman" panose="02020603050405020304" charset="0"/>
              <a:ea typeface="SimSun" panose="02010600030101010101" pitchFamily="2" charset="-122"/>
            </a:endParaRPr>
          </a:p>
          <a:p>
            <a:pPr marL="342900" indent="-342900" algn="just" fontAlgn="auto">
              <a:buFont typeface="Arial" panose="020B0604020202020204" pitchFamily="34" charset="0"/>
              <a:buChar char="•"/>
            </a:pPr>
            <a:r>
              <a:rPr lang="en-US" altLang="en-US" sz="2400" b="0">
                <a:latin typeface="Times New Roman" panose="02020603050405020304" charset="0"/>
                <a:ea typeface="SimSun" panose="02010600030101010101" pitchFamily="2" charset="-122"/>
              </a:rPr>
              <a:t>Время</a:t>
            </a:r>
            <a:r>
              <a:rPr lang="en-US" altLang="ru-RU" sz="2400" b="0">
                <a:latin typeface="Times New Roman" panose="02020603050405020304" charset="0"/>
                <a:ea typeface="SimSun" panose="02010600030101010101" pitchFamily="2" charset="-122"/>
              </a:rPr>
              <a:t> </a:t>
            </a:r>
            <a:r>
              <a:rPr lang="ru-RU" altLang="en-US" sz="2400" b="0">
                <a:latin typeface="Times New Roman" panose="02020603050405020304" charset="0"/>
                <a:ea typeface="SimSun" panose="02010600030101010101" pitchFamily="2" charset="-122"/>
              </a:rPr>
              <a:t>высвечивания</a:t>
            </a:r>
            <a:r>
              <a:rPr lang="en-US" altLang="ru-RU" sz="2400" b="0">
                <a:latin typeface="Times New Roman" panose="02020603050405020304" charset="0"/>
                <a:ea typeface="SimSun" panose="02010600030101010101" pitchFamily="2" charset="-122"/>
              </a:rPr>
              <a:t> 1200 </a:t>
            </a:r>
            <a:r>
              <a:rPr lang="en-US" altLang="en-US" sz="2400" b="0">
                <a:latin typeface="Times New Roman" panose="02020603050405020304" charset="0"/>
                <a:ea typeface="SimSun" panose="02010600030101010101" pitchFamily="2" charset="-122"/>
              </a:rPr>
              <a:t>нс</a:t>
            </a:r>
            <a:r>
              <a:rPr lang="en-US" altLang="ru-RU" sz="2400" b="0">
                <a:latin typeface="Times New Roman" panose="02020603050405020304" charset="0"/>
                <a:ea typeface="SimSun" panose="02010600030101010101" pitchFamily="2" charset="-122"/>
              </a:rPr>
              <a:t> </a:t>
            </a:r>
            <a:endParaRPr lang="en-US" altLang="ru-RU" sz="2400" b="0">
              <a:latin typeface="Times New Roman" panose="02020603050405020304" charset="0"/>
              <a:ea typeface="SimSun" panose="02010600030101010101" pitchFamily="2" charset="-122"/>
            </a:endParaRPr>
          </a:p>
          <a:p>
            <a:pPr marL="342900" indent="-342900" algn="just" fontAlgn="auto">
              <a:buFont typeface="Arial" panose="020B0604020202020204" pitchFamily="34" charset="0"/>
              <a:buChar char="•"/>
            </a:pPr>
            <a:r>
              <a:rPr lang="en-US" altLang="en-US" sz="2400"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Гигроскопич</a:t>
            </a:r>
            <a:r>
              <a:rPr lang="ru-RU" altLang="en-US" sz="2400"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ен</a:t>
            </a:r>
            <a:endParaRPr lang="en-US" altLang="ru-RU" sz="2400" b="0">
              <a:latin typeface="Times New Roman" panose="02020603050405020304" charset="0"/>
              <a:ea typeface="SimSun" panose="02010600030101010101" pitchFamily="2" charset="-122"/>
            </a:endParaRPr>
          </a:p>
          <a:p>
            <a:pPr marL="342900" indent="-342900" algn="just" fontAlgn="auto">
              <a:buFont typeface="Arial" panose="020B0604020202020204" pitchFamily="34" charset="0"/>
              <a:buChar char="•"/>
            </a:pPr>
            <a:r>
              <a:rPr lang="en-US" altLang="en-US" sz="2400" b="0">
                <a:latin typeface="Times New Roman" panose="02020603050405020304" charset="0"/>
                <a:ea typeface="SimSun" panose="02010600030101010101" pitchFamily="2" charset="-122"/>
              </a:rPr>
              <a:t>Показатель</a:t>
            </a:r>
            <a:r>
              <a:rPr lang="en-US" altLang="ru-RU" sz="2400" b="0">
                <a:latin typeface="Times New Roman" panose="02020603050405020304" charset="0"/>
                <a:ea typeface="SimSun" panose="02010600030101010101" pitchFamily="2" charset="-122"/>
              </a:rPr>
              <a:t> </a:t>
            </a:r>
            <a:r>
              <a:rPr lang="en-US" altLang="en-US" sz="2400" b="0">
                <a:latin typeface="Times New Roman" panose="02020603050405020304" charset="0"/>
                <a:ea typeface="SimSun" panose="02010600030101010101" pitchFamily="2" charset="-122"/>
              </a:rPr>
              <a:t>преломления</a:t>
            </a:r>
            <a:r>
              <a:rPr lang="en-US" altLang="ru-RU" sz="2400" b="0">
                <a:latin typeface="Times New Roman" panose="02020603050405020304" charset="0"/>
                <a:ea typeface="SimSun" panose="02010600030101010101" pitchFamily="2" charset="-122"/>
              </a:rPr>
              <a:t> 2.05  </a:t>
            </a:r>
            <a:endParaRPr lang="en-US" altLang="ru-RU" sz="2400" b="0">
              <a:latin typeface="Times New Roman" panose="02020603050405020304" charset="0"/>
              <a:ea typeface="SimSun" panose="02010600030101010101" pitchFamily="2" charset="-122"/>
            </a:endParaRPr>
          </a:p>
          <a:p>
            <a:pPr indent="539750" algn="just" fontAlgn="auto"/>
            <a:endParaRPr lang="en-US" altLang="ru-RU" sz="2400" b="0">
              <a:latin typeface="Times New Roman" panose="02020603050405020304" charset="0"/>
              <a:ea typeface="SimSun" panose="02010600030101010101" pitchFamily="2" charset="-122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410210" y="6384925"/>
            <a:ext cx="48196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ru-RU" altLang="en-US" sz="2400" b="0">
                <a:latin typeface="Times New Roman" panose="02020603050405020304" charset="0"/>
                <a:ea typeface="SimSun" panose="02010600030101010101" pitchFamily="2" charset="-122"/>
              </a:rPr>
              <a:t>Фотография кристалла</a:t>
            </a:r>
            <a:endParaRPr lang="ru-RU" altLang="en-US" sz="2400" b="0">
              <a:latin typeface="Times New Roman" panose="02020603050405020304" charset="0"/>
              <a:ea typeface="SimSun" panose="02010600030101010101" pitchFamily="2" charset="-122"/>
            </a:endParaRPr>
          </a:p>
        </p:txBody>
      </p:sp>
      <p:pic>
        <p:nvPicPr>
          <p:cNvPr id="2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30" y="3048635"/>
            <a:ext cx="4144010" cy="3465195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559435" y="1169670"/>
            <a:ext cx="11073130" cy="15906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539750" algn="just" fontAlgn="auto"/>
            <a:r>
              <a:rPr lang="ru-RU" altLang="en-US" sz="2400"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В настоящее время в России удалось получить опытные образцы кристаллов </a:t>
            </a:r>
            <a:r>
              <a:rPr lang="en-US" altLang="en-US" sz="2400"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SrI</a:t>
            </a:r>
            <a:r>
              <a:rPr lang="en-US" altLang="en-US" sz="2400" baseline="-25000"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2</a:t>
            </a:r>
            <a:r>
              <a:rPr lang="en-US" altLang="en-US" sz="2400"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(Eu)</a:t>
            </a:r>
            <a:r>
              <a:rPr lang="ru-RU" altLang="en-US" sz="2400"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, </a:t>
            </a:r>
            <a:r>
              <a:rPr lang="ru-RU" sz="2400"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обладающие</a:t>
            </a:r>
            <a:r>
              <a:rPr lang="en-US" altLang="ru-RU" sz="2400"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en-US" sz="2400"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высоки</a:t>
            </a:r>
            <a:r>
              <a:rPr lang="ru-RU" altLang="en-US" sz="2400"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м</a:t>
            </a:r>
            <a:r>
              <a:rPr lang="en-US" altLang="ru-RU" sz="2400"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en-US" sz="2400"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оптически</a:t>
            </a:r>
            <a:r>
              <a:rPr lang="ru-RU" altLang="en-US" sz="2400"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м</a:t>
            </a:r>
            <a:r>
              <a:rPr lang="en-US" altLang="ru-RU" sz="2400"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en-US" sz="2400"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световыход</a:t>
            </a:r>
            <a:r>
              <a:rPr lang="ru-RU" altLang="en-US" sz="2400"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ом</a:t>
            </a:r>
            <a:r>
              <a:rPr lang="en-US" altLang="ru-RU" sz="2400"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en-US" sz="2400"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и</a:t>
            </a:r>
            <a:r>
              <a:rPr lang="en-US" altLang="ru-RU" sz="2400"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 </a:t>
            </a:r>
            <a:r>
              <a:rPr lang="ru-RU" altLang="en-US" sz="2400"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имеющие энергетическое разрешение</a:t>
            </a:r>
            <a:r>
              <a:rPr lang="en-US" altLang="ru-RU" sz="2400"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en-US" sz="2400"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около</a:t>
            </a:r>
            <a:r>
              <a:rPr lang="en-US" altLang="ru-RU" sz="2400"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 4%</a:t>
            </a:r>
            <a:r>
              <a:rPr lang="ru-RU" altLang="en-US" sz="2400"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 при регистрации гамма-квантов с энергией 662 кэВ от источника </a:t>
            </a:r>
            <a:r>
              <a:rPr lang="en-US" altLang="en-US" sz="2400"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Cs-137</a:t>
            </a:r>
            <a:r>
              <a:rPr lang="en-US" altLang="ru-RU" sz="2400"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.</a:t>
            </a:r>
            <a:r>
              <a:rPr lang="ru-RU" altLang="en-US" sz="2400"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 Планируется использовать его в спектрометрах в различных областях науки и техники. </a:t>
            </a:r>
            <a:endParaRPr lang="en-US" altLang="en-US" sz="2400">
              <a:latin typeface="Times New Roman" panose="02020603050405020304" charset="0"/>
              <a:ea typeface="SimSun" panose="02010600030101010101" pitchFamily="2" charset="-122"/>
              <a:sym typeface="+mn-ea"/>
            </a:endParaRPr>
          </a:p>
          <a:p>
            <a:pPr indent="539750" algn="just" fontAlgn="auto"/>
            <a:r>
              <a:rPr lang="ru-RU" altLang="en-US" sz="2400" b="0">
                <a:latin typeface="Times New Roman" panose="02020603050405020304" charset="0"/>
                <a:ea typeface="SimSun" panose="02010600030101010101" pitchFamily="2" charset="-122"/>
              </a:rPr>
              <a:t> :</a:t>
            </a:r>
            <a:endParaRPr lang="ru-RU" altLang="en-US" sz="2400" b="0">
              <a:latin typeface="Times New Roman" panose="0202060305040502030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59572" y="359726"/>
            <a:ext cx="9173513" cy="521970"/>
          </a:xfrm>
        </p:spPr>
        <p:txBody>
          <a:bodyPr/>
          <a:p>
            <a:r>
              <a:rPr lang="ru-RU" altLang="en-US"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Гамма-спектрометрический метод</a:t>
            </a:r>
            <a:endParaRPr lang="ru-RU" altLang="en-US"/>
          </a:p>
        </p:txBody>
      </p:sp>
      <p:sp>
        <p:nvSpPr>
          <p:cNvPr id="100" name="Текстовое поле 99"/>
          <p:cNvSpPr txBox="1"/>
          <p:nvPr/>
        </p:nvSpPr>
        <p:spPr>
          <a:xfrm>
            <a:off x="559435" y="1169670"/>
            <a:ext cx="11073130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539750" algn="just" fontAlgn="auto"/>
            <a:r>
              <a:rPr lang="ru-RU" altLang="en-US" sz="2400" b="0">
                <a:latin typeface="Times New Roman" panose="02020603050405020304" charset="0"/>
                <a:ea typeface="SimSun" panose="02010600030101010101" pitchFamily="2" charset="-122"/>
              </a:rPr>
              <a:t>Данный метод </a:t>
            </a:r>
            <a:r>
              <a:rPr lang="en-US" altLang="en-US" sz="2400" b="0">
                <a:latin typeface="Times New Roman" panose="02020603050405020304" charset="0"/>
                <a:ea typeface="SimSun" panose="02010600030101010101" pitchFamily="2" charset="-122"/>
              </a:rPr>
              <a:t>рименяется</a:t>
            </a:r>
            <a:r>
              <a:rPr lang="en-US" altLang="ru-RU" sz="2400" b="0">
                <a:latin typeface="Times New Roman" panose="02020603050405020304" charset="0"/>
                <a:ea typeface="SimSun" panose="02010600030101010101" pitchFamily="2" charset="-122"/>
              </a:rPr>
              <a:t> </a:t>
            </a:r>
            <a:r>
              <a:rPr lang="en-US" altLang="en-US" sz="2400" b="0">
                <a:latin typeface="Times New Roman" panose="02020603050405020304" charset="0"/>
                <a:ea typeface="SimSun" panose="02010600030101010101" pitchFamily="2" charset="-122"/>
              </a:rPr>
              <a:t>для</a:t>
            </a:r>
            <a:r>
              <a:rPr lang="en-US" altLang="ru-RU" sz="2400" b="0">
                <a:latin typeface="Times New Roman" panose="02020603050405020304" charset="0"/>
                <a:ea typeface="SimSun" panose="02010600030101010101" pitchFamily="2" charset="-122"/>
              </a:rPr>
              <a:t> </a:t>
            </a:r>
            <a:r>
              <a:rPr lang="en-US" altLang="en-US" sz="2400" b="0">
                <a:latin typeface="Times New Roman" panose="02020603050405020304" charset="0"/>
                <a:ea typeface="SimSun" panose="02010600030101010101" pitchFamily="2" charset="-122"/>
              </a:rPr>
              <a:t>контроля</a:t>
            </a:r>
            <a:r>
              <a:rPr lang="en-US" altLang="ru-RU" sz="2400" b="0">
                <a:latin typeface="Times New Roman" panose="02020603050405020304" charset="0"/>
                <a:ea typeface="SimSun" panose="02010600030101010101" pitchFamily="2" charset="-122"/>
              </a:rPr>
              <a:t> </a:t>
            </a:r>
            <a:r>
              <a:rPr lang="en-US" altLang="en-US" sz="2400" b="0">
                <a:latin typeface="Times New Roman" panose="02020603050405020304" charset="0"/>
                <a:ea typeface="SimSun" panose="02010600030101010101" pitchFamily="2" charset="-122"/>
              </a:rPr>
              <a:t>активности</a:t>
            </a:r>
            <a:r>
              <a:rPr lang="en-US" altLang="ru-RU" sz="2400" b="0">
                <a:latin typeface="Times New Roman" panose="02020603050405020304" charset="0"/>
                <a:ea typeface="SimSun" panose="02010600030101010101" pitchFamily="2" charset="-122"/>
              </a:rPr>
              <a:t> </a:t>
            </a:r>
            <a:r>
              <a:rPr lang="en-US" altLang="en-US" sz="2400" b="0">
                <a:latin typeface="Times New Roman" panose="02020603050405020304" charset="0"/>
                <a:ea typeface="SimSun" panose="02010600030101010101" pitchFamily="2" charset="-122"/>
              </a:rPr>
              <a:t>и</a:t>
            </a:r>
            <a:r>
              <a:rPr lang="en-US" altLang="ru-RU" sz="2400" b="0">
                <a:latin typeface="Times New Roman" panose="02020603050405020304" charset="0"/>
                <a:ea typeface="SimSun" panose="02010600030101010101" pitchFamily="2" charset="-122"/>
              </a:rPr>
              <a:t> </a:t>
            </a:r>
            <a:r>
              <a:rPr lang="en-US" altLang="en-US" sz="2400" b="0">
                <a:latin typeface="Times New Roman" panose="02020603050405020304" charset="0"/>
                <a:ea typeface="SimSun" panose="02010600030101010101" pitchFamily="2" charset="-122"/>
              </a:rPr>
              <a:t>нуклидного</a:t>
            </a:r>
            <a:r>
              <a:rPr lang="en-US" altLang="ru-RU" sz="2400" b="0">
                <a:latin typeface="Times New Roman" panose="02020603050405020304" charset="0"/>
                <a:ea typeface="SimSun" panose="02010600030101010101" pitchFamily="2" charset="-122"/>
              </a:rPr>
              <a:t> </a:t>
            </a:r>
            <a:r>
              <a:rPr lang="en-US" altLang="en-US" sz="2400" b="0">
                <a:latin typeface="Times New Roman" panose="02020603050405020304" charset="0"/>
                <a:ea typeface="SimSun" panose="02010600030101010101" pitchFamily="2" charset="-122"/>
              </a:rPr>
              <a:t>состава</a:t>
            </a:r>
            <a:r>
              <a:rPr lang="en-US" altLang="ru-RU" sz="2400" b="0">
                <a:latin typeface="Times New Roman" panose="02020603050405020304" charset="0"/>
                <a:ea typeface="SimSun" panose="02010600030101010101" pitchFamily="2" charset="-122"/>
              </a:rPr>
              <a:t> </a:t>
            </a:r>
            <a:r>
              <a:rPr lang="en-US" altLang="en-US" sz="2400" b="0">
                <a:latin typeface="Times New Roman" panose="02020603050405020304" charset="0"/>
                <a:ea typeface="SimSun" panose="02010600030101010101" pitchFamily="2" charset="-122"/>
              </a:rPr>
              <a:t>газообразных</a:t>
            </a:r>
            <a:r>
              <a:rPr lang="en-US" altLang="ru-RU" sz="2400" b="0">
                <a:latin typeface="Times New Roman" panose="02020603050405020304" charset="0"/>
                <a:ea typeface="SimSun" panose="02010600030101010101" pitchFamily="2" charset="-122"/>
              </a:rPr>
              <a:t> </a:t>
            </a:r>
            <a:r>
              <a:rPr lang="en-US" altLang="en-US" sz="2400" b="0">
                <a:latin typeface="Times New Roman" panose="02020603050405020304" charset="0"/>
                <a:ea typeface="SimSun" panose="02010600030101010101" pitchFamily="2" charset="-122"/>
              </a:rPr>
              <a:t>радиоактивных</a:t>
            </a:r>
            <a:r>
              <a:rPr lang="en-US" altLang="ru-RU" sz="2400" b="0">
                <a:latin typeface="Times New Roman" panose="02020603050405020304" charset="0"/>
                <a:ea typeface="SimSun" panose="02010600030101010101" pitchFamily="2" charset="-122"/>
              </a:rPr>
              <a:t> </a:t>
            </a:r>
            <a:r>
              <a:rPr lang="en-US" altLang="en-US" sz="2400" b="0">
                <a:latin typeface="Times New Roman" panose="02020603050405020304" charset="0"/>
                <a:ea typeface="SimSun" panose="02010600030101010101" pitchFamily="2" charset="-122"/>
              </a:rPr>
              <a:t>отходов</a:t>
            </a:r>
            <a:r>
              <a:rPr lang="en-US" altLang="ru-RU" sz="2400" b="0">
                <a:latin typeface="Times New Roman" panose="02020603050405020304" charset="0"/>
                <a:ea typeface="SimSun" panose="02010600030101010101" pitchFamily="2" charset="-122"/>
              </a:rPr>
              <a:t>, </a:t>
            </a:r>
            <a:r>
              <a:rPr lang="en-US" altLang="en-US" sz="2400" b="0">
                <a:latin typeface="Times New Roman" panose="02020603050405020304" charset="0"/>
                <a:ea typeface="SimSun" panose="02010600030101010101" pitchFamily="2" charset="-122"/>
              </a:rPr>
              <a:t>образующихся</a:t>
            </a:r>
            <a:r>
              <a:rPr lang="en-US" altLang="ru-RU" sz="2400" b="0">
                <a:latin typeface="Times New Roman" panose="02020603050405020304" charset="0"/>
                <a:ea typeface="SimSun" panose="02010600030101010101" pitchFamily="2" charset="-122"/>
              </a:rPr>
              <a:t> </a:t>
            </a:r>
            <a:r>
              <a:rPr lang="en-US" altLang="en-US" sz="2400" b="0">
                <a:latin typeface="Times New Roman" panose="02020603050405020304" charset="0"/>
                <a:ea typeface="SimSun" panose="02010600030101010101" pitchFamily="2" charset="-122"/>
              </a:rPr>
              <a:t>при</a:t>
            </a:r>
            <a:r>
              <a:rPr lang="en-US" altLang="ru-RU" sz="2400" b="0">
                <a:latin typeface="Times New Roman" panose="02020603050405020304" charset="0"/>
                <a:ea typeface="SimSun" panose="02010600030101010101" pitchFamily="2" charset="-122"/>
              </a:rPr>
              <a:t> </a:t>
            </a:r>
            <a:r>
              <a:rPr lang="en-US" altLang="en-US" sz="2400" b="0">
                <a:latin typeface="Times New Roman" panose="02020603050405020304" charset="0"/>
                <a:ea typeface="SimSun" panose="02010600030101010101" pitchFamily="2" charset="-122"/>
              </a:rPr>
              <a:t>эксплуатации</a:t>
            </a:r>
            <a:r>
              <a:rPr lang="en-US" altLang="ru-RU" sz="2400" b="0">
                <a:latin typeface="Times New Roman" panose="02020603050405020304" charset="0"/>
                <a:ea typeface="SimSun" panose="02010600030101010101" pitchFamily="2" charset="-122"/>
              </a:rPr>
              <a:t> </a:t>
            </a:r>
            <a:r>
              <a:rPr lang="en-US" altLang="en-US" sz="2400" b="0">
                <a:latin typeface="Times New Roman" panose="02020603050405020304" charset="0"/>
                <a:ea typeface="SimSun" panose="02010600030101010101" pitchFamily="2" charset="-122"/>
              </a:rPr>
              <a:t>ядерно</a:t>
            </a:r>
            <a:r>
              <a:rPr lang="en-US" altLang="ru-RU" sz="2400" b="0">
                <a:latin typeface="Times New Roman" panose="02020603050405020304" charset="0"/>
                <a:ea typeface="SimSun" panose="02010600030101010101" pitchFamily="2" charset="-122"/>
              </a:rPr>
              <a:t>-</a:t>
            </a:r>
            <a:r>
              <a:rPr lang="en-US" altLang="en-US" sz="2400" b="0">
                <a:latin typeface="Times New Roman" panose="02020603050405020304" charset="0"/>
                <a:ea typeface="SimSun" panose="02010600030101010101" pitchFamily="2" charset="-122"/>
              </a:rPr>
              <a:t>энергетических</a:t>
            </a:r>
            <a:r>
              <a:rPr lang="en-US" altLang="ru-RU" sz="2400" b="0">
                <a:latin typeface="Times New Roman" panose="02020603050405020304" charset="0"/>
                <a:ea typeface="SimSun" panose="02010600030101010101" pitchFamily="2" charset="-122"/>
              </a:rPr>
              <a:t> </a:t>
            </a:r>
            <a:r>
              <a:rPr lang="en-US" altLang="en-US" sz="2400" b="0">
                <a:latin typeface="Times New Roman" panose="02020603050405020304" charset="0"/>
                <a:ea typeface="SimSun" panose="02010600030101010101" pitchFamily="2" charset="-122"/>
              </a:rPr>
              <a:t>установок</a:t>
            </a:r>
            <a:r>
              <a:rPr lang="en-US" altLang="ru-RU" sz="2400" b="0">
                <a:latin typeface="Times New Roman" panose="02020603050405020304" charset="0"/>
                <a:ea typeface="SimSun" panose="02010600030101010101" pitchFamily="2" charset="-122"/>
              </a:rPr>
              <a:t>.</a:t>
            </a:r>
            <a:r>
              <a:rPr lang="ru-RU" altLang="en-US" sz="2400" b="0">
                <a:latin typeface="Times New Roman" panose="02020603050405020304" charset="0"/>
                <a:ea typeface="SimSun" panose="02010600030101010101" pitchFamily="2" charset="-122"/>
              </a:rPr>
              <a:t> Также используется при д</a:t>
            </a:r>
            <a:r>
              <a:rPr lang="en-US" altLang="en-US" sz="2400" b="0">
                <a:latin typeface="Times New Roman" panose="02020603050405020304" charset="0"/>
                <a:ea typeface="SimSun" panose="02010600030101010101" pitchFamily="2" charset="-122"/>
              </a:rPr>
              <a:t>иагностик</a:t>
            </a:r>
            <a:r>
              <a:rPr lang="ru-RU" altLang="en-US" sz="2400" b="0">
                <a:latin typeface="Times New Roman" panose="02020603050405020304" charset="0"/>
                <a:ea typeface="SimSun" panose="02010600030101010101" pitchFamily="2" charset="-122"/>
              </a:rPr>
              <a:t>е</a:t>
            </a:r>
            <a:r>
              <a:rPr lang="en-US" altLang="ru-RU" sz="2400" b="0">
                <a:latin typeface="Times New Roman" panose="02020603050405020304" charset="0"/>
                <a:ea typeface="SimSun" panose="02010600030101010101" pitchFamily="2" charset="-122"/>
              </a:rPr>
              <a:t> </a:t>
            </a:r>
            <a:r>
              <a:rPr lang="en-US" altLang="en-US" sz="2400" b="0">
                <a:latin typeface="Times New Roman" panose="02020603050405020304" charset="0"/>
                <a:ea typeface="SimSun" panose="02010600030101010101" pitchFamily="2" charset="-122"/>
              </a:rPr>
              <a:t>топливных</a:t>
            </a:r>
            <a:r>
              <a:rPr lang="en-US" altLang="ru-RU" sz="2400" b="0">
                <a:latin typeface="Times New Roman" panose="02020603050405020304" charset="0"/>
                <a:ea typeface="SimSun" panose="02010600030101010101" pitchFamily="2" charset="-122"/>
              </a:rPr>
              <a:t> </a:t>
            </a:r>
            <a:r>
              <a:rPr lang="en-US" altLang="en-US" sz="2400" b="0">
                <a:latin typeface="Times New Roman" panose="02020603050405020304" charset="0"/>
                <a:ea typeface="SimSun" panose="02010600030101010101" pitchFamily="2" charset="-122"/>
              </a:rPr>
              <a:t>элеметов</a:t>
            </a:r>
            <a:r>
              <a:rPr lang="en-US" altLang="ru-RU" sz="2400" b="0">
                <a:latin typeface="Times New Roman" panose="02020603050405020304" charset="0"/>
                <a:ea typeface="SimSun" panose="02010600030101010101" pitchFamily="2" charset="-122"/>
              </a:rPr>
              <a:t>:</a:t>
            </a:r>
            <a:r>
              <a:rPr lang="ru-RU" altLang="en-US" sz="2400" b="0">
                <a:latin typeface="Times New Roman" panose="02020603050405020304" charset="0"/>
                <a:ea typeface="SimSun" panose="02010600030101010101" pitchFamily="2" charset="-122"/>
              </a:rPr>
              <a:t> контроль р</a:t>
            </a:r>
            <a:r>
              <a:rPr lang="en-US" altLang="en-US" sz="2400" b="0">
                <a:latin typeface="Times New Roman" panose="02020603050405020304" charset="0"/>
                <a:ea typeface="SimSun" panose="02010600030101010101" pitchFamily="2" charset="-122"/>
              </a:rPr>
              <a:t>авномерност</a:t>
            </a:r>
            <a:r>
              <a:rPr lang="ru-RU" altLang="en-US" sz="2400" b="0">
                <a:latin typeface="Times New Roman" panose="02020603050405020304" charset="0"/>
                <a:ea typeface="SimSun" panose="02010600030101010101" pitchFamily="2" charset="-122"/>
              </a:rPr>
              <a:t>и</a:t>
            </a:r>
            <a:r>
              <a:rPr lang="en-US" altLang="ru-RU" sz="2400" b="0">
                <a:latin typeface="Times New Roman" panose="02020603050405020304" charset="0"/>
                <a:ea typeface="SimSun" panose="02010600030101010101" pitchFamily="2" charset="-122"/>
              </a:rPr>
              <a:t> </a:t>
            </a:r>
            <a:r>
              <a:rPr lang="en-US" altLang="en-US" sz="2400" b="0">
                <a:latin typeface="Times New Roman" panose="02020603050405020304" charset="0"/>
                <a:ea typeface="SimSun" panose="02010600030101010101" pitchFamily="2" charset="-122"/>
              </a:rPr>
              <a:t>распределения</a:t>
            </a:r>
            <a:r>
              <a:rPr lang="en-US" altLang="ru-RU" sz="2400" b="0">
                <a:latin typeface="Times New Roman" panose="02020603050405020304" charset="0"/>
                <a:ea typeface="SimSun" panose="02010600030101010101" pitchFamily="2" charset="-122"/>
              </a:rPr>
              <a:t> </a:t>
            </a:r>
            <a:r>
              <a:rPr lang="en-US" altLang="en-US" sz="2400" b="0">
                <a:latin typeface="Times New Roman" panose="02020603050405020304" charset="0"/>
                <a:ea typeface="SimSun" panose="02010600030101010101" pitchFamily="2" charset="-122"/>
              </a:rPr>
              <a:t>топлива</a:t>
            </a:r>
            <a:r>
              <a:rPr lang="en-US" altLang="ru-RU" sz="2400" b="0">
                <a:latin typeface="Times New Roman" panose="02020603050405020304" charset="0"/>
                <a:ea typeface="SimSun" panose="02010600030101010101" pitchFamily="2" charset="-122"/>
              </a:rPr>
              <a:t> </a:t>
            </a:r>
            <a:r>
              <a:rPr lang="en-US" altLang="en-US" sz="2400" b="0">
                <a:latin typeface="Times New Roman" panose="02020603050405020304" charset="0"/>
                <a:ea typeface="SimSun" panose="02010600030101010101" pitchFamily="2" charset="-122"/>
              </a:rPr>
              <a:t>в</a:t>
            </a:r>
            <a:r>
              <a:rPr lang="en-US" altLang="ru-RU" sz="2400" b="0">
                <a:latin typeface="Times New Roman" panose="02020603050405020304" charset="0"/>
                <a:ea typeface="SimSun" panose="02010600030101010101" pitchFamily="2" charset="-122"/>
              </a:rPr>
              <a:t> </a:t>
            </a:r>
            <a:r>
              <a:rPr lang="en-US" altLang="en-US" sz="2400" b="0">
                <a:latin typeface="Times New Roman" panose="02020603050405020304" charset="0"/>
                <a:ea typeface="SimSun" panose="02010600030101010101" pitchFamily="2" charset="-122"/>
              </a:rPr>
              <a:t>топливных</a:t>
            </a:r>
            <a:r>
              <a:rPr lang="en-US" altLang="ru-RU" sz="2400" b="0">
                <a:latin typeface="Times New Roman" panose="02020603050405020304" charset="0"/>
                <a:ea typeface="SimSun" panose="02010600030101010101" pitchFamily="2" charset="-122"/>
              </a:rPr>
              <a:t> </a:t>
            </a:r>
            <a:r>
              <a:rPr lang="en-US" altLang="en-US" sz="2400" b="0">
                <a:latin typeface="Times New Roman" panose="02020603050405020304" charset="0"/>
                <a:ea typeface="SimSun" panose="02010600030101010101" pitchFamily="2" charset="-122"/>
              </a:rPr>
              <a:t>элементах</a:t>
            </a:r>
            <a:r>
              <a:rPr lang="ru-RU" altLang="en-US" sz="2400" b="0">
                <a:latin typeface="Times New Roman" panose="02020603050405020304" charset="0"/>
                <a:ea typeface="SimSun" panose="02010600030101010101" pitchFamily="2" charset="-122"/>
              </a:rPr>
              <a:t>, определени к</a:t>
            </a:r>
            <a:r>
              <a:rPr lang="en-US" altLang="en-US" sz="2400" b="0">
                <a:latin typeface="Times New Roman" panose="02020603050405020304" charset="0"/>
                <a:ea typeface="SimSun" panose="02010600030101010101" pitchFamily="2" charset="-122"/>
              </a:rPr>
              <a:t>оличеств</a:t>
            </a:r>
            <a:r>
              <a:rPr lang="ru-RU" altLang="en-US" sz="2400" b="0">
                <a:latin typeface="Times New Roman" panose="02020603050405020304" charset="0"/>
                <a:ea typeface="SimSun" panose="02010600030101010101" pitchFamily="2" charset="-122"/>
              </a:rPr>
              <a:t>а</a:t>
            </a:r>
            <a:r>
              <a:rPr lang="en-US" altLang="ru-RU" sz="2400" b="0">
                <a:latin typeface="Times New Roman" panose="02020603050405020304" charset="0"/>
                <a:ea typeface="SimSun" panose="02010600030101010101" pitchFamily="2" charset="-122"/>
              </a:rPr>
              <a:t> </a:t>
            </a:r>
            <a:r>
              <a:rPr lang="en-US" altLang="en-US" sz="2400" b="0">
                <a:latin typeface="Times New Roman" panose="02020603050405020304" charset="0"/>
                <a:ea typeface="SimSun" panose="02010600030101010101" pitchFamily="2" charset="-122"/>
              </a:rPr>
              <a:t>урана</a:t>
            </a:r>
            <a:r>
              <a:rPr lang="en-US" altLang="ru-RU" sz="2400" b="0">
                <a:latin typeface="Times New Roman" panose="02020603050405020304" charset="0"/>
                <a:ea typeface="SimSun" panose="02010600030101010101" pitchFamily="2" charset="-122"/>
              </a:rPr>
              <a:t> 235</a:t>
            </a:r>
            <a:r>
              <a:rPr lang="ru-RU" altLang="en-US" sz="2400" b="0">
                <a:latin typeface="Times New Roman" panose="02020603050405020304" charset="0"/>
                <a:ea typeface="SimSun" panose="02010600030101010101" pitchFamily="2" charset="-122"/>
              </a:rPr>
              <a:t> и проверка г</a:t>
            </a:r>
            <a:r>
              <a:rPr lang="en-US" altLang="en-US" sz="2400" b="0">
                <a:latin typeface="Times New Roman" panose="02020603050405020304" charset="0"/>
                <a:ea typeface="SimSun" panose="02010600030101010101" pitchFamily="2" charset="-122"/>
              </a:rPr>
              <a:t>ерметичност</a:t>
            </a:r>
            <a:r>
              <a:rPr lang="ru-RU" altLang="en-US" sz="2400" b="0">
                <a:latin typeface="Times New Roman" panose="02020603050405020304" charset="0"/>
                <a:ea typeface="SimSun" panose="02010600030101010101" pitchFamily="2" charset="-122"/>
              </a:rPr>
              <a:t>и</a:t>
            </a:r>
            <a:r>
              <a:rPr lang="en-US" altLang="ru-RU" sz="2400" b="0">
                <a:latin typeface="Times New Roman" panose="02020603050405020304" charset="0"/>
                <a:ea typeface="SimSun" panose="02010600030101010101" pitchFamily="2" charset="-122"/>
              </a:rPr>
              <a:t> </a:t>
            </a:r>
            <a:r>
              <a:rPr lang="en-US" altLang="en-US" sz="2400" b="0">
                <a:latin typeface="Times New Roman" panose="02020603050405020304" charset="0"/>
                <a:ea typeface="SimSun" panose="02010600030101010101" pitchFamily="2" charset="-122"/>
              </a:rPr>
              <a:t>топливн</a:t>
            </a:r>
            <a:r>
              <a:rPr lang="ru-RU" altLang="en-US" sz="2400" b="0">
                <a:latin typeface="Times New Roman" panose="02020603050405020304" charset="0"/>
                <a:ea typeface="SimSun" panose="02010600030101010101" pitchFamily="2" charset="-122"/>
              </a:rPr>
              <a:t>ых</a:t>
            </a:r>
            <a:r>
              <a:rPr lang="en-US" altLang="ru-RU" sz="2400" b="0">
                <a:latin typeface="Times New Roman" panose="02020603050405020304" charset="0"/>
                <a:ea typeface="SimSun" panose="02010600030101010101" pitchFamily="2" charset="-122"/>
              </a:rPr>
              <a:t> </a:t>
            </a:r>
            <a:r>
              <a:rPr lang="en-US" altLang="en-US" sz="2400" b="0">
                <a:latin typeface="Times New Roman" panose="02020603050405020304" charset="0"/>
                <a:ea typeface="SimSun" panose="02010600030101010101" pitchFamily="2" charset="-122"/>
              </a:rPr>
              <a:t>элемент</a:t>
            </a:r>
            <a:r>
              <a:rPr lang="ru-RU" altLang="en-US" sz="2400" b="0">
                <a:latin typeface="Times New Roman" panose="02020603050405020304" charset="0"/>
                <a:ea typeface="SimSun" panose="02010600030101010101" pitchFamily="2" charset="-122"/>
              </a:rPr>
              <a:t>ов</a:t>
            </a:r>
            <a:r>
              <a:rPr lang="en-US" altLang="ru-RU" sz="2400" b="0">
                <a:latin typeface="Times New Roman" panose="02020603050405020304" charset="0"/>
                <a:ea typeface="SimSun" panose="02010600030101010101" pitchFamily="2" charset="-122"/>
              </a:rPr>
              <a:t>.</a:t>
            </a:r>
            <a:endParaRPr lang="en-US" altLang="ru-RU" sz="2400" b="0">
              <a:latin typeface="Times New Roman" panose="02020603050405020304" charset="0"/>
              <a:ea typeface="SimSun" panose="02010600030101010101" pitchFamily="2" charset="-122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2075815" y="6397625"/>
            <a:ext cx="804037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ru-RU" sz="2400" b="0">
                <a:latin typeface="Times New Roman" panose="02020603050405020304" charset="0"/>
                <a:ea typeface="SimSun" panose="02010600030101010101" pitchFamily="2" charset="-122"/>
              </a:rPr>
              <a:t>Блок-схема типичного  сцинтилляционного спектрометра</a:t>
            </a:r>
            <a:endParaRPr lang="ru-RU" sz="2400" b="0">
              <a:latin typeface="Times New Roman" panose="02020603050405020304" charset="0"/>
              <a:ea typeface="SimSun" panose="02010600030101010101" pitchFamily="2" charset="-122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11320" y="3153410"/>
            <a:ext cx="3769360" cy="3302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59572" y="359727"/>
            <a:ext cx="9173513" cy="521970"/>
          </a:xfrm>
        </p:spPr>
        <p:txBody>
          <a:bodyPr/>
          <a:p>
            <a:r>
              <a:rPr lang="ru-RU" altLang="en-US"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Схема установки </a:t>
            </a:r>
            <a:endParaRPr lang="ru-RU" altLang="en-US"/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163830" y="5506085"/>
            <a:ext cx="63246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 algn="ctr"/>
            <a:r>
              <a:rPr lang="ru-RU" altLang="en-US" b="0">
                <a:latin typeface="Times New Roman" panose="02020603050405020304" charset="0"/>
              </a:rPr>
              <a:t>Схема установки </a:t>
            </a:r>
            <a:endParaRPr lang="ru-RU" altLang="en-US" b="0">
              <a:highlight>
                <a:srgbClr val="00FF00"/>
              </a:highlight>
              <a:latin typeface="Times New Roman" panose="02020603050405020304" charset="0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6488430" y="1245235"/>
            <a:ext cx="5246370" cy="4724400"/>
          </a:xfrm>
          <a:prstGeom prst="rect">
            <a:avLst/>
          </a:prstGeom>
        </p:spPr>
        <p:txBody>
          <a:bodyPr>
            <a:noAutofit/>
          </a:bodyPr>
          <a:p>
            <a:pPr algn="l">
              <a:lnSpc>
                <a:spcPct val="125000"/>
              </a:lnSpc>
              <a:spcAft>
                <a:spcPts val="0"/>
              </a:spcAft>
            </a:pPr>
            <a:r>
              <a:rPr lang="ru-RU" sz="2000" i="1" dirty="0">
                <a:latin typeface="Times New Roman" panose="02020603050405020304" charset="0"/>
                <a:ea typeface="Times New Roman" panose="02020603050405020304" charset="0"/>
                <a:sym typeface="+mn-ea"/>
              </a:rPr>
              <a:t>1</a:t>
            </a:r>
            <a:r>
              <a:rPr lang="ru-RU" sz="2000" dirty="0">
                <a:latin typeface="Times New Roman" panose="02020603050405020304" charset="0"/>
                <a:ea typeface="Times New Roman" panose="02020603050405020304" charset="0"/>
                <a:sym typeface="+mn-ea"/>
              </a:rPr>
              <a:t> – импульсная рентгеновская трубка ; </a:t>
            </a:r>
            <a:endParaRPr lang="ru-RU" sz="2000" dirty="0">
              <a:latin typeface="Times New Roman" panose="02020603050405020304" charset="0"/>
              <a:ea typeface="Times New Roman" panose="02020603050405020304" charset="0"/>
              <a:sym typeface="+mn-ea"/>
            </a:endParaRPr>
          </a:p>
          <a:p>
            <a:pPr algn="l">
              <a:lnSpc>
                <a:spcPct val="125000"/>
              </a:lnSpc>
              <a:spcAft>
                <a:spcPts val="0"/>
              </a:spcAft>
            </a:pPr>
            <a:r>
              <a:rPr lang="ru-RU" sz="2000" i="1" dirty="0">
                <a:latin typeface="Times New Roman" panose="02020603050405020304" charset="0"/>
                <a:ea typeface="Times New Roman" panose="02020603050405020304" charset="0"/>
                <a:sym typeface="+mn-ea"/>
              </a:rPr>
              <a:t>2</a:t>
            </a:r>
            <a:r>
              <a:rPr lang="ru-RU" sz="2000" dirty="0">
                <a:latin typeface="Times New Roman" panose="02020603050405020304" charset="0"/>
                <a:ea typeface="Times New Roman" panose="02020603050405020304" charset="0"/>
                <a:sym typeface="+mn-ea"/>
              </a:rPr>
              <a:t> –предусилитель; </a:t>
            </a:r>
            <a:endParaRPr lang="ru-RU" sz="2000" dirty="0">
              <a:latin typeface="Times New Roman" panose="02020603050405020304" charset="0"/>
              <a:ea typeface="Times New Roman" panose="02020603050405020304" charset="0"/>
              <a:sym typeface="+mn-ea"/>
            </a:endParaRPr>
          </a:p>
          <a:p>
            <a:pPr algn="l">
              <a:lnSpc>
                <a:spcPct val="125000"/>
              </a:lnSpc>
              <a:spcAft>
                <a:spcPts val="0"/>
              </a:spcAft>
            </a:pPr>
            <a:r>
              <a:rPr lang="ru-RU" sz="2000" i="1" dirty="0">
                <a:latin typeface="Times New Roman" panose="02020603050405020304" charset="0"/>
                <a:ea typeface="Times New Roman" panose="02020603050405020304" charset="0"/>
                <a:sym typeface="+mn-ea"/>
              </a:rPr>
              <a:t>3</a:t>
            </a:r>
            <a:r>
              <a:rPr lang="ru-RU" sz="2000" dirty="0">
                <a:latin typeface="Times New Roman" panose="02020603050405020304" charset="0"/>
                <a:ea typeface="Times New Roman" panose="02020603050405020304" charset="0"/>
                <a:sym typeface="+mn-ea"/>
              </a:rPr>
              <a:t> опорный детектор; </a:t>
            </a:r>
            <a:endParaRPr lang="ru-RU" sz="2000" dirty="0">
              <a:latin typeface="Times New Roman" panose="02020603050405020304" charset="0"/>
              <a:ea typeface="Times New Roman" panose="02020603050405020304" charset="0"/>
              <a:sym typeface="+mn-ea"/>
            </a:endParaRPr>
          </a:p>
          <a:p>
            <a:pPr algn="l">
              <a:lnSpc>
                <a:spcPct val="125000"/>
              </a:lnSpc>
              <a:spcAft>
                <a:spcPts val="0"/>
              </a:spcAft>
            </a:pPr>
            <a:r>
              <a:rPr lang="ru-RU" sz="2000" i="1" dirty="0">
                <a:latin typeface="Times New Roman" panose="02020603050405020304" charset="0"/>
                <a:ea typeface="Times New Roman" panose="02020603050405020304" charset="0"/>
                <a:sym typeface="+mn-ea"/>
              </a:rPr>
              <a:t>4</a:t>
            </a:r>
            <a:r>
              <a:rPr lang="ru-RU" sz="2000" dirty="0">
                <a:latin typeface="Times New Roman" panose="02020603050405020304" charset="0"/>
                <a:ea typeface="Times New Roman" panose="02020603050405020304" charset="0"/>
                <a:sym typeface="+mn-ea"/>
              </a:rPr>
              <a:t> – сменный эмиттер характеристического рентгеновского излучения; </a:t>
            </a:r>
            <a:endParaRPr lang="ru-RU" sz="2000" dirty="0">
              <a:latin typeface="Times New Roman" panose="02020603050405020304" charset="0"/>
              <a:ea typeface="Times New Roman" panose="02020603050405020304" charset="0"/>
              <a:sym typeface="+mn-ea"/>
            </a:endParaRPr>
          </a:p>
          <a:p>
            <a:pPr algn="l">
              <a:lnSpc>
                <a:spcPct val="125000"/>
              </a:lnSpc>
              <a:spcAft>
                <a:spcPts val="0"/>
              </a:spcAft>
            </a:pPr>
            <a:r>
              <a:rPr lang="ru-RU" sz="2000" i="1" dirty="0">
                <a:latin typeface="Times New Roman" panose="02020603050405020304" charset="0"/>
                <a:ea typeface="Times New Roman" panose="02020603050405020304" charset="0"/>
                <a:sym typeface="+mn-ea"/>
              </a:rPr>
              <a:t>5</a:t>
            </a:r>
            <a:r>
              <a:rPr lang="ru-RU" sz="2000" dirty="0">
                <a:latin typeface="Times New Roman" panose="02020603050405020304" charset="0"/>
                <a:ea typeface="Times New Roman" panose="02020603050405020304" charset="0"/>
                <a:sym typeface="+mn-ea"/>
              </a:rPr>
              <a:t> – исследуемый образец; </a:t>
            </a:r>
            <a:endParaRPr lang="ru-RU" sz="2000" dirty="0">
              <a:latin typeface="Times New Roman" panose="02020603050405020304" charset="0"/>
              <a:ea typeface="Times New Roman" panose="02020603050405020304" charset="0"/>
              <a:sym typeface="+mn-ea"/>
            </a:endParaRPr>
          </a:p>
          <a:p>
            <a:pPr algn="l">
              <a:lnSpc>
                <a:spcPct val="125000"/>
              </a:lnSpc>
              <a:spcAft>
                <a:spcPts val="0"/>
              </a:spcAft>
            </a:pPr>
            <a:r>
              <a:rPr lang="ru-RU" sz="2000" i="1" dirty="0">
                <a:latin typeface="Times New Roman" panose="02020603050405020304" charset="0"/>
                <a:ea typeface="Times New Roman" panose="02020603050405020304" charset="0"/>
                <a:sym typeface="+mn-ea"/>
              </a:rPr>
              <a:t>6</a:t>
            </a:r>
            <a:r>
              <a:rPr lang="ru-RU" sz="2000" dirty="0">
                <a:latin typeface="Times New Roman" panose="02020603050405020304" charset="0"/>
                <a:ea typeface="Times New Roman" panose="02020603050405020304" charset="0"/>
                <a:sym typeface="+mn-ea"/>
              </a:rPr>
              <a:t>  – фотоэлектронный умножитель; </a:t>
            </a:r>
            <a:endParaRPr lang="ru-RU" sz="2000" dirty="0">
              <a:latin typeface="Times New Roman" panose="02020603050405020304" charset="0"/>
              <a:ea typeface="Times New Roman" panose="02020603050405020304" charset="0"/>
              <a:sym typeface="+mn-ea"/>
            </a:endParaRPr>
          </a:p>
          <a:p>
            <a:pPr algn="l">
              <a:lnSpc>
                <a:spcPct val="12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charset="0"/>
                <a:ea typeface="Times New Roman" panose="02020603050405020304" charset="0"/>
                <a:sym typeface="+mn-ea"/>
              </a:rPr>
              <a:t>7– модулирующий генератор импульсов; </a:t>
            </a:r>
            <a:endParaRPr lang="ru-RU" sz="2000" dirty="0">
              <a:latin typeface="Times New Roman" panose="02020603050405020304" charset="0"/>
              <a:ea typeface="Times New Roman" panose="02020603050405020304" charset="0"/>
              <a:sym typeface="+mn-ea"/>
            </a:endParaRPr>
          </a:p>
          <a:p>
            <a:pPr algn="l">
              <a:lnSpc>
                <a:spcPct val="125000"/>
              </a:lnSpc>
              <a:spcAft>
                <a:spcPts val="0"/>
              </a:spcAft>
            </a:pPr>
            <a:r>
              <a:rPr lang="ru-RU" sz="2000" i="1" dirty="0">
                <a:latin typeface="Times New Roman" panose="02020603050405020304" charset="0"/>
                <a:ea typeface="Times New Roman" panose="02020603050405020304" charset="0"/>
                <a:sym typeface="+mn-ea"/>
              </a:rPr>
              <a:t>8</a:t>
            </a:r>
            <a:r>
              <a:rPr lang="ru-RU" sz="2000" dirty="0">
                <a:latin typeface="Times New Roman" panose="02020603050405020304" charset="0"/>
                <a:ea typeface="Times New Roman" panose="02020603050405020304" charset="0"/>
                <a:sym typeface="+mn-ea"/>
              </a:rPr>
              <a:t> – блоки питания; </a:t>
            </a:r>
            <a:endParaRPr lang="ru-RU" sz="2000" dirty="0">
              <a:latin typeface="Times New Roman" panose="02020603050405020304" charset="0"/>
              <a:ea typeface="Times New Roman" panose="02020603050405020304" charset="0"/>
              <a:sym typeface="+mn-ea"/>
            </a:endParaRPr>
          </a:p>
          <a:p>
            <a:pPr algn="l">
              <a:lnSpc>
                <a:spcPct val="125000"/>
              </a:lnSpc>
              <a:spcAft>
                <a:spcPts val="0"/>
              </a:spcAft>
            </a:pPr>
            <a:r>
              <a:rPr lang="ru-RU" sz="2000" i="1" dirty="0">
                <a:latin typeface="Times New Roman" panose="02020603050405020304" charset="0"/>
                <a:ea typeface="Times New Roman" panose="02020603050405020304" charset="0"/>
                <a:sym typeface="+mn-ea"/>
              </a:rPr>
              <a:t>9</a:t>
            </a:r>
            <a:r>
              <a:rPr lang="ru-RU" sz="2000" dirty="0">
                <a:latin typeface="Times New Roman" panose="02020603050405020304" charset="0"/>
                <a:ea typeface="Times New Roman" panose="02020603050405020304" charset="0"/>
                <a:sym typeface="+mn-ea"/>
              </a:rPr>
              <a:t> – </a:t>
            </a:r>
            <a:r>
              <a:rPr lang="ru-RU" sz="2000" dirty="0" err="1">
                <a:latin typeface="Times New Roman" panose="02020603050405020304" charset="0"/>
                <a:ea typeface="Times New Roman" panose="02020603050405020304" charset="0"/>
                <a:sym typeface="+mn-ea"/>
              </a:rPr>
              <a:t>зарядочувствительный</a:t>
            </a:r>
            <a:r>
              <a:rPr lang="ru-RU" sz="2000" dirty="0">
                <a:latin typeface="Times New Roman" panose="02020603050405020304" charset="0"/>
                <a:ea typeface="Times New Roman" panose="02020603050405020304" charset="0"/>
                <a:sym typeface="+mn-ea"/>
              </a:rPr>
              <a:t> предусилитель;; </a:t>
            </a:r>
            <a:endParaRPr lang="ru-RU" sz="2000" dirty="0">
              <a:latin typeface="Times New Roman" panose="02020603050405020304" charset="0"/>
              <a:ea typeface="Times New Roman" panose="02020603050405020304" charset="0"/>
              <a:sym typeface="+mn-ea"/>
            </a:endParaRPr>
          </a:p>
          <a:p>
            <a:pPr algn="l">
              <a:lnSpc>
                <a:spcPct val="125000"/>
              </a:lnSpc>
              <a:spcAft>
                <a:spcPts val="0"/>
              </a:spcAft>
            </a:pPr>
            <a:r>
              <a:rPr lang="ru-RU" sz="2000" i="1" dirty="0">
                <a:latin typeface="Times New Roman" panose="02020603050405020304" charset="0"/>
                <a:ea typeface="Times New Roman" panose="02020603050405020304" charset="0"/>
                <a:sym typeface="+mn-ea"/>
              </a:rPr>
              <a:t>10</a:t>
            </a:r>
            <a:r>
              <a:rPr lang="ru-RU" sz="2000" dirty="0">
                <a:latin typeface="Times New Roman" panose="02020603050405020304" charset="0"/>
                <a:ea typeface="Times New Roman" panose="02020603050405020304" charset="0"/>
                <a:sym typeface="+mn-ea"/>
              </a:rPr>
              <a:t> – анализатор амплитуд импульсов; </a:t>
            </a:r>
            <a:endParaRPr lang="ru-RU" sz="2000" dirty="0">
              <a:latin typeface="Times New Roman" panose="02020603050405020304" charset="0"/>
              <a:ea typeface="Times New Roman" panose="02020603050405020304" charset="0"/>
              <a:sym typeface="+mn-ea"/>
            </a:endParaRPr>
          </a:p>
          <a:p>
            <a:pPr algn="l">
              <a:lnSpc>
                <a:spcPct val="125000"/>
              </a:lnSpc>
              <a:spcAft>
                <a:spcPts val="0"/>
              </a:spcAft>
            </a:pPr>
            <a:r>
              <a:rPr lang="ru-RU" sz="2000" i="1" dirty="0">
                <a:latin typeface="Times New Roman" panose="02020603050405020304" charset="0"/>
                <a:ea typeface="Times New Roman" panose="02020603050405020304" charset="0"/>
                <a:sym typeface="+mn-ea"/>
              </a:rPr>
              <a:t>11</a:t>
            </a:r>
            <a:r>
              <a:rPr lang="ru-RU" sz="2000" dirty="0">
                <a:latin typeface="Times New Roman" panose="02020603050405020304" charset="0"/>
                <a:ea typeface="Times New Roman" panose="02020603050405020304" charset="0"/>
                <a:sym typeface="+mn-ea"/>
              </a:rPr>
              <a:t> – осциллограф</a:t>
            </a:r>
            <a:endParaRPr lang="ru-RU" sz="2000" dirty="0">
              <a:latin typeface="Times New Roman" panose="02020603050405020304" charset="0"/>
              <a:ea typeface="Times New Roman" panose="02020603050405020304" charset="0"/>
              <a:sym typeface="+mn-ea"/>
            </a:endParaRPr>
          </a:p>
        </p:txBody>
      </p:sp>
      <p:pic>
        <p:nvPicPr>
          <p:cNvPr id="7" name="Изображение 6" descr="кросстолк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 flipV="1">
            <a:off x="5416550" y="3284855"/>
            <a:ext cx="295910" cy="104775"/>
          </a:xfrm>
          <a:prstGeom prst="rect">
            <a:avLst/>
          </a:prstGeom>
        </p:spPr>
      </p:pic>
      <p:pic>
        <p:nvPicPr>
          <p:cNvPr id="8" name="Изображение 7" descr="кросстолк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 flipV="1">
            <a:off x="5367020" y="3419475"/>
            <a:ext cx="295910" cy="104775"/>
          </a:xfrm>
          <a:prstGeom prst="rect">
            <a:avLst/>
          </a:prstGeom>
        </p:spPr>
      </p:pic>
      <p:pic>
        <p:nvPicPr>
          <p:cNvPr id="4" name="Рисунок 4"/>
          <p:cNvPicPr>
            <a:picLocks noChangeAspect="1"/>
          </p:cNvPicPr>
          <p:nvPr/>
        </p:nvPicPr>
        <p:blipFill>
          <a:blip r:embed="rId2"/>
          <a:srcRect l="5622" t="6931" r="10255" b="3957"/>
          <a:stretch>
            <a:fillRect/>
          </a:stretch>
        </p:blipFill>
        <p:spPr>
          <a:xfrm>
            <a:off x="599440" y="1590675"/>
            <a:ext cx="5454015" cy="403288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59572" y="359727"/>
            <a:ext cx="9173513" cy="521970"/>
          </a:xfrm>
        </p:spPr>
        <p:txBody>
          <a:bodyPr/>
          <a:p>
            <a:r>
              <a:rPr lang="ru-RU" altLang="en-US"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Методика эксперимента</a:t>
            </a:r>
            <a:endParaRPr lang="ru-RU" altLang="en-US"/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559435" y="1225550"/>
            <a:ext cx="11170285" cy="5534025"/>
          </a:xfrm>
          <a:prstGeom prst="rect">
            <a:avLst/>
          </a:prstGeom>
        </p:spPr>
        <p:txBody>
          <a:bodyPr>
            <a:noAutofit/>
          </a:bodyPr>
          <a:p>
            <a:pPr indent="539750" algn="l" fontAlgn="auto">
              <a:lnSpc>
                <a:spcPct val="125000"/>
              </a:lnSpc>
              <a:spcAft>
                <a:spcPts val="0"/>
              </a:spcAft>
            </a:pPr>
            <a:r>
              <a:rPr lang="ru-RU" sz="2400">
                <a:latin typeface="Times New Roman" panose="02020603050405020304"/>
                <a:ea typeface="SimSun" panose="02010600030101010101" pitchFamily="2" charset="-122"/>
              </a:rPr>
              <a:t>При помощи установки были получены амплитудные спектры от квантов с энергией в диапазоне от 4,5</a:t>
            </a:r>
            <a:r>
              <a:rPr lang="ru-RU" sz="2400">
                <a:latin typeface="Times New Roman" panose="02020603050405020304"/>
                <a:ea typeface="SimSun" panose="02010600030101010101" pitchFamily="2" charset="-122"/>
              </a:rPr>
              <a:t> кэВ до 662 эВ для всех исследованных кристаллов.</a:t>
            </a:r>
            <a:endParaRPr lang="ru-RU" sz="2400">
              <a:latin typeface="Times New Roman" panose="02020603050405020304"/>
              <a:ea typeface="SimSun" panose="02010600030101010101" pitchFamily="2" charset="-122"/>
            </a:endParaRPr>
          </a:p>
          <a:p>
            <a:pPr indent="539750" algn="l" fontAlgn="auto">
              <a:lnSpc>
                <a:spcPct val="125000"/>
              </a:lnSpc>
              <a:spcAft>
                <a:spcPts val="0"/>
              </a:spcAft>
            </a:pPr>
            <a:r>
              <a:rPr lang="en-US" altLang="en-US" sz="2400">
                <a:latin typeface="Times New Roman" panose="02020603050405020304"/>
                <a:ea typeface="SimSun" panose="02010600030101010101" pitchFamily="2" charset="-122"/>
              </a:rPr>
              <a:t>Задача</a:t>
            </a:r>
            <a:r>
              <a:rPr lang="en-US" altLang="ru-RU" sz="2400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en-US" altLang="en-US" sz="2400">
                <a:latin typeface="Times New Roman" panose="02020603050405020304"/>
                <a:ea typeface="SimSun" panose="02010600030101010101" pitchFamily="2" charset="-122"/>
              </a:rPr>
              <a:t>определения</a:t>
            </a:r>
            <a:r>
              <a:rPr lang="en-US" altLang="ru-RU" sz="2400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en-US" altLang="en-US" sz="2400">
                <a:latin typeface="Times New Roman" panose="02020603050405020304"/>
                <a:ea typeface="SimSun" panose="02010600030101010101" pitchFamily="2" charset="-122"/>
              </a:rPr>
              <a:t>величины</a:t>
            </a:r>
            <a:r>
              <a:rPr lang="en-US" altLang="ru-RU" sz="2400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en-US" altLang="en-US" sz="2400">
                <a:latin typeface="Times New Roman" panose="02020603050405020304"/>
                <a:ea typeface="SimSun" panose="02010600030101010101" pitchFamily="2" charset="-122"/>
              </a:rPr>
              <a:t>удельного</a:t>
            </a:r>
            <a:r>
              <a:rPr lang="en-US" altLang="ru-RU" sz="2400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en-US" altLang="en-US" sz="2400">
                <a:latin typeface="Times New Roman" panose="02020603050405020304"/>
                <a:ea typeface="SimSun" panose="02010600030101010101" pitchFamily="2" charset="-122"/>
              </a:rPr>
              <a:t>световыхода</a:t>
            </a:r>
            <a:r>
              <a:rPr lang="en-US" altLang="ru-RU" sz="2400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en-US" altLang="en-US" sz="2400">
                <a:latin typeface="Times New Roman" panose="02020603050405020304"/>
                <a:ea typeface="SimSun" panose="02010600030101010101" pitchFamily="2" charset="-122"/>
              </a:rPr>
              <a:t>при</a:t>
            </a:r>
            <a:r>
              <a:rPr lang="en-US" altLang="ru-RU" sz="2400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en-US" altLang="en-US" sz="2400">
                <a:latin typeface="Times New Roman" panose="02020603050405020304"/>
                <a:ea typeface="SimSun" panose="02010600030101010101" pitchFamily="2" charset="-122"/>
              </a:rPr>
              <a:t>каждой</a:t>
            </a:r>
            <a:r>
              <a:rPr lang="en-US" altLang="ru-RU" sz="2400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en-US" altLang="en-US" sz="2400">
                <a:latin typeface="Times New Roman" panose="02020603050405020304"/>
                <a:ea typeface="SimSun" panose="02010600030101010101" pitchFamily="2" charset="-122"/>
              </a:rPr>
              <a:t>конкретной</a:t>
            </a:r>
            <a:r>
              <a:rPr lang="en-US" altLang="ru-RU" sz="2400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en-US" altLang="en-US" sz="2400">
                <a:latin typeface="Times New Roman" panose="02020603050405020304"/>
                <a:ea typeface="SimSun" panose="02010600030101010101" pitchFamily="2" charset="-122"/>
              </a:rPr>
              <a:t>энергии</a:t>
            </a:r>
            <a:r>
              <a:rPr lang="en-US" altLang="ru-RU" sz="2400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en-US" altLang="en-US" sz="2400">
                <a:latin typeface="Times New Roman" panose="02020603050405020304"/>
                <a:ea typeface="SimSun" panose="02010600030101010101" pitchFamily="2" charset="-122"/>
              </a:rPr>
              <a:t>квантов</a:t>
            </a:r>
            <a:r>
              <a:rPr lang="en-US" altLang="ru-RU" sz="2400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en-US" altLang="en-US" sz="2400">
                <a:latin typeface="Times New Roman" panose="02020603050405020304"/>
                <a:ea typeface="SimSun" panose="02010600030101010101" pitchFamily="2" charset="-122"/>
              </a:rPr>
              <a:t>характеристического</a:t>
            </a:r>
            <a:r>
              <a:rPr lang="en-US" altLang="ru-RU" sz="2400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en-US" altLang="en-US" sz="2400">
                <a:latin typeface="Times New Roman" panose="02020603050405020304"/>
                <a:ea typeface="SimSun" panose="02010600030101010101" pitchFamily="2" charset="-122"/>
              </a:rPr>
              <a:t>излучения</a:t>
            </a:r>
            <a:r>
              <a:rPr lang="en-US" altLang="ru-RU" sz="2400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en-US" altLang="en-US" sz="2400">
                <a:latin typeface="Times New Roman" panose="02020603050405020304"/>
                <a:ea typeface="SimSun" panose="02010600030101010101" pitchFamily="2" charset="-122"/>
              </a:rPr>
              <a:t>сводится</a:t>
            </a:r>
            <a:r>
              <a:rPr lang="en-US" altLang="ru-RU" sz="2400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en-US" altLang="en-US" sz="2400">
                <a:latin typeface="Times New Roman" panose="02020603050405020304"/>
                <a:ea typeface="SimSun" panose="02010600030101010101" pitchFamily="2" charset="-122"/>
              </a:rPr>
              <a:t>к</a:t>
            </a:r>
            <a:r>
              <a:rPr lang="en-US" altLang="ru-RU" sz="2400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en-US" altLang="en-US" sz="2400">
                <a:latin typeface="Times New Roman" panose="02020603050405020304"/>
                <a:ea typeface="SimSun" panose="02010600030101010101" pitchFamily="2" charset="-122"/>
              </a:rPr>
              <a:t>определению</a:t>
            </a:r>
            <a:r>
              <a:rPr lang="en-US" altLang="ru-RU" sz="2400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en-US" altLang="en-US" sz="2400">
                <a:latin typeface="Times New Roman" panose="02020603050405020304"/>
                <a:ea typeface="SimSun" panose="02010600030101010101" pitchFamily="2" charset="-122"/>
              </a:rPr>
              <a:t>коэффициента</a:t>
            </a:r>
            <a:r>
              <a:rPr lang="en-US" altLang="ru-RU" sz="2400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en-US" altLang="en-US" sz="2400">
                <a:latin typeface="Times New Roman" panose="02020603050405020304"/>
                <a:ea typeface="SimSun" panose="02010600030101010101" pitchFamily="2" charset="-122"/>
              </a:rPr>
              <a:t>пропорциональности</a:t>
            </a:r>
            <a:r>
              <a:rPr lang="en-US" altLang="ru-RU" sz="2400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en-US" altLang="en-US" sz="2400">
                <a:latin typeface="Times New Roman" panose="02020603050405020304"/>
                <a:ea typeface="SimSun" panose="02010600030101010101" pitchFamily="2" charset="-122"/>
              </a:rPr>
              <a:t>между</a:t>
            </a:r>
            <a:r>
              <a:rPr lang="en-US" altLang="ru-RU" sz="2400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en-US" altLang="en-US" sz="2400">
                <a:latin typeface="Times New Roman" panose="02020603050405020304"/>
                <a:ea typeface="SimSun" panose="02010600030101010101" pitchFamily="2" charset="-122"/>
              </a:rPr>
              <a:t>величиной</a:t>
            </a:r>
            <a:r>
              <a:rPr lang="en-US" altLang="ru-RU" sz="2400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en-US" altLang="en-US" sz="2400">
                <a:latin typeface="Times New Roman" panose="02020603050405020304"/>
                <a:ea typeface="SimSun" panose="02010600030101010101" pitchFamily="2" charset="-122"/>
              </a:rPr>
              <a:t>удельного</a:t>
            </a:r>
            <a:r>
              <a:rPr lang="en-US" altLang="ru-RU" sz="2400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en-US" altLang="en-US" sz="2400">
                <a:latin typeface="Times New Roman" panose="02020603050405020304"/>
                <a:ea typeface="SimSun" panose="02010600030101010101" pitchFamily="2" charset="-122"/>
              </a:rPr>
              <a:t>световыхода</a:t>
            </a:r>
            <a:r>
              <a:rPr lang="en-US" altLang="ru-RU" sz="2400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en-US" altLang="en-US" sz="2400">
                <a:latin typeface="Times New Roman" panose="02020603050405020304"/>
                <a:ea typeface="SimSun" panose="02010600030101010101" pitchFamily="2" charset="-122"/>
              </a:rPr>
              <a:t>для</a:t>
            </a:r>
            <a:r>
              <a:rPr lang="en-US" altLang="ru-RU" sz="2400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en-US" altLang="en-US" sz="2400">
                <a:latin typeface="Times New Roman" panose="02020603050405020304"/>
                <a:ea typeface="SimSun" panose="02010600030101010101" pitchFamily="2" charset="-122"/>
              </a:rPr>
              <a:t>исследуемого</a:t>
            </a:r>
            <a:r>
              <a:rPr lang="en-US" altLang="ru-RU" sz="2400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en-US" altLang="en-US" sz="2400">
                <a:latin typeface="Times New Roman" panose="02020603050405020304"/>
                <a:ea typeface="SimSun" panose="02010600030101010101" pitchFamily="2" charset="-122"/>
              </a:rPr>
              <a:t>образца</a:t>
            </a:r>
            <a:r>
              <a:rPr lang="en-US" altLang="ru-RU" sz="2400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en-US" altLang="ru-RU" sz="2400">
                <a:latin typeface="Times New Roman" panose="02020603050405020304"/>
                <a:ea typeface="SimSun" panose="02010600030101010101" pitchFamily="2" charset="-122"/>
                <a:sym typeface="+mn-ea"/>
              </a:rPr>
              <a:t>(L</a:t>
            </a:r>
            <a:r>
              <a:rPr lang="en-US" altLang="en-US" sz="2400" baseline="-25000">
                <a:latin typeface="Times New Roman" panose="02020603050405020304"/>
                <a:ea typeface="SimSun" panose="02010600030101010101" pitchFamily="2" charset="-122"/>
                <a:sym typeface="+mn-ea"/>
              </a:rPr>
              <a:t>и</a:t>
            </a:r>
            <a:r>
              <a:rPr lang="en-US" altLang="ru-RU" sz="2400">
                <a:latin typeface="Times New Roman" panose="02020603050405020304"/>
                <a:ea typeface="SimSun" panose="02010600030101010101" pitchFamily="2" charset="-122"/>
                <a:sym typeface="+mn-ea"/>
              </a:rPr>
              <a:t> /E)  (</a:t>
            </a:r>
            <a:r>
              <a:rPr lang="en-US" altLang="en-US" sz="2400">
                <a:latin typeface="Times New Roman" panose="02020603050405020304"/>
                <a:ea typeface="SimSun" panose="02010600030101010101" pitchFamily="2" charset="-122"/>
                <a:sym typeface="+mn-ea"/>
              </a:rPr>
              <a:t>где</a:t>
            </a:r>
            <a:r>
              <a:rPr lang="en-US" altLang="ru-RU" sz="2400">
                <a:latin typeface="Times New Roman" panose="02020603050405020304"/>
                <a:ea typeface="SimSun" panose="02010600030101010101" pitchFamily="2" charset="-122"/>
                <a:sym typeface="+mn-ea"/>
              </a:rPr>
              <a:t> L</a:t>
            </a:r>
            <a:r>
              <a:rPr lang="en-US" altLang="en-US" sz="2400" baseline="-25000">
                <a:latin typeface="Times New Roman" panose="02020603050405020304"/>
                <a:ea typeface="SimSun" panose="02010600030101010101" pitchFamily="2" charset="-122"/>
                <a:sym typeface="+mn-ea"/>
              </a:rPr>
              <a:t>и</a:t>
            </a:r>
            <a:r>
              <a:rPr lang="en-US" altLang="ru-RU" sz="2400">
                <a:latin typeface="Times New Roman" panose="02020603050405020304"/>
                <a:ea typeface="SimSun" panose="02010600030101010101" pitchFamily="2" charset="-122"/>
                <a:sym typeface="+mn-ea"/>
              </a:rPr>
              <a:t> – </a:t>
            </a:r>
            <a:r>
              <a:rPr lang="en-US" altLang="en-US" sz="2400">
                <a:latin typeface="Times New Roman" panose="02020603050405020304"/>
                <a:ea typeface="SimSun" panose="02010600030101010101" pitchFamily="2" charset="-122"/>
                <a:sym typeface="+mn-ea"/>
              </a:rPr>
              <a:t>амплитуда</a:t>
            </a:r>
            <a:r>
              <a:rPr lang="en-US" altLang="ru-RU" sz="2400">
                <a:latin typeface="Times New Roman" panose="02020603050405020304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en-US" sz="2400">
                <a:latin typeface="Times New Roman" panose="02020603050405020304"/>
                <a:ea typeface="SimSun" panose="02010600030101010101" pitchFamily="2" charset="-122"/>
                <a:sym typeface="+mn-ea"/>
              </a:rPr>
              <a:t>сигнала</a:t>
            </a:r>
            <a:r>
              <a:rPr lang="en-US" altLang="ru-RU" sz="2400">
                <a:latin typeface="Times New Roman" panose="02020603050405020304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en-US" sz="2400">
                <a:latin typeface="Times New Roman" panose="02020603050405020304"/>
                <a:ea typeface="SimSun" panose="02010600030101010101" pitchFamily="2" charset="-122"/>
                <a:sym typeface="+mn-ea"/>
              </a:rPr>
              <a:t>с</a:t>
            </a:r>
            <a:r>
              <a:rPr lang="en-US" altLang="ru-RU" sz="2400">
                <a:latin typeface="Times New Roman" panose="02020603050405020304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en-US" sz="2400">
                <a:latin typeface="Times New Roman" panose="02020603050405020304"/>
                <a:ea typeface="SimSun" panose="02010600030101010101" pitchFamily="2" charset="-122"/>
                <a:sym typeface="+mn-ea"/>
              </a:rPr>
              <a:t>исследуемого</a:t>
            </a:r>
            <a:r>
              <a:rPr lang="en-US" altLang="ru-RU" sz="2400">
                <a:latin typeface="Times New Roman" panose="02020603050405020304"/>
                <a:ea typeface="SimSun" panose="02010600030101010101" pitchFamily="2" charset="-122"/>
                <a:sym typeface="+mn-ea"/>
              </a:rPr>
              <a:t>  </a:t>
            </a:r>
            <a:r>
              <a:rPr lang="en-US" altLang="en-US" sz="2400">
                <a:latin typeface="Times New Roman" panose="02020603050405020304"/>
                <a:ea typeface="SimSun" panose="02010600030101010101" pitchFamily="2" charset="-122"/>
                <a:sym typeface="+mn-ea"/>
              </a:rPr>
              <a:t>образца</a:t>
            </a:r>
            <a:r>
              <a:rPr lang="en-US" altLang="ru-RU" sz="2400">
                <a:latin typeface="Times New Roman" panose="02020603050405020304"/>
                <a:ea typeface="SimSun" panose="02010600030101010101" pitchFamily="2" charset="-122"/>
                <a:sym typeface="+mn-ea"/>
              </a:rPr>
              <a:t>) </a:t>
            </a:r>
            <a:r>
              <a:rPr lang="en-US" altLang="en-US" sz="2400">
                <a:latin typeface="Times New Roman" panose="02020603050405020304"/>
                <a:ea typeface="SimSun" panose="02010600030101010101" pitchFamily="2" charset="-122"/>
                <a:sym typeface="+mn-ea"/>
              </a:rPr>
              <a:t>и</a:t>
            </a:r>
            <a:r>
              <a:rPr lang="en-US" altLang="ru-RU" sz="2400">
                <a:latin typeface="Times New Roman" panose="02020603050405020304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en-US" sz="2400">
                <a:latin typeface="Times New Roman" panose="02020603050405020304"/>
                <a:ea typeface="SimSun" panose="02010600030101010101" pitchFamily="2" charset="-122"/>
                <a:sym typeface="+mn-ea"/>
              </a:rPr>
              <a:t>опорного</a:t>
            </a:r>
            <a:r>
              <a:rPr lang="en-US" altLang="ru-RU" sz="2400">
                <a:latin typeface="Times New Roman" panose="02020603050405020304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en-US" sz="2400">
                <a:latin typeface="Times New Roman" panose="02020603050405020304"/>
                <a:ea typeface="SimSun" panose="02010600030101010101" pitchFamily="2" charset="-122"/>
                <a:sym typeface="+mn-ea"/>
              </a:rPr>
              <a:t>детектора</a:t>
            </a:r>
            <a:r>
              <a:rPr lang="en-US" altLang="ru-RU" sz="2400">
                <a:latin typeface="Times New Roman" panose="02020603050405020304"/>
                <a:ea typeface="SimSun" panose="02010600030101010101" pitchFamily="2" charset="-122"/>
                <a:sym typeface="+mn-ea"/>
              </a:rPr>
              <a:t> (L</a:t>
            </a:r>
            <a:r>
              <a:rPr lang="en-US" altLang="en-US" sz="2400" baseline="-25000">
                <a:latin typeface="Times New Roman" panose="02020603050405020304"/>
                <a:ea typeface="SimSun" panose="02010600030101010101" pitchFamily="2" charset="-122"/>
                <a:sym typeface="+mn-ea"/>
              </a:rPr>
              <a:t>оп</a:t>
            </a:r>
            <a:r>
              <a:rPr lang="en-US" altLang="ru-RU" sz="2400">
                <a:latin typeface="Times New Roman" panose="02020603050405020304"/>
                <a:ea typeface="SimSun" panose="02010600030101010101" pitchFamily="2" charset="-122"/>
                <a:sym typeface="+mn-ea"/>
              </a:rPr>
              <a:t> /E)  (</a:t>
            </a:r>
            <a:r>
              <a:rPr lang="en-US" altLang="en-US" sz="2400">
                <a:latin typeface="Times New Roman" panose="02020603050405020304"/>
                <a:ea typeface="SimSun" panose="02010600030101010101" pitchFamily="2" charset="-122"/>
                <a:sym typeface="+mn-ea"/>
              </a:rPr>
              <a:t>где</a:t>
            </a:r>
            <a:r>
              <a:rPr lang="en-US" altLang="ru-RU" sz="2400">
                <a:latin typeface="Times New Roman" panose="02020603050405020304"/>
                <a:ea typeface="SimSun" panose="02010600030101010101" pitchFamily="2" charset="-122"/>
                <a:sym typeface="+mn-ea"/>
              </a:rPr>
              <a:t> L</a:t>
            </a:r>
            <a:r>
              <a:rPr lang="en-US" altLang="en-US" sz="2400" baseline="-25000">
                <a:latin typeface="Times New Roman" panose="02020603050405020304"/>
                <a:ea typeface="SimSun" panose="02010600030101010101" pitchFamily="2" charset="-122"/>
                <a:sym typeface="+mn-ea"/>
              </a:rPr>
              <a:t>оп</a:t>
            </a:r>
            <a:r>
              <a:rPr lang="en-US" altLang="ru-RU" sz="2400">
                <a:latin typeface="Times New Roman" panose="02020603050405020304"/>
                <a:ea typeface="SimSun" panose="02010600030101010101" pitchFamily="2" charset="-122"/>
                <a:sym typeface="+mn-ea"/>
              </a:rPr>
              <a:t> – </a:t>
            </a:r>
            <a:r>
              <a:rPr lang="en-US" altLang="en-US" sz="2400">
                <a:latin typeface="Times New Roman" panose="02020603050405020304"/>
                <a:ea typeface="SimSun" panose="02010600030101010101" pitchFamily="2" charset="-122"/>
                <a:sym typeface="+mn-ea"/>
              </a:rPr>
              <a:t>амплитуда</a:t>
            </a:r>
            <a:r>
              <a:rPr lang="en-US" altLang="ru-RU" sz="2400">
                <a:latin typeface="Times New Roman" panose="02020603050405020304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en-US" sz="2400">
                <a:latin typeface="Times New Roman" panose="02020603050405020304"/>
                <a:ea typeface="SimSun" panose="02010600030101010101" pitchFamily="2" charset="-122"/>
                <a:sym typeface="+mn-ea"/>
              </a:rPr>
              <a:t>сигнала</a:t>
            </a:r>
            <a:r>
              <a:rPr lang="en-US" altLang="ru-RU" sz="2400">
                <a:latin typeface="Times New Roman" panose="02020603050405020304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en-US" sz="2400">
                <a:latin typeface="Times New Roman" panose="02020603050405020304"/>
                <a:ea typeface="SimSun" panose="02010600030101010101" pitchFamily="2" charset="-122"/>
                <a:sym typeface="+mn-ea"/>
              </a:rPr>
              <a:t>с</a:t>
            </a:r>
            <a:r>
              <a:rPr lang="en-US" altLang="ru-RU" sz="2400">
                <a:latin typeface="Times New Roman" panose="02020603050405020304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en-US" sz="2400">
                <a:latin typeface="Times New Roman" panose="02020603050405020304"/>
                <a:ea typeface="SimSun" panose="02010600030101010101" pitchFamily="2" charset="-122"/>
                <a:sym typeface="+mn-ea"/>
              </a:rPr>
              <a:t>опорного</a:t>
            </a:r>
            <a:r>
              <a:rPr lang="en-US" altLang="ru-RU" sz="2400">
                <a:latin typeface="Times New Roman" panose="02020603050405020304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en-US" sz="2400">
                <a:latin typeface="Times New Roman" panose="02020603050405020304"/>
                <a:ea typeface="SimSun" panose="02010600030101010101" pitchFamily="2" charset="-122"/>
                <a:sym typeface="+mn-ea"/>
              </a:rPr>
              <a:t>детектора</a:t>
            </a:r>
            <a:r>
              <a:rPr lang="en-US" altLang="ru-RU" sz="2400">
                <a:latin typeface="Times New Roman" panose="02020603050405020304"/>
                <a:ea typeface="SimSun" panose="02010600030101010101" pitchFamily="2" charset="-122"/>
                <a:sym typeface="+mn-ea"/>
              </a:rPr>
              <a:t>)</a:t>
            </a:r>
            <a:r>
              <a:rPr lang="ru-RU" altLang="en-US" sz="2400">
                <a:latin typeface="Times New Roman" panose="02020603050405020304"/>
                <a:ea typeface="SimSun" panose="02010600030101010101" pitchFamily="2" charset="-122"/>
              </a:rPr>
              <a:t>, то есть </a:t>
            </a:r>
            <a:r>
              <a:rPr lang="en-US" altLang="en-US" sz="2400">
                <a:latin typeface="Times New Roman" panose="02020603050405020304"/>
                <a:ea typeface="SimSun" panose="02010600030101010101" pitchFamily="2" charset="-122"/>
              </a:rPr>
              <a:t>K </a:t>
            </a:r>
            <a:r>
              <a:rPr lang="ru-RU" altLang="en-US" sz="2400">
                <a:latin typeface="Times New Roman" panose="02020603050405020304"/>
                <a:ea typeface="SimSun" panose="02010600030101010101" pitchFamily="2" charset="-122"/>
              </a:rPr>
              <a:t>из уравнения: </a:t>
            </a:r>
            <a:r>
              <a:rPr lang="en-US" altLang="ru-RU" sz="2400">
                <a:latin typeface="Times New Roman" panose="02020603050405020304"/>
                <a:ea typeface="SimSun" panose="02010600030101010101" pitchFamily="2" charset="-122"/>
                <a:sym typeface="+mn-ea"/>
              </a:rPr>
              <a:t>(L</a:t>
            </a:r>
            <a:r>
              <a:rPr lang="en-US" altLang="en-US" sz="2400" baseline="-25000">
                <a:latin typeface="Times New Roman" panose="02020603050405020304"/>
                <a:ea typeface="SimSun" panose="02010600030101010101" pitchFamily="2" charset="-122"/>
                <a:sym typeface="+mn-ea"/>
              </a:rPr>
              <a:t>и</a:t>
            </a:r>
            <a:r>
              <a:rPr lang="en-US" altLang="ru-RU" sz="2400">
                <a:latin typeface="Times New Roman" panose="02020603050405020304"/>
                <a:ea typeface="SimSun" panose="02010600030101010101" pitchFamily="2" charset="-122"/>
                <a:sym typeface="+mn-ea"/>
              </a:rPr>
              <a:t>/E)</a:t>
            </a:r>
            <a:r>
              <a:rPr lang="ru-RU" altLang="en-US" sz="2400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en-US" altLang="ru-RU" sz="2400">
                <a:latin typeface="Times New Roman" panose="02020603050405020304"/>
                <a:ea typeface="SimSun" panose="02010600030101010101" pitchFamily="2" charset="-122"/>
              </a:rPr>
              <a:t>=</a:t>
            </a:r>
            <a:r>
              <a:rPr lang="ru-RU" altLang="en-US" sz="2400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en-US" altLang="ru-RU" sz="2400">
                <a:latin typeface="Times New Roman" panose="02020603050405020304"/>
                <a:ea typeface="SimSun" panose="02010600030101010101" pitchFamily="2" charset="-122"/>
              </a:rPr>
              <a:t>K</a:t>
            </a:r>
            <a:r>
              <a:rPr lang="en-US" altLang="ru-RU" sz="2400">
                <a:latin typeface="Times New Roman" panose="02020603050405020304"/>
                <a:ea typeface="SimSun" panose="02010600030101010101" pitchFamily="2" charset="-122"/>
                <a:sym typeface="+mn-ea"/>
              </a:rPr>
              <a:t>(L</a:t>
            </a:r>
            <a:r>
              <a:rPr lang="en-US" altLang="en-US" sz="2400" baseline="-25000">
                <a:latin typeface="Times New Roman" panose="02020603050405020304"/>
                <a:ea typeface="SimSun" panose="02010600030101010101" pitchFamily="2" charset="-122"/>
                <a:sym typeface="+mn-ea"/>
              </a:rPr>
              <a:t>оп</a:t>
            </a:r>
            <a:r>
              <a:rPr lang="en-US" altLang="ru-RU" sz="2400">
                <a:latin typeface="Times New Roman" panose="02020603050405020304"/>
                <a:ea typeface="SimSun" panose="02010600030101010101" pitchFamily="2" charset="-122"/>
                <a:sym typeface="+mn-ea"/>
              </a:rPr>
              <a:t>/E)</a:t>
            </a:r>
            <a:r>
              <a:rPr lang="ru-RU" altLang="en-US" sz="2400">
                <a:latin typeface="Times New Roman" panose="02020603050405020304"/>
                <a:ea typeface="SimSun" panose="02010600030101010101" pitchFamily="2" charset="-122"/>
              </a:rPr>
              <a:t>. </a:t>
            </a:r>
            <a:endParaRPr lang="ru-RU" altLang="en-US" sz="2400">
              <a:latin typeface="Times New Roman" panose="02020603050405020304"/>
              <a:ea typeface="SimSun" panose="02010600030101010101" pitchFamily="2" charset="-122"/>
            </a:endParaRPr>
          </a:p>
          <a:p>
            <a:pPr indent="539750" algn="l" fontAlgn="auto">
              <a:lnSpc>
                <a:spcPct val="125000"/>
              </a:lnSpc>
              <a:spcAft>
                <a:spcPts val="0"/>
              </a:spcAft>
            </a:pPr>
            <a:r>
              <a:rPr lang="ru-RU" sz="2400">
                <a:latin typeface="Times New Roman" panose="02020603050405020304"/>
                <a:ea typeface="SimSun" panose="02010600030101010101" pitchFamily="2" charset="-122"/>
              </a:rPr>
              <a:t>Ф</a:t>
            </a:r>
            <a:r>
              <a:rPr lang="ru-RU" altLang="en-US" sz="2400">
                <a:latin typeface="Times New Roman" panose="02020603050405020304"/>
                <a:ea typeface="SimSun" panose="02010600030101010101" pitchFamily="2" charset="-122"/>
              </a:rPr>
              <a:t>актически </a:t>
            </a:r>
            <a:r>
              <a:rPr lang="en-US" altLang="en-US" sz="2400">
                <a:latin typeface="Times New Roman" panose="02020603050405020304"/>
                <a:ea typeface="SimSun" panose="02010600030101010101" pitchFamily="2" charset="-122"/>
              </a:rPr>
              <a:t>K</a:t>
            </a:r>
            <a:r>
              <a:rPr lang="ru-RU" altLang="en-US" sz="2400">
                <a:latin typeface="Times New Roman" panose="02020603050405020304"/>
                <a:ea typeface="SimSun" panose="02010600030101010101" pitchFamily="2" charset="-122"/>
              </a:rPr>
              <a:t> равно отношению положений максимумов амплитудных спектров исследуемого кристалла к опорному детектору, то есть </a:t>
            </a:r>
            <a:endParaRPr lang="ru-RU" altLang="en-US" sz="2400">
              <a:latin typeface="Times New Roman" panose="02020603050405020304"/>
              <a:ea typeface="SimSun" panose="02010600030101010101" pitchFamily="2" charset="-122"/>
            </a:endParaRPr>
          </a:p>
          <a:p>
            <a:pPr indent="539750" algn="l" fontAlgn="auto">
              <a:lnSpc>
                <a:spcPct val="125000"/>
              </a:lnSpc>
              <a:spcAft>
                <a:spcPts val="0"/>
              </a:spcAft>
            </a:pPr>
            <a:r>
              <a:rPr lang="en-US" altLang="en-US" sz="2400">
                <a:latin typeface="Times New Roman" panose="02020603050405020304"/>
                <a:ea typeface="SimSun" panose="02010600030101010101" pitchFamily="2" charset="-122"/>
              </a:rPr>
              <a:t>K=A</a:t>
            </a:r>
            <a:r>
              <a:rPr lang="ru-RU" altLang="en-US" sz="2400" baseline="-25000">
                <a:latin typeface="Times New Roman" panose="02020603050405020304"/>
                <a:ea typeface="SimSun" panose="02010600030101010101" pitchFamily="2" charset="-122"/>
              </a:rPr>
              <a:t>и</a:t>
            </a:r>
            <a:r>
              <a:rPr lang="en-US" altLang="en-US" sz="2400">
                <a:latin typeface="Times New Roman" panose="02020603050405020304"/>
                <a:ea typeface="SimSun" panose="02010600030101010101" pitchFamily="2" charset="-122"/>
              </a:rPr>
              <a:t>/A</a:t>
            </a:r>
            <a:r>
              <a:rPr lang="ru-RU" altLang="en-US" sz="2400" baseline="-25000">
                <a:latin typeface="Times New Roman" panose="02020603050405020304"/>
                <a:ea typeface="SimSun" panose="02010600030101010101" pitchFamily="2" charset="-122"/>
              </a:rPr>
              <a:t>оп</a:t>
            </a:r>
            <a:r>
              <a:rPr lang="ru-RU" altLang="en-US" sz="2400">
                <a:latin typeface="Times New Roman" panose="02020603050405020304"/>
                <a:ea typeface="SimSun" panose="02010600030101010101" pitchFamily="2" charset="-122"/>
              </a:rPr>
              <a:t>.</a:t>
            </a:r>
            <a:endParaRPr lang="en-US" altLang="ru-RU" sz="2400">
              <a:latin typeface="Times New Roman" panose="02020603050405020304"/>
              <a:ea typeface="SimSun" panose="02010600030101010101" pitchFamily="2" charset="-122"/>
            </a:endParaRPr>
          </a:p>
          <a:p>
            <a:pPr indent="539750" algn="l" fontAlgn="auto">
              <a:lnSpc>
                <a:spcPct val="125000"/>
              </a:lnSpc>
              <a:spcAft>
                <a:spcPts val="0"/>
              </a:spcAft>
            </a:pPr>
            <a:endParaRPr lang="en-US" altLang="ru-RU" sz="2400">
              <a:latin typeface="Times New Roman" panose="02020603050405020304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59572" y="359727"/>
            <a:ext cx="9173513" cy="521970"/>
          </a:xfrm>
        </p:spPr>
        <p:txBody>
          <a:bodyPr/>
          <a:p>
            <a:r>
              <a:rPr lang="ru-RU" altLang="en-US"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Результаты</a:t>
            </a:r>
            <a:endParaRPr lang="ru-RU" altLang="en-US"/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559435" y="1130935"/>
            <a:ext cx="11170285" cy="5534025"/>
          </a:xfrm>
          <a:prstGeom prst="rect">
            <a:avLst/>
          </a:prstGeom>
        </p:spPr>
        <p:txBody>
          <a:bodyPr>
            <a:noAutofit/>
          </a:bodyPr>
          <a:p>
            <a:pPr indent="539750" algn="l" fontAlgn="auto">
              <a:lnSpc>
                <a:spcPct val="100000"/>
              </a:lnSpc>
              <a:spcAft>
                <a:spcPts val="0"/>
              </a:spcAft>
            </a:pPr>
            <a:r>
              <a:rPr lang="ru-RU" altLang="en-US" sz="2400">
                <a:latin typeface="Times New Roman" panose="02020603050405020304"/>
                <a:ea typeface="SimSun" panose="02010600030101010101" pitchFamily="2" charset="-122"/>
              </a:rPr>
              <a:t>По результатам эксперимента была построена </a:t>
            </a:r>
            <a:r>
              <a:rPr lang="ru-RU" altLang="en-US" sz="2400">
                <a:latin typeface="Times New Roman" panose="02020603050405020304" charset="0"/>
                <a:sym typeface="+mn-ea"/>
              </a:rPr>
              <a:t>зависимость </a:t>
            </a:r>
            <a:r>
              <a:rPr lang="en-US" altLang="en-US" sz="2400">
                <a:latin typeface="Times New Roman" panose="02020603050405020304" charset="0"/>
                <a:sym typeface="+mn-ea"/>
              </a:rPr>
              <a:t>величины</a:t>
            </a:r>
            <a:r>
              <a:rPr lang="en-US" altLang="ru-RU" sz="2400">
                <a:latin typeface="Times New Roman" panose="02020603050405020304" charset="0"/>
                <a:sym typeface="+mn-ea"/>
              </a:rPr>
              <a:t> </a:t>
            </a:r>
            <a:r>
              <a:rPr lang="en-US" altLang="en-US" sz="2400">
                <a:latin typeface="Times New Roman" panose="02020603050405020304" charset="0"/>
                <a:sym typeface="+mn-ea"/>
              </a:rPr>
              <a:t>удельного</a:t>
            </a:r>
            <a:r>
              <a:rPr lang="en-US" altLang="ru-RU" sz="2400">
                <a:latin typeface="Times New Roman" panose="02020603050405020304" charset="0"/>
                <a:sym typeface="+mn-ea"/>
              </a:rPr>
              <a:t> </a:t>
            </a:r>
            <a:r>
              <a:rPr lang="en-US" altLang="en-US" sz="2400">
                <a:latin typeface="Times New Roman" panose="02020603050405020304" charset="0"/>
                <a:sym typeface="+mn-ea"/>
              </a:rPr>
              <a:t>световыхода</a:t>
            </a:r>
            <a:r>
              <a:rPr lang="en-US" altLang="ru-RU" sz="2400">
                <a:latin typeface="Times New Roman" panose="02020603050405020304" charset="0"/>
                <a:sym typeface="+mn-ea"/>
              </a:rPr>
              <a:t> </a:t>
            </a:r>
            <a:r>
              <a:rPr lang="en-US" altLang="en-US" sz="2400">
                <a:latin typeface="Times New Roman" panose="02020603050405020304" charset="0"/>
                <a:sym typeface="+mn-ea"/>
              </a:rPr>
              <a:t>от</a:t>
            </a:r>
            <a:r>
              <a:rPr lang="en-US" altLang="ru-RU" sz="2400">
                <a:latin typeface="Times New Roman" panose="02020603050405020304" charset="0"/>
                <a:sym typeface="+mn-ea"/>
              </a:rPr>
              <a:t> </a:t>
            </a:r>
            <a:r>
              <a:rPr lang="en-US" altLang="en-US" sz="2400">
                <a:latin typeface="Times New Roman" panose="02020603050405020304" charset="0"/>
                <a:sym typeface="+mn-ea"/>
              </a:rPr>
              <a:t>энергии</a:t>
            </a:r>
            <a:r>
              <a:rPr lang="en-US" altLang="ru-RU" sz="2400">
                <a:latin typeface="Times New Roman" panose="02020603050405020304" charset="0"/>
                <a:sym typeface="+mn-ea"/>
              </a:rPr>
              <a:t> </a:t>
            </a:r>
            <a:r>
              <a:rPr lang="en-US" altLang="en-US" sz="2400">
                <a:latin typeface="Times New Roman" panose="02020603050405020304" charset="0"/>
                <a:sym typeface="+mn-ea"/>
              </a:rPr>
              <a:t>рентгеновских</a:t>
            </a:r>
            <a:r>
              <a:rPr lang="en-US" altLang="ru-RU" sz="2400">
                <a:latin typeface="Times New Roman" panose="02020603050405020304" charset="0"/>
                <a:sym typeface="+mn-ea"/>
              </a:rPr>
              <a:t> </a:t>
            </a:r>
            <a:r>
              <a:rPr lang="en-US" altLang="en-US" sz="2400">
                <a:latin typeface="Times New Roman" panose="02020603050405020304" charset="0"/>
                <a:sym typeface="+mn-ea"/>
              </a:rPr>
              <a:t>и</a:t>
            </a:r>
            <a:r>
              <a:rPr lang="en-US" altLang="ru-RU" sz="2400">
                <a:latin typeface="Times New Roman" panose="02020603050405020304" charset="0"/>
                <a:sym typeface="+mn-ea"/>
              </a:rPr>
              <a:t> </a:t>
            </a:r>
            <a:r>
              <a:rPr lang="en-US" altLang="en-US" sz="2400">
                <a:latin typeface="Times New Roman" panose="02020603050405020304" charset="0"/>
                <a:sym typeface="+mn-ea"/>
              </a:rPr>
              <a:t>гамма</a:t>
            </a:r>
            <a:r>
              <a:rPr lang="en-US" altLang="ru-RU" sz="2400">
                <a:latin typeface="Times New Roman" panose="02020603050405020304" charset="0"/>
                <a:sym typeface="+mn-ea"/>
              </a:rPr>
              <a:t>-</a:t>
            </a:r>
            <a:r>
              <a:rPr lang="en-US" altLang="en-US" sz="2400">
                <a:latin typeface="Times New Roman" panose="02020603050405020304" charset="0"/>
                <a:sym typeface="+mn-ea"/>
              </a:rPr>
              <a:t>квантов</a:t>
            </a:r>
            <a:r>
              <a:rPr lang="en-US" altLang="ru-RU" sz="2400">
                <a:latin typeface="Times New Roman" panose="02020603050405020304" charset="0"/>
                <a:sym typeface="+mn-ea"/>
              </a:rPr>
              <a:t> </a:t>
            </a:r>
            <a:r>
              <a:rPr lang="en-US" altLang="en-US" sz="2400">
                <a:latin typeface="Times New Roman" panose="02020603050405020304" charset="0"/>
                <a:sym typeface="+mn-ea"/>
              </a:rPr>
              <a:t>для</a:t>
            </a:r>
            <a:r>
              <a:rPr lang="en-US" altLang="ru-RU" sz="2400">
                <a:latin typeface="Times New Roman" panose="02020603050405020304" charset="0"/>
                <a:sym typeface="+mn-ea"/>
              </a:rPr>
              <a:t> </a:t>
            </a:r>
            <a:r>
              <a:rPr lang="en-US" altLang="en-US" sz="2400">
                <a:latin typeface="Times New Roman" panose="02020603050405020304" charset="0"/>
                <a:sym typeface="+mn-ea"/>
              </a:rPr>
              <a:t>кристаллов</a:t>
            </a:r>
            <a:r>
              <a:rPr lang="en-US" altLang="ru-RU" sz="2400">
                <a:latin typeface="Times New Roman" panose="02020603050405020304" charset="0"/>
                <a:sym typeface="+mn-ea"/>
              </a:rPr>
              <a:t> NaI(Tl), CsI(Tl)</a:t>
            </a:r>
            <a:r>
              <a:rPr lang="ru-RU" altLang="en-US" sz="2400">
                <a:latin typeface="Times New Roman" panose="02020603050405020304" charset="0"/>
                <a:sym typeface="+mn-ea"/>
              </a:rPr>
              <a:t> и </a:t>
            </a:r>
            <a:r>
              <a:rPr lang="en-US" altLang="en-US" sz="2400">
                <a:latin typeface="Times New Roman" panose="02020603050405020304" charset="0"/>
                <a:sym typeface="+mn-ea"/>
              </a:rPr>
              <a:t>SrI</a:t>
            </a:r>
            <a:r>
              <a:rPr lang="en-US" altLang="en-US" sz="2400" baseline="-25000">
                <a:latin typeface="Times New Roman" panose="02020603050405020304" charset="0"/>
                <a:sym typeface="+mn-ea"/>
              </a:rPr>
              <a:t>2</a:t>
            </a:r>
            <a:r>
              <a:rPr lang="en-US" altLang="en-US" sz="2400">
                <a:latin typeface="Times New Roman" panose="02020603050405020304" charset="0"/>
                <a:sym typeface="+mn-ea"/>
              </a:rPr>
              <a:t>(Eu)</a:t>
            </a:r>
            <a:r>
              <a:rPr lang="ru-RU" altLang="en-US" sz="2400">
                <a:latin typeface="Times New Roman" panose="02020603050405020304" charset="0"/>
                <a:sym typeface="+mn-ea"/>
              </a:rPr>
              <a:t>. Которая позволяет убедиться, что установка работает корректно</a:t>
            </a:r>
            <a:endParaRPr lang="ru-RU" altLang="en-US" sz="2400">
              <a:latin typeface="Times New Roman" panose="02020603050405020304" charset="0"/>
              <a:ea typeface="SimSun" panose="02010600030101010101" pitchFamily="2" charset="-122"/>
              <a:sym typeface="+mn-ea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2320" y="2284095"/>
            <a:ext cx="6017895" cy="437578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59572" y="359726"/>
            <a:ext cx="9173513" cy="521970"/>
          </a:xfrm>
        </p:spPr>
        <p:txBody>
          <a:bodyPr/>
          <a:p>
            <a:r>
              <a:rPr lang="ru-RU" altLang="en-US"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Заключение</a:t>
            </a:r>
            <a:endParaRPr lang="ru-RU" altLang="en-US"/>
          </a:p>
        </p:txBody>
      </p:sp>
      <p:sp>
        <p:nvSpPr>
          <p:cNvPr id="104" name="Текстовое поле 103"/>
          <p:cNvSpPr txBox="1"/>
          <p:nvPr/>
        </p:nvSpPr>
        <p:spPr>
          <a:xfrm>
            <a:off x="598170" y="1365885"/>
            <a:ext cx="10995660" cy="48926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539750" algn="just" fontAlgn="auto"/>
            <a:r>
              <a:rPr lang="en-US" sz="2400" b="0">
                <a:latin typeface="Times New Roman" panose="02020603050405020304" charset="0"/>
              </a:rPr>
              <a:t>В ходе данной работы</a:t>
            </a:r>
            <a:r>
              <a:rPr lang="ru-RU" altLang="en-US" sz="2400" b="0">
                <a:latin typeface="Times New Roman" panose="02020603050405020304" charset="0"/>
              </a:rPr>
              <a:t> была настроена установка для исследования нелинейности удельного световыхода сцинтилляционных кристаллов,  получены амплитудные спектры и построена зависимость </a:t>
            </a:r>
            <a:r>
              <a:rPr lang="en-US" altLang="en-US" sz="2400" b="0">
                <a:latin typeface="Times New Roman" panose="02020603050405020304" charset="0"/>
              </a:rPr>
              <a:t>величины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удельного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световыхода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от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энергии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рентгеновских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и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гамма</a:t>
            </a:r>
            <a:r>
              <a:rPr lang="en-US" altLang="ru-RU" sz="2400" b="0">
                <a:latin typeface="Times New Roman" panose="02020603050405020304" charset="0"/>
              </a:rPr>
              <a:t>-</a:t>
            </a:r>
            <a:r>
              <a:rPr lang="en-US" altLang="en-US" sz="2400" b="0">
                <a:latin typeface="Times New Roman" panose="02020603050405020304" charset="0"/>
              </a:rPr>
              <a:t>квантов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для</a:t>
            </a:r>
            <a:r>
              <a:rPr lang="en-US" altLang="ru-RU" sz="2400" b="0">
                <a:latin typeface="Times New Roman" panose="02020603050405020304" charset="0"/>
              </a:rPr>
              <a:t> </a:t>
            </a:r>
            <a:r>
              <a:rPr lang="en-US" altLang="en-US" sz="2400" b="0">
                <a:latin typeface="Times New Roman" panose="02020603050405020304" charset="0"/>
              </a:rPr>
              <a:t>кристаллов</a:t>
            </a:r>
            <a:r>
              <a:rPr lang="en-US" altLang="ru-RU" sz="2400" b="0">
                <a:latin typeface="Times New Roman" panose="02020603050405020304" charset="0"/>
              </a:rPr>
              <a:t> NaI(Tl), CsI(Tl)</a:t>
            </a:r>
            <a:r>
              <a:rPr lang="ru-RU" altLang="en-US" sz="2400" b="0">
                <a:latin typeface="Times New Roman" panose="02020603050405020304" charset="0"/>
              </a:rPr>
              <a:t> и </a:t>
            </a:r>
            <a:r>
              <a:rPr lang="en-US" altLang="en-US" sz="2400">
                <a:latin typeface="Times New Roman" panose="02020603050405020304" charset="0"/>
                <a:sym typeface="+mn-ea"/>
              </a:rPr>
              <a:t>SrI</a:t>
            </a:r>
            <a:r>
              <a:rPr lang="en-US" altLang="en-US" sz="2400" baseline="-25000">
                <a:latin typeface="Times New Roman" panose="02020603050405020304" charset="0"/>
                <a:sym typeface="+mn-ea"/>
              </a:rPr>
              <a:t>2</a:t>
            </a:r>
            <a:r>
              <a:rPr lang="en-US" altLang="en-US" sz="2400">
                <a:latin typeface="Times New Roman" panose="02020603050405020304" charset="0"/>
                <a:sym typeface="+mn-ea"/>
              </a:rPr>
              <a:t>(Eu)</a:t>
            </a:r>
            <a:r>
              <a:rPr lang="ru-RU" altLang="en-US" sz="2400">
                <a:latin typeface="Times New Roman" panose="02020603050405020304" charset="0"/>
                <a:sym typeface="+mn-ea"/>
              </a:rPr>
              <a:t>. </a:t>
            </a:r>
            <a:r>
              <a:rPr lang="en-US" altLang="en-US" sz="2400">
                <a:latin typeface="Times New Roman" panose="02020603050405020304" charset="0"/>
                <a:sym typeface="+mn-ea"/>
              </a:rPr>
              <a:t>Для</a:t>
            </a:r>
            <a:r>
              <a:rPr lang="en-US" altLang="ru-RU" sz="2400">
                <a:latin typeface="Times New Roman" panose="02020603050405020304" charset="0"/>
                <a:sym typeface="+mn-ea"/>
              </a:rPr>
              <a:t> </a:t>
            </a:r>
            <a:r>
              <a:rPr lang="en-US" altLang="en-US" sz="2400">
                <a:latin typeface="Times New Roman" panose="02020603050405020304" charset="0"/>
                <a:sym typeface="+mn-ea"/>
              </a:rPr>
              <a:t>всех</a:t>
            </a:r>
            <a:r>
              <a:rPr lang="en-US" altLang="ru-RU" sz="2400">
                <a:latin typeface="Times New Roman" panose="02020603050405020304" charset="0"/>
                <a:sym typeface="+mn-ea"/>
              </a:rPr>
              <a:t> </a:t>
            </a:r>
            <a:r>
              <a:rPr lang="en-US" altLang="en-US" sz="2400">
                <a:latin typeface="Times New Roman" panose="02020603050405020304" charset="0"/>
                <a:sym typeface="+mn-ea"/>
              </a:rPr>
              <a:t>кривых</a:t>
            </a:r>
            <a:r>
              <a:rPr lang="en-US" altLang="ru-RU" sz="2400">
                <a:latin typeface="Times New Roman" panose="02020603050405020304" charset="0"/>
                <a:sym typeface="+mn-ea"/>
              </a:rPr>
              <a:t> </a:t>
            </a:r>
            <a:r>
              <a:rPr lang="en-US" altLang="en-US" sz="2400">
                <a:latin typeface="Times New Roman" panose="02020603050405020304" charset="0"/>
                <a:sym typeface="+mn-ea"/>
              </a:rPr>
              <a:t>характерным</a:t>
            </a:r>
            <a:r>
              <a:rPr lang="en-US" altLang="ru-RU" sz="2400">
                <a:latin typeface="Times New Roman" panose="02020603050405020304" charset="0"/>
                <a:sym typeface="+mn-ea"/>
              </a:rPr>
              <a:t> </a:t>
            </a:r>
            <a:r>
              <a:rPr lang="en-US" altLang="en-US" sz="2400">
                <a:latin typeface="Times New Roman" panose="02020603050405020304" charset="0"/>
                <a:sym typeface="+mn-ea"/>
              </a:rPr>
              <a:t>является</a:t>
            </a:r>
            <a:r>
              <a:rPr lang="en-US" altLang="ru-RU" sz="2400">
                <a:latin typeface="Times New Roman" panose="02020603050405020304" charset="0"/>
                <a:sym typeface="+mn-ea"/>
              </a:rPr>
              <a:t> </a:t>
            </a:r>
            <a:r>
              <a:rPr lang="en-US" altLang="en-US" sz="2400">
                <a:latin typeface="Times New Roman" panose="02020603050405020304" charset="0"/>
                <a:sym typeface="+mn-ea"/>
              </a:rPr>
              <a:t>наличие</a:t>
            </a:r>
            <a:r>
              <a:rPr lang="en-US" altLang="ru-RU" sz="2400">
                <a:latin typeface="Times New Roman" panose="02020603050405020304" charset="0"/>
                <a:sym typeface="+mn-ea"/>
              </a:rPr>
              <a:t> </a:t>
            </a:r>
            <a:r>
              <a:rPr lang="en-US" altLang="en-US" sz="2400">
                <a:latin typeface="Times New Roman" panose="02020603050405020304" charset="0"/>
                <a:sym typeface="+mn-ea"/>
              </a:rPr>
              <a:t>ярко</a:t>
            </a:r>
            <a:r>
              <a:rPr lang="en-US" altLang="ru-RU" sz="2400">
                <a:latin typeface="Times New Roman" panose="02020603050405020304" charset="0"/>
                <a:sym typeface="+mn-ea"/>
              </a:rPr>
              <a:t> </a:t>
            </a:r>
            <a:r>
              <a:rPr lang="en-US" altLang="en-US" sz="2400">
                <a:latin typeface="Times New Roman" panose="02020603050405020304" charset="0"/>
                <a:sym typeface="+mn-ea"/>
              </a:rPr>
              <a:t>выраженных</a:t>
            </a:r>
            <a:r>
              <a:rPr lang="en-US" altLang="ru-RU" sz="2400">
                <a:latin typeface="Times New Roman" panose="02020603050405020304" charset="0"/>
                <a:sym typeface="+mn-ea"/>
              </a:rPr>
              <a:t> </a:t>
            </a:r>
            <a:r>
              <a:rPr lang="en-US" altLang="en-US" sz="2400">
                <a:latin typeface="Times New Roman" panose="02020603050405020304" charset="0"/>
                <a:sym typeface="+mn-ea"/>
              </a:rPr>
              <a:t>минимумов</a:t>
            </a:r>
            <a:r>
              <a:rPr lang="en-US" altLang="ru-RU" sz="2400">
                <a:latin typeface="Times New Roman" panose="02020603050405020304" charset="0"/>
                <a:sym typeface="+mn-ea"/>
              </a:rPr>
              <a:t> </a:t>
            </a:r>
            <a:r>
              <a:rPr lang="en-US" altLang="en-US" sz="2400">
                <a:latin typeface="Times New Roman" panose="02020603050405020304" charset="0"/>
                <a:sym typeface="+mn-ea"/>
              </a:rPr>
              <a:t>величин</a:t>
            </a:r>
            <a:r>
              <a:rPr lang="ru-RU" altLang="en-US" sz="2400">
                <a:latin typeface="Times New Roman" panose="02020603050405020304" charset="0"/>
                <a:sym typeface="+mn-ea"/>
              </a:rPr>
              <a:t>ы</a:t>
            </a:r>
            <a:r>
              <a:rPr lang="en-US" altLang="ru-RU" sz="2400">
                <a:latin typeface="Times New Roman" panose="02020603050405020304" charset="0"/>
                <a:sym typeface="+mn-ea"/>
              </a:rPr>
              <a:t> L/E </a:t>
            </a:r>
            <a:r>
              <a:rPr lang="ru-RU" altLang="en-US" sz="2400">
                <a:latin typeface="Times New Roman" panose="02020603050405020304" charset="0"/>
                <a:sym typeface="+mn-ea"/>
              </a:rPr>
              <a:t>в </a:t>
            </a:r>
            <a:r>
              <a:rPr lang="en-US" altLang="en-US" sz="2400">
                <a:latin typeface="Times New Roman" panose="02020603050405020304" charset="0"/>
                <a:sym typeface="+mn-ea"/>
              </a:rPr>
              <a:t>области</a:t>
            </a:r>
            <a:r>
              <a:rPr lang="en-US" altLang="ru-RU" sz="2400">
                <a:latin typeface="Times New Roman" panose="02020603050405020304" charset="0"/>
                <a:sym typeface="+mn-ea"/>
              </a:rPr>
              <a:t> K- </a:t>
            </a:r>
            <a:r>
              <a:rPr lang="en-US" altLang="en-US" sz="2400">
                <a:latin typeface="Times New Roman" panose="02020603050405020304" charset="0"/>
                <a:sym typeface="+mn-ea"/>
              </a:rPr>
              <a:t>и</a:t>
            </a:r>
            <a:r>
              <a:rPr lang="en-US" altLang="ru-RU" sz="2400">
                <a:latin typeface="Times New Roman" panose="02020603050405020304" charset="0"/>
                <a:sym typeface="+mn-ea"/>
              </a:rPr>
              <a:t> L-</a:t>
            </a:r>
            <a:r>
              <a:rPr lang="en-US" altLang="en-US" sz="2400">
                <a:latin typeface="Times New Roman" panose="02020603050405020304" charset="0"/>
                <a:sym typeface="+mn-ea"/>
              </a:rPr>
              <a:t>краев</a:t>
            </a:r>
            <a:r>
              <a:rPr lang="en-US" altLang="ru-RU" sz="2400">
                <a:latin typeface="Times New Roman" panose="02020603050405020304" charset="0"/>
                <a:sym typeface="+mn-ea"/>
              </a:rPr>
              <a:t> </a:t>
            </a:r>
            <a:r>
              <a:rPr lang="en-US" altLang="en-US" sz="2400">
                <a:latin typeface="Times New Roman" panose="02020603050405020304" charset="0"/>
                <a:sym typeface="+mn-ea"/>
              </a:rPr>
              <a:t>поглощения</a:t>
            </a:r>
            <a:r>
              <a:rPr lang="en-US" altLang="ru-RU" sz="2400">
                <a:latin typeface="Times New Roman" panose="02020603050405020304" charset="0"/>
                <a:sym typeface="+mn-ea"/>
              </a:rPr>
              <a:t> </a:t>
            </a:r>
            <a:r>
              <a:rPr lang="en-US" altLang="en-US" sz="2400">
                <a:latin typeface="Times New Roman" panose="02020603050405020304" charset="0"/>
                <a:sym typeface="+mn-ea"/>
              </a:rPr>
              <a:t>элементов</a:t>
            </a:r>
            <a:r>
              <a:rPr lang="en-US" altLang="ru-RU" sz="2400">
                <a:latin typeface="Times New Roman" panose="02020603050405020304" charset="0"/>
                <a:sym typeface="+mn-ea"/>
              </a:rPr>
              <a:t>, </a:t>
            </a:r>
            <a:r>
              <a:rPr lang="en-US" altLang="en-US" sz="2400">
                <a:latin typeface="Times New Roman" panose="02020603050405020304" charset="0"/>
                <a:sym typeface="+mn-ea"/>
              </a:rPr>
              <a:t>входящих</a:t>
            </a:r>
            <a:r>
              <a:rPr lang="en-US" altLang="ru-RU" sz="2400">
                <a:latin typeface="Times New Roman" panose="02020603050405020304" charset="0"/>
                <a:sym typeface="+mn-ea"/>
              </a:rPr>
              <a:t> </a:t>
            </a:r>
            <a:r>
              <a:rPr lang="en-US" altLang="en-US" sz="2400">
                <a:latin typeface="Times New Roman" panose="02020603050405020304" charset="0"/>
                <a:sym typeface="+mn-ea"/>
              </a:rPr>
              <a:t>в</a:t>
            </a:r>
            <a:r>
              <a:rPr lang="en-US" altLang="ru-RU" sz="2400">
                <a:latin typeface="Times New Roman" panose="02020603050405020304" charset="0"/>
                <a:sym typeface="+mn-ea"/>
              </a:rPr>
              <a:t> </a:t>
            </a:r>
            <a:r>
              <a:rPr lang="en-US" altLang="en-US" sz="2400">
                <a:latin typeface="Times New Roman" panose="02020603050405020304" charset="0"/>
                <a:sym typeface="+mn-ea"/>
              </a:rPr>
              <a:t>состав</a:t>
            </a:r>
            <a:r>
              <a:rPr lang="en-US" altLang="ru-RU" sz="2400">
                <a:latin typeface="Times New Roman" panose="02020603050405020304" charset="0"/>
                <a:sym typeface="+mn-ea"/>
              </a:rPr>
              <a:t> </a:t>
            </a:r>
            <a:r>
              <a:rPr lang="en-US" altLang="en-US" sz="2400">
                <a:latin typeface="Times New Roman" panose="02020603050405020304" charset="0"/>
                <a:sym typeface="+mn-ea"/>
              </a:rPr>
              <a:t>сцинтиллятора</a:t>
            </a:r>
            <a:r>
              <a:rPr lang="ru-RU" altLang="en-US" sz="2400">
                <a:latin typeface="Times New Roman" panose="02020603050405020304" charset="0"/>
                <a:sym typeface="+mn-ea"/>
              </a:rPr>
              <a:t>, что хорошо согласуется с теоретическими данными</a:t>
            </a:r>
            <a:r>
              <a:rPr lang="en-US" altLang="ru-RU" sz="2400">
                <a:latin typeface="Times New Roman" panose="02020603050405020304" charset="0"/>
                <a:sym typeface="+mn-ea"/>
              </a:rPr>
              <a:t>.</a:t>
            </a:r>
            <a:r>
              <a:rPr lang="ru-RU" altLang="en-US" sz="2400">
                <a:latin typeface="Times New Roman" panose="02020603050405020304" charset="0"/>
                <a:sym typeface="+mn-ea"/>
              </a:rPr>
              <a:t> Как видно из рисунка, </a:t>
            </a:r>
            <a:r>
              <a:rPr lang="en-US" altLang="en-US" sz="2400">
                <a:latin typeface="Times New Roman" panose="02020603050405020304" charset="0"/>
                <a:sym typeface="+mn-ea"/>
              </a:rPr>
              <a:t>SrI</a:t>
            </a:r>
            <a:r>
              <a:rPr lang="en-US" altLang="en-US" sz="2400" baseline="-25000">
                <a:latin typeface="Times New Roman" panose="02020603050405020304" charset="0"/>
                <a:sym typeface="+mn-ea"/>
              </a:rPr>
              <a:t>2</a:t>
            </a:r>
            <a:r>
              <a:rPr lang="en-US" altLang="en-US" sz="2400">
                <a:latin typeface="Times New Roman" panose="02020603050405020304" charset="0"/>
                <a:sym typeface="+mn-ea"/>
              </a:rPr>
              <a:t>(Eu)</a:t>
            </a:r>
            <a:r>
              <a:rPr lang="ru-RU" altLang="en-US" sz="2400">
                <a:latin typeface="Times New Roman" panose="02020603050405020304" charset="0"/>
                <a:sym typeface="+mn-ea"/>
              </a:rPr>
              <a:t> имеет лучшую линейность, что делает его применение более обоснованным.</a:t>
            </a:r>
            <a:r>
              <a:rPr lang="ru-RU" altLang="en-US" sz="2400">
                <a:latin typeface="Times New Roman" panose="02020603050405020304" charset="0"/>
                <a:sym typeface="+mn-ea"/>
              </a:rPr>
              <a:t> </a:t>
            </a:r>
            <a:endParaRPr lang="ru-RU" altLang="en-US" sz="2400">
              <a:latin typeface="Times New Roman" panose="02020603050405020304" charset="0"/>
              <a:sym typeface="+mn-ea"/>
            </a:endParaRPr>
          </a:p>
          <a:p>
            <a:pPr indent="539750" algn="just" fontAlgn="auto"/>
            <a:r>
              <a:rPr lang="ru-RU" altLang="en-US" sz="2400">
                <a:latin typeface="Times New Roman" panose="02020603050405020304" charset="0"/>
                <a:sym typeface="+mn-ea"/>
              </a:rPr>
              <a:t>В дальнейшем планируется исследование линейности других кристаллов, а также исследование зависимости линейности от поглощенной дозы</a:t>
            </a:r>
            <a:r>
              <a:rPr lang="en-US" altLang="en-US" sz="2400">
                <a:latin typeface="Times New Roman" panose="02020603050405020304" charset="0"/>
                <a:sym typeface="+mn-ea"/>
              </a:rPr>
              <a:t>. </a:t>
            </a:r>
            <a:endParaRPr lang="en-US" altLang="en-US" sz="2400">
              <a:latin typeface="Times New Roman" panose="02020603050405020304" charset="0"/>
              <a:sym typeface="+mn-ea"/>
            </a:endParaRPr>
          </a:p>
          <a:p>
            <a:pPr indent="539750" algn="just" fontAlgn="auto"/>
            <a:r>
              <a:rPr lang="ru-RU" altLang="en-US" sz="2400" b="0">
                <a:latin typeface="Times New Roman" panose="02020603050405020304" charset="0"/>
                <a:sym typeface="+mn-ea"/>
              </a:rPr>
              <a:t>Данная работа является продолжением исследованиий в рамках разработок</a:t>
            </a:r>
            <a:r>
              <a:rPr lang="en-US" altLang="ru-RU" sz="2400" b="0">
                <a:latin typeface="Times New Roman" panose="02020603050405020304" charset="0"/>
                <a:sym typeface="+mn-ea"/>
              </a:rPr>
              <a:t> </a:t>
            </a:r>
            <a:r>
              <a:rPr lang="en-US" altLang="en-US" sz="2400" b="0">
                <a:latin typeface="Times New Roman" panose="02020603050405020304" charset="0"/>
                <a:sym typeface="+mn-ea"/>
              </a:rPr>
              <a:t>для</a:t>
            </a:r>
            <a:r>
              <a:rPr lang="en-US" altLang="ru-RU" sz="2400" b="0">
                <a:latin typeface="Times New Roman" panose="02020603050405020304" charset="0"/>
                <a:sym typeface="+mn-ea"/>
              </a:rPr>
              <a:t> </a:t>
            </a:r>
            <a:r>
              <a:rPr lang="en-US" altLang="en-US" sz="2400" b="0">
                <a:latin typeface="Times New Roman" panose="02020603050405020304" charset="0"/>
                <a:sym typeface="+mn-ea"/>
              </a:rPr>
              <a:t>целей</a:t>
            </a:r>
            <a:r>
              <a:rPr lang="en-US" altLang="ru-RU" sz="2400" b="0">
                <a:latin typeface="Times New Roman" panose="02020603050405020304" charset="0"/>
                <a:sym typeface="+mn-ea"/>
              </a:rPr>
              <a:t> </a:t>
            </a:r>
            <a:r>
              <a:rPr lang="en-US" altLang="en-US" sz="2400" b="0">
                <a:latin typeface="Times New Roman" panose="02020603050405020304" charset="0"/>
                <a:sym typeface="+mn-ea"/>
              </a:rPr>
              <a:t>эксперимента</a:t>
            </a:r>
            <a:r>
              <a:rPr lang="en-US" altLang="ru-RU" sz="2400" b="0">
                <a:latin typeface="Times New Roman" panose="02020603050405020304" charset="0"/>
                <a:sym typeface="+mn-ea"/>
              </a:rPr>
              <a:t> </a:t>
            </a:r>
            <a:r>
              <a:rPr lang="en-US" altLang="en-US" sz="2400" b="0">
                <a:latin typeface="Times New Roman" panose="02020603050405020304" charset="0"/>
                <a:sym typeface="+mn-ea"/>
              </a:rPr>
              <a:t>по</a:t>
            </a:r>
            <a:r>
              <a:rPr lang="en-US" altLang="ru-RU" sz="2400" b="0">
                <a:latin typeface="Times New Roman" panose="02020603050405020304" charset="0"/>
                <a:sym typeface="+mn-ea"/>
              </a:rPr>
              <a:t> </a:t>
            </a:r>
            <a:r>
              <a:rPr lang="en-US" altLang="en-US" sz="2400" b="0">
                <a:latin typeface="Times New Roman" panose="02020603050405020304" charset="0"/>
                <a:sym typeface="+mn-ea"/>
              </a:rPr>
              <a:t>поиску</a:t>
            </a:r>
            <a:r>
              <a:rPr lang="en-US" altLang="ru-RU" sz="2400" b="0">
                <a:latin typeface="Times New Roman" panose="02020603050405020304" charset="0"/>
                <a:sym typeface="+mn-ea"/>
              </a:rPr>
              <a:t> </a:t>
            </a:r>
            <a:r>
              <a:rPr lang="en-US" altLang="en-US" sz="2400" b="0">
                <a:latin typeface="Times New Roman" panose="02020603050405020304" charset="0"/>
                <a:sym typeface="+mn-ea"/>
              </a:rPr>
              <a:t>магнитного</a:t>
            </a:r>
            <a:r>
              <a:rPr lang="en-US" altLang="ru-RU" sz="2400" b="0">
                <a:latin typeface="Times New Roman" panose="02020603050405020304" charset="0"/>
                <a:sym typeface="+mn-ea"/>
              </a:rPr>
              <a:t> </a:t>
            </a:r>
            <a:r>
              <a:rPr lang="en-US" altLang="en-US" sz="2400" b="0">
                <a:latin typeface="Times New Roman" panose="02020603050405020304" charset="0"/>
                <a:sym typeface="+mn-ea"/>
              </a:rPr>
              <a:t>момента</a:t>
            </a:r>
            <a:r>
              <a:rPr lang="en-US" altLang="ru-RU" sz="2400" b="0">
                <a:latin typeface="Times New Roman" panose="02020603050405020304" charset="0"/>
                <a:sym typeface="+mn-ea"/>
              </a:rPr>
              <a:t> </a:t>
            </a:r>
            <a:r>
              <a:rPr lang="en-US" altLang="en-US" sz="2400" b="0">
                <a:latin typeface="Times New Roman" panose="02020603050405020304" charset="0"/>
                <a:sym typeface="+mn-ea"/>
              </a:rPr>
              <a:t>нейтрино</a:t>
            </a:r>
            <a:r>
              <a:rPr lang="ru-RU" altLang="en-US" sz="2400" b="0">
                <a:latin typeface="Times New Roman" panose="02020603050405020304" charset="0"/>
                <a:sym typeface="+mn-ea"/>
              </a:rPr>
              <a:t>. </a:t>
            </a:r>
            <a:r>
              <a:rPr lang="ru-RU" altLang="en-US" sz="2400" b="0">
                <a:highlight>
                  <a:srgbClr val="00FF00"/>
                </a:highlight>
                <a:latin typeface="Times New Roman" panose="02020603050405020304" charset="0"/>
                <a:sym typeface="+mn-ea"/>
              </a:rPr>
              <a:t> </a:t>
            </a:r>
            <a:endParaRPr lang="ru-RU" altLang="en-US" sz="2400" b="0">
              <a:highlight>
                <a:srgbClr val="00FF00"/>
              </a:highlight>
              <a:latin typeface="Times New Roman" panose="02020603050405020304" charset="0"/>
              <a:sym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Замещающий текст 6"/>
          <p:cNvSpPr>
            <a:spLocks noGrp="1"/>
          </p:cNvSpPr>
          <p:nvPr>
            <p:ph type="body" sz="quarter" idx="13"/>
          </p:nvPr>
        </p:nvSpPr>
        <p:spPr>
          <a:xfrm>
            <a:off x="6095365" y="2832100"/>
            <a:ext cx="6096635" cy="1276350"/>
          </a:xfrm>
        </p:spPr>
        <p:txBody>
          <a:bodyPr wrap="square"/>
          <a:p>
            <a:r>
              <a:rPr lang="ru-RU" altLang="en-US"/>
              <a:t>СПАСИБО</a:t>
            </a:r>
            <a:endParaRPr lang="ru-RU" altLang="en-US"/>
          </a:p>
          <a:p>
            <a:r>
              <a:rPr lang="ru-RU" altLang="en-US"/>
              <a:t>ЗА ВНИМАНИЕ!</a:t>
            </a:r>
            <a:endParaRPr lang="ru-RU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Шаблон МИФИ">
  <a:themeElements>
    <a:clrScheme name="Другая 7">
      <a:dk1>
        <a:srgbClr val="171616"/>
      </a:dk1>
      <a:lt1>
        <a:srgbClr val="FFFFFF"/>
      </a:lt1>
      <a:dk2>
        <a:srgbClr val="0055BB"/>
      </a:dk2>
      <a:lt2>
        <a:srgbClr val="E2E2E2"/>
      </a:lt2>
      <a:accent1>
        <a:srgbClr val="0055BB"/>
      </a:accent1>
      <a:accent2>
        <a:srgbClr val="00BBEE"/>
      </a:accent2>
      <a:accent3>
        <a:srgbClr val="FF5000"/>
      </a:accent3>
      <a:accent4>
        <a:srgbClr val="00B050"/>
      </a:accent4>
      <a:accent5>
        <a:srgbClr val="00FFCC"/>
      </a:accent5>
      <a:accent6>
        <a:srgbClr val="FF66CC"/>
      </a:accent6>
      <a:hlink>
        <a:srgbClr val="00BBEE"/>
      </a:hlink>
      <a:folHlink>
        <a:srgbClr val="FFAE89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800" b="1" dirty="0" smtClean="0">
            <a:solidFill>
              <a:schemeClr val="bg1"/>
            </a:solidFill>
            <a:latin typeface="Montserrat" panose="00000500000000000000" pitchFamily="2" charset="-5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4708</Words>
  <Application>WPS Presentation</Application>
  <PresentationFormat>Произвольный</PresentationFormat>
  <Paragraphs>84</Paragraphs>
  <Slides>9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20" baseType="lpstr">
      <vt:lpstr>Arial</vt:lpstr>
      <vt:lpstr>SimSun</vt:lpstr>
      <vt:lpstr>Wingdings</vt:lpstr>
      <vt:lpstr>Montserrat</vt:lpstr>
      <vt:lpstr>Segoe Print</vt:lpstr>
      <vt:lpstr>Times New Roman</vt:lpstr>
      <vt:lpstr>Times New Roman</vt:lpstr>
      <vt:lpstr>Microsoft YaHei</vt:lpstr>
      <vt:lpstr>Arial Unicode MS</vt:lpstr>
      <vt:lpstr>Calibri</vt:lpstr>
      <vt:lpstr>Шаблон МИФИ</vt:lpstr>
      <vt:lpstr>PowerPoint 演示文稿</vt:lpstr>
      <vt:lpstr>Актуальность</vt:lpstr>
      <vt:lpstr>Сцинтилляционный кристалл SrI2(Eu)</vt:lpstr>
      <vt:lpstr>Гамма-спектрометрический метод</vt:lpstr>
      <vt:lpstr>Схема установки </vt:lpstr>
      <vt:lpstr>Методика эксперимента</vt:lpstr>
      <vt:lpstr>Результаты</vt:lpstr>
      <vt:lpstr>Заключение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 Замахаев</dc:creator>
  <cp:lastModifiedBy>Степан Чугунов</cp:lastModifiedBy>
  <cp:revision>96</cp:revision>
  <dcterms:created xsi:type="dcterms:W3CDTF">2020-05-28T16:18:00Z</dcterms:created>
  <dcterms:modified xsi:type="dcterms:W3CDTF">2025-12-26T12:35:55Z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  <property fmtid="{D5CDD505-2E9C-101B-9397-08002B2CF9AE}" pid="3" name="ICV">
    <vt:lpwstr>12C3583B86C440B08ADCDACDC6942894_13</vt:lpwstr>
  </property>
  <property fmtid="{D5CDD505-2E9C-101B-9397-08002B2CF9AE}" pid="4" name="KSOProductBuildVer">
    <vt:lpwstr>1049-12.2.0.23196</vt:lpwstr>
  </property>
</Properties>
</file>