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963872-0988-4AA1-BE30-E8582864F11A}" type="datetimeFigureOut">
              <a:rPr lang="ru-RU" smtClean="0"/>
              <a:t>30.01.2026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B5EE1F-E8E2-4FE7-8DD0-C7851FC7D3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28765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34346-3952-4180-87D4-614D40334245}" type="datetime1">
              <a:rPr lang="ru-RU" smtClean="0"/>
              <a:t>30.01.2026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F04D1-66DB-4D9F-9408-E2A3A5FC82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4076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636C9-0649-448F-A7AD-15F9C6758518}" type="datetime1">
              <a:rPr lang="ru-RU" smtClean="0"/>
              <a:t>30.01.2026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F04D1-66DB-4D9F-9408-E2A3A5FC82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4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8F252-BA8B-4F9C-9C5D-416BA47F11D8}" type="datetime1">
              <a:rPr lang="ru-RU" smtClean="0"/>
              <a:t>30.01.2026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F04D1-66DB-4D9F-9408-E2A3A5FC82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4928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A3E1A-9557-4821-98CC-9C2BAB5BD418}" type="datetime1">
              <a:rPr lang="ru-RU" smtClean="0"/>
              <a:t>30.01.2026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F04D1-66DB-4D9F-9408-E2A3A5FC82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7227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798A2-D0CE-4F50-9E58-370A5382C4AA}" type="datetime1">
              <a:rPr lang="ru-RU" smtClean="0"/>
              <a:t>30.01.2026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F04D1-66DB-4D9F-9408-E2A3A5FC82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0935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79C8E-E84E-450E-A75D-206247747B9B}" type="datetime1">
              <a:rPr lang="ru-RU" smtClean="0"/>
              <a:t>30.01.2026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F04D1-66DB-4D9F-9408-E2A3A5FC82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250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7FD5E-4C5A-4F11-B469-47E807E0AC4E}" type="datetime1">
              <a:rPr lang="ru-RU" smtClean="0"/>
              <a:t>30.01.2026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F04D1-66DB-4D9F-9408-E2A3A5FC82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03625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1EB02-2BB1-4354-A98F-4F6CF9F4CEA3}" type="datetime1">
              <a:rPr lang="ru-RU" smtClean="0"/>
              <a:t>30.01.2026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F04D1-66DB-4D9F-9408-E2A3A5FC82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6821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97FE0-4BC9-4126-AD98-169693E09B23}" type="datetime1">
              <a:rPr lang="ru-RU" smtClean="0"/>
              <a:t>30.01.2026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F04D1-66DB-4D9F-9408-E2A3A5FC82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7979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C5E4E-907E-4C1E-B905-CB5C80BBE37F}" type="datetime1">
              <a:rPr lang="ru-RU" smtClean="0"/>
              <a:t>30.01.2026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F04D1-66DB-4D9F-9408-E2A3A5FC82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9970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8B882-E486-4325-86C6-879AF271FACD}" type="datetime1">
              <a:rPr lang="ru-RU" smtClean="0"/>
              <a:t>30.01.2026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F04D1-66DB-4D9F-9408-E2A3A5FC82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3364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920618-3C84-493A-BED4-8A9789811E0A}" type="datetime1">
              <a:rPr lang="ru-RU" smtClean="0"/>
              <a:t>30.01.2026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FF04D1-66DB-4D9F-9408-E2A3A5FC82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7920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200740"/>
            <a:ext cx="9144000" cy="1559877"/>
          </a:xfrm>
        </p:spPr>
        <p:txBody>
          <a:bodyPr/>
          <a:lstStyle/>
          <a:p>
            <a:r>
              <a:rPr lang="ru-RU" dirty="0" smtClean="0"/>
              <a:t>Ядерная физика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8308" y="3950380"/>
            <a:ext cx="9144000" cy="1655762"/>
          </a:xfrm>
        </p:spPr>
        <p:txBody>
          <a:bodyPr/>
          <a:lstStyle/>
          <a:p>
            <a:pPr algn="l"/>
            <a:r>
              <a:rPr lang="ru-RU" dirty="0" smtClean="0"/>
              <a:t>Борисенко А.С.</a:t>
            </a:r>
          </a:p>
          <a:p>
            <a:pPr algn="l"/>
            <a:r>
              <a:rPr lang="ru-RU" dirty="0" smtClean="0"/>
              <a:t>Б23-102</a:t>
            </a:r>
          </a:p>
          <a:p>
            <a:pPr algn="l"/>
            <a:r>
              <a:rPr lang="ru-RU" dirty="0" smtClean="0"/>
              <a:t>Научный руководитель: Барабанов А.Л.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123913" y="6022368"/>
            <a:ext cx="15087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Москва, 2025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F04D1-66DB-4D9F-9408-E2A3A5FC82DD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1323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Содержание работы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314" y="2299063"/>
            <a:ext cx="10515600" cy="3486014"/>
          </a:xfrm>
        </p:spPr>
        <p:txBody>
          <a:bodyPr/>
          <a:lstStyle/>
          <a:p>
            <a:r>
              <a:rPr lang="ru-RU" dirty="0" smtClean="0"/>
              <a:t>Перевод статьи </a:t>
            </a:r>
            <a:r>
              <a:rPr lang="en-US" dirty="0" smtClean="0"/>
              <a:t>Hans A. Bethe, Floyd R. Newman</a:t>
            </a:r>
            <a:r>
              <a:rPr lang="ru-RU" dirty="0" smtClean="0"/>
              <a:t> </a:t>
            </a:r>
            <a:r>
              <a:rPr lang="en-US" dirty="0" smtClean="0"/>
              <a:t>«Nuclear physics»</a:t>
            </a:r>
            <a:r>
              <a:rPr lang="ru-RU" dirty="0" smtClean="0"/>
              <a:t> (1999)</a:t>
            </a:r>
          </a:p>
          <a:p>
            <a:endParaRPr lang="ru-RU" dirty="0" smtClean="0"/>
          </a:p>
          <a:p>
            <a:r>
              <a:rPr lang="ru-RU" dirty="0" smtClean="0"/>
              <a:t>Проблемы машинного перевода</a:t>
            </a:r>
          </a:p>
          <a:p>
            <a:endParaRPr lang="ru-RU" dirty="0" smtClean="0"/>
          </a:p>
          <a:p>
            <a:r>
              <a:rPr lang="ru-RU" dirty="0" smtClean="0"/>
              <a:t>Определение наиболее стабильных изотопов для элементов с атомным номером от </a:t>
            </a:r>
            <a:r>
              <a:rPr lang="en-US" dirty="0" smtClean="0"/>
              <a:t>Z=1 </a:t>
            </a:r>
            <a:r>
              <a:rPr lang="ru-RU" dirty="0" smtClean="0"/>
              <a:t>до </a:t>
            </a:r>
            <a:r>
              <a:rPr lang="en-US" dirty="0" smtClean="0"/>
              <a:t>Z=</a:t>
            </a:r>
            <a:r>
              <a:rPr lang="ru-RU" dirty="0" smtClean="0"/>
              <a:t>25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F04D1-66DB-4D9F-9408-E2A3A5FC82DD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4469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Обзор статьи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История: открытие радиоактивности(1894), работы Беккереля и Кюри, альфа-бета-гамма излучения, модель атома Резерфорда, изотопы (Содди)</a:t>
            </a:r>
          </a:p>
          <a:p>
            <a:r>
              <a:rPr lang="ru-RU" dirty="0" smtClean="0"/>
              <a:t>Нейтрон и дейтрон: открытие нейтрона Чедвиком (1932), дейтрон(1931, Гарольд Юри; 1933 Чедвик и Голдхабер)</a:t>
            </a:r>
          </a:p>
          <a:p>
            <a:r>
              <a:rPr lang="ru-RU" dirty="0" smtClean="0"/>
              <a:t>Капельная модель ядра: формула Вайцзеккера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F04D1-66DB-4D9F-9408-E2A3A5FC82DD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603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762906"/>
            <a:ext cx="10515600" cy="1325563"/>
          </a:xfrm>
        </p:spPr>
        <p:txBody>
          <a:bodyPr/>
          <a:lstStyle/>
          <a:p>
            <a:pPr algn="ctr"/>
            <a:r>
              <a:rPr lang="ru-RU" dirty="0"/>
              <a:t>Ф</a:t>
            </a:r>
            <a:r>
              <a:rPr lang="ru-RU" dirty="0" smtClean="0"/>
              <a:t>ормула Вайцзеккера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95294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Параметры (в МэВ), полученные Грином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/>
          <a:srcRect l="-4460" t="73222" r="4460" b="1719"/>
          <a:stretch/>
        </p:blipFill>
        <p:spPr>
          <a:xfrm>
            <a:off x="492147" y="1825625"/>
            <a:ext cx="7224417" cy="507757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949233" y="2570133"/>
            <a:ext cx="6096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· Объёмный член– энергия связи, пропорциональная числу нуклонов.</a:t>
            </a:r>
          </a:p>
          <a:p>
            <a:r>
              <a:rPr lang="ru-RU" dirty="0" smtClean="0"/>
              <a:t>· Поверхностный член– уменьшение энергии связи из-за нуклонов на поверхности</a:t>
            </a:r>
            <a:r>
              <a:rPr lang="en-US" dirty="0" smtClean="0"/>
              <a:t>.</a:t>
            </a:r>
          </a:p>
          <a:p>
            <a:r>
              <a:rPr lang="ru-RU" dirty="0" smtClean="0"/>
              <a:t>· Кулоновский член</a:t>
            </a:r>
            <a:r>
              <a:rPr lang="en-US" dirty="0" smtClean="0"/>
              <a:t> </a:t>
            </a:r>
            <a:r>
              <a:rPr lang="ru-RU" dirty="0" smtClean="0"/>
              <a:t>– энергия отталкивания протонов.· Симметрийный член</a:t>
            </a:r>
            <a:r>
              <a:rPr lang="en-US" dirty="0" smtClean="0"/>
              <a:t> </a:t>
            </a:r>
            <a:r>
              <a:rPr lang="ru-RU" dirty="0" smtClean="0"/>
              <a:t>– энергия, связанная с асимметрией чисел протонови нейтронов.</a:t>
            </a:r>
            <a:endParaRPr lang="en-US" dirty="0" smtClean="0"/>
          </a:p>
          <a:p>
            <a:r>
              <a:rPr lang="ru-RU" dirty="0" smtClean="0"/>
              <a:t>· Парный член</a:t>
            </a:r>
            <a:r>
              <a:rPr lang="en-US" dirty="0" smtClean="0"/>
              <a:t> </a:t>
            </a:r>
            <a:r>
              <a:rPr lang="ru-RU" dirty="0" smtClean="0"/>
              <a:t>– дополнительная энергия связи для чётно-чётных ядер (λ=+1),уменьшение для нечётно-нечётных </a:t>
            </a:r>
            <a:endParaRPr lang="en-US" dirty="0" smtClean="0"/>
          </a:p>
          <a:p>
            <a:r>
              <a:rPr lang="ru-RU" dirty="0" smtClean="0"/>
              <a:t>(λ=</a:t>
            </a:r>
            <a:r>
              <a:rPr lang="en-US" dirty="0" smtClean="0"/>
              <a:t>-</a:t>
            </a:r>
            <a:r>
              <a:rPr lang="ru-RU" dirty="0" smtClean="0"/>
              <a:t>1) и нулевой вклад для ядер с нечётным A (λ=0).</a:t>
            </a:r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16723" y="3770328"/>
            <a:ext cx="2565587" cy="940047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7829624" y="3300549"/>
            <a:ext cx="314317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Параметры Грина (в МэВ):</a:t>
            </a:r>
            <a:endParaRPr lang="ru-RU" sz="2000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F04D1-66DB-4D9F-9408-E2A3A5FC82DD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2535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206828" y="86450"/>
            <a:ext cx="10515600" cy="1325563"/>
          </a:xfrm>
        </p:spPr>
        <p:txBody>
          <a:bodyPr/>
          <a:lstStyle/>
          <a:p>
            <a:pPr algn="ctr"/>
            <a:r>
              <a:rPr lang="ru-RU" dirty="0" smtClean="0"/>
              <a:t>Расчёты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11644" y="1648709"/>
            <a:ext cx="5837688" cy="2412275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ru-RU" sz="1800" dirty="0" smtClean="0"/>
              <a:t>Для каждого </a:t>
            </a:r>
            <a:r>
              <a:rPr lang="en-US" sz="1800" dirty="0" smtClean="0"/>
              <a:t>Z </a:t>
            </a:r>
            <a:r>
              <a:rPr lang="ru-RU" sz="1800" dirty="0" smtClean="0"/>
              <a:t>от 1 до 25 перебирались значения </a:t>
            </a:r>
            <a:r>
              <a:rPr lang="en-US" sz="1800" dirty="0" smtClean="0"/>
              <a:t>A </a:t>
            </a:r>
            <a:r>
              <a:rPr lang="ru-RU" sz="1800" dirty="0" smtClean="0"/>
              <a:t>в диапазоне от </a:t>
            </a:r>
            <a:r>
              <a:rPr lang="en-US" sz="1800" dirty="0" smtClean="0"/>
              <a:t>Z </a:t>
            </a:r>
            <a:r>
              <a:rPr lang="ru-RU" sz="1800" dirty="0" smtClean="0"/>
              <a:t>до </a:t>
            </a:r>
            <a:r>
              <a:rPr lang="en-US" sz="1800" dirty="0" smtClean="0"/>
              <a:t>Z + 20 . </a:t>
            </a:r>
            <a:r>
              <a:rPr lang="ru-RU" sz="1800" dirty="0" smtClean="0"/>
              <a:t>Для каждойпары (</a:t>
            </a:r>
            <a:r>
              <a:rPr lang="en-US" sz="1800" dirty="0" smtClean="0"/>
              <a:t>Z, A) </a:t>
            </a:r>
            <a:r>
              <a:rPr lang="ru-RU" sz="1800" dirty="0" smtClean="0"/>
              <a:t>вычислялось значение </a:t>
            </a:r>
            <a:r>
              <a:rPr lang="en-US" sz="1800" dirty="0" smtClean="0"/>
              <a:t>E(Z, A) . </a:t>
            </a:r>
            <a:r>
              <a:rPr lang="ru-RU" sz="1800" dirty="0" smtClean="0"/>
              <a:t>Из всех значений для данного </a:t>
            </a:r>
            <a:r>
              <a:rPr lang="en-US" sz="1800" dirty="0" smtClean="0"/>
              <a:t>Z </a:t>
            </a:r>
            <a:r>
              <a:rPr lang="ru-RU" sz="1800" dirty="0" smtClean="0"/>
              <a:t>выбиралось </a:t>
            </a:r>
            <a:r>
              <a:rPr lang="en-US" sz="1800" dirty="0" smtClean="0"/>
              <a:t>A, </a:t>
            </a:r>
            <a:r>
              <a:rPr lang="ru-RU" sz="1800" dirty="0" smtClean="0"/>
              <a:t>соответствующее минимальному </a:t>
            </a:r>
            <a:r>
              <a:rPr lang="en-US" sz="1800" dirty="0" smtClean="0"/>
              <a:t>E (</a:t>
            </a:r>
            <a:r>
              <a:rPr lang="ru-RU" sz="1800" dirty="0" smtClean="0"/>
              <a:t>наиболее стабильный изотоп).</a:t>
            </a:r>
            <a:endParaRPr lang="ru-RU" sz="18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79366" y="749232"/>
            <a:ext cx="5397034" cy="5841789"/>
          </a:xfrm>
          <a:prstGeom prst="rect">
            <a:avLst/>
          </a:prstGeom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F04D1-66DB-4D9F-9408-E2A3A5FC82DD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1058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Заключение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42109" y="1690688"/>
            <a:ext cx="10515600" cy="435133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ru-RU" dirty="0" smtClean="0"/>
              <a:t>Для </a:t>
            </a:r>
            <a:r>
              <a:rPr lang="en-US" dirty="0" smtClean="0"/>
              <a:t>Z&lt;~20 </a:t>
            </a:r>
            <a:r>
              <a:rPr lang="ru-RU" dirty="0" smtClean="0"/>
              <a:t>формула даёт </a:t>
            </a:r>
            <a:r>
              <a:rPr lang="en-US" dirty="0" smtClean="0"/>
              <a:t>N≈Z (</a:t>
            </a:r>
            <a:r>
              <a:rPr lang="ru-RU" dirty="0" smtClean="0"/>
              <a:t>линия симметрии). При </a:t>
            </a:r>
            <a:r>
              <a:rPr lang="en-US" dirty="0" smtClean="0"/>
              <a:t>Z&gt;20 </a:t>
            </a:r>
            <a:r>
              <a:rPr lang="ru-RU" dirty="0" smtClean="0"/>
              <a:t>минимум энергии смещается в сторону </a:t>
            </a:r>
            <a:r>
              <a:rPr lang="en-US" dirty="0" smtClean="0"/>
              <a:t>N&gt;Z. </a:t>
            </a:r>
            <a:r>
              <a:rPr lang="ru-RU" dirty="0" smtClean="0"/>
              <a:t>Это прямое следствие роста кулоновского члена </a:t>
            </a:r>
          </a:p>
          <a:p>
            <a:pPr>
              <a:lnSpc>
                <a:spcPct val="100000"/>
              </a:lnSpc>
            </a:pPr>
            <a:r>
              <a:rPr lang="ru-RU" dirty="0" smtClean="0"/>
              <a:t>За счет </a:t>
            </a:r>
            <a:r>
              <a:rPr lang="ru-RU" dirty="0" smtClean="0"/>
              <a:t>λ =+</a:t>
            </a:r>
            <a:r>
              <a:rPr lang="en-US" dirty="0" smtClean="0"/>
              <a:t>1 </a:t>
            </a:r>
            <a:r>
              <a:rPr lang="ru-RU" dirty="0" smtClean="0"/>
              <a:t>чётно-чётные ядра, как правило, более стабильны</a:t>
            </a:r>
          </a:p>
          <a:p>
            <a:pPr>
              <a:lnSpc>
                <a:spcPct val="100000"/>
              </a:lnSpc>
            </a:pPr>
            <a:r>
              <a:rPr lang="ru-RU" dirty="0"/>
              <a:t>Ф</a:t>
            </a:r>
            <a:r>
              <a:rPr lang="ru-RU" dirty="0" smtClean="0"/>
              <a:t>ормула Вайцзеккера, основанная на макроскопической аналогии, способна давать качественно верные предсказания для широкого класса ядерных систем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F04D1-66DB-4D9F-9408-E2A3A5FC82DD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027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1114" y="2054588"/>
            <a:ext cx="10515600" cy="1325563"/>
          </a:xfrm>
        </p:spPr>
        <p:txBody>
          <a:bodyPr/>
          <a:lstStyle/>
          <a:p>
            <a:pPr algn="ctr"/>
            <a:r>
              <a:rPr lang="ru-RU" dirty="0" smtClean="0"/>
              <a:t>   Спасибо за внимание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 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F04D1-66DB-4D9F-9408-E2A3A5FC82DD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3117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1024</TotalTime>
  <Words>318</Words>
  <Application>Microsoft Office PowerPoint</Application>
  <PresentationFormat>Широкоэкранный</PresentationFormat>
  <Paragraphs>38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Тема Office</vt:lpstr>
      <vt:lpstr>Ядерная физика</vt:lpstr>
      <vt:lpstr>Содержание работы</vt:lpstr>
      <vt:lpstr>Обзор статьи</vt:lpstr>
      <vt:lpstr>Формула Вайцзеккера </vt:lpstr>
      <vt:lpstr>Расчёты</vt:lpstr>
      <vt:lpstr>Заключение </vt:lpstr>
      <vt:lpstr>   Спасибо за внимание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Ядерная физика</dc:title>
  <dc:creator>Work-PC</dc:creator>
  <cp:lastModifiedBy>Work-PC</cp:lastModifiedBy>
  <cp:revision>14</cp:revision>
  <dcterms:created xsi:type="dcterms:W3CDTF">2026-01-29T18:43:59Z</dcterms:created>
  <dcterms:modified xsi:type="dcterms:W3CDTF">2026-01-30T11:48:27Z</dcterms:modified>
</cp:coreProperties>
</file>