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81" r:id="rId2"/>
    <p:sldId id="433" r:id="rId3"/>
    <p:sldId id="434" r:id="rId4"/>
    <p:sldId id="480" r:id="rId5"/>
    <p:sldId id="485" r:id="rId6"/>
    <p:sldId id="479" r:id="rId7"/>
    <p:sldId id="483" r:id="rId8"/>
    <p:sldId id="486" r:id="rId9"/>
    <p:sldId id="265" r:id="rId10"/>
    <p:sldId id="482" r:id="rId11"/>
    <p:sldId id="484" r:id="rId12"/>
    <p:sldId id="481" r:id="rId13"/>
    <p:sldId id="475" r:id="rId14"/>
    <p:sldId id="476" r:id="rId15"/>
    <p:sldId id="477" r:id="rId16"/>
    <p:sldId id="47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31" d="100"/>
          <a:sy n="131" d="100"/>
        </p:scale>
        <p:origin x="101" y="1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461BF-6531-4A43-99B6-CAED214EE6CE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88A674-0B75-4E07-BDB0-F3C733FB638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7147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952ACC-50D7-04D1-BAE9-4A421117FD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63CAEEB-79BA-4213-CE9C-8321247B5A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A1AF2A56-39B8-EC1B-490C-AA17F0DA27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D80B566-E689-2C25-744D-15CA4D75C0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586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941342-E8CB-3FE3-DBCC-9AEED33EEA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29F75DB-B09B-D64A-775D-3F1A3AE918A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CB25392-1080-0EC1-AF1B-5C4C3EA730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DC5BC2-613C-BCBB-2BB9-1014D2A4F1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467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C709F1-962D-BA8F-9EED-277284A8BF7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0C8C4DB-DFA0-6B72-41DD-3929B9DC40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3C161325-1AE2-2987-C697-00F5AF446C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C18059F-9178-53DE-E6CE-909BC055532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59416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A0A5D-0B73-763A-E4EE-3CD54DC707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5FC959DA-6C19-21C4-A388-BEEC2629FF6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05CB143-0D7C-77D4-57A8-9675FC03F7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70D024E-7A65-B097-4366-B58369911A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93586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143506-FE1A-A230-0636-7E714C174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112C784-3CDF-EA43-5C48-5D89AB30B8F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274A60F-FBE6-C2C1-2F4C-A3D1FF18C6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659DC0D-7415-FDB8-9F2B-C86BA68963A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0920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AEC77-0D69-A0BB-BCF0-7F41EF2343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17839760-3EDB-8A18-7848-4858CA9E33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C04A01F-97A7-312B-A08C-10A17DFC0F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5ECD38-82AA-92BC-1ACA-A4BAE26B89B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910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AE9F4-ACC1-6EF6-553E-008BFCEA9D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75656D9A-1458-A7B7-10B8-A1B1EF3B0E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0B249FEF-E1E7-0B8D-92A4-CBD0A630A8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133A142-9393-7C42-17FC-694E3B892AA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071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5884B9-65FC-3E21-55AF-4BB02E74C8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9485641A-002F-B84D-CB45-96EEA44329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C8DF32D-41D9-BAA5-E072-059B60F68E9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955EE72-6F23-DAA4-6A59-029D1F4129D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6170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423F2E-6CBD-DCA9-D9E4-B327EC89F4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3C024A5-1112-AFB8-A991-D28051EFBD4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ECF3AEFC-E7A7-D9A2-C901-8B7FA1738D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8E83FFD-9CFB-B187-1A9E-B15BE899741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326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536FDA-72F8-5B97-7C5A-B93010E1FA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F346A333-92DE-B9E1-A52B-7058077916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CAC4708-2259-6A4C-FA83-96EE9011F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06A3758-C63A-F6B0-FC51-9E27B8268EB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9361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3DC273-D714-D8D2-8790-F4F8D87FB6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4652DCD3-52BC-94C4-FF5A-7B4B54D6BAA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423AB5D-987A-81F1-4C3C-8BD6493F178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9942301-6BC8-2A26-5625-8851FAE315E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5135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A8F8CC-F581-699B-F8AE-7B1F40F329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DAE88D0-B65D-216E-E896-9342B4D4F4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DCA355CC-1F8E-34D2-60DA-1D3D343B5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3628DBC-0983-E3E7-F312-123047850D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85672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B39B63-CB38-7BCA-C98E-3D46E6566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E61F304D-99C5-2043-2B85-5C684B175E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8DC856D5-5634-5FB0-26E0-4B5DBFCD1F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620CF77-F441-A654-C1E9-1B8FD2946FE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4E1CE59-7A52-4A28-A638-C18F7C09F31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9698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8A53B45-ADFD-10E2-7079-72330F638A7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6567160-A5E1-C611-6C84-0149CB424C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51AAF66-4C35-DCD0-B13F-D8A97DB31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7510-DEE4-4BEC-BCC1-0AFD7319475A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B7584C-5039-9A37-1242-A995DAD05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0B75AC-EB7A-BC1D-5F15-B98B3B35B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A3EC-BA56-4674-8CB1-FFAC4993E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120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6E0A2-753D-E149-D939-30F15192D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0FE489A-9BB8-5718-5A18-D90CF97F3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0BF043-022B-D377-4BAD-632EE0B4E2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7510-DEE4-4BEC-BCC1-0AFD7319475A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B135B2-32EC-BE42-06A7-EE15CED64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D63DB6-9C9A-E55B-9556-42EF52628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A3EC-BA56-4674-8CB1-FFAC4993E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351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8A30213-7524-71F2-D133-1C91FB9F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81DB85-990A-706A-3D90-E780AE16B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4F1641A-5376-D5A8-0596-7F545861A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7510-DEE4-4BEC-BCC1-0AFD7319475A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47627B-E737-D5CB-9B77-B1AF74F93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9A62481-E7E2-5434-7CB3-69657D4C2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A3EC-BA56-4674-8CB1-FFAC4993E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3954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Шапка с атом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fld id="{14D38384-7A71-42FD-A8FA-E9EF1AAD0FA2}" type="slidenum">
              <a:rPr lang="ru-RU" sz="1400" smtClean="0">
                <a:solidFill>
                  <a:srgbClr val="8F9092"/>
                </a:solidFill>
                <a:latin typeface="Montserrat" panose="00000500000000000000" pitchFamily="2" charset="-52"/>
              </a:rPr>
              <a:pPr algn="l"/>
              <a:t>‹#›</a:t>
            </a:fld>
            <a:endParaRPr lang="ru-RU" sz="1400" dirty="0">
              <a:solidFill>
                <a:srgbClr val="8F9092"/>
              </a:solidFill>
              <a:latin typeface="Montserrat" panose="00000500000000000000" pitchFamily="2" charset="-52"/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0" t="32381" r="-4361" b="40680"/>
          <a:stretch/>
        </p:blipFill>
        <p:spPr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6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55BB"/>
              </a:solidFill>
            </a:endParaRP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654" b="46857"/>
          <a:stretch/>
        </p:blipFill>
        <p:spPr>
          <a:xfrm>
            <a:off x="8040340" y="-1"/>
            <a:ext cx="4151660" cy="12239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6" t="1513" r="20843" b="88431"/>
          <a:stretch/>
        </p:blipFill>
        <p:spPr>
          <a:xfrm>
            <a:off x="0" y="6296025"/>
            <a:ext cx="982787" cy="56197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8" t="45097" r="86065" b="31852"/>
          <a:stretch/>
        </p:blipFill>
        <p:spPr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5" name="Заголовок 14"/>
          <p:cNvSpPr>
            <a:spLocks noGrp="1"/>
          </p:cNvSpPr>
          <p:nvPr>
            <p:ph type="title"/>
          </p:nvPr>
        </p:nvSpPr>
        <p:spPr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20" name="Текст 19"/>
          <p:cNvSpPr>
            <a:spLocks noGrp="1"/>
          </p:cNvSpPr>
          <p:nvPr>
            <p:ph type="body" sz="quarter" idx="10" hasCustomPrompt="1"/>
          </p:nvPr>
        </p:nvSpPr>
        <p:spPr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 panose="00000500000000000000" pitchFamily="2" charset="-52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 panose="00000500000000000000" pitchFamily="2" charset="-52"/>
              </a:defRPr>
            </a:lvl2pPr>
          </a:lstStyle>
          <a:p>
            <a:pPr lvl="0"/>
            <a:r>
              <a:rPr lang="ru-RU" dirty="0"/>
              <a:t>Заголовок</a:t>
            </a:r>
          </a:p>
        </p:txBody>
      </p:sp>
      <p:sp>
        <p:nvSpPr>
          <p:cNvPr id="27" name="Текст 26"/>
          <p:cNvSpPr>
            <a:spLocks noGrp="1"/>
          </p:cNvSpPr>
          <p:nvPr>
            <p:ph type="body" sz="quarter" idx="11"/>
          </p:nvPr>
        </p:nvSpPr>
        <p:spPr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2808951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250"/>
            <a:ext cx="5886994" cy="4088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022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тульный слайд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6" name="Текст 26"/>
          <p:cNvSpPr>
            <a:spLocks noGrp="1"/>
          </p:cNvSpPr>
          <p:nvPr>
            <p:ph type="body" sz="quarter" idx="11" hasCustomPrompt="1"/>
          </p:nvPr>
        </p:nvSpPr>
        <p:spPr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01.01.2010</a:t>
            </a:r>
          </a:p>
        </p:txBody>
      </p:sp>
      <p:sp>
        <p:nvSpPr>
          <p:cNvPr id="7" name="Текст 26"/>
          <p:cNvSpPr>
            <a:spLocks noGrp="1"/>
          </p:cNvSpPr>
          <p:nvPr>
            <p:ph type="body" sz="quarter" idx="12" hasCustomPrompt="1"/>
          </p:nvPr>
        </p:nvSpPr>
        <p:spPr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Подзаголовок</a:t>
            </a:r>
          </a:p>
        </p:txBody>
      </p:sp>
      <p:sp>
        <p:nvSpPr>
          <p:cNvPr id="8" name="Текст 26"/>
          <p:cNvSpPr>
            <a:spLocks noGrp="1"/>
          </p:cNvSpPr>
          <p:nvPr>
            <p:ph type="body" sz="quarter" idx="13" hasCustomPrompt="1"/>
          </p:nvPr>
        </p:nvSpPr>
        <p:spPr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 panose="00000500000000000000" pitchFamily="2" charset="-52"/>
              </a:defRPr>
            </a:lvl1pPr>
          </a:lstStyle>
          <a:p>
            <a:pPr lvl="0"/>
            <a:r>
              <a:rPr lang="ru-RU" dirty="0"/>
              <a:t>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393641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6AF573-96E8-17C8-6205-B1BDFB792B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57CC7F-2D02-1B35-1426-7B36E17B2F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C62D845-A7E9-5BA1-654A-F80D4E2FC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7510-DEE4-4BEC-BCC1-0AFD7319475A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4E7458-86E3-96E7-A513-AE5657C56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1C29D9-9782-E974-6898-4990FC2C90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A3EC-BA56-4674-8CB1-FFAC4993E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2080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6ABD84-92FD-7EBA-B27C-4CEB12860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6AF60B0-6C21-3CC7-D626-77500A8348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501726-CDBF-BF16-2257-667AFF359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7510-DEE4-4BEC-BCC1-0AFD7319475A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71904C-4A9F-1047-E345-6D38AE34F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8C39332-8A28-2EED-5281-535B0A494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A3EC-BA56-4674-8CB1-FFAC4993E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3941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742D2A-E394-B6B0-F341-8F05BCA4AA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BCFDDBE-4628-A3B4-7A85-11C604DD693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AE433E5-9232-428B-3DC8-ECF815712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FB98CD7-1BF2-877D-B25C-68B0D0E70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7510-DEE4-4BEC-BCC1-0AFD7319475A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D9FA92-78DD-BCCB-F0D4-88406BFAA4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9F72DE0-872A-6183-FF00-54F3C47E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A3EC-BA56-4674-8CB1-FFAC4993E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052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3465E1-1AAE-0269-0C26-9A9F3A697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A37AD57-53B3-44ED-5A22-1B564E3577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02CB24E-BD75-5FB1-20F6-414A9A1D34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93B81A8-4213-1080-AA69-545E8D4D7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BA4002-9CB1-EDAE-E3EC-314E300AF3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0F83B00-6401-8BB8-5ADA-6E38E2127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7510-DEE4-4BEC-BCC1-0AFD7319475A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8DC36904-6359-5A3A-153B-266FCB850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64AE47F-63EB-FF4D-84AC-BE0C61A570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A3EC-BA56-4674-8CB1-FFAC4993E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0002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069122-02E8-1CDD-C369-5DD755E62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CE71D6-23D3-9991-CCC2-AB461CBEB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7510-DEE4-4BEC-BCC1-0AFD7319475A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9E8DEF5-7498-FF71-2212-4BF6B9BE0A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E90E75B-3A1E-3254-36EF-41BBB7734B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A3EC-BA56-4674-8CB1-FFAC4993E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56829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5F1D91C-99BB-2699-DE6F-26A08403B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7510-DEE4-4BEC-BCC1-0AFD7319475A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027DD2F5-6123-F077-3C60-097A7A576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F00046B-07EC-C8C1-9EF1-97A6648B41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A3EC-BA56-4674-8CB1-FFAC4993E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11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D14CE5-FA07-8EB2-CA4D-94D16A79E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2664545-56A0-8E7B-117F-898E3E85A1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FB27E40-9D6D-3CD0-2A9F-B6D718D0D8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A2384AC-07D8-C555-1DBA-3AF64466B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7510-DEE4-4BEC-BCC1-0AFD7319475A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CB2E68C-D0BF-C974-5E8E-341490D067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13E5A9-0192-A33F-BC5C-1589D1527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A3EC-BA56-4674-8CB1-FFAC4993E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3143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D41D9C-BD33-0A40-6CC4-62E461FDD1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B3B324C-CF90-4EFF-AFAB-14D64A74F1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C82731-3A97-C0CF-DDE8-E4C0C8515E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0FF359B-E071-6AB1-ECFF-71613C91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087510-DEE4-4BEC-BCC1-0AFD7319475A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D9B9BB-75E0-1668-B9B3-3A351748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A907F34-0943-9A69-A8F9-76FA50A12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ABA3EC-BA56-4674-8CB1-FFAC4993E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4604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329BA9-D87D-B977-178C-5745ADF40A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0C4C7E-25B8-2A70-7695-031D205EE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9A55B72-3453-9C86-6458-EADCD7CFB8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087510-DEE4-4BEC-BCC1-0AFD7319475A}" type="datetimeFigureOut">
              <a:rPr lang="ru-RU" smtClean="0"/>
              <a:t>28.04.2026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1276CB7-33DD-58FA-03DE-9B3C40DB3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3A3B92-5EAC-B303-C7D2-B6585B47C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ABA3EC-BA56-4674-8CB1-FFAC4993EF8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9490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12"/>
          <p:cNvSpPr>
            <a:spLocks noGrp="1"/>
          </p:cNvSpPr>
          <p:nvPr>
            <p:ph type="body" sz="quarter" idx="13"/>
          </p:nvPr>
        </p:nvSpPr>
        <p:spPr>
          <a:xfrm>
            <a:off x="560194" y="2628289"/>
            <a:ext cx="8660006" cy="2308324"/>
          </a:xfrm>
        </p:spPr>
        <p:txBody>
          <a:bodyPr/>
          <a:lstStyle/>
          <a:p>
            <a:r>
              <a:rPr lang="ru-RU" dirty="0"/>
              <a:t>Разработка алгоритма идентификации фотонов</a:t>
            </a:r>
            <a:r>
              <a:rPr lang="en-US" dirty="0"/>
              <a:t> </a:t>
            </a:r>
            <a:r>
              <a:rPr lang="ru-RU" dirty="0"/>
              <a:t>в электромагнитном калориметре эксперимента SPD</a:t>
            </a:r>
          </a:p>
        </p:txBody>
      </p:sp>
      <p:sp>
        <p:nvSpPr>
          <p:cNvPr id="4" name="Текст 11">
            <a:extLst>
              <a:ext uri="{FF2B5EF4-FFF2-40B4-BE49-F238E27FC236}">
                <a16:creationId xmlns:a16="http://schemas.microsoft.com/office/drawing/2014/main" id="{AFC74B58-F9B3-BB58-3255-91205475C41E}"/>
              </a:ext>
            </a:extLst>
          </p:cNvPr>
          <p:cNvSpPr txBox="1">
            <a:spLocks/>
          </p:cNvSpPr>
          <p:nvPr/>
        </p:nvSpPr>
        <p:spPr>
          <a:xfrm>
            <a:off x="560194" y="5132103"/>
            <a:ext cx="6437766" cy="95175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kern="1200">
                <a:solidFill>
                  <a:schemeClr val="bg1">
                    <a:lumMod val="65000"/>
                  </a:schemeClr>
                </a:solidFill>
                <a:latin typeface="Montserrat" panose="00000500000000000000" pitchFamily="2" charset="-52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>
                <a:latin typeface="Montserrat" panose="020B0604020202020204" charset="-52"/>
              </a:rPr>
              <a:t>Студент: Петров Г. Е. Б22-102</a:t>
            </a:r>
          </a:p>
          <a:p>
            <a:r>
              <a:rPr lang="ru-RU" dirty="0">
                <a:latin typeface="Montserrat" panose="020B0604020202020204" charset="-52"/>
              </a:rPr>
              <a:t>Научный руководитель: Солдатов Е. Ю.</a:t>
            </a:r>
            <a:endParaRPr lang="en-US" dirty="0">
              <a:latin typeface="Montserrat" panose="020B0604020202020204" charset="-52"/>
            </a:endParaRPr>
          </a:p>
          <a:p>
            <a:endParaRPr lang="ru-RU" dirty="0">
              <a:latin typeface="Montserrat" panose="020B060402020202020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051576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DD7594-6638-1069-22AC-A948E7347A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131C70-EAAF-3251-C5E4-A30B757A2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71344"/>
            <a:ext cx="11081566" cy="461665"/>
          </a:xfrm>
        </p:spPr>
        <p:txBody>
          <a:bodyPr/>
          <a:lstStyle/>
          <a:p>
            <a:r>
              <a:rPr lang="en-US" sz="2400" dirty="0" err="1"/>
              <a:t>minbias</a:t>
            </a:r>
            <a:r>
              <a:rPr lang="en-US" sz="2400" dirty="0"/>
              <a:t>: 400000</a:t>
            </a:r>
            <a:r>
              <a:rPr lang="ru-RU" sz="2400" dirty="0"/>
              <a:t> событий</a:t>
            </a:r>
            <a:r>
              <a:rPr lang="en-US" sz="2400" dirty="0"/>
              <a:t> (</a:t>
            </a:r>
            <a:r>
              <a:rPr lang="ru-RU" sz="2400" dirty="0"/>
              <a:t>самые частые кластеры)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F29DAA7-34C1-14E8-E5BE-9F70251F1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4291" y="1625215"/>
            <a:ext cx="10078857" cy="4772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77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61DAF-C21D-EC12-8836-E833A83586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553B42-09D2-19F7-EAE6-D1F133EDD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86678"/>
            <a:ext cx="11081566" cy="830997"/>
          </a:xfrm>
        </p:spPr>
        <p:txBody>
          <a:bodyPr/>
          <a:lstStyle/>
          <a:p>
            <a:r>
              <a:rPr lang="en-US" sz="2400" dirty="0" err="1"/>
              <a:t>minbias</a:t>
            </a:r>
            <a:r>
              <a:rPr lang="en-US" sz="2400" dirty="0"/>
              <a:t>: ~15000</a:t>
            </a:r>
            <a:r>
              <a:rPr lang="ru-RU" sz="2400" dirty="0"/>
              <a:t> событий</a:t>
            </a:r>
            <a:r>
              <a:rPr lang="en-US" sz="2400" dirty="0"/>
              <a:t> gamma </a:t>
            </a:r>
            <a:r>
              <a:rPr lang="ru-RU" sz="2400" dirty="0"/>
              <a:t>и </a:t>
            </a:r>
            <a:r>
              <a:rPr lang="en-US" sz="2400" dirty="0"/>
              <a:t>pi0 </a:t>
            </a:r>
            <a:r>
              <a:rPr lang="ru-RU" sz="2400" dirty="0"/>
              <a:t>перпендикулярно баррелю</a:t>
            </a:r>
            <a:r>
              <a:rPr lang="en-US" sz="2400" dirty="0"/>
              <a:t> (</a:t>
            </a:r>
            <a:r>
              <a:rPr lang="ru-RU" sz="2400" dirty="0"/>
              <a:t>самые частые кластеры)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7011BF0-EE69-2E39-673A-F56A1B9C8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670" y="1523438"/>
            <a:ext cx="7773485" cy="4963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254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FE4011-E03F-9822-3326-076479A11E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FD62E3-D567-E05E-BDAF-9F185DD5D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71344"/>
            <a:ext cx="11081566" cy="461665"/>
          </a:xfrm>
        </p:spPr>
        <p:txBody>
          <a:bodyPr/>
          <a:lstStyle/>
          <a:p>
            <a:r>
              <a:rPr lang="ru-RU" sz="2400" dirty="0"/>
              <a:t>Результаты </a:t>
            </a:r>
            <a:r>
              <a:rPr lang="en-US" sz="2400" dirty="0"/>
              <a:t>BDTG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AFB156-B0E8-BF2F-60E6-FC55CDB65ECA}"/>
              </a:ext>
            </a:extLst>
          </p:cNvPr>
          <p:cNvSpPr txBox="1"/>
          <p:nvPr/>
        </p:nvSpPr>
        <p:spPr>
          <a:xfrm>
            <a:off x="2545177" y="1477749"/>
            <a:ext cx="79591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Фон: кластеры вида </a:t>
            </a:r>
            <a:r>
              <a:rPr lang="en-US" dirty="0"/>
              <a:t>[pi</a:t>
            </a:r>
            <a:r>
              <a:rPr lang="ru-RU" dirty="0"/>
              <a:t>0</a:t>
            </a:r>
            <a:r>
              <a:rPr lang="en-US" dirty="0"/>
              <a:t>, gamma]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Сигнал:</a:t>
            </a:r>
            <a:r>
              <a:rPr lang="en-US" dirty="0"/>
              <a:t> </a:t>
            </a:r>
            <a:r>
              <a:rPr lang="ru-RU" dirty="0"/>
              <a:t>Кластеры вида </a:t>
            </a:r>
            <a:r>
              <a:rPr lang="en-US" dirty="0"/>
              <a:t>[gamma]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70E4BC3-C167-F707-4B3A-57EB0D47D7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72" y="2679389"/>
            <a:ext cx="4409820" cy="30331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46EFF95-AF03-38B3-53B8-8251D45FA6E4}"/>
              </a:ext>
            </a:extLst>
          </p:cNvPr>
          <p:cNvSpPr txBox="1"/>
          <p:nvPr/>
        </p:nvSpPr>
        <p:spPr>
          <a:xfrm>
            <a:off x="748410" y="5737133"/>
            <a:ext cx="414974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Удивительно, но даже на произвольных энергиях </a:t>
            </a:r>
            <a:r>
              <a:rPr lang="en-US" dirty="0" err="1"/>
              <a:t>bdt</a:t>
            </a:r>
            <a:r>
              <a:rPr lang="en-US" dirty="0"/>
              <a:t> </a:t>
            </a:r>
            <a:r>
              <a:rPr lang="ru-RU" dirty="0"/>
              <a:t>может различать </a:t>
            </a:r>
            <a:r>
              <a:rPr lang="en-US" dirty="0"/>
              <a:t>gamma </a:t>
            </a:r>
            <a:r>
              <a:rPr lang="ru-RU" dirty="0"/>
              <a:t>и </a:t>
            </a:r>
            <a:r>
              <a:rPr lang="en-US" dirty="0"/>
              <a:t>gamma </a:t>
            </a:r>
            <a:r>
              <a:rPr lang="ru-RU" dirty="0"/>
              <a:t>от </a:t>
            </a:r>
            <a:r>
              <a:rPr lang="en-US" dirty="0"/>
              <a:t>pi0</a:t>
            </a:r>
            <a:endParaRPr lang="ru-RU" dirty="0"/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BE830A0-8096-A109-7321-B44FFC44A7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259" y="2703947"/>
            <a:ext cx="4407311" cy="30331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628EFA2-490F-D498-305C-34174C3B52E6}"/>
              </a:ext>
            </a:extLst>
          </p:cNvPr>
          <p:cNvSpPr txBox="1"/>
          <p:nvPr/>
        </p:nvSpPr>
        <p:spPr>
          <a:xfrm>
            <a:off x="459892" y="2223973"/>
            <a:ext cx="4509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/>
              <a:t>Фиксированное направление</a:t>
            </a:r>
            <a:r>
              <a:rPr lang="en-US" dirty="0"/>
              <a:t>, </a:t>
            </a:r>
            <a:r>
              <a:rPr lang="ru-RU" dirty="0"/>
              <a:t>1-10</a:t>
            </a:r>
            <a:r>
              <a:rPr lang="en-US" dirty="0"/>
              <a:t>GeV</a:t>
            </a:r>
            <a:endParaRPr lang="ru-RU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4FEE5E-857C-CD56-BBAD-FF889CEAFAC5}"/>
              </a:ext>
            </a:extLst>
          </p:cNvPr>
          <p:cNvSpPr txBox="1"/>
          <p:nvPr/>
        </p:nvSpPr>
        <p:spPr>
          <a:xfrm>
            <a:off x="6524776" y="2210164"/>
            <a:ext cx="37262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Minbias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2331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C018B-655C-012A-8E14-2CA9A9F780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D93B01-F0F5-A2CB-F028-E39308C90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86678"/>
            <a:ext cx="11081566" cy="830997"/>
          </a:xfrm>
        </p:spPr>
        <p:txBody>
          <a:bodyPr/>
          <a:lstStyle/>
          <a:p>
            <a:r>
              <a:rPr lang="ru-RU" sz="2400" dirty="0"/>
              <a:t>Гистограммы </a:t>
            </a:r>
            <a:r>
              <a:rPr lang="en-US" sz="2400" dirty="0" err="1"/>
              <a:t>minbias</a:t>
            </a:r>
            <a:r>
              <a:rPr lang="en-US" sz="2400" dirty="0"/>
              <a:t> (400000 </a:t>
            </a:r>
            <a:r>
              <a:rPr lang="ru-RU" sz="2400" dirty="0"/>
              <a:t>событий)</a:t>
            </a:r>
            <a:r>
              <a:rPr lang="en-US" sz="2400" dirty="0"/>
              <a:t>: </a:t>
            </a:r>
            <a:r>
              <a:rPr lang="ru-RU" sz="2400" dirty="0"/>
              <a:t>только кластеры вида </a:t>
            </a:r>
            <a:r>
              <a:rPr lang="en-US" sz="2400" dirty="0"/>
              <a:t>[gamma], [gamma, gamma, pi0]</a:t>
            </a:r>
            <a:endParaRPr lang="ru-RU" sz="2400" dirty="0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E001F7C4-6BF5-26CE-A5C4-0CC62B1BF0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6572" y="5820764"/>
            <a:ext cx="2249394" cy="47032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84AA3E-4536-D89B-AAB6-B3DB2F989D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323" y="1817151"/>
            <a:ext cx="5025383" cy="3896393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9382BD10-666E-2E38-4B5D-D219539B97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0473" y="1908518"/>
            <a:ext cx="5092812" cy="3805026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4D3105F-F95A-8DCE-707F-0C18A09FE4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21915" y="5472282"/>
            <a:ext cx="301370" cy="161847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29948DAB-3E69-5960-CDB5-BAFDD9D4BE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8021" y="5491879"/>
            <a:ext cx="301370" cy="161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834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FFF6A-1495-C1C0-4049-9222769ED1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D8110A-0657-FA7D-A68B-5EE79BC664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86678"/>
            <a:ext cx="11081566" cy="830997"/>
          </a:xfrm>
        </p:spPr>
        <p:txBody>
          <a:bodyPr/>
          <a:lstStyle/>
          <a:p>
            <a:r>
              <a:rPr lang="ru-RU" sz="2400" dirty="0"/>
              <a:t>Гистограммы </a:t>
            </a:r>
            <a:r>
              <a:rPr lang="en-US" sz="2400" dirty="0" err="1"/>
              <a:t>minbias</a:t>
            </a:r>
            <a:r>
              <a:rPr lang="en-US" sz="2400" dirty="0"/>
              <a:t> (400000 </a:t>
            </a:r>
            <a:r>
              <a:rPr lang="ru-RU" sz="2400" dirty="0"/>
              <a:t>событий)</a:t>
            </a:r>
            <a:r>
              <a:rPr lang="en-US" sz="2400" dirty="0"/>
              <a:t>: </a:t>
            </a:r>
            <a:r>
              <a:rPr lang="ru-RU" sz="2400" dirty="0"/>
              <a:t>только кластеры вида </a:t>
            </a:r>
            <a:r>
              <a:rPr lang="en-US" sz="2400" dirty="0"/>
              <a:t>[gamma], [gamma, gamma, pi0]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4415C4A-5F5B-24A7-F184-248D8A541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403" y="1266122"/>
            <a:ext cx="3800855" cy="29224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96B4DCA-3D3C-EE87-3E42-1E6AB01D5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4229" y="1404112"/>
            <a:ext cx="3651875" cy="27844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30715AE-9A9C-057A-713E-A65A501F2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43225" y="1470376"/>
            <a:ext cx="3532606" cy="26739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12E08EDD-D70A-F6DF-0AC2-7F6520A717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595" y="4210666"/>
            <a:ext cx="3348469" cy="2564143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3296699-BE6B-4DA0-A4C6-A35B47E8F3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12495" y="4322497"/>
            <a:ext cx="3195342" cy="239296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15C8C04D-99C2-55C2-0D7C-EB2D53BC81D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207211" y="4329363"/>
            <a:ext cx="3321120" cy="2445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57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8F0E5D-95D8-E8E9-F15C-CE98F3A7F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8E0080-DEA3-22AB-7FF4-66A5AAC3C2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86678"/>
            <a:ext cx="11081566" cy="830997"/>
          </a:xfrm>
        </p:spPr>
        <p:txBody>
          <a:bodyPr/>
          <a:lstStyle/>
          <a:p>
            <a:r>
              <a:rPr lang="ru-RU" sz="2400" dirty="0"/>
              <a:t>Гистограммы </a:t>
            </a:r>
            <a:r>
              <a:rPr lang="en-US" sz="2400" dirty="0" err="1"/>
              <a:t>minbias</a:t>
            </a:r>
            <a:r>
              <a:rPr lang="en-US" sz="2400" dirty="0"/>
              <a:t> (400000 </a:t>
            </a:r>
            <a:r>
              <a:rPr lang="ru-RU" sz="2400" dirty="0"/>
              <a:t>событий)</a:t>
            </a:r>
            <a:r>
              <a:rPr lang="en-US" sz="2400" dirty="0"/>
              <a:t>: </a:t>
            </a:r>
            <a:r>
              <a:rPr lang="ru-RU" sz="2400" dirty="0"/>
              <a:t>только кластеры вида </a:t>
            </a:r>
            <a:r>
              <a:rPr lang="en-US" sz="2400" dirty="0"/>
              <a:t>[gamma], [gamma, gamma, pi0]</a:t>
            </a:r>
            <a:endParaRPr lang="ru-RU" sz="2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38E8325-F532-3915-A027-00A2ED26A7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775" y="1484792"/>
            <a:ext cx="3301719" cy="244956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27D419A-556F-2D82-E4BE-5CA67DF5CC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79506" y="1387106"/>
            <a:ext cx="3601776" cy="269243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1492C9A-C0D1-9891-5EFF-084608FB78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58375" y="1387106"/>
            <a:ext cx="3521476" cy="264906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B7DE1F5-8C87-F0BB-FDB0-7739B2E876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5466" y="4188831"/>
            <a:ext cx="3312717" cy="2508543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8191EA8D-5D22-B1AC-0868-B8910F3E9B0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4256" y="4216622"/>
            <a:ext cx="3347765" cy="2508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7244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0E87F2-3B0B-B71C-4610-D9892D64A2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6BA9D2-A4EE-BA2F-ADDE-A83EDB18EB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186678"/>
            <a:ext cx="11081566" cy="830997"/>
          </a:xfrm>
        </p:spPr>
        <p:txBody>
          <a:bodyPr/>
          <a:lstStyle/>
          <a:p>
            <a:r>
              <a:rPr lang="ru-RU" sz="2400" dirty="0"/>
              <a:t>Гистограммы </a:t>
            </a:r>
            <a:r>
              <a:rPr lang="en-US" sz="2400" dirty="0" err="1"/>
              <a:t>minbias</a:t>
            </a:r>
            <a:r>
              <a:rPr lang="en-US" sz="2400" dirty="0"/>
              <a:t> (400000 </a:t>
            </a:r>
            <a:r>
              <a:rPr lang="ru-RU" sz="2400" dirty="0"/>
              <a:t>событий)</a:t>
            </a:r>
            <a:r>
              <a:rPr lang="en-US" sz="2400" dirty="0"/>
              <a:t>: </a:t>
            </a:r>
            <a:r>
              <a:rPr lang="ru-RU" sz="2400" dirty="0"/>
              <a:t>только кластеры вида </a:t>
            </a:r>
            <a:r>
              <a:rPr lang="en-US" sz="2400" dirty="0"/>
              <a:t>[gamma], [gamma, gamma, pi0]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001E65E-7651-3030-7086-A358B86BD8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655" y="1435599"/>
            <a:ext cx="3497111" cy="264233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A415302-086F-8E74-D4BE-AEDD7F2DDD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3823" y="1327394"/>
            <a:ext cx="3484353" cy="2683172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3C3B5F0-138E-B70A-B223-F73B3E2AEC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2115" y="1553221"/>
            <a:ext cx="3294801" cy="255693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BE3047E-7ABD-881A-D3FE-DD14918886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7617" y="4110156"/>
            <a:ext cx="3497111" cy="263523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693F8CC-DCA8-07B6-75A0-39ED6ACA7E2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92963" y="4110156"/>
            <a:ext cx="3541453" cy="273482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636C7378-CBEB-99ED-3949-63E55935993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32651" y="4123177"/>
            <a:ext cx="3676854" cy="2734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5090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C10821-D7D1-D470-E54C-7F38109EE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Заголовок 4">
                <a:extLst>
                  <a:ext uri="{FF2B5EF4-FFF2-40B4-BE49-F238E27FC236}">
                    <a16:creationId xmlns:a16="http://schemas.microsoft.com/office/drawing/2014/main" id="{F99835EE-5ADF-F18A-09CA-EAA958F12F8B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ru-RU" dirty="0"/>
                  <a:t>Задача разделения фотонных и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ar-AE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dirty="0"/>
                  <a:t>→γ+γ</a:t>
                </a:r>
                <a:r>
                  <a:rPr lang="ru-RU" dirty="0"/>
                  <a:t> событий</a:t>
                </a:r>
              </a:p>
            </p:txBody>
          </p:sp>
        </mc:Choice>
        <mc:Fallback xmlns="">
          <p:sp>
            <p:nvSpPr>
              <p:cNvPr id="5" name="Заголовок 4">
                <a:extLst>
                  <a:ext uri="{FF2B5EF4-FFF2-40B4-BE49-F238E27FC236}">
                    <a16:creationId xmlns:a16="http://schemas.microsoft.com/office/drawing/2014/main" id="{F99835EE-5ADF-F18A-09CA-EAA958F12F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155" t="-12791" b="-325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Текст 5">
            <a:extLst>
              <a:ext uri="{FF2B5EF4-FFF2-40B4-BE49-F238E27FC236}">
                <a16:creationId xmlns:a16="http://schemas.microsoft.com/office/drawing/2014/main" id="{76978DBD-946A-3E35-092D-466D8F82AE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ru-RU" dirty="0">
              <a:solidFill>
                <a:schemeClr val="accent2"/>
              </a:solidFill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04A6588-8974-BBA6-1609-20517C5188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326" y="1714537"/>
            <a:ext cx="4772775" cy="3428925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619004D-6DB0-622F-FAF4-B01F7D32A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7867" y="1520931"/>
            <a:ext cx="4958654" cy="349616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Текст 6">
                <a:extLst>
                  <a:ext uri="{FF2B5EF4-FFF2-40B4-BE49-F238E27FC236}">
                    <a16:creationId xmlns:a16="http://schemas.microsoft.com/office/drawing/2014/main" id="{1B8761D3-EF0C-A72F-BC25-124565170B7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48474" y="5252404"/>
                <a:ext cx="4108244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400" kern="1200">
                    <a:solidFill>
                      <a:srgbClr val="222A3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000" dirty="0"/>
                  <a:t>Пример кластера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2000" i="1" dirty="0" smtClean="0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  <m:sup>
                        <m:r>
                          <a:rPr lang="en-US" sz="2000" i="1" dirty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ru-RU" sz="2000" dirty="0"/>
                  <a:t> </a:t>
                </a:r>
                <a:r>
                  <a:rPr lang="en-US" sz="2000" dirty="0"/>
                  <a:t>(5 </a:t>
                </a:r>
                <a:r>
                  <a:rPr lang="ru-RU" sz="2000" dirty="0"/>
                  <a:t>ГэВ</a:t>
                </a:r>
                <a:r>
                  <a:rPr lang="en-US" sz="2000" dirty="0"/>
                  <a:t>)</a:t>
                </a:r>
                <a:endParaRPr lang="ru-RU" sz="20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5" name="Текст 6">
                <a:extLst>
                  <a:ext uri="{FF2B5EF4-FFF2-40B4-BE49-F238E27FC236}">
                    <a16:creationId xmlns:a16="http://schemas.microsoft.com/office/drawing/2014/main" id="{1B8761D3-EF0C-A72F-BC25-124565170B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8474" y="5252404"/>
                <a:ext cx="4108244" cy="692497"/>
              </a:xfrm>
              <a:prstGeom prst="rect">
                <a:avLst/>
              </a:prstGeom>
              <a:blipFill>
                <a:blip r:embed="rId5"/>
                <a:stretch>
                  <a:fillRect l="-1632" t="-44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Текст 6">
                <a:extLst>
                  <a:ext uri="{FF2B5EF4-FFF2-40B4-BE49-F238E27FC236}">
                    <a16:creationId xmlns:a16="http://schemas.microsoft.com/office/drawing/2014/main" id="{48192678-11AF-4EF0-6D89-4639E47A71D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12826" y="5143462"/>
                <a:ext cx="4108244" cy="6924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0" indent="0" algn="l" defTabSz="914400" rtl="0" eaLnBrk="1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600"/>
                  </a:spcAft>
                  <a:buFont typeface="Arial" panose="020B0604020202020204" pitchFamily="34" charset="0"/>
                  <a:buNone/>
                  <a:defRPr sz="1400" kern="1200">
                    <a:solidFill>
                      <a:srgbClr val="222A3F"/>
                    </a:solidFill>
                    <a:latin typeface="Montserrat" panose="00000500000000000000" pitchFamily="2" charset="-52"/>
                    <a:ea typeface="+mn-ea"/>
                    <a:cs typeface="+mn-cs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ru-RU" sz="2000" dirty="0"/>
                  <a:t>Пример кластера</a:t>
                </a:r>
                <a14:m>
                  <m:oMath xmlns:m="http://schemas.openxmlformats.org/officeDocument/2006/math"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ru-RU" sz="2000" i="1" dirty="0" smtClean="0">
                        <a:latin typeface="Cambria Math" panose="02040503050406030204" pitchFamily="18" charset="0"/>
                      </a:rPr>
                      <m:t>𝛾</m:t>
                    </m:r>
                    <m:r>
                      <a:rPr lang="ru-RU" sz="2000" b="0" i="1" dirty="0" smtClean="0">
                        <a:latin typeface="Cambria Math" panose="02040503050406030204" pitchFamily="18" charset="0"/>
                      </a:rPr>
                      <m:t> (</m:t>
                    </m:r>
                    <m:r>
                      <m:rPr>
                        <m:nor/>
                      </m:rPr>
                      <a:rPr lang="en-US" sz="2000" dirty="0"/>
                      <m:t>5 </m:t>
                    </m:r>
                    <m:r>
                      <m:rPr>
                        <m:nor/>
                      </m:rPr>
                      <a:rPr lang="ru-RU" sz="2000" b="0" i="0" dirty="0" smtClean="0"/>
                      <m:t>ГэВ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2000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6" name="Текст 6">
                <a:extLst>
                  <a:ext uri="{FF2B5EF4-FFF2-40B4-BE49-F238E27FC236}">
                    <a16:creationId xmlns:a16="http://schemas.microsoft.com/office/drawing/2014/main" id="{48192678-11AF-4EF0-6D89-4639E47A71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12826" y="5143462"/>
                <a:ext cx="4108244" cy="692497"/>
              </a:xfrm>
              <a:prstGeom prst="rect">
                <a:avLst/>
              </a:prstGeom>
              <a:blipFill>
                <a:blip r:embed="rId6"/>
                <a:stretch>
                  <a:fillRect l="-1632" t="-442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12600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68C90A-CE90-8381-B911-F679A4EBC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E3D044-5434-B81A-E3B9-A35AC8836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71344"/>
            <a:ext cx="11081566" cy="461665"/>
          </a:xfrm>
        </p:spPr>
        <p:txBody>
          <a:bodyPr/>
          <a:lstStyle/>
          <a:p>
            <a:r>
              <a:rPr lang="ru-RU" sz="2400" dirty="0"/>
              <a:t>Описание всех адаптированных параметров</a:t>
            </a:r>
          </a:p>
        </p:txBody>
      </p:sp>
      <p:pic>
        <p:nvPicPr>
          <p:cNvPr id="5" name="Рисунок 4" descr="Изображение выглядит как текст, рукописный текст, Шрифт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A4865DA9-BAD8-4372-56BB-EBD2B9D5F8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462" y="1501076"/>
            <a:ext cx="4914893" cy="4346424"/>
          </a:xfrm>
          <a:prstGeom prst="rect">
            <a:avLst/>
          </a:prstGeom>
        </p:spPr>
      </p:pic>
      <p:pic>
        <p:nvPicPr>
          <p:cNvPr id="7" name="Рисунок 6" descr="Изображение выглядит как текст, Шрифт, рукописный текст, снимок экран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B07DC175-EA33-4A0F-3D2B-1980DA0837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54018" y="1223780"/>
            <a:ext cx="4135524" cy="203595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текст, Шрифт, белый, алгебра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F77A2C25-9C11-4888-9D5C-DD2119AF3C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324" y="3439004"/>
            <a:ext cx="4509423" cy="65050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текст, снимок экрана, Шрифт, документ&#10;&#10;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7F01D47-9210-4623-EECA-D1F97780C04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91324" y="3969035"/>
            <a:ext cx="4101184" cy="259369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1F255FD-28E7-E76C-3953-BB48C763E408}"/>
              </a:ext>
            </a:extLst>
          </p:cNvPr>
          <p:cNvSpPr txBox="1"/>
          <p:nvPr/>
        </p:nvSpPr>
        <p:spPr>
          <a:xfrm>
            <a:off x="629462" y="6035020"/>
            <a:ext cx="37212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200" dirty="0"/>
              <a:t>Также на распределениях с нефиксированной энергией - энергия кластера использовалась как переменная</a:t>
            </a:r>
          </a:p>
        </p:txBody>
      </p:sp>
    </p:spTree>
    <p:extLst>
      <p:ext uri="{BB962C8B-B14F-4D97-AF65-F5344CB8AC3E}">
        <p14:creationId xmlns:p14="http://schemas.microsoft.com/office/powerpoint/2010/main" val="2305497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F8247-5E58-2A89-13B4-3C5BE1A8A0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8D3938-863C-3C88-A7C9-672BDD9F4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2012"/>
            <a:ext cx="11081566" cy="1200329"/>
          </a:xfrm>
        </p:spPr>
        <p:txBody>
          <a:bodyPr/>
          <a:lstStyle/>
          <a:p>
            <a:r>
              <a:rPr lang="ru-RU" sz="2400" dirty="0"/>
              <a:t>Результаты </a:t>
            </a:r>
            <a:r>
              <a:rPr lang="en-US" sz="2400" dirty="0"/>
              <a:t>BDTG (~15000 gamma</a:t>
            </a:r>
            <a:r>
              <a:rPr lang="ru-RU" sz="2400" dirty="0"/>
              <a:t> и </a:t>
            </a:r>
            <a:r>
              <a:rPr lang="en-US" sz="2400" dirty="0"/>
              <a:t>pi0 </a:t>
            </a:r>
            <a:r>
              <a:rPr lang="ru-RU" sz="2400" dirty="0"/>
              <a:t>перпендикулярно баррелю</a:t>
            </a:r>
            <a:r>
              <a:rPr lang="en-US" sz="2400" dirty="0"/>
              <a:t> (</a:t>
            </a:r>
            <a:r>
              <a:rPr lang="en-US" sz="2400" dirty="0" err="1"/>
              <a:t>px</a:t>
            </a:r>
            <a:r>
              <a:rPr lang="en-US" sz="2400" dirty="0"/>
              <a:t>=</a:t>
            </a:r>
            <a:r>
              <a:rPr lang="en-US" sz="2400" dirty="0" err="1"/>
              <a:t>pz</a:t>
            </a:r>
            <a:r>
              <a:rPr lang="en-US" sz="2400" dirty="0"/>
              <a:t>=0)</a:t>
            </a:r>
            <a:r>
              <a:rPr lang="ru-RU" sz="2400" dirty="0"/>
              <a:t>: равномерное распределение энергии 1-10</a:t>
            </a:r>
            <a:r>
              <a:rPr lang="en-US" sz="2400" dirty="0"/>
              <a:t>GeV)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55AFC2-D9CE-A5FB-DDCD-0EC3EBA3DB6E}"/>
              </a:ext>
            </a:extLst>
          </p:cNvPr>
          <p:cNvSpPr txBox="1"/>
          <p:nvPr/>
        </p:nvSpPr>
        <p:spPr>
          <a:xfrm>
            <a:off x="7096250" y="2057089"/>
            <a:ext cx="42526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Фон: кластеры вида </a:t>
            </a:r>
            <a:r>
              <a:rPr lang="en-US" dirty="0"/>
              <a:t>[pi</a:t>
            </a:r>
            <a:r>
              <a:rPr lang="ru-RU" dirty="0"/>
              <a:t>0</a:t>
            </a:r>
            <a:r>
              <a:rPr lang="en-US" dirty="0"/>
              <a:t>, gamma, gamma] (train: 7457 </a:t>
            </a:r>
            <a:r>
              <a:rPr lang="ru-RU" dirty="0"/>
              <a:t>кластеров)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Сигнал: все остальные кластеры от </a:t>
            </a:r>
            <a:r>
              <a:rPr lang="en-US" dirty="0"/>
              <a:t>pi0 </a:t>
            </a:r>
            <a:r>
              <a:rPr lang="ru-RU" dirty="0"/>
              <a:t>и </a:t>
            </a:r>
            <a:r>
              <a:rPr lang="en-US" dirty="0"/>
              <a:t>gamma</a:t>
            </a:r>
            <a:r>
              <a:rPr lang="ru-RU" dirty="0"/>
              <a:t> из первичной вершины.</a:t>
            </a:r>
            <a:r>
              <a:rPr lang="en-US" dirty="0"/>
              <a:t> (train: 16366 </a:t>
            </a:r>
            <a:r>
              <a:rPr lang="ru-RU" dirty="0"/>
              <a:t>кластеров)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B84BB25-6C17-9AEC-6874-7E73E95C1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191" y="1600200"/>
            <a:ext cx="6342009" cy="449057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0C7186-D503-901F-E8F8-96388A6190A6}"/>
              </a:ext>
            </a:extLst>
          </p:cNvPr>
          <p:cNvSpPr txBox="1"/>
          <p:nvPr/>
        </p:nvSpPr>
        <p:spPr>
          <a:xfrm>
            <a:off x="7447754" y="4443871"/>
            <a:ext cx="4252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Ntrees</a:t>
            </a:r>
            <a:r>
              <a:rPr lang="en-US" dirty="0"/>
              <a:t> = 800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MaxDepth</a:t>
            </a:r>
            <a:r>
              <a:rPr lang="en-US" dirty="0"/>
              <a:t> =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nCuts</a:t>
            </a:r>
            <a:r>
              <a:rPr lang="en-US" dirty="0"/>
              <a:t> = 40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66466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23830-3CF5-C5F5-8AEF-A1534FD821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0B147E-D2CF-E965-34C0-6F3235E83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2012"/>
            <a:ext cx="11081566" cy="1200329"/>
          </a:xfrm>
        </p:spPr>
        <p:txBody>
          <a:bodyPr/>
          <a:lstStyle/>
          <a:p>
            <a:r>
              <a:rPr lang="ru-RU" sz="2400" dirty="0"/>
              <a:t>Результаты </a:t>
            </a:r>
            <a:r>
              <a:rPr lang="en-US" sz="2400" dirty="0"/>
              <a:t>BDTG (~15000 gamma</a:t>
            </a:r>
            <a:r>
              <a:rPr lang="ru-RU" sz="2400" dirty="0"/>
              <a:t> и </a:t>
            </a:r>
            <a:r>
              <a:rPr lang="en-US" sz="2400" dirty="0"/>
              <a:t>pi0 </a:t>
            </a:r>
            <a:r>
              <a:rPr lang="ru-RU" sz="2400" dirty="0"/>
              <a:t>перпендикулярно баррелю</a:t>
            </a:r>
            <a:r>
              <a:rPr lang="en-US" sz="2400" dirty="0"/>
              <a:t> (</a:t>
            </a:r>
            <a:r>
              <a:rPr lang="en-US" sz="2400" dirty="0" err="1"/>
              <a:t>px</a:t>
            </a:r>
            <a:r>
              <a:rPr lang="en-US" sz="2400" dirty="0"/>
              <a:t>=</a:t>
            </a:r>
            <a:r>
              <a:rPr lang="en-US" sz="2400" dirty="0" err="1"/>
              <a:t>pz</a:t>
            </a:r>
            <a:r>
              <a:rPr lang="en-US" sz="2400" dirty="0"/>
              <a:t>=0)</a:t>
            </a:r>
            <a:r>
              <a:rPr lang="ru-RU" sz="2400" dirty="0"/>
              <a:t>: равномерное распределение энергии 1-10</a:t>
            </a:r>
            <a:r>
              <a:rPr lang="en-US" sz="2400" dirty="0"/>
              <a:t>GeV)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1FE0CD-043B-6D53-3C3C-F35A3FA28654}"/>
              </a:ext>
            </a:extLst>
          </p:cNvPr>
          <p:cNvSpPr txBox="1"/>
          <p:nvPr/>
        </p:nvSpPr>
        <p:spPr>
          <a:xfrm>
            <a:off x="7096250" y="2057089"/>
            <a:ext cx="42526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Фон: кластеры вида </a:t>
            </a:r>
            <a:r>
              <a:rPr lang="en-US" dirty="0"/>
              <a:t>[pi</a:t>
            </a:r>
            <a:r>
              <a:rPr lang="ru-RU" dirty="0"/>
              <a:t>0</a:t>
            </a:r>
            <a:r>
              <a:rPr lang="en-US" dirty="0"/>
              <a:t>, gamma, gamma] (train: 7457 </a:t>
            </a:r>
            <a:r>
              <a:rPr lang="ru-RU" dirty="0"/>
              <a:t>кластеров)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Сигнал:</a:t>
            </a:r>
            <a:r>
              <a:rPr lang="en-US" dirty="0"/>
              <a:t> </a:t>
            </a:r>
            <a:r>
              <a:rPr lang="ru-RU" dirty="0"/>
              <a:t>кластеры вида </a:t>
            </a:r>
            <a:r>
              <a:rPr lang="en-US" dirty="0"/>
              <a:t>[gamma]</a:t>
            </a:r>
            <a:r>
              <a:rPr lang="ru-RU" dirty="0"/>
              <a:t>.</a:t>
            </a:r>
            <a:r>
              <a:rPr lang="en-US" dirty="0"/>
              <a:t> (train: 13867 </a:t>
            </a:r>
            <a:r>
              <a:rPr lang="ru-RU" dirty="0"/>
              <a:t>кластеров)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A60A65-E134-AE86-7577-4C531201A7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8527" y="1821425"/>
            <a:ext cx="6000325" cy="443926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45D1EA0-EF39-797B-76D0-2E9540CAAB43}"/>
              </a:ext>
            </a:extLst>
          </p:cNvPr>
          <p:cNvSpPr txBox="1"/>
          <p:nvPr/>
        </p:nvSpPr>
        <p:spPr>
          <a:xfrm>
            <a:off x="7447754" y="4443871"/>
            <a:ext cx="4252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Ntrees</a:t>
            </a:r>
            <a:r>
              <a:rPr lang="en-US" dirty="0"/>
              <a:t> = 800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MaxDepth</a:t>
            </a:r>
            <a:r>
              <a:rPr lang="en-US" dirty="0"/>
              <a:t> =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nCuts</a:t>
            </a:r>
            <a:r>
              <a:rPr lang="en-US" dirty="0"/>
              <a:t> = 40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13119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04E2C1-2C8D-0CEF-72A8-C3D52576F9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75D707-7483-C52B-ABAA-2BDC9AE6A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71344"/>
            <a:ext cx="11081566" cy="461665"/>
          </a:xfrm>
        </p:spPr>
        <p:txBody>
          <a:bodyPr/>
          <a:lstStyle/>
          <a:p>
            <a:r>
              <a:rPr lang="ru-RU" sz="2400" dirty="0"/>
              <a:t>Результаты </a:t>
            </a:r>
            <a:r>
              <a:rPr lang="en-US" sz="2400" dirty="0"/>
              <a:t>BDTG (</a:t>
            </a:r>
            <a:r>
              <a:rPr lang="en-US" sz="2400" dirty="0" err="1"/>
              <a:t>minbias</a:t>
            </a:r>
            <a:r>
              <a:rPr lang="en-US" sz="2400" dirty="0"/>
              <a:t>: 400000</a:t>
            </a:r>
            <a:r>
              <a:rPr lang="ru-RU" sz="2400" dirty="0"/>
              <a:t> событий</a:t>
            </a:r>
            <a:r>
              <a:rPr lang="en-US" sz="2400" dirty="0"/>
              <a:t>)</a:t>
            </a:r>
            <a:endParaRPr lang="ru-RU" sz="24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D441CD2-8018-C1F1-01D6-CBEF9B199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572" y="1544146"/>
            <a:ext cx="6536678" cy="461330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0DCB8F-F792-68BB-DCD0-235FC2A35AB7}"/>
              </a:ext>
            </a:extLst>
          </p:cNvPr>
          <p:cNvSpPr txBox="1"/>
          <p:nvPr/>
        </p:nvSpPr>
        <p:spPr>
          <a:xfrm>
            <a:off x="7096250" y="2057089"/>
            <a:ext cx="425263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Фон: кластеры вида </a:t>
            </a:r>
            <a:r>
              <a:rPr lang="en-US" dirty="0"/>
              <a:t>[pi</a:t>
            </a:r>
            <a:r>
              <a:rPr lang="ru-RU" dirty="0"/>
              <a:t>0</a:t>
            </a:r>
            <a:r>
              <a:rPr lang="en-US" dirty="0"/>
              <a:t>, gamma, gamma] (train: 21847 </a:t>
            </a:r>
            <a:r>
              <a:rPr lang="ru-RU" dirty="0"/>
              <a:t>кластеров)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Сигнал: все остальные кластеры от </a:t>
            </a:r>
            <a:r>
              <a:rPr lang="en-US" dirty="0"/>
              <a:t>pi0 </a:t>
            </a:r>
            <a:r>
              <a:rPr lang="ru-RU" dirty="0"/>
              <a:t>и </a:t>
            </a:r>
            <a:r>
              <a:rPr lang="en-US" dirty="0"/>
              <a:t>gamma</a:t>
            </a:r>
            <a:r>
              <a:rPr lang="ru-RU" dirty="0"/>
              <a:t> из первичной вершины.</a:t>
            </a:r>
            <a:r>
              <a:rPr lang="en-US" dirty="0"/>
              <a:t> (train: 1136089 </a:t>
            </a:r>
            <a:r>
              <a:rPr lang="ru-RU" dirty="0"/>
              <a:t>кластеров)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D855749-734B-EFB7-892C-894DD0E75E71}"/>
              </a:ext>
            </a:extLst>
          </p:cNvPr>
          <p:cNvSpPr txBox="1"/>
          <p:nvPr/>
        </p:nvSpPr>
        <p:spPr>
          <a:xfrm>
            <a:off x="7447754" y="4443871"/>
            <a:ext cx="4252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Ntrees</a:t>
            </a:r>
            <a:r>
              <a:rPr lang="en-US" dirty="0"/>
              <a:t> = 800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MaxDepth</a:t>
            </a:r>
            <a:r>
              <a:rPr lang="en-US" dirty="0"/>
              <a:t> =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nCuts</a:t>
            </a:r>
            <a:r>
              <a:rPr lang="en-US" dirty="0"/>
              <a:t> = 40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41470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DD7D0-07DF-A1B2-C931-CEB62250F75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F492AC-93FC-599E-A537-65F51F819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71344"/>
            <a:ext cx="11081566" cy="461665"/>
          </a:xfrm>
        </p:spPr>
        <p:txBody>
          <a:bodyPr/>
          <a:lstStyle/>
          <a:p>
            <a:r>
              <a:rPr lang="ru-RU" sz="2400" dirty="0"/>
              <a:t>Результаты </a:t>
            </a:r>
            <a:r>
              <a:rPr lang="en-US" sz="2400" dirty="0"/>
              <a:t>BDTG (</a:t>
            </a:r>
            <a:r>
              <a:rPr lang="en-US" sz="2400" dirty="0" err="1"/>
              <a:t>minbias</a:t>
            </a:r>
            <a:r>
              <a:rPr lang="en-US" sz="2400" dirty="0"/>
              <a:t>: 400000</a:t>
            </a:r>
            <a:r>
              <a:rPr lang="ru-RU" sz="2400" dirty="0"/>
              <a:t> событий</a:t>
            </a:r>
            <a:r>
              <a:rPr lang="en-US" sz="2400" dirty="0"/>
              <a:t>)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AFE151-536F-AEFE-C71F-385776E71161}"/>
              </a:ext>
            </a:extLst>
          </p:cNvPr>
          <p:cNvSpPr txBox="1"/>
          <p:nvPr/>
        </p:nvSpPr>
        <p:spPr>
          <a:xfrm>
            <a:off x="7096250" y="2057089"/>
            <a:ext cx="42526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Фон: кластеры вида </a:t>
            </a:r>
            <a:r>
              <a:rPr lang="en-US" dirty="0"/>
              <a:t>[pi</a:t>
            </a:r>
            <a:r>
              <a:rPr lang="ru-RU" dirty="0"/>
              <a:t>0</a:t>
            </a:r>
            <a:r>
              <a:rPr lang="en-US" dirty="0"/>
              <a:t>, gamma, gamma] (train: 21847 </a:t>
            </a:r>
            <a:r>
              <a:rPr lang="ru-RU" dirty="0"/>
              <a:t>кластеров)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Сигнал: кластеры вида </a:t>
            </a:r>
            <a:r>
              <a:rPr lang="en-US" dirty="0"/>
              <a:t>[gamma] (train: 11743 </a:t>
            </a:r>
            <a:r>
              <a:rPr lang="ru-RU" dirty="0"/>
              <a:t>кластеров)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68AEB0-180A-E56C-F6F5-957235E854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565" y="1651996"/>
            <a:ext cx="6630490" cy="46308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807428F-FD58-151E-33F2-8B92994FAF06}"/>
              </a:ext>
            </a:extLst>
          </p:cNvPr>
          <p:cNvSpPr txBox="1"/>
          <p:nvPr/>
        </p:nvSpPr>
        <p:spPr>
          <a:xfrm>
            <a:off x="7447754" y="4443871"/>
            <a:ext cx="4252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Ntrees</a:t>
            </a:r>
            <a:r>
              <a:rPr lang="en-US" dirty="0"/>
              <a:t> = 800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MaxDepth</a:t>
            </a:r>
            <a:r>
              <a:rPr lang="en-US" dirty="0"/>
              <a:t> =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nCuts</a:t>
            </a:r>
            <a:r>
              <a:rPr lang="en-US" dirty="0"/>
              <a:t> = 40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75488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42AFB8-123E-A6A5-EECB-9B2217C6BE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E0459-69A0-31EC-6E67-852619C20E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572" y="371344"/>
            <a:ext cx="11081566" cy="461665"/>
          </a:xfrm>
        </p:spPr>
        <p:txBody>
          <a:bodyPr/>
          <a:lstStyle/>
          <a:p>
            <a:r>
              <a:rPr lang="ru-RU" sz="2400" dirty="0"/>
              <a:t>Результаты </a:t>
            </a:r>
            <a:r>
              <a:rPr lang="en-US" sz="2400" dirty="0"/>
              <a:t>BDTG (</a:t>
            </a:r>
            <a:r>
              <a:rPr lang="en-US" sz="2400" dirty="0" err="1"/>
              <a:t>minbias</a:t>
            </a:r>
            <a:r>
              <a:rPr lang="en-US" sz="2400" dirty="0"/>
              <a:t>: 400000</a:t>
            </a:r>
            <a:r>
              <a:rPr lang="ru-RU" sz="2400" dirty="0"/>
              <a:t> событий</a:t>
            </a:r>
            <a:r>
              <a:rPr lang="en-US" sz="2400" dirty="0"/>
              <a:t>)</a:t>
            </a:r>
            <a:endParaRPr lang="ru-RU" sz="24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79ADCA-4CE7-E6B6-0A2E-74DCB08A51CC}"/>
              </a:ext>
            </a:extLst>
          </p:cNvPr>
          <p:cNvSpPr txBox="1"/>
          <p:nvPr/>
        </p:nvSpPr>
        <p:spPr>
          <a:xfrm>
            <a:off x="7096250" y="2057089"/>
            <a:ext cx="425263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Фон: кластеры вида </a:t>
            </a:r>
            <a:r>
              <a:rPr lang="en-US" dirty="0"/>
              <a:t>[pi</a:t>
            </a:r>
            <a:r>
              <a:rPr lang="ru-RU" dirty="0"/>
              <a:t>0</a:t>
            </a:r>
            <a:r>
              <a:rPr lang="en-US" dirty="0"/>
              <a:t>, gamma, gamma] (train: 21847 </a:t>
            </a:r>
            <a:r>
              <a:rPr lang="ru-RU" dirty="0"/>
              <a:t>кластеров)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Сигнал: кластеры вида </a:t>
            </a:r>
            <a:r>
              <a:rPr lang="en-US" dirty="0"/>
              <a:t>[gamma] (train: 11743 </a:t>
            </a:r>
            <a:r>
              <a:rPr lang="ru-RU" dirty="0"/>
              <a:t>кластеров)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48D18F5-2DFD-8976-EA2A-7244CD48EACF}"/>
              </a:ext>
            </a:extLst>
          </p:cNvPr>
          <p:cNvSpPr txBox="1"/>
          <p:nvPr/>
        </p:nvSpPr>
        <p:spPr>
          <a:xfrm>
            <a:off x="7447754" y="4443871"/>
            <a:ext cx="42526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Ntrees</a:t>
            </a:r>
            <a:r>
              <a:rPr lang="en-US" dirty="0"/>
              <a:t> = 800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MaxDepth</a:t>
            </a:r>
            <a:r>
              <a:rPr lang="en-US" dirty="0"/>
              <a:t> = 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nCuts</a:t>
            </a:r>
            <a:r>
              <a:rPr lang="en-US" dirty="0"/>
              <a:t> = 40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465F996-45CE-0A7E-4C7D-B68B241E22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511" y="1595832"/>
            <a:ext cx="6219483" cy="45220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ED791F4-3B38-D183-5DCA-AD1132AA3132}"/>
              </a:ext>
            </a:extLst>
          </p:cNvPr>
          <p:cNvSpPr txBox="1"/>
          <p:nvPr/>
        </p:nvSpPr>
        <p:spPr>
          <a:xfrm>
            <a:off x="1179829" y="6117857"/>
            <a:ext cx="61703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Добавлены также параметры позиции кластера в качестве переменных: </a:t>
            </a:r>
            <a:r>
              <a:rPr lang="en-US" dirty="0" err="1"/>
              <a:t>centralEta</a:t>
            </a:r>
            <a:r>
              <a:rPr lang="en-US" dirty="0"/>
              <a:t>, </a:t>
            </a:r>
            <a:r>
              <a:rPr lang="en-US" dirty="0" err="1"/>
              <a:t>centralPhi</a:t>
            </a:r>
            <a:r>
              <a:rPr lang="en-US" dirty="0"/>
              <a:t>, </a:t>
            </a:r>
            <a:r>
              <a:rPr lang="en-US" dirty="0" err="1"/>
              <a:t>centralZ</a:t>
            </a:r>
            <a:r>
              <a:rPr lang="en-US" dirty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0992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:a16="http://schemas.microsoft.com/office/drawing/2014/main" id="{D5E93B8E-7749-449D-B8D0-1A79ABAC77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FF676C2-8B4A-404C-866D-86294C365F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A240D3A-C612-4462-8A1D-B82785BBAB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418217" y="3198167"/>
            <a:ext cx="3206429" cy="1754326"/>
          </a:xfrm>
        </p:spPr>
        <p:txBody>
          <a:bodyPr/>
          <a:lstStyle/>
          <a:p>
            <a:r>
              <a:rPr lang="ru-RU" dirty="0"/>
              <a:t>Спасибо 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228524119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997</TotalTime>
  <Words>523</Words>
  <Application>Microsoft Office PowerPoint</Application>
  <PresentationFormat>Широкоэкранный</PresentationFormat>
  <Paragraphs>65</Paragraphs>
  <Slides>16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Aptos</vt:lpstr>
      <vt:lpstr>Aptos Display</vt:lpstr>
      <vt:lpstr>Arial</vt:lpstr>
      <vt:lpstr>Cambria Math</vt:lpstr>
      <vt:lpstr>Montserrat</vt:lpstr>
      <vt:lpstr>Тема Office</vt:lpstr>
      <vt:lpstr>Презентация PowerPoint</vt:lpstr>
      <vt:lpstr>Задача разделения фотонных и π^0  →γ+γ событий</vt:lpstr>
      <vt:lpstr>Описание всех адаптированных параметров</vt:lpstr>
      <vt:lpstr>Результаты BDTG (~15000 gamma и pi0 перпендикулярно баррелю (px=pz=0): равномерное распределение энергии 1-10GeV)</vt:lpstr>
      <vt:lpstr>Результаты BDTG (~15000 gamma и pi0 перпендикулярно баррелю (px=pz=0): равномерное распределение энергии 1-10GeV)</vt:lpstr>
      <vt:lpstr>Результаты BDTG (minbias: 400000 событий)</vt:lpstr>
      <vt:lpstr>Результаты BDTG (minbias: 400000 событий)</vt:lpstr>
      <vt:lpstr>Результаты BDTG (minbias: 400000 событий)</vt:lpstr>
      <vt:lpstr>Презентация PowerPoint</vt:lpstr>
      <vt:lpstr>minbias: 400000 событий (самые частые кластеры)</vt:lpstr>
      <vt:lpstr>minbias: ~15000 событий gamma и pi0 перпендикулярно баррелю (самые частые кластеры)</vt:lpstr>
      <vt:lpstr>Результаты BDTG</vt:lpstr>
      <vt:lpstr>Гистограммы minbias (400000 событий): только кластеры вида [gamma], [gamma, gamma, pi0]</vt:lpstr>
      <vt:lpstr>Гистограммы minbias (400000 событий): только кластеры вида [gamma], [gamma, gamma, pi0]</vt:lpstr>
      <vt:lpstr>Гистограммы minbias (400000 событий): только кластеры вида [gamma], [gamma, gamma, pi0]</vt:lpstr>
      <vt:lpstr>Гистограммы minbias (400000 событий): только кластеры вида [gamma], [gamma, gamma, pi0]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Reith Tyler</dc:creator>
  <cp:lastModifiedBy>Reith Tyler</cp:lastModifiedBy>
  <cp:revision>24</cp:revision>
  <dcterms:created xsi:type="dcterms:W3CDTF">2026-03-25T15:16:59Z</dcterms:created>
  <dcterms:modified xsi:type="dcterms:W3CDTF">2026-04-28T15:03:40Z</dcterms:modified>
</cp:coreProperties>
</file>