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433" r:id="rId3"/>
    <p:sldId id="509" r:id="rId4"/>
    <p:sldId id="510" r:id="rId5"/>
    <p:sldId id="514" r:id="rId6"/>
    <p:sldId id="434" r:id="rId7"/>
    <p:sldId id="511" r:id="rId8"/>
    <p:sldId id="485" r:id="rId9"/>
    <p:sldId id="508" r:id="rId10"/>
    <p:sldId id="488" r:id="rId11"/>
    <p:sldId id="489" r:id="rId12"/>
    <p:sldId id="512" r:id="rId13"/>
    <p:sldId id="513" r:id="rId14"/>
    <p:sldId id="265" r:id="rId15"/>
    <p:sldId id="482" r:id="rId16"/>
    <p:sldId id="484" r:id="rId17"/>
    <p:sldId id="481" r:id="rId18"/>
    <p:sldId id="475" r:id="rId19"/>
    <p:sldId id="476" r:id="rId20"/>
    <p:sldId id="477" r:id="rId21"/>
    <p:sldId id="4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461BF-6531-4A43-99B6-CAED214EE6CE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8A674-0B75-4E07-BDB0-F3C733FB6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1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52ACC-50D7-04D1-BAE9-4A421117F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63CAEEB-79BA-4213-CE9C-8321247B5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1AF2A56-39B8-EC1B-490C-AA17F0DA2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80B566-E689-2C25-744D-15CA4D75C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86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8F8CC-F581-699B-F8AE-7B1F40F32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DAE88D0-B65D-216E-E896-9342B4D4F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CA355CC-1F8E-34D2-60DA-1D3D343B5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628DBC-0983-E3E7-F312-123047850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67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39B63-CB38-7BCA-C98E-3D46E6566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61F304D-99C5-2043-2B85-5C684B175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DC856D5-5634-5FB0-26E0-4B5DBFCD1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20CF77-F441-A654-C1E9-1B8FD2946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98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41342-E8CB-3FE3-DBCC-9AEED33EE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29F75DB-B09B-D64A-775D-3F1A3AE91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CB25392-1080-0EC1-AF1B-5C4C3EA73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DC5BC2-613C-BCBB-2BB9-1014D2A4F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6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709F1-962D-BA8F-9EED-277284A8B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0C8C4DB-DFA0-6B72-41DD-3929B9DC4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C161325-1AE2-2987-C697-00F5AF446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18059F-9178-53DE-E6CE-909BC0555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41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A0A5D-0B73-763A-E4EE-3CD54DC70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C959DA-6C19-21C4-A388-BEEC2629F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05CB143-0D7C-77D4-57A8-9675FC03F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0D024E-7A65-B097-4366-B58369911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58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3506-FE1A-A230-0636-7E714C174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112C784-3CDF-EA43-5C48-5D89AB30B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274A60F-FBE6-C2C1-2F4C-A3D1FF18C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59DC0D-7415-FDB8-9F2B-C86BA6896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47734-ADF2-2A31-8B10-D1AA93E00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A529141-CDBD-0EFD-8D2A-6E51D53AA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8468AF6-A411-B79A-E530-315C7DAEC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17691-B35C-C9DE-82E5-09044A422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3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AE9F4-ACC1-6EF6-553E-008BFCEA9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5656D9A-1458-A7B7-10B8-A1B1EF3B0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B249FEF-E1E7-0B8D-92A4-CBD0A630A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33A142-9393-7C42-17FC-694E3B892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ED597-B24C-91FA-CB32-6D389601B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3E754A1-AD6C-D4E3-B789-C5C609EDA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6F135F1-A9B4-AF1E-02FF-84CDE22D4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0305F-DB7C-FED9-8013-417EC3F92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7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12A34-3933-242C-1D93-4B2A9AE64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659ED12-9475-5097-9D8C-84DFF34E7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03F46D-A4FE-555F-2F27-921FFF4FD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63430D-A255-034C-8C13-069805387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25A2F-6D69-5B99-76D9-8687EFD76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19AAF97-3359-1D6F-7FC9-ED0E23A1B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06A6E3A-54C0-5313-7757-EEFCF62AC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679837-4CCA-9DFD-F436-3FC25744F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53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46AAC-EC2D-2B62-8E27-05B7E568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2A475ED-012A-54AA-9CCD-3F9707CA1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3960DC3-A3C2-2A6A-48B3-A8BE9E2A4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8FEDC-7C16-4EAB-8894-3CC661BD0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5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1FC03-ED75-3CED-5D42-31E82AEF5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BDB12E0-B081-B009-9326-0B971C8A4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297F2F0-EDAE-2928-8D3D-1BCFBE779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6333B5-9F4A-13C8-8125-42CE89AA1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80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DC273-D714-D8D2-8790-F4F8D87F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652DCD3-52BC-94C4-FF5A-7B4B54D6BA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423AB5D-987A-81F1-4C3C-8BD6493F1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942301-6BC8-2A26-5625-8851FAE31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1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53B45-ADFD-10E2-7079-72330F638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567160-A5E1-C611-6C84-0149CB424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AAF66-4C35-DCD0-B13F-D8A97DB3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B7584C-5039-9A37-1242-A995DAD0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75AC-EB7A-BC1D-5F15-B98B3B35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2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6E0A2-753D-E149-D939-30F15192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FE489A-9BB8-5718-5A18-D90CF97F3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0BF043-022B-D377-4BAD-632EE0B4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135B2-32EC-BE42-06A7-EE15CED6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D63DB6-9C9A-E55B-9556-42EF5262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5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A30213-7524-71F2-D133-1C91FB9F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81DB85-990A-706A-3D90-E780AE16B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641A-5376-D5A8-0596-7F545861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47627B-E737-D5CB-9B77-B1AF74F9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62481-E7E2-5434-7CB3-69657D4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9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089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22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93641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AF573-96E8-17C8-6205-B1BDFB79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7CC7F-2D02-1B35-1426-7B36E17B2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2D845-A7E9-5BA1-654A-F80D4E2F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4E7458-86E3-96E7-A513-AE5657C5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C29D9-9782-E974-6898-4990FC2C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0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ABD84-92FD-7EBA-B27C-4CEB12860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F60B0-6C21-3CC7-D626-77500A834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01726-CDBF-BF16-2257-667AFF35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1904C-4A9F-1047-E345-6D38AE34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C39332-8A28-2EED-5281-535B0A49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4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42D2A-E394-B6B0-F341-8F05BCA4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FDDBE-4628-A3B4-7A85-11C604DD6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E433E5-9232-428B-3DC8-ECF815712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B98CD7-1BF2-877D-B25C-68B0D0E7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D9FA92-78DD-BCCB-F0D4-88406BFA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F72DE0-872A-6183-FF00-54F3C47E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5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465E1-1AAE-0269-0C26-9A9F3A69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37AD57-53B3-44ED-5A22-1B564E35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2CB24E-BD75-5FB1-20F6-414A9A1D3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3B81A8-4213-1080-AA69-545E8D4D7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BA4002-9CB1-EDAE-E3EC-314E300AF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F83B00-6401-8BB8-5ADA-6E38E212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C36904-6359-5A3A-153B-266FCB85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4AE47F-63EB-FF4D-84AC-BE0C61A5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0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69122-02E8-1CDD-C369-5DD755E6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CE71D6-23D3-9991-CCC2-AB461CBE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8DEF5-7498-FF71-2212-4BF6B9BE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90E75B-3A1E-3254-36EF-41BBB773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F1D91C-99BB-2699-DE6F-26A08403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7DD2F5-6123-F077-3C60-097A7A57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00046B-07EC-C8C1-9EF1-97A6648B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14CE5-FA07-8EB2-CA4D-94D16A79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664545-56A0-8E7B-117F-898E3E85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B27E40-9D6D-3CD0-2A9F-B6D718D0D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2384AC-07D8-C555-1DBA-3AF64466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B2E68C-D0BF-C974-5E8E-341490D0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13E5A9-0192-A33F-BC5C-1589D1527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4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41D9C-BD33-0A40-6CC4-62E461FD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3B324C-CF90-4EFF-AFAB-14D64A74F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C82731-3A97-C0CF-DDE8-E4C0C8515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FF359B-E071-6AB1-ECFF-71613C91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D9B9BB-75E0-1668-B9B3-3A351748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907F34-0943-9A69-A8F9-76FA50A1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0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29BA9-D87D-B977-178C-5745ADF4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0C4C7E-25B8-2A70-7695-031D205EE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55B72-3453-9C86-6458-EADCD7CFB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087510-DEE4-4BEC-BCC1-0AFD7319475A}" type="datetimeFigureOut">
              <a:rPr lang="ru-RU" smtClean="0"/>
              <a:t>01.05.2026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76CB7-33DD-58FA-03DE-9B3C40DB3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A3B92-5EAC-B303-C7D2-B6585B47C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4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60194" y="2628289"/>
            <a:ext cx="8660006" cy="2308324"/>
          </a:xfrm>
        </p:spPr>
        <p:txBody>
          <a:bodyPr/>
          <a:lstStyle/>
          <a:p>
            <a:r>
              <a:rPr lang="ru-RU" dirty="0"/>
              <a:t>Разработка алгоритма идентификации фотонов</a:t>
            </a:r>
            <a:r>
              <a:rPr lang="en-US" dirty="0"/>
              <a:t> </a:t>
            </a:r>
            <a:r>
              <a:rPr lang="ru-RU" dirty="0"/>
              <a:t>в электромагнитном калориметре эксперимента SPD</a:t>
            </a:r>
          </a:p>
        </p:txBody>
      </p:sp>
      <p:sp>
        <p:nvSpPr>
          <p:cNvPr id="4" name="Текст 11">
            <a:extLst>
              <a:ext uri="{FF2B5EF4-FFF2-40B4-BE49-F238E27FC236}">
                <a16:creationId xmlns:a16="http://schemas.microsoft.com/office/drawing/2014/main" id="{AFC74B58-F9B3-BB58-3255-91205475C41E}"/>
              </a:ext>
            </a:extLst>
          </p:cNvPr>
          <p:cNvSpPr txBox="1">
            <a:spLocks/>
          </p:cNvSpPr>
          <p:nvPr/>
        </p:nvSpPr>
        <p:spPr>
          <a:xfrm>
            <a:off x="560194" y="5132103"/>
            <a:ext cx="6437766" cy="9517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Montserrat" panose="020B0604020202020204" charset="-52"/>
              </a:rPr>
              <a:t>Студент: Петров Г. Е. Б22-102</a:t>
            </a:r>
          </a:p>
          <a:p>
            <a:r>
              <a:rPr lang="ru-RU" dirty="0">
                <a:latin typeface="Montserrat" panose="020B0604020202020204" charset="-52"/>
              </a:rPr>
              <a:t>Научный руководитель: Солдатов Е. Ю.</a:t>
            </a:r>
            <a:endParaRPr lang="en-US" dirty="0">
              <a:latin typeface="Montserrat" panose="020B0604020202020204" charset="-52"/>
            </a:endParaRPr>
          </a:p>
          <a:p>
            <a:endParaRPr lang="ru-RU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515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ABA8F-CE64-BCAB-13BF-B2D82719D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9C14F-2236-E5E1-F724-2FDD1228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en-US" sz="2400" dirty="0"/>
              <a:t>BDTG (</a:t>
            </a:r>
            <a:r>
              <a:rPr lang="en-US" sz="2400" dirty="0" err="1"/>
              <a:t>minbias</a:t>
            </a:r>
            <a:r>
              <a:rPr lang="en-US" sz="2400" dirty="0"/>
              <a:t>: 4000000</a:t>
            </a:r>
            <a:r>
              <a:rPr lang="ru-RU" sz="2400" dirty="0"/>
              <a:t> событий</a:t>
            </a:r>
            <a:r>
              <a:rPr lang="en-US" sz="2400" dirty="0"/>
              <a:t>)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58EA23-EABC-F1E2-16D7-694FBF162E3B}"/>
              </a:ext>
            </a:extLst>
          </p:cNvPr>
          <p:cNvSpPr txBox="1"/>
          <p:nvPr/>
        </p:nvSpPr>
        <p:spPr>
          <a:xfrm>
            <a:off x="7096250" y="2057089"/>
            <a:ext cx="42526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Фон: кластеры вида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[pi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0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, gamma, gamma] (train: 119319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кластеров)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Сигнал: кластеры вида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[gamma] (train: 29746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кластеров)</a:t>
            </a:r>
            <a:endParaRPr lang="en-US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Фильтр: энергия кластера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&gt;1 GeV</a:t>
            </a:r>
            <a:endParaRPr lang="ru-RU" dirty="0">
              <a:solidFill>
                <a:srgbClr val="222A3F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D661CF-681D-95D9-1254-E45B37848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16" y="1576272"/>
            <a:ext cx="6024329" cy="4234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0D3B81-F2A6-9168-6CCE-7B2063DAB2D3}"/>
              </a:ext>
            </a:extLst>
          </p:cNvPr>
          <p:cNvSpPr txBox="1"/>
          <p:nvPr/>
        </p:nvSpPr>
        <p:spPr>
          <a:xfrm>
            <a:off x="7388504" y="4775850"/>
            <a:ext cx="42526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Параметры лучшего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BDT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классификатора: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Ntrees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= 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MaxDepth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nCuts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= 40</a:t>
            </a:r>
            <a:endParaRPr lang="ru-RU" dirty="0">
              <a:solidFill>
                <a:srgbClr val="222A3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0405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83626-CC80-523F-82D7-DA17D52EA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374B0-73EB-5FA4-F1A6-B90311B9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en-US" sz="2400" dirty="0"/>
              <a:t>BDTG (</a:t>
            </a:r>
            <a:r>
              <a:rPr lang="en-US" sz="2400" dirty="0" err="1"/>
              <a:t>minbias</a:t>
            </a:r>
            <a:r>
              <a:rPr lang="en-US" sz="2400" dirty="0"/>
              <a:t>: 4000000</a:t>
            </a:r>
            <a:r>
              <a:rPr lang="ru-RU" sz="2400" dirty="0"/>
              <a:t> событий</a:t>
            </a:r>
            <a:r>
              <a:rPr lang="en-US" sz="2400" dirty="0"/>
              <a:t>)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A890B-F97B-20A0-83D0-035764446DCC}"/>
              </a:ext>
            </a:extLst>
          </p:cNvPr>
          <p:cNvSpPr txBox="1"/>
          <p:nvPr/>
        </p:nvSpPr>
        <p:spPr>
          <a:xfrm>
            <a:off x="7096249" y="2057089"/>
            <a:ext cx="49889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Фон: кластеры вида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[pi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0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, gamma, gamma] (train: 119319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кластеров)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Сигнал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(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фотонные кандидаты): кластеры вида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[gamma], [pi0, gamma]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                       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                       (train: 1169614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кластеров)</a:t>
            </a:r>
            <a:endParaRPr lang="en-US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Фильтр: энергия кластера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&gt;1 GeV</a:t>
            </a:r>
            <a:endParaRPr lang="ru-RU" dirty="0">
              <a:solidFill>
                <a:srgbClr val="222A3F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6E0811-BC80-BD32-BA8E-3F0C84E56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09" y="1790211"/>
            <a:ext cx="6147620" cy="4342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B63B72-B5AF-F3FE-89BA-8829815BB1D5}"/>
              </a:ext>
            </a:extLst>
          </p:cNvPr>
          <p:cNvSpPr txBox="1"/>
          <p:nvPr/>
        </p:nvSpPr>
        <p:spPr>
          <a:xfrm>
            <a:off x="7388504" y="4775850"/>
            <a:ext cx="42526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Параметры лучшего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BDT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классификатора: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Ntrees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= 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MaxDepth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nCuts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= 40</a:t>
            </a:r>
            <a:endParaRPr lang="ru-RU" dirty="0">
              <a:solidFill>
                <a:srgbClr val="222A3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0456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3B2AB-3C03-400A-A264-701FA8809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437B4-9392-F349-1D0A-1BA6E43E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ru-RU" sz="2400" dirty="0"/>
              <a:t>Фиксированные отборы</a:t>
            </a:r>
            <a:r>
              <a:rPr lang="en-US" sz="2400" dirty="0"/>
              <a:t> - GA</a:t>
            </a:r>
            <a:r>
              <a:rPr lang="ru-RU" sz="24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minbias</a:t>
            </a:r>
            <a:r>
              <a:rPr lang="en-US" sz="2400" dirty="0"/>
              <a:t>: 4000000</a:t>
            </a:r>
            <a:r>
              <a:rPr lang="ru-RU" sz="2400" dirty="0"/>
              <a:t> событий</a:t>
            </a:r>
            <a:r>
              <a:rPr lang="en-US" sz="2400" dirty="0"/>
              <a:t>)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9BE9A-20A6-4820-3EA1-5A1A48F2D7C2}"/>
              </a:ext>
            </a:extLst>
          </p:cNvPr>
          <p:cNvSpPr txBox="1"/>
          <p:nvPr/>
        </p:nvSpPr>
        <p:spPr>
          <a:xfrm>
            <a:off x="7096250" y="2057089"/>
            <a:ext cx="42526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Фон: кластеры вида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[pi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0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, gamma, gamma] (train: 119319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кластеров)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Сигнал: кластеры вида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[gamma] (train: 29746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кластеров)</a:t>
            </a:r>
            <a:endParaRPr lang="en-US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Фильтр: энергия кластера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&gt;1GeV</a:t>
            </a:r>
            <a:endParaRPr lang="ru-RU" dirty="0">
              <a:solidFill>
                <a:srgbClr val="222A3F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1E96EE-44ED-F4A2-DA38-DCFF6A54D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15" y="1814192"/>
            <a:ext cx="6033860" cy="42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82F92-2C3D-612D-8C94-24FDBF76B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F432C-AF4A-44D9-A2CF-E3A21BA1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ru-RU" sz="2400" dirty="0"/>
              <a:t>Сравнение методов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F86DEB5D-1DA7-0F98-72B8-B1EFD1E804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782417"/>
                  </p:ext>
                </p:extLst>
              </p:nvPr>
            </p:nvGraphicFramePr>
            <p:xfrm>
              <a:off x="1360128" y="2170369"/>
              <a:ext cx="9324260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1065">
                      <a:extLst>
                        <a:ext uri="{9D8B030D-6E8A-4147-A177-3AD203B41FA5}">
                          <a16:colId xmlns:a16="http://schemas.microsoft.com/office/drawing/2014/main" val="2540791937"/>
                        </a:ext>
                      </a:extLst>
                    </a:gridCol>
                    <a:gridCol w="2331065">
                      <a:extLst>
                        <a:ext uri="{9D8B030D-6E8A-4147-A177-3AD203B41FA5}">
                          <a16:colId xmlns:a16="http://schemas.microsoft.com/office/drawing/2014/main" val="2269387583"/>
                        </a:ext>
                      </a:extLst>
                    </a:gridCol>
                    <a:gridCol w="2331065">
                      <a:extLst>
                        <a:ext uri="{9D8B030D-6E8A-4147-A177-3AD203B41FA5}">
                          <a16:colId xmlns:a16="http://schemas.microsoft.com/office/drawing/2014/main" val="1770756108"/>
                        </a:ext>
                      </a:extLst>
                    </a:gridCol>
                    <a:gridCol w="2331065">
                      <a:extLst>
                        <a:ext uri="{9D8B030D-6E8A-4147-A177-3AD203B41FA5}">
                          <a16:colId xmlns:a16="http://schemas.microsoft.com/office/drawing/2014/main" val="2925468717"/>
                        </a:ext>
                      </a:extLst>
                    </a:gridCol>
                  </a:tblGrid>
                  <a:tr h="199697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Метрика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MLP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BDT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Cut-based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613010"/>
                      </a:ext>
                    </a:extLst>
                  </a:tr>
                  <a:tr h="75792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400" b="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latin typeface="Montserrat" panose="00000500000000000000" pitchFamily="2" charset="-52"/>
                            </a:rPr>
                            <a:t> </a:t>
                          </a:r>
                          <a:r>
                            <a:rPr lang="ru-RU" sz="1400" b="0" dirty="0" err="1">
                              <a:latin typeface="Montserrat" panose="00000500000000000000" pitchFamily="2" charset="-52"/>
                            </a:rPr>
                            <a:t>режекция</a:t>
                          </a:r>
                          <a:r>
                            <a:rPr lang="en-US" sz="1400" b="0" dirty="0">
                              <a:latin typeface="Montserrat" panose="00000500000000000000" pitchFamily="2" charset="-52"/>
                            </a:rPr>
                            <a:t> </a:t>
                          </a:r>
                          <a:r>
                            <a:rPr lang="ru-RU" sz="1400" b="0" dirty="0">
                              <a:latin typeface="Montserrat" panose="00000500000000000000" pitchFamily="2" charset="-52"/>
                            </a:rPr>
                            <a:t>при</a:t>
                          </a:r>
                          <a:r>
                            <a:rPr lang="en-US" sz="1400" b="0" dirty="0">
                              <a:latin typeface="Montserrat" panose="00000500000000000000" pitchFamily="2" charset="-52"/>
                            </a:rPr>
                            <a:t> 80% </a:t>
                          </a:r>
                          <a14:m>
                            <m:oMath xmlns:m="http://schemas.openxmlformats.org/officeDocument/2006/math">
                              <m:r>
                                <a:rPr lang="ru-RU" sz="1400" b="0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ru-RU" sz="1400" b="0" dirty="0">
                              <a:latin typeface="Montserrat" panose="00000500000000000000" pitchFamily="2" charset="-52"/>
                            </a:rPr>
                            <a:t> эффективности</a:t>
                          </a:r>
                          <a:r>
                            <a:rPr lang="en-US" sz="1400" b="0" dirty="0">
                              <a:latin typeface="Montserrat" panose="00000500000000000000" pitchFamily="2" charset="-52"/>
                            </a:rPr>
                            <a:t> (</a:t>
                          </a:r>
                          <a:r>
                            <a:rPr lang="ru-RU" sz="1400" b="0" dirty="0">
                              <a:latin typeface="Montserrat" panose="00000500000000000000" pitchFamily="2" charset="-52"/>
                            </a:rPr>
                            <a:t>равномерное</a:t>
                          </a:r>
                          <a:r>
                            <a:rPr lang="ru-RU" sz="1400" b="0" baseline="0" dirty="0">
                              <a:latin typeface="Montserrat" panose="00000500000000000000" pitchFamily="2" charset="-52"/>
                            </a:rPr>
                            <a:t> распределение по телесному углу, разные энергии)</a:t>
                          </a:r>
                          <a:endParaRPr lang="ru-RU" sz="1400" b="0" dirty="0">
                            <a:latin typeface="Montserrat" panose="00000500000000000000" pitchFamily="2" charset="-5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94%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~80%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3730422"/>
                      </a:ext>
                    </a:extLst>
                  </a:tr>
                  <a:tr h="542435">
                    <a:tc>
                      <a:txBody>
                        <a:bodyPr/>
                        <a:lstStyle/>
                        <a:p>
                          <a:r>
                            <a:rPr lang="ru-RU" sz="1400" baseline="0" dirty="0">
                              <a:latin typeface="Montserrat" panose="00000500000000000000" pitchFamily="2" charset="-52"/>
                            </a:rPr>
                            <a:t>Площадь под кривой </a:t>
                          </a:r>
                          <a:r>
                            <a:rPr lang="ru-RU" sz="1400" baseline="0" dirty="0" err="1">
                              <a:latin typeface="Montserrat" panose="00000500000000000000" pitchFamily="2" charset="-52"/>
                            </a:rPr>
                            <a:t>режекции</a:t>
                          </a:r>
                          <a:r>
                            <a:rPr lang="ru-RU" sz="1400" baseline="0" dirty="0">
                              <a:latin typeface="Montserrat" panose="00000500000000000000" pitchFamily="2" charset="-52"/>
                            </a:rPr>
                            <a:t> фона</a:t>
                          </a:r>
                          <a:r>
                            <a:rPr lang="en-US" sz="1400" baseline="0" dirty="0">
                              <a:latin typeface="Montserrat" panose="00000500000000000000" pitchFamily="2" charset="-52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400" b="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latin typeface="Montserrat" panose="00000500000000000000" pitchFamily="2" charset="-52"/>
                            </a:rPr>
                            <a:t>) </a:t>
                          </a:r>
                          <a:r>
                            <a:rPr lang="ru-RU" sz="1400" baseline="0" dirty="0">
                              <a:latin typeface="Montserrat" panose="00000500000000000000" pitchFamily="2" charset="-52"/>
                            </a:rPr>
                            <a:t> от эффективности сигнала </a:t>
                          </a:r>
                          <a:r>
                            <a:rPr lang="en-US" sz="1400" baseline="0" dirty="0">
                              <a:latin typeface="Montserrat" panose="00000500000000000000" pitchFamily="2" charset="-52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ru-RU" sz="1400" b="0" i="1" dirty="0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aseline="0" dirty="0">
                              <a:latin typeface="Montserrat" panose="00000500000000000000" pitchFamily="2" charset="-52"/>
                            </a:rPr>
                            <a:t>: </a:t>
                          </a:r>
                          <a:r>
                            <a:rPr lang="en-US" sz="1400" baseline="0" dirty="0" err="1">
                              <a:latin typeface="Montserrat" panose="00000500000000000000" pitchFamily="2" charset="-52"/>
                            </a:rPr>
                            <a:t>Minbias</a:t>
                          </a:r>
                          <a:r>
                            <a:rPr lang="en-US" sz="1400" baseline="0" dirty="0">
                              <a:latin typeface="Montserrat" panose="00000500000000000000" pitchFamily="2" charset="-52"/>
                            </a:rPr>
                            <a:t>, </a:t>
                          </a:r>
                          <a:r>
                            <a:rPr lang="en-US" sz="1400" baseline="0" dirty="0" err="1">
                              <a:latin typeface="Montserrat" panose="00000500000000000000" pitchFamily="2" charset="-52"/>
                            </a:rPr>
                            <a:t>Ecluster</a:t>
                          </a:r>
                          <a:r>
                            <a:rPr lang="en-US" sz="1400" baseline="0" dirty="0">
                              <a:latin typeface="Montserrat" panose="00000500000000000000" pitchFamily="2" charset="-52"/>
                            </a:rPr>
                            <a:t>&gt;1GeV</a:t>
                          </a:r>
                          <a:endParaRPr lang="ru-RU" sz="1400" baseline="0" dirty="0">
                            <a:latin typeface="Montserrat" panose="00000500000000000000" pitchFamily="2" charset="-5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0.906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0.877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1313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F86DEB5D-1DA7-0F98-72B8-B1EFD1E804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782417"/>
                  </p:ext>
                </p:extLst>
              </p:nvPr>
            </p:nvGraphicFramePr>
            <p:xfrm>
              <a:off x="1360128" y="2170369"/>
              <a:ext cx="9324260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1065">
                      <a:extLst>
                        <a:ext uri="{9D8B030D-6E8A-4147-A177-3AD203B41FA5}">
                          <a16:colId xmlns:a16="http://schemas.microsoft.com/office/drawing/2014/main" val="2540791937"/>
                        </a:ext>
                      </a:extLst>
                    </a:gridCol>
                    <a:gridCol w="2331065">
                      <a:extLst>
                        <a:ext uri="{9D8B030D-6E8A-4147-A177-3AD203B41FA5}">
                          <a16:colId xmlns:a16="http://schemas.microsoft.com/office/drawing/2014/main" val="2269387583"/>
                        </a:ext>
                      </a:extLst>
                    </a:gridCol>
                    <a:gridCol w="2331065">
                      <a:extLst>
                        <a:ext uri="{9D8B030D-6E8A-4147-A177-3AD203B41FA5}">
                          <a16:colId xmlns:a16="http://schemas.microsoft.com/office/drawing/2014/main" val="1770756108"/>
                        </a:ext>
                      </a:extLst>
                    </a:gridCol>
                    <a:gridCol w="2331065">
                      <a:extLst>
                        <a:ext uri="{9D8B030D-6E8A-4147-A177-3AD203B41FA5}">
                          <a16:colId xmlns:a16="http://schemas.microsoft.com/office/drawing/2014/main" val="292546871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Метрика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MLP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BDT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Cut-based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613010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61" t="-28319" r="-300522" b="-884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94%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~80%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3730422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61" t="-152632" r="-300522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0.906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0.877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1313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2092E9-EBA3-E226-BA6B-A5A1221F88A4}"/>
                  </a:ext>
                </a:extLst>
              </p:cNvPr>
              <p:cNvSpPr txBox="1"/>
              <p:nvPr/>
            </p:nvSpPr>
            <p:spPr>
              <a:xfrm>
                <a:off x="1600763" y="5664680"/>
                <a:ext cx="95195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Сценарий разделения кластеров</a:t>
                </a:r>
                <a:r>
                  <a:rPr lang="en-US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 </a:t>
                </a:r>
                <a:r>
                  <a:rPr lang="ru-RU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вида: </a:t>
                </a:r>
                <a:r>
                  <a:rPr lang="en-US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[pi0, gamma, gamma] </a:t>
                </a:r>
                <a:r>
                  <a:rPr lang="en-US" dirty="0">
                    <a:latin typeface="Montserrat" panose="00000500000000000000" pitchFamily="2" charset="-5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latin typeface="Montserrat" panose="00000500000000000000" pitchFamily="2" charset="-52"/>
                  </a:rPr>
                  <a:t>) </a:t>
                </a:r>
                <a:r>
                  <a:rPr lang="ru-RU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и </a:t>
                </a:r>
                <a:r>
                  <a:rPr lang="en-US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[gamma] </a:t>
                </a:r>
                <a:r>
                  <a:rPr lang="en-US" dirty="0">
                    <a:latin typeface="Montserrat" panose="00000500000000000000" pitchFamily="2" charset="-52"/>
                  </a:rPr>
                  <a:t>(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 </a:t>
                </a:r>
                <a:endParaRPr lang="ru-RU" dirty="0">
                  <a:solidFill>
                    <a:srgbClr val="222A3F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2092E9-EBA3-E226-BA6B-A5A1221F8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763" y="5664680"/>
                <a:ext cx="9519521" cy="646331"/>
              </a:xfrm>
              <a:prstGeom prst="rect">
                <a:avLst/>
              </a:prstGeom>
              <a:blipFill>
                <a:blip r:embed="rId4"/>
                <a:stretch>
                  <a:fillRect l="-448" t="-3774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37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5E93B8E-7749-449D-B8D0-1A79ABAC7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676C2-8B4A-404C-866D-86294C365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240D3A-C612-4462-8A1D-B82785BBA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8217" y="3198167"/>
            <a:ext cx="3206429" cy="1754326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85241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D7594-6638-1069-22AC-A948E7347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31C70-EAAF-3251-C5E4-A30B757A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en-US" sz="2400" dirty="0" err="1"/>
              <a:t>minbias</a:t>
            </a:r>
            <a:r>
              <a:rPr lang="en-US" sz="2400" dirty="0"/>
              <a:t>: 400000</a:t>
            </a:r>
            <a:r>
              <a:rPr lang="ru-RU" sz="2400" dirty="0"/>
              <a:t> событий</a:t>
            </a:r>
            <a:r>
              <a:rPr lang="en-US" sz="2400" dirty="0"/>
              <a:t> (</a:t>
            </a:r>
            <a:r>
              <a:rPr lang="ru-RU" sz="2400" dirty="0"/>
              <a:t>самые частые кластеры)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29DAA7-34C1-14E8-E5BE-9F70251F1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12" y="1625215"/>
            <a:ext cx="10078857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7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61DAF-C21D-EC12-8836-E833A8358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53B42-09D2-19F7-EAE6-D1F133ED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en-US" sz="2400" dirty="0"/>
              <a:t>~15000</a:t>
            </a:r>
            <a:r>
              <a:rPr lang="ru-RU" sz="2400" dirty="0"/>
              <a:t> событий</a:t>
            </a:r>
            <a:r>
              <a:rPr lang="en-US" sz="2400" dirty="0"/>
              <a:t> gamma </a:t>
            </a:r>
            <a:r>
              <a:rPr lang="ru-RU" sz="2400" dirty="0"/>
              <a:t>и </a:t>
            </a:r>
            <a:r>
              <a:rPr lang="en-US" sz="2400" dirty="0"/>
              <a:t>pi0 </a:t>
            </a:r>
            <a:r>
              <a:rPr lang="ru-RU" sz="2400" dirty="0"/>
              <a:t>перпендикулярно баррелю</a:t>
            </a:r>
            <a:r>
              <a:rPr lang="en-US" sz="2400" dirty="0"/>
              <a:t> (</a:t>
            </a:r>
            <a:r>
              <a:rPr lang="ru-RU" sz="2400" dirty="0"/>
              <a:t>самые частые кластеры)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011BF0-EE69-2E39-673A-F56A1B9C8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70" y="1523438"/>
            <a:ext cx="7773485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5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E4011-E03F-9822-3326-076479A1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D62E3-D567-E05E-BDAF-9F185DD5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en-US" sz="2400" dirty="0"/>
              <a:t>BDTG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FB156-B0E8-BF2F-60E6-FC55CDB65ECA}"/>
              </a:ext>
            </a:extLst>
          </p:cNvPr>
          <p:cNvSpPr txBox="1"/>
          <p:nvPr/>
        </p:nvSpPr>
        <p:spPr>
          <a:xfrm>
            <a:off x="2545177" y="1477749"/>
            <a:ext cx="7959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Фон: кластеры вида </a:t>
            </a:r>
            <a:r>
              <a:rPr lang="en-US" dirty="0"/>
              <a:t>[pi</a:t>
            </a:r>
            <a:r>
              <a:rPr lang="ru-RU" dirty="0"/>
              <a:t>0</a:t>
            </a:r>
            <a:r>
              <a:rPr lang="en-US" dirty="0"/>
              <a:t>, gamma]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Сигнал:</a:t>
            </a:r>
            <a:r>
              <a:rPr lang="en-US" dirty="0"/>
              <a:t> </a:t>
            </a:r>
            <a:r>
              <a:rPr lang="ru-RU" dirty="0"/>
              <a:t>Кластеры вида </a:t>
            </a:r>
            <a:r>
              <a:rPr lang="en-US" dirty="0"/>
              <a:t>[gamma]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0E4BC3-C167-F707-4B3A-57EB0D47D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72" y="2679389"/>
            <a:ext cx="4409820" cy="3033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6EFF95-AF03-38B3-53B8-8251D45FA6E4}"/>
              </a:ext>
            </a:extLst>
          </p:cNvPr>
          <p:cNvSpPr txBox="1"/>
          <p:nvPr/>
        </p:nvSpPr>
        <p:spPr>
          <a:xfrm>
            <a:off x="748410" y="5737133"/>
            <a:ext cx="4149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Удивительно, но даже на произвольных энергиях </a:t>
            </a:r>
            <a:r>
              <a:rPr lang="en-US" dirty="0" err="1"/>
              <a:t>bdt</a:t>
            </a:r>
            <a:r>
              <a:rPr lang="en-US" dirty="0"/>
              <a:t> </a:t>
            </a:r>
            <a:r>
              <a:rPr lang="ru-RU" dirty="0"/>
              <a:t>может различать </a:t>
            </a:r>
            <a:r>
              <a:rPr lang="en-US" dirty="0"/>
              <a:t>gamma </a:t>
            </a:r>
            <a:r>
              <a:rPr lang="ru-RU" dirty="0"/>
              <a:t>и </a:t>
            </a:r>
            <a:r>
              <a:rPr lang="en-US" dirty="0"/>
              <a:t>gamma </a:t>
            </a:r>
            <a:r>
              <a:rPr lang="ru-RU" dirty="0"/>
              <a:t>от </a:t>
            </a:r>
            <a:r>
              <a:rPr lang="en-US" dirty="0"/>
              <a:t>pi0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E830A0-8096-A109-7321-B44FFC44A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259" y="2703947"/>
            <a:ext cx="4407311" cy="30331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28EFA2-490F-D498-305C-34174C3B52E6}"/>
              </a:ext>
            </a:extLst>
          </p:cNvPr>
          <p:cNvSpPr txBox="1"/>
          <p:nvPr/>
        </p:nvSpPr>
        <p:spPr>
          <a:xfrm>
            <a:off x="459892" y="2223973"/>
            <a:ext cx="4509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Фиксированное направление</a:t>
            </a:r>
            <a:r>
              <a:rPr lang="en-US" dirty="0"/>
              <a:t>, </a:t>
            </a:r>
            <a:r>
              <a:rPr lang="ru-RU" dirty="0"/>
              <a:t>1-10</a:t>
            </a:r>
            <a:r>
              <a:rPr lang="en-US" dirty="0"/>
              <a:t>GeV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FEE5E-857C-CD56-BBAD-FF889CEAFAC5}"/>
              </a:ext>
            </a:extLst>
          </p:cNvPr>
          <p:cNvSpPr txBox="1"/>
          <p:nvPr/>
        </p:nvSpPr>
        <p:spPr>
          <a:xfrm>
            <a:off x="6524776" y="2210164"/>
            <a:ext cx="3726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Minbias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33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018B-655C-012A-8E14-2CA9A9F78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93B01-F0F5-A2CB-F028-E39308C9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Гистограммы </a:t>
            </a:r>
            <a:r>
              <a:rPr lang="en-US" sz="2400" dirty="0" err="1"/>
              <a:t>minbias</a:t>
            </a:r>
            <a:r>
              <a:rPr lang="en-US" sz="2400" dirty="0"/>
              <a:t> (400000 </a:t>
            </a:r>
            <a:r>
              <a:rPr lang="ru-RU" sz="2400" dirty="0"/>
              <a:t>событий)</a:t>
            </a:r>
            <a:r>
              <a:rPr lang="en-US" sz="2400" dirty="0"/>
              <a:t>: </a:t>
            </a:r>
            <a:r>
              <a:rPr lang="ru-RU" sz="2400" dirty="0"/>
              <a:t>только кластеры вида </a:t>
            </a:r>
            <a:r>
              <a:rPr lang="en-US" sz="2400" dirty="0"/>
              <a:t>[gamma], [gamma, gamma, pi0]</a:t>
            </a:r>
            <a:endParaRPr lang="ru-RU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01F7C4-6BF5-26CE-A5C4-0CC62B1B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72" y="5820764"/>
            <a:ext cx="2249394" cy="4703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84AA3E-4536-D89B-AAB6-B3DB2F989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23" y="1817151"/>
            <a:ext cx="5025383" cy="389639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382BD10-666E-2E38-4B5D-D219539B9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473" y="1908518"/>
            <a:ext cx="5092812" cy="380502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4D3105F-F95A-8DCE-707F-0C18A09FE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1915" y="5472282"/>
            <a:ext cx="301370" cy="1618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948DAB-3E69-5960-CDB5-BAFDD9D4B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8021" y="5491879"/>
            <a:ext cx="301370" cy="1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FFF6A-1495-C1C0-4049-9222769ED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8110A-0657-FA7D-A68B-5EE79BC6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Гистограммы </a:t>
            </a:r>
            <a:r>
              <a:rPr lang="en-US" sz="2400" dirty="0" err="1"/>
              <a:t>minbias</a:t>
            </a:r>
            <a:r>
              <a:rPr lang="en-US" sz="2400" dirty="0"/>
              <a:t> (400000 </a:t>
            </a:r>
            <a:r>
              <a:rPr lang="ru-RU" sz="2400" dirty="0"/>
              <a:t>событий)</a:t>
            </a:r>
            <a:r>
              <a:rPr lang="en-US" sz="2400" dirty="0"/>
              <a:t>: </a:t>
            </a:r>
            <a:r>
              <a:rPr lang="ru-RU" sz="2400" dirty="0"/>
              <a:t>только кластеры вида </a:t>
            </a:r>
            <a:r>
              <a:rPr lang="en-US" sz="2400" dirty="0"/>
              <a:t>[gamma], [gamma, gamma, pi0]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415C4A-5F5B-24A7-F184-248D8A541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3" y="1266122"/>
            <a:ext cx="3800855" cy="29224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6B4DCA-3D3C-EE87-3E42-1E6AB01D5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229" y="1404112"/>
            <a:ext cx="3651875" cy="27844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715AE-9A9C-057A-713E-A65A501F2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225" y="1470376"/>
            <a:ext cx="3532606" cy="26739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E08EDD-D70A-F6DF-0AC2-7F6520A71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595" y="4210666"/>
            <a:ext cx="3348469" cy="25641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3296699-BE6B-4DA0-A4C6-A35B47E8F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495" y="4322497"/>
            <a:ext cx="3195342" cy="239296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5C8C04D-99C2-55C2-0D7C-EB2D53BC8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7211" y="4329363"/>
            <a:ext cx="3321120" cy="24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10821-D7D1-D470-E54C-7F38109EE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F99835EE-5ADF-F18A-09CA-EAA958F12F8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Задача разделения фотонных 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→γ+γ</a:t>
                </a:r>
                <a:r>
                  <a:rPr lang="ru-RU" dirty="0"/>
                  <a:t> событий</a:t>
                </a:r>
              </a:p>
            </p:txBody>
          </p:sp>
        </mc:Choice>
        <mc:Fallback xmlns="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F99835EE-5ADF-F18A-09CA-EAA958F12F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55" t="-12791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>
            <a:extLst>
              <a:ext uri="{FF2B5EF4-FFF2-40B4-BE49-F238E27FC236}">
                <a16:creationId xmlns:a16="http://schemas.microsoft.com/office/drawing/2014/main" id="{76978DBD-946A-3E35-092D-466D8F82A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572" y="1502149"/>
            <a:ext cx="4637887" cy="400110"/>
          </a:xfrm>
        </p:spPr>
        <p:txBody>
          <a:bodyPr/>
          <a:lstStyle/>
          <a:p>
            <a:r>
              <a:rPr lang="ru-RU" sz="2000" dirty="0"/>
              <a:t>Актуальность задачи: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D807A-22CA-71DE-49AE-62DAF73D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1" t="9646" r="-655"/>
          <a:stretch/>
        </p:blipFill>
        <p:spPr>
          <a:xfrm>
            <a:off x="7197568" y="3711651"/>
            <a:ext cx="2483606" cy="17387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58A888-5C85-AC89-E6E2-6DEC6C98B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r="35175"/>
          <a:stretch/>
        </p:blipFill>
        <p:spPr>
          <a:xfrm>
            <a:off x="7362230" y="1621232"/>
            <a:ext cx="4637887" cy="1924319"/>
          </a:xfrm>
          <a:prstGeom prst="rect">
            <a:avLst/>
          </a:prstGeom>
        </p:spPr>
      </p:pic>
      <p:sp>
        <p:nvSpPr>
          <p:cNvPr id="8" name="Текст 6">
            <a:extLst>
              <a:ext uri="{FF2B5EF4-FFF2-40B4-BE49-F238E27FC236}">
                <a16:creationId xmlns:a16="http://schemas.microsoft.com/office/drawing/2014/main" id="{51F803A0-4983-6252-76CD-5AF2010FAE5E}"/>
              </a:ext>
            </a:extLst>
          </p:cNvPr>
          <p:cNvSpPr txBox="1">
            <a:spLocks/>
          </p:cNvSpPr>
          <p:nvPr/>
        </p:nvSpPr>
        <p:spPr>
          <a:xfrm>
            <a:off x="7685294" y="5523273"/>
            <a:ext cx="4108244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Диаграммы, иллюстрирующие процессы: рождение (a) </a:t>
            </a:r>
            <a:r>
              <a:rPr lang="ru-RU" dirty="0" err="1"/>
              <a:t>чармония</a:t>
            </a:r>
            <a:r>
              <a:rPr lang="ru-RU" dirty="0"/>
              <a:t>, (b) открытого чарма и (c) прямых фотонов.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38A5B0-F093-F92E-A8D8-86BFFAAFE36E}"/>
              </a:ext>
            </a:extLst>
          </p:cNvPr>
          <p:cNvSpPr txBox="1"/>
          <p:nvPr/>
        </p:nvSpPr>
        <p:spPr>
          <a:xfrm>
            <a:off x="711000" y="2129404"/>
            <a:ext cx="59460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tserrat" panose="00000500000000000000" pitchFamily="2" charset="-52"/>
              </a:rPr>
              <a:t>Одной из ключевых задач электромагнитного калориметра (EC</a:t>
            </a:r>
            <a:r>
              <a:rPr lang="en-US" dirty="0">
                <a:latin typeface="Montserrat" panose="00000500000000000000" pitchFamily="2" charset="-52"/>
              </a:rPr>
              <a:t>al</a:t>
            </a:r>
            <a:r>
              <a:rPr lang="ru-RU" dirty="0">
                <a:latin typeface="Montserrat" panose="00000500000000000000" pitchFamily="2" charset="-52"/>
              </a:rPr>
              <a:t>) в эксперименте SPD является </a:t>
            </a:r>
            <a:r>
              <a:rPr lang="ru-RU" b="1" dirty="0">
                <a:latin typeface="Montserrat" panose="00000500000000000000" pitchFamily="2" charset="-52"/>
              </a:rPr>
              <a:t>регистрация прямых фотонов.</a:t>
            </a:r>
            <a:endParaRPr lang="en-US" b="1" dirty="0"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tserrat" panose="00000500000000000000" pitchFamily="2" charset="-52"/>
              </a:rPr>
              <a:t>Основной вклад в </a:t>
            </a:r>
            <a:r>
              <a:rPr lang="ru-RU" b="1" dirty="0">
                <a:latin typeface="Montserrat" panose="00000500000000000000" pitchFamily="2" charset="-52"/>
              </a:rPr>
              <a:t>фон</a:t>
            </a:r>
            <a:r>
              <a:rPr lang="ru-RU" dirty="0">
                <a:latin typeface="Montserrat" panose="00000500000000000000" pitchFamily="2" charset="-52"/>
              </a:rPr>
              <a:t> дают фотоны, возникающие при распадах нейтральных мезонов: </a:t>
            </a:r>
            <a:r>
              <a:rPr lang="ru-RU" b="1" dirty="0">
                <a:latin typeface="Montserrat" panose="00000500000000000000" pitchFamily="2" charset="-52"/>
              </a:rPr>
              <a:t>π⁰ → </a:t>
            </a:r>
            <a:r>
              <a:rPr lang="ru-RU" b="1" dirty="0" err="1">
                <a:latin typeface="Montserrat" panose="00000500000000000000" pitchFamily="2" charset="-52"/>
              </a:rPr>
              <a:t>γγ</a:t>
            </a:r>
            <a:r>
              <a:rPr lang="ru-RU" b="1" dirty="0">
                <a:latin typeface="Montserrat" panose="00000500000000000000" pitchFamily="2" charset="-52"/>
              </a:rPr>
              <a:t>.</a:t>
            </a:r>
            <a:endParaRPr lang="en-US" b="1" dirty="0"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tserrat" panose="00000500000000000000" pitchFamily="2" charset="-52"/>
              </a:rPr>
              <a:t>В текущей версии алгоритмов реконструкции реализован только этап кластеризации</a:t>
            </a:r>
            <a:r>
              <a:rPr lang="en-US" dirty="0">
                <a:latin typeface="Montserrat" panose="00000500000000000000" pitchFamily="2" charset="-52"/>
              </a:rPr>
              <a:t>.</a:t>
            </a:r>
            <a:endParaRPr lang="ru-RU" dirty="0"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tserrat" panose="00000500000000000000" pitchFamily="2" charset="-52"/>
              </a:rPr>
              <a:t>В связи с этим возникает </a:t>
            </a:r>
            <a:r>
              <a:rPr lang="ru-RU" b="1" dirty="0">
                <a:latin typeface="Montserrat" panose="00000500000000000000" pitchFamily="2" charset="-52"/>
              </a:rPr>
              <a:t>задача разделения кластеров</a:t>
            </a:r>
            <a:r>
              <a:rPr lang="ru-RU" dirty="0">
                <a:latin typeface="Montserrat" panose="00000500000000000000" pitchFamily="2" charset="-52"/>
              </a:rPr>
              <a:t>, порождённых </a:t>
            </a:r>
            <a:r>
              <a:rPr lang="ru-RU" b="1" dirty="0">
                <a:latin typeface="Montserrat" panose="00000500000000000000" pitchFamily="2" charset="-52"/>
              </a:rPr>
              <a:t>прямыми фотонами</a:t>
            </a:r>
            <a:r>
              <a:rPr lang="ru-RU" dirty="0">
                <a:latin typeface="Montserrat" panose="00000500000000000000" pitchFamily="2" charset="-52"/>
              </a:rPr>
              <a:t>, и кластеров, образованных </a:t>
            </a:r>
            <a:r>
              <a:rPr lang="ru-RU" b="1" dirty="0">
                <a:latin typeface="Montserrat" panose="00000500000000000000" pitchFamily="2" charset="-52"/>
              </a:rPr>
              <a:t>фотонами от распада π⁰</a:t>
            </a:r>
            <a:r>
              <a:rPr lang="ru-RU" dirty="0">
                <a:latin typeface="Montserrat" panose="00000500000000000000" pitchFamily="2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26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F0E5D-95D8-E8E9-F15C-CE98F3A7F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E0080-DEA3-22AB-7FF4-66A5AAC3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Гистограммы </a:t>
            </a:r>
            <a:r>
              <a:rPr lang="en-US" sz="2400" dirty="0" err="1"/>
              <a:t>minbias</a:t>
            </a:r>
            <a:r>
              <a:rPr lang="en-US" sz="2400" dirty="0"/>
              <a:t> (400000 </a:t>
            </a:r>
            <a:r>
              <a:rPr lang="ru-RU" sz="2400" dirty="0"/>
              <a:t>событий)</a:t>
            </a:r>
            <a:r>
              <a:rPr lang="en-US" sz="2400" dirty="0"/>
              <a:t>: </a:t>
            </a:r>
            <a:r>
              <a:rPr lang="ru-RU" sz="2400" dirty="0"/>
              <a:t>только кластеры вида </a:t>
            </a:r>
            <a:r>
              <a:rPr lang="en-US" sz="2400" dirty="0"/>
              <a:t>[gamma], [gamma, gamma, pi0]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8E8325-F532-3915-A027-00A2ED26A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5" y="1484792"/>
            <a:ext cx="3301719" cy="24495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7D419A-556F-2D82-E4BE-5CA67DF5C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506" y="1387106"/>
            <a:ext cx="3601776" cy="26924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492C9A-C0D1-9891-5EFF-084608FB7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375" y="1387106"/>
            <a:ext cx="3521476" cy="26490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7DE1F5-8C87-F0BB-FDB0-7739B2E87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466" y="4188831"/>
            <a:ext cx="3312717" cy="25085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191EA8D-5D22-B1AC-0868-B8910F3E9B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256" y="4216622"/>
            <a:ext cx="3347765" cy="25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24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E87F2-3B0B-B71C-4610-D9892D64A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BA9D2-A4EE-BA2F-ADDE-A83EDB18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Гистограммы </a:t>
            </a:r>
            <a:r>
              <a:rPr lang="en-US" sz="2400" dirty="0" err="1"/>
              <a:t>minbias</a:t>
            </a:r>
            <a:r>
              <a:rPr lang="en-US" sz="2400" dirty="0"/>
              <a:t> (400000 </a:t>
            </a:r>
            <a:r>
              <a:rPr lang="ru-RU" sz="2400" dirty="0"/>
              <a:t>событий)</a:t>
            </a:r>
            <a:r>
              <a:rPr lang="en-US" sz="2400" dirty="0"/>
              <a:t>: </a:t>
            </a:r>
            <a:r>
              <a:rPr lang="ru-RU" sz="2400" dirty="0"/>
              <a:t>только кластеры вида </a:t>
            </a:r>
            <a:r>
              <a:rPr lang="en-US" sz="2400" dirty="0"/>
              <a:t>[gamma], [gamma, gamma, pi0]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1E65E-7651-3030-7086-A358B86BD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5" y="1435599"/>
            <a:ext cx="3497111" cy="26423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415302-086F-8E74-D4BE-AEDD7F2DD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823" y="1327394"/>
            <a:ext cx="3484353" cy="26831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C3B5F0-138E-B70A-B223-F73B3E2AE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115" y="1553221"/>
            <a:ext cx="3294801" cy="25569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E3047E-7ABD-881A-D3FE-DD1491888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17" y="4110156"/>
            <a:ext cx="3497111" cy="263523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93F8CC-DCA8-07B6-75A0-39ED6ACA7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2963" y="4110156"/>
            <a:ext cx="3541453" cy="27348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36C7378-CBEB-99ED-3949-63E559359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2651" y="4123177"/>
            <a:ext cx="3676854" cy="273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BC1D9-17BD-DBD3-2D19-DACD3791B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8C3ACBD2-853B-D5F7-7C21-7CBE41F15D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Задача разделения фотонных 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→γ+γ</a:t>
                </a:r>
                <a:r>
                  <a:rPr lang="ru-RU" dirty="0"/>
                  <a:t> событий</a:t>
                </a:r>
              </a:p>
            </p:txBody>
          </p:sp>
        </mc:Choice>
        <mc:Fallback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8C3ACBD2-853B-D5F7-7C21-7CBE41F15D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55" t="-12791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E37BB6-2B26-74D7-B427-4A663B70E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95" y="3954955"/>
            <a:ext cx="3457097" cy="24836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5783B2-4EDC-FA23-6EC1-3B6095BDA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0" y="1366661"/>
            <a:ext cx="3350062" cy="23620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Текст 6">
                <a:extLst>
                  <a:ext uri="{FF2B5EF4-FFF2-40B4-BE49-F238E27FC236}">
                    <a16:creationId xmlns:a16="http://schemas.microsoft.com/office/drawing/2014/main" id="{3D5B0A24-1879-3C86-3CF4-034042C370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9832" y="4112353"/>
                <a:ext cx="281676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600" dirty="0"/>
                  <a:t>Пример</a:t>
                </a:r>
              </a:p>
              <a:p>
                <a:r>
                  <a:rPr lang="ru-RU" sz="1600" dirty="0"/>
                  <a:t>кластера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1600" dirty="0"/>
                  <a:t> </a:t>
                </a:r>
                <a:r>
                  <a:rPr lang="en-US" sz="1600" dirty="0"/>
                  <a:t>(5 </a:t>
                </a:r>
                <a:r>
                  <a:rPr lang="ru-RU" sz="1600" dirty="0"/>
                  <a:t>ГэВ</a:t>
                </a:r>
                <a:r>
                  <a:rPr lang="en-US" sz="1600" dirty="0"/>
                  <a:t>)</a:t>
                </a:r>
                <a:endParaRPr lang="ru-RU" sz="16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15" name="Текст 6">
                <a:extLst>
                  <a:ext uri="{FF2B5EF4-FFF2-40B4-BE49-F238E27FC236}">
                    <a16:creationId xmlns:a16="http://schemas.microsoft.com/office/drawing/2014/main" id="{3D5B0A24-1879-3C86-3CF4-034042C37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832" y="4112353"/>
                <a:ext cx="2816761" cy="954107"/>
              </a:xfrm>
              <a:prstGeom prst="rect">
                <a:avLst/>
              </a:prstGeom>
              <a:blipFill>
                <a:blip r:embed="rId5"/>
                <a:stretch>
                  <a:fillRect l="-1082" t="-1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Текст 6">
                <a:extLst>
                  <a:ext uri="{FF2B5EF4-FFF2-40B4-BE49-F238E27FC236}">
                    <a16:creationId xmlns:a16="http://schemas.microsoft.com/office/drawing/2014/main" id="{417EEC7B-6FFA-EDDA-0A3E-4D03D9989D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67962" y="1593557"/>
                <a:ext cx="379905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600" dirty="0"/>
                  <a:t>Пример</a:t>
                </a:r>
              </a:p>
              <a:p>
                <a:r>
                  <a:rPr lang="ru-RU" sz="1600" dirty="0"/>
                  <a:t>кластера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1600" dirty="0"/>
                      <m:t>5 </m:t>
                    </m:r>
                    <m:r>
                      <m:rPr>
                        <m:nor/>
                      </m:rPr>
                      <a:rPr lang="ru-RU" sz="1600" b="0" i="0" dirty="0" smtClean="0"/>
                      <m:t>ГэВ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16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16" name="Текст 6">
                <a:extLst>
                  <a:ext uri="{FF2B5EF4-FFF2-40B4-BE49-F238E27FC236}">
                    <a16:creationId xmlns:a16="http://schemas.microsoft.com/office/drawing/2014/main" id="{417EEC7B-6FFA-EDDA-0A3E-4D03D9989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962" y="1593557"/>
                <a:ext cx="3799058" cy="954107"/>
              </a:xfrm>
              <a:prstGeom prst="rect">
                <a:avLst/>
              </a:prstGeom>
              <a:blipFill>
                <a:blip r:embed="rId6"/>
                <a:stretch>
                  <a:fillRect l="-803" t="-1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екст 5">
            <a:extLst>
              <a:ext uri="{FF2B5EF4-FFF2-40B4-BE49-F238E27FC236}">
                <a16:creationId xmlns:a16="http://schemas.microsoft.com/office/drawing/2014/main" id="{B578992E-0F91-0468-8226-DFE10A07B3EA}"/>
              </a:ext>
            </a:extLst>
          </p:cNvPr>
          <p:cNvSpPr txBox="1">
            <a:spLocks/>
          </p:cNvSpPr>
          <p:nvPr/>
        </p:nvSpPr>
        <p:spPr>
          <a:xfrm>
            <a:off x="556864" y="1366661"/>
            <a:ext cx="4637887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Постановка задачи: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FF36F-5381-05D7-988B-4E00859574F5}"/>
                  </a:ext>
                </a:extLst>
              </p:cNvPr>
              <p:cNvSpPr txBox="1"/>
              <p:nvPr/>
            </p:nvSpPr>
            <p:spPr>
              <a:xfrm>
                <a:off x="614878" y="1862209"/>
                <a:ext cx="5138717" cy="4031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Montserrat" panose="00000500000000000000" pitchFamily="2" charset="-52"/>
                  </a:rPr>
                  <a:t>В связи с физикой распада фотоны из распада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1600" dirty="0">
                    <a:latin typeface="Montserrat" panose="00000500000000000000" pitchFamily="2" charset="-52"/>
                  </a:rPr>
                  <a:t> могут попадать в один кластер из-за малого угла разлета, поэтому существует 2 принципиальных случая: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sz="1600" b="1" dirty="0">
                    <a:latin typeface="Montserrat" panose="00000500000000000000" pitchFamily="2" charset="-52"/>
                  </a:rPr>
                  <a:t>оба фотона от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6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ar-AE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1600" b="1" dirty="0">
                    <a:latin typeface="Montserrat" panose="00000500000000000000" pitchFamily="2" charset="-52"/>
                  </a:rPr>
                  <a:t> попали в один кластер</a:t>
                </a:r>
                <a:r>
                  <a:rPr lang="ru-RU" sz="1600" dirty="0">
                    <a:latin typeface="Montserrat" panose="00000500000000000000" pitchFamily="2" charset="-52"/>
                  </a:rPr>
                  <a:t> – тогда такой кластер имеет специфическую форму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sz="1600" b="1" dirty="0">
                    <a:latin typeface="Montserrat" panose="00000500000000000000" pitchFamily="2" charset="-52"/>
                  </a:rPr>
                  <a:t>Фотоны</a:t>
                </a:r>
                <a:r>
                  <a:rPr lang="en-US" sz="1600" b="1" dirty="0">
                    <a:latin typeface="Montserrat" panose="00000500000000000000" pitchFamily="2" charset="-52"/>
                  </a:rPr>
                  <a:t> </a:t>
                </a:r>
                <a:r>
                  <a:rPr lang="ru-RU" sz="1600" b="1" dirty="0">
                    <a:latin typeface="Montserrat" panose="00000500000000000000" pitchFamily="2" charset="-52"/>
                  </a:rPr>
                  <a:t>от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6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ar-AE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1600" b="1" dirty="0">
                    <a:latin typeface="Montserrat" panose="00000500000000000000" pitchFamily="2" charset="-52"/>
                  </a:rPr>
                  <a:t> попали в разные кластеры </a:t>
                </a:r>
                <a:r>
                  <a:rPr lang="ru-RU" sz="1600" dirty="0">
                    <a:latin typeface="Montserrat" panose="00000500000000000000" pitchFamily="2" charset="-52"/>
                  </a:rPr>
                  <a:t>– такие кластеры надо идентифицировать из кинематики</a:t>
                </a:r>
              </a:p>
              <a:p>
                <a:endParaRPr lang="ru-RU" sz="1600" dirty="0">
                  <a:latin typeface="Montserrat" panose="00000500000000000000" pitchFamily="2" charset="-52"/>
                </a:endParaRPr>
              </a:p>
              <a:p>
                <a:r>
                  <a:rPr lang="ru-RU" sz="1600" dirty="0">
                    <a:latin typeface="Montserrat" panose="00000500000000000000" pitchFamily="2" charset="-52"/>
                  </a:rPr>
                  <a:t>В данной работе </a:t>
                </a:r>
                <a:r>
                  <a:rPr lang="ru-RU" sz="1600" b="1" dirty="0">
                    <a:latin typeface="Montserrat" panose="00000500000000000000" pitchFamily="2" charset="-52"/>
                  </a:rPr>
                  <a:t>в качестве фона рассмотрены кластеры 1го типа </a:t>
                </a:r>
                <a:r>
                  <a:rPr lang="ru-RU" sz="1600" dirty="0">
                    <a:latin typeface="Montserrat" panose="00000500000000000000" pitchFamily="2" charset="-52"/>
                  </a:rPr>
                  <a:t>– именно такие кластеры отделялись от «фотонных кандидатов»: кластеров 2го типа и кластеров от прямых фотонов.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FF36F-5381-05D7-988B-4E0085957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" y="1862209"/>
                <a:ext cx="5138717" cy="4031873"/>
              </a:xfrm>
              <a:prstGeom prst="rect">
                <a:avLst/>
              </a:prstGeom>
              <a:blipFill>
                <a:blip r:embed="rId7"/>
                <a:stretch>
                  <a:fillRect l="-712" t="-453" r="-119" b="-1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93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89D28-4320-8FE9-7B14-0562F723D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D79ABA38-A5B9-902F-C8A7-378BD2FD480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Задача разделения фотонных 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→γ+γ</a:t>
                </a:r>
                <a:r>
                  <a:rPr lang="ru-RU" dirty="0"/>
                  <a:t> событий</a:t>
                </a:r>
              </a:p>
            </p:txBody>
          </p:sp>
        </mc:Choice>
        <mc:Fallback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D79ABA38-A5B9-902F-C8A7-378BD2FD4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55" t="-12791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AB878A-3E28-D260-73B3-1ACBE76D7C2D}"/>
                  </a:ext>
                </a:extLst>
              </p:cNvPr>
              <p:cNvSpPr txBox="1"/>
              <p:nvPr/>
            </p:nvSpPr>
            <p:spPr>
              <a:xfrm>
                <a:off x="772132" y="1434506"/>
                <a:ext cx="10119130" cy="5791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latin typeface="Montserrat" panose="00000500000000000000" pitchFamily="2" charset="-52"/>
                  </a:rPr>
                  <a:t>Подходы к решению задачи сепарации γ / π⁰</a:t>
                </a:r>
              </a:p>
              <a:p>
                <a:r>
                  <a:rPr lang="ru-RU" sz="1600" dirty="0">
                    <a:latin typeface="Montserrat" panose="00000500000000000000" pitchFamily="2" charset="-52"/>
                  </a:rPr>
                  <a:t>Существуют два основных класса методов: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1600" b="1" dirty="0">
                    <a:latin typeface="Montserrat" panose="00000500000000000000" pitchFamily="2" charset="-52"/>
                  </a:rPr>
                  <a:t>Классический подход</a:t>
                </a:r>
                <a:r>
                  <a:rPr lang="ru-RU" sz="1600" dirty="0">
                    <a:latin typeface="Montserrat" panose="00000500000000000000" pitchFamily="2" charset="-52"/>
                  </a:rPr>
                  <a:t>: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Montserrat" panose="00000500000000000000" pitchFamily="2" charset="-52"/>
                  </a:rPr>
                  <a:t>фиксированные отборы по физическим переменным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1600" b="1" dirty="0">
                    <a:latin typeface="Montserrat" panose="00000500000000000000" pitchFamily="2" charset="-52"/>
                  </a:rPr>
                  <a:t>ML-подход</a:t>
                </a:r>
                <a:r>
                  <a:rPr lang="ru-RU" sz="1600" dirty="0">
                    <a:latin typeface="Montserrat" panose="00000500000000000000" pitchFamily="2" charset="-52"/>
                  </a:rPr>
                  <a:t>: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Montserrat" panose="00000500000000000000" pitchFamily="2" charset="-52"/>
                  </a:rPr>
                  <a:t>модели машинного обучения, обучающиеся форме ливня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Montserrat" panose="00000500000000000000" pitchFamily="2" charset="-52"/>
                  </a:rPr>
                  <a:t>(MLP, CNN, GNN, BDT и др.) </a:t>
                </a:r>
              </a:p>
              <a:p>
                <a:pPr lvl="2"/>
                <a:endParaRPr lang="ru-RU" sz="1600" dirty="0">
                  <a:latin typeface="Montserrat" panose="00000500000000000000" pitchFamily="2" charset="-52"/>
                </a:endParaRPr>
              </a:p>
              <a:p>
                <a:r>
                  <a:rPr lang="ru-RU" sz="1600" b="1" dirty="0">
                    <a:latin typeface="Montserrat" panose="00000500000000000000" pitchFamily="2" charset="-52"/>
                  </a:rPr>
                  <a:t>Предыдущие исследования:</a:t>
                </a:r>
                <a:r>
                  <a:rPr lang="ru-RU" sz="1600" dirty="0">
                    <a:latin typeface="Montserrat" panose="00000500000000000000" pitchFamily="2" charset="-52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Montserrat" panose="00000500000000000000" pitchFamily="2" charset="-52"/>
                  </a:rPr>
                  <a:t>ранее изучался </a:t>
                </a:r>
                <a:r>
                  <a:rPr lang="ru-RU" sz="1600" b="1" dirty="0">
                    <a:latin typeface="Montserrat" panose="00000500000000000000" pitchFamily="2" charset="-52"/>
                  </a:rPr>
                  <a:t>MLP-подход</a:t>
                </a:r>
                <a:r>
                  <a:rPr lang="ru-RU" sz="1600" dirty="0">
                    <a:latin typeface="Montserrat" panose="00000500000000000000" pitchFamily="2" charset="-52"/>
                  </a:rPr>
                  <a:t> для данной задачи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Montserrat" panose="00000500000000000000" pitchFamily="2" charset="-52"/>
                  </a:rPr>
                  <a:t>получена</a:t>
                </a:r>
                <a:r>
                  <a:rPr lang="en-US" sz="1600" dirty="0">
                    <a:latin typeface="Montserrat" panose="00000500000000000000" pitchFamily="2" charset="-52"/>
                  </a:rPr>
                  <a:t> </a:t>
                </a:r>
                <a:r>
                  <a:rPr lang="en-US" sz="1600" b="1" dirty="0">
                    <a:latin typeface="Montserrat" panose="00000500000000000000" pitchFamily="2" charset="-52"/>
                  </a:rPr>
                  <a:t>90%</a:t>
                </a:r>
                <a:r>
                  <a:rPr lang="ru-RU" sz="1600" dirty="0">
                    <a:latin typeface="Montserrat" panose="00000500000000000000" pitchFamily="2" charset="-5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>
                    <a:latin typeface="Montserrat" panose="00000500000000000000" pitchFamily="2" charset="-52"/>
                  </a:rPr>
                  <a:t> </a:t>
                </a:r>
                <a:r>
                  <a:rPr lang="ru-RU" sz="1600" b="1" dirty="0">
                    <a:latin typeface="Montserrat" panose="00000500000000000000" pitchFamily="2" charset="-52"/>
                  </a:rPr>
                  <a:t>режекция</a:t>
                </a:r>
                <a:r>
                  <a:rPr lang="en-US" sz="1600" b="1" dirty="0">
                    <a:latin typeface="Montserrat" panose="00000500000000000000" pitchFamily="2" charset="-52"/>
                  </a:rPr>
                  <a:t> </a:t>
                </a:r>
                <a:r>
                  <a:rPr lang="ru-RU" sz="1600" b="1" dirty="0">
                    <a:latin typeface="Montserrat" panose="00000500000000000000" pitchFamily="2" charset="-52"/>
                  </a:rPr>
                  <a:t>при </a:t>
                </a:r>
                <a14:m>
                  <m:oMath xmlns:m="http://schemas.openxmlformats.org/officeDocument/2006/math">
                    <m:r>
                      <a:rPr lang="ru-RU" sz="1600" b="1" i="1" dirty="0"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ru-RU" sz="1600" b="1" i="1" dirty="0">
                        <a:latin typeface="Cambria Math" panose="02040503050406030204" pitchFamily="18" charset="0"/>
                      </a:rPr>
                      <m:t>%</m:t>
                    </m:r>
                    <m:r>
                      <m:rPr>
                        <m:nor/>
                      </m:rPr>
                      <a:rPr lang="ru-RU" sz="1600" b="1" dirty="0">
                        <a:latin typeface="Montserrat" panose="00000500000000000000" pitchFamily="2" charset="-52"/>
                      </a:rPr>
                      <m:t> </m:t>
                    </m:r>
                    <m:r>
                      <a:rPr lang="ru-RU" sz="1600" b="1" i="1" dirty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ru-RU" sz="1600" b="1" dirty="0">
                    <a:latin typeface="Montserrat" panose="00000500000000000000" pitchFamily="2" charset="-52"/>
                  </a:rPr>
                  <a:t> эффективности</a:t>
                </a:r>
                <a:r>
                  <a:rPr lang="en-US" sz="1600" b="1" dirty="0">
                    <a:latin typeface="Montserrat" panose="00000500000000000000" pitchFamily="2" charset="-52"/>
                  </a:rPr>
                  <a:t> </a:t>
                </a:r>
                <a:r>
                  <a:rPr lang="ru-RU" sz="1600" dirty="0">
                    <a:latin typeface="Montserrat" panose="00000500000000000000" pitchFamily="2" charset="-52"/>
                  </a:rPr>
                  <a:t>в сценарии одиночных запусков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600" b="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600" dirty="0">
                    <a:latin typeface="Montserrat" panose="00000500000000000000" pitchFamily="2" charset="-52"/>
                  </a:rPr>
                  <a:t> </a:t>
                </a:r>
                <a:r>
                  <a:rPr lang="ru-RU" sz="1600" dirty="0">
                    <a:latin typeface="Montserrat" panose="00000500000000000000" pitchFamily="2" charset="-52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1600" b="0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sz="1600" dirty="0">
                    <a:latin typeface="Montserrat" panose="00000500000000000000" pitchFamily="2" charset="-52"/>
                  </a:rPr>
                  <a:t> равномерно по телесному углу </a:t>
                </a:r>
              </a:p>
              <a:p>
                <a:br>
                  <a:rPr lang="ru-RU" sz="1600" dirty="0">
                    <a:latin typeface="Montserrat" panose="00000500000000000000" pitchFamily="2" charset="-52"/>
                  </a:rPr>
                </a:br>
                <a:r>
                  <a:rPr lang="ru-RU" sz="1600" b="1" dirty="0">
                    <a:latin typeface="Montserrat" panose="00000500000000000000" pitchFamily="2" charset="-52"/>
                  </a:rPr>
                  <a:t>Цель данной работы:</a:t>
                </a:r>
                <a:r>
                  <a:rPr lang="ru-RU" sz="1600" dirty="0">
                    <a:latin typeface="Montserrat" panose="00000500000000000000" pitchFamily="2" charset="-52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Montserrat" panose="00000500000000000000" pitchFamily="2" charset="-52"/>
                  </a:rPr>
                  <a:t>исследование альтернативных методов: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ru-RU" sz="1600" b="1" dirty="0">
                    <a:latin typeface="Montserrat" panose="00000500000000000000" pitchFamily="2" charset="-52"/>
                  </a:rPr>
                  <a:t>BDT (</a:t>
                </a:r>
                <a:r>
                  <a:rPr lang="ru-RU" sz="1600" b="1" dirty="0" err="1">
                    <a:latin typeface="Montserrat" panose="00000500000000000000" pitchFamily="2" charset="-52"/>
                  </a:rPr>
                  <a:t>boosted</a:t>
                </a:r>
                <a:r>
                  <a:rPr lang="ru-RU" sz="1600" b="1" dirty="0">
                    <a:latin typeface="Montserrat" panose="00000500000000000000" pitchFamily="2" charset="-52"/>
                  </a:rPr>
                  <a:t> </a:t>
                </a:r>
                <a:r>
                  <a:rPr lang="ru-RU" sz="1600" b="1" dirty="0" err="1">
                    <a:latin typeface="Montserrat" panose="00000500000000000000" pitchFamily="2" charset="-52"/>
                  </a:rPr>
                  <a:t>decision</a:t>
                </a:r>
                <a:r>
                  <a:rPr lang="ru-RU" sz="1600" b="1" dirty="0">
                    <a:latin typeface="Montserrat" panose="00000500000000000000" pitchFamily="2" charset="-52"/>
                  </a:rPr>
                  <a:t> </a:t>
                </a:r>
                <a:r>
                  <a:rPr lang="ru-RU" sz="1600" b="1" dirty="0" err="1">
                    <a:latin typeface="Montserrat" panose="00000500000000000000" pitchFamily="2" charset="-52"/>
                  </a:rPr>
                  <a:t>trees</a:t>
                </a:r>
                <a:r>
                  <a:rPr lang="ru-RU" sz="1600" b="1" dirty="0">
                    <a:latin typeface="Montserrat" panose="00000500000000000000" pitchFamily="2" charset="-52"/>
                  </a:rPr>
                  <a:t>)</a:t>
                </a:r>
                <a:r>
                  <a:rPr lang="ru-RU" sz="1600" dirty="0">
                    <a:latin typeface="Montserrat" panose="00000500000000000000" pitchFamily="2" charset="-52"/>
                  </a:rPr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ru-RU" sz="1600" b="1" dirty="0">
                    <a:latin typeface="Montserrat" panose="00000500000000000000" pitchFamily="2" charset="-52"/>
                  </a:rPr>
                  <a:t>классические отборы (</a:t>
                </a:r>
                <a:r>
                  <a:rPr lang="ru-RU" sz="1600" b="1" dirty="0" err="1">
                    <a:latin typeface="Montserrat" panose="00000500000000000000" pitchFamily="2" charset="-52"/>
                  </a:rPr>
                  <a:t>cut-based</a:t>
                </a:r>
                <a:r>
                  <a:rPr lang="ru-RU" sz="1600" b="1" dirty="0">
                    <a:latin typeface="Montserrat" panose="00000500000000000000" pitchFamily="2" charset="-52"/>
                  </a:rPr>
                  <a:t>)</a:t>
                </a:r>
                <a:r>
                  <a:rPr lang="ru-RU" sz="1600" dirty="0">
                    <a:latin typeface="Montserrat" panose="00000500000000000000" pitchFamily="2" charset="-52"/>
                  </a:rPr>
                  <a:t> </a:t>
                </a:r>
              </a:p>
              <a:p>
                <a:pPr lvl="2"/>
                <a:endParaRPr lang="ru-RU" sz="1600" dirty="0">
                  <a:latin typeface="Montserrat" panose="00000500000000000000" pitchFamily="2" charset="-52"/>
                </a:endParaRPr>
              </a:p>
              <a:p>
                <a:r>
                  <a:rPr lang="ru-RU" sz="1600" b="1" dirty="0">
                    <a:latin typeface="Montserrat" panose="00000500000000000000" pitchFamily="2" charset="-52"/>
                  </a:rPr>
                  <a:t>Ключевая задача:</a:t>
                </a:r>
                <a:r>
                  <a:rPr lang="ru-RU" sz="1600" dirty="0">
                    <a:latin typeface="Montserrat" panose="00000500000000000000" pitchFamily="2" charset="-52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Montserrat" panose="00000500000000000000" pitchFamily="2" charset="-52"/>
                  </a:rPr>
                  <a:t>разработать </a:t>
                </a:r>
                <a:r>
                  <a:rPr lang="ru-RU" sz="1600" b="1" dirty="0">
                    <a:latin typeface="Montserrat" panose="00000500000000000000" pitchFamily="2" charset="-52"/>
                  </a:rPr>
                  <a:t>универсальный инструмент</a:t>
                </a:r>
                <a:r>
                  <a:rPr lang="ru-RU" sz="1600" dirty="0">
                    <a:latin typeface="Montserrat" panose="00000500000000000000" pitchFamily="2" charset="-52"/>
                  </a:rPr>
                  <a:t>, позволяющий: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Montserrat" panose="00000500000000000000" pitchFamily="2" charset="-52"/>
                  </a:rPr>
                  <a:t>применять </a:t>
                </a:r>
                <a:r>
                  <a:rPr lang="ru-RU" sz="1600" b="1" dirty="0">
                    <a:latin typeface="Montserrat" panose="00000500000000000000" pitchFamily="2" charset="-52"/>
                  </a:rPr>
                  <a:t>как ML</a:t>
                </a:r>
                <a:r>
                  <a:rPr lang="ru-RU" sz="1600" dirty="0">
                    <a:latin typeface="Montserrat" panose="00000500000000000000" pitchFamily="2" charset="-52"/>
                  </a:rPr>
                  <a:t>, так и </a:t>
                </a:r>
                <a:r>
                  <a:rPr lang="ru-RU" sz="1600" b="1" dirty="0">
                    <a:latin typeface="Montserrat" panose="00000500000000000000" pitchFamily="2" charset="-52"/>
                  </a:rPr>
                  <a:t>классические методы</a:t>
                </a:r>
                <a:r>
                  <a:rPr lang="ru-RU" sz="1600" dirty="0">
                    <a:latin typeface="Montserrat" panose="00000500000000000000" pitchFamily="2" charset="-52"/>
                  </a:rPr>
                  <a:t> </a:t>
                </a:r>
              </a:p>
              <a:p>
                <a:pPr lvl="2"/>
                <a:endParaRPr lang="ru-RU" dirty="0"/>
              </a:p>
              <a:p>
                <a:endParaRPr lang="ru-RU" sz="1600" dirty="0"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AB878A-3E28-D260-73B3-1ACBE76D7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32" y="1434506"/>
                <a:ext cx="10119130" cy="5791778"/>
              </a:xfrm>
              <a:prstGeom prst="rect">
                <a:avLst/>
              </a:prstGeom>
              <a:blipFill>
                <a:blip r:embed="rId3"/>
                <a:stretch>
                  <a:fillRect l="-361" t="-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37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8C27D-6651-FFD7-3510-85828A090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52F748A3-2681-9D08-E7C1-61B77FA5B60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Задача разделения фотонных 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→γ+γ</a:t>
                </a:r>
                <a:r>
                  <a:rPr lang="ru-RU" dirty="0"/>
                  <a:t> событий</a:t>
                </a:r>
              </a:p>
            </p:txBody>
          </p:sp>
        </mc:Choice>
        <mc:Fallback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52F748A3-2681-9D08-E7C1-61B77FA5B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55" t="-12791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46DA48D-5A72-44AC-D447-5CFFD650C7F7}"/>
              </a:ext>
            </a:extLst>
          </p:cNvPr>
          <p:cNvSpPr txBox="1"/>
          <p:nvPr/>
        </p:nvSpPr>
        <p:spPr>
          <a:xfrm>
            <a:off x="772132" y="1434506"/>
            <a:ext cx="1011913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endParaRPr lang="ru-RU" dirty="0"/>
          </a:p>
          <a:p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8C7E7A-1DCC-CBCE-50F2-575CD33E4CD9}"/>
              </a:ext>
            </a:extLst>
          </p:cNvPr>
          <p:cNvSpPr txBox="1"/>
          <p:nvPr/>
        </p:nvSpPr>
        <p:spPr>
          <a:xfrm>
            <a:off x="772132" y="1622012"/>
            <a:ext cx="60984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Montserrat" panose="00000500000000000000" pitchFamily="2" charset="-52"/>
              </a:rPr>
              <a:t>Методология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Montserrat" panose="00000500000000000000" pitchFamily="2" charset="-52"/>
              </a:rPr>
              <a:t>Основная </a:t>
            </a:r>
            <a:r>
              <a:rPr lang="ru-RU" sz="1800" b="1" dirty="0">
                <a:latin typeface="Montserrat" panose="00000500000000000000" pitchFamily="2" charset="-52"/>
              </a:rPr>
              <a:t>метрика </a:t>
            </a:r>
            <a:r>
              <a:rPr lang="ru-RU" sz="1800" dirty="0">
                <a:latin typeface="Montserrat" panose="00000500000000000000" pitchFamily="2" charset="-52"/>
              </a:rPr>
              <a:t>оценки качества модели, которая использовалась в данной работе: </a:t>
            </a:r>
            <a:r>
              <a:rPr lang="ru-RU" sz="1800" b="1" dirty="0">
                <a:latin typeface="Montserrat" panose="00000500000000000000" pitchFamily="2" charset="-52"/>
              </a:rPr>
              <a:t>площадь под </a:t>
            </a:r>
            <a:r>
              <a:rPr lang="en-US" sz="1800" b="1" dirty="0">
                <a:latin typeface="Montserrat" panose="00000500000000000000" pitchFamily="2" charset="-52"/>
              </a:rPr>
              <a:t>ROC </a:t>
            </a:r>
            <a:r>
              <a:rPr lang="ru-RU" sz="1800" b="1" dirty="0">
                <a:latin typeface="Montserrat" panose="00000500000000000000" pitchFamily="2" charset="-52"/>
              </a:rPr>
              <a:t>кривой </a:t>
            </a:r>
            <a:r>
              <a:rPr lang="ru-RU" sz="1800" dirty="0">
                <a:latin typeface="Montserrat" panose="00000500000000000000" pitchFamily="2" charset="-52"/>
              </a:rPr>
              <a:t>– </a:t>
            </a:r>
            <a:r>
              <a:rPr lang="ru-RU" sz="1800" dirty="0" err="1">
                <a:latin typeface="Montserrat" panose="00000500000000000000" pitchFamily="2" charset="-52"/>
              </a:rPr>
              <a:t>режекции</a:t>
            </a:r>
            <a:r>
              <a:rPr lang="ru-RU" sz="1800" dirty="0">
                <a:latin typeface="Montserrat" panose="00000500000000000000" pitchFamily="2" charset="-52"/>
              </a:rPr>
              <a:t> фона (1-</a:t>
            </a:r>
            <a:r>
              <a:rPr lang="en-US" sz="1800" dirty="0">
                <a:latin typeface="Montserrat" panose="00000500000000000000" pitchFamily="2" charset="-52"/>
              </a:rPr>
              <a:t>FPR)</a:t>
            </a:r>
            <a:r>
              <a:rPr lang="ru-RU" sz="1800" dirty="0">
                <a:latin typeface="Montserrat" panose="00000500000000000000" pitchFamily="2" charset="-52"/>
              </a:rPr>
              <a:t> от эффективности сигнала</a:t>
            </a:r>
            <a:r>
              <a:rPr lang="en-US" sz="1800" dirty="0">
                <a:latin typeface="Montserrat" panose="00000500000000000000" pitchFamily="2" charset="-52"/>
              </a:rPr>
              <a:t> (TPR)</a:t>
            </a:r>
            <a:endParaRPr lang="ru-RU" sz="1800" dirty="0"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-52"/>
              </a:rPr>
              <a:t>FPR </a:t>
            </a:r>
            <a:r>
              <a:rPr lang="ru-RU" dirty="0">
                <a:latin typeface="Montserrat" panose="00000500000000000000" pitchFamily="2" charset="-52"/>
              </a:rPr>
              <a:t>– доля фона принятого за сигнал (соответственно </a:t>
            </a:r>
            <a:r>
              <a:rPr lang="ru-RU" dirty="0" err="1">
                <a:latin typeface="Montserrat" panose="00000500000000000000" pitchFamily="2" charset="-52"/>
              </a:rPr>
              <a:t>режекция</a:t>
            </a:r>
            <a:r>
              <a:rPr lang="ru-RU" dirty="0">
                <a:latin typeface="Montserrat" panose="00000500000000000000" pitchFamily="2" charset="-52"/>
              </a:rPr>
              <a:t> фона – доля правильно отброшенного фона среди всего фона)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-52"/>
              </a:rPr>
              <a:t>TPR </a:t>
            </a:r>
            <a:r>
              <a:rPr lang="ru-RU" dirty="0">
                <a:latin typeface="Montserrat" panose="00000500000000000000" pitchFamily="2" charset="-52"/>
              </a:rPr>
              <a:t>– доля правильно отобранного сигнала среди всего сигнала</a:t>
            </a:r>
            <a:endParaRPr lang="ru-RU" sz="1800" dirty="0">
              <a:latin typeface="Montserrat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BB96D-ACE9-33AB-76A5-70A9A9F82364}"/>
              </a:ext>
            </a:extLst>
          </p:cNvPr>
          <p:cNvSpPr txBox="1"/>
          <p:nvPr/>
        </p:nvSpPr>
        <p:spPr>
          <a:xfrm>
            <a:off x="8041592" y="5297261"/>
            <a:ext cx="3285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Примеры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ROC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-кривых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012209-7D47-1DBA-2ADA-C1C11B444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666" y="1492723"/>
            <a:ext cx="4113021" cy="37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6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8C90A-CE90-8381-B911-F679A4EBC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3D044-5434-B81A-E3B9-A35AC883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ru-RU" sz="2400" dirty="0"/>
              <a:t>Описание всех адаптированных параметров</a:t>
            </a:r>
          </a:p>
        </p:txBody>
      </p:sp>
      <p:pic>
        <p:nvPicPr>
          <p:cNvPr id="7" name="Рисунок 6" descr="Изображение выглядит как текст, Шрифт, рукописный текс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07DC175-EA33-4A0F-3D2B-1980DA083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40" y="1276198"/>
            <a:ext cx="4135524" cy="203595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Шрифт, белый, алгебр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77A2C25-9C11-4888-9D5C-DD2119AF3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47" y="3430085"/>
            <a:ext cx="4509423" cy="6505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7F01D47-9210-4623-EECA-D1F97780C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018" y="4015629"/>
            <a:ext cx="4101184" cy="2593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255FD-28E7-E76C-3953-BB48C763E408}"/>
              </a:ext>
            </a:extLst>
          </p:cNvPr>
          <p:cNvSpPr txBox="1"/>
          <p:nvPr/>
        </p:nvSpPr>
        <p:spPr>
          <a:xfrm>
            <a:off x="742620" y="5962992"/>
            <a:ext cx="37212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Также на распределениях с нефиксированной энергией и направлением использовались энергия кластера и координаты его центра</a:t>
            </a:r>
            <a:r>
              <a:rPr lang="en-US" sz="1200" dirty="0"/>
              <a:t> </a:t>
            </a:r>
            <a:r>
              <a:rPr lang="ru-RU" sz="1200" dirty="0"/>
              <a:t>в качестве переменных </a:t>
            </a:r>
            <a:r>
              <a:rPr lang="en-US" sz="1200" dirty="0"/>
              <a:t>BDT.</a:t>
            </a: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4B311E-8E65-0D57-C506-CDFCC698F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20" y="1428761"/>
            <a:ext cx="5104142" cy="41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9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FD403-D096-0DD6-3011-857392800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D69EF-0244-55B9-E5A8-6445E58D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en-US" sz="2400" dirty="0"/>
              <a:t>Ranking </a:t>
            </a:r>
            <a:r>
              <a:rPr lang="ru-RU" sz="2400" dirty="0"/>
              <a:t>переменных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8288D6-0DA3-C77E-E94E-F19857967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85" y="1453556"/>
            <a:ext cx="6250289" cy="5281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968EC-4957-15D6-152F-895D931D1AA8}"/>
              </a:ext>
            </a:extLst>
          </p:cNvPr>
          <p:cNvSpPr txBox="1"/>
          <p:nvPr/>
        </p:nvSpPr>
        <p:spPr>
          <a:xfrm>
            <a:off x="7218168" y="1807695"/>
            <a:ext cx="44991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Для классификатора фиксированных отборов отобраны переменные: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kappa, </a:t>
            </a: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Rphi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, Reta, </a:t>
            </a: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lwidth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, </a:t>
            </a: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deltaE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, s6_over_s9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Для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BDT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классификатора: были отброшены </a:t>
            </a: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Eratio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, </a:t>
            </a: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deltaE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, </a:t>
            </a: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Rphi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, (m2+s1)/s4, Sxx25, s6/s9, (s9-s1)/(s25-s1)</a:t>
            </a:r>
            <a:endParaRPr lang="ru-RU" dirty="0">
              <a:solidFill>
                <a:srgbClr val="222A3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688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23830-3CF5-C5F5-8AEF-A1534FD82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B147E-D2CF-E965-34C0-6F3235E8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012"/>
            <a:ext cx="11081566" cy="1200329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en-US" sz="2400" dirty="0"/>
              <a:t>BDTG (~15000 gamma</a:t>
            </a:r>
            <a:r>
              <a:rPr lang="ru-RU" sz="2400" dirty="0"/>
              <a:t> и </a:t>
            </a:r>
            <a:r>
              <a:rPr lang="en-US" sz="2400" dirty="0"/>
              <a:t>pi0 </a:t>
            </a:r>
            <a:r>
              <a:rPr lang="ru-RU" sz="2400" dirty="0"/>
              <a:t>перпендикулярно баррелю</a:t>
            </a:r>
            <a:r>
              <a:rPr lang="en-US" sz="2400" dirty="0"/>
              <a:t> (</a:t>
            </a:r>
            <a:r>
              <a:rPr lang="en-US" sz="2400" dirty="0" err="1"/>
              <a:t>px</a:t>
            </a:r>
            <a:r>
              <a:rPr lang="en-US" sz="2400" dirty="0"/>
              <a:t>=</a:t>
            </a:r>
            <a:r>
              <a:rPr lang="en-US" sz="2400" dirty="0" err="1"/>
              <a:t>pz</a:t>
            </a:r>
            <a:r>
              <a:rPr lang="en-US" sz="2400" dirty="0"/>
              <a:t>=0)</a:t>
            </a:r>
            <a:r>
              <a:rPr lang="ru-RU" sz="2400" dirty="0"/>
              <a:t>: равномерное распределение энергии 1-10</a:t>
            </a:r>
            <a:r>
              <a:rPr lang="en-US" sz="2400" dirty="0"/>
              <a:t>GeV)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FE0CD-043B-6D53-3C3C-F35A3FA28654}"/>
              </a:ext>
            </a:extLst>
          </p:cNvPr>
          <p:cNvSpPr txBox="1"/>
          <p:nvPr/>
        </p:nvSpPr>
        <p:spPr>
          <a:xfrm>
            <a:off x="7096250" y="2057089"/>
            <a:ext cx="42526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Фон: кластеры вида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[pi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0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, gamma, gamma] (train: 7457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кластеров)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Сигнал: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кластеры вида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[gamma]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.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(train: 13867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кластеров)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60A65-E134-AE86-7577-4C531201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27" y="1821425"/>
            <a:ext cx="6000325" cy="4439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441E8A-BEAB-CA26-39DD-D2CC8438088D}"/>
              </a:ext>
            </a:extLst>
          </p:cNvPr>
          <p:cNvSpPr txBox="1"/>
          <p:nvPr/>
        </p:nvSpPr>
        <p:spPr>
          <a:xfrm>
            <a:off x="7388504" y="4775850"/>
            <a:ext cx="42526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Параметры лучшего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BDT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классификатора: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Ntrees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= 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MaxDepth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nCuts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= 40</a:t>
            </a:r>
            <a:endParaRPr lang="ru-RU" dirty="0">
              <a:solidFill>
                <a:srgbClr val="222A3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4131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FEE45-598D-5307-DC3E-75A76D556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8645B-74B4-641E-5910-F74308A7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012"/>
            <a:ext cx="11081566" cy="1200329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en-US" sz="2400" dirty="0"/>
              <a:t>BDTG (~18000 gamma</a:t>
            </a:r>
            <a:r>
              <a:rPr lang="ru-RU" sz="2400" dirty="0"/>
              <a:t> и </a:t>
            </a:r>
            <a:r>
              <a:rPr lang="en-US" sz="2400" dirty="0"/>
              <a:t>pi0: </a:t>
            </a:r>
            <a:r>
              <a:rPr lang="ru-RU" sz="2400" dirty="0"/>
              <a:t>равномерное распределение по телесному углу, равномерное распределение по </a:t>
            </a:r>
            <a:r>
              <a:rPr lang="en-US" sz="2400" dirty="0"/>
              <a:t>Pt [0, 10] GeV)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1C7F2-15A3-9223-6EB6-44EF3BE98953}"/>
              </a:ext>
            </a:extLst>
          </p:cNvPr>
          <p:cNvSpPr txBox="1"/>
          <p:nvPr/>
        </p:nvSpPr>
        <p:spPr>
          <a:xfrm>
            <a:off x="7096250" y="2057089"/>
            <a:ext cx="42526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Фон: кластеры вида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[pi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0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, gamma, gamma] (train: 7149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кластеров)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Сигнал: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кластеры вида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[gamma]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.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(train: 10139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кластеров)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6D650-492B-E3B4-7B0D-28041EAA86AD}"/>
              </a:ext>
            </a:extLst>
          </p:cNvPr>
          <p:cNvSpPr txBox="1"/>
          <p:nvPr/>
        </p:nvSpPr>
        <p:spPr>
          <a:xfrm>
            <a:off x="7447754" y="4443871"/>
            <a:ext cx="4252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Ntrees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= 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MaxDepth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A3F"/>
                </a:solidFill>
                <a:latin typeface="Montserrat" panose="00000500000000000000" pitchFamily="2" charset="-52"/>
              </a:rPr>
              <a:t>nCuts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= 40</a:t>
            </a:r>
            <a:endParaRPr lang="ru-RU" dirty="0">
              <a:solidFill>
                <a:srgbClr val="222A3F"/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DC4CC0-41CB-78DB-C7A4-AD4C9068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2" y="1718057"/>
            <a:ext cx="6547184" cy="45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41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6995</TotalTime>
  <Words>1054</Words>
  <Application>Microsoft Office PowerPoint</Application>
  <PresentationFormat>Широкоэкранный</PresentationFormat>
  <Paragraphs>127</Paragraphs>
  <Slides>21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Cambria Math</vt:lpstr>
      <vt:lpstr>Montserrat</vt:lpstr>
      <vt:lpstr>Тема Office</vt:lpstr>
      <vt:lpstr>Презентация PowerPoint</vt:lpstr>
      <vt:lpstr>Задача разделения фотонных и π^0  →γ+γ событий</vt:lpstr>
      <vt:lpstr>Задача разделения фотонных и π^0  →γ+γ событий</vt:lpstr>
      <vt:lpstr>Задача разделения фотонных и π^0  →γ+γ событий</vt:lpstr>
      <vt:lpstr>Задача разделения фотонных и π^0  →γ+γ событий</vt:lpstr>
      <vt:lpstr>Описание всех адаптированных параметров</vt:lpstr>
      <vt:lpstr>Ranking переменных</vt:lpstr>
      <vt:lpstr>Результаты BDTG (~15000 gamma и pi0 перпендикулярно баррелю (px=pz=0): равномерное распределение энергии 1-10GeV)</vt:lpstr>
      <vt:lpstr>Результаты BDTG (~18000 gamma и pi0: равномерное распределение по телесному углу, равномерное распределение по Pt [0, 10] GeV)</vt:lpstr>
      <vt:lpstr>Результаты BDTG (minbias: 4000000 событий)</vt:lpstr>
      <vt:lpstr>Результаты BDTG (minbias: 4000000 событий)</vt:lpstr>
      <vt:lpstr>Фиксированные отборы - GA (minbias: 4000000 событий)</vt:lpstr>
      <vt:lpstr>Сравнение методов</vt:lpstr>
      <vt:lpstr>Презентация PowerPoint</vt:lpstr>
      <vt:lpstr>minbias: 400000 событий (самые частые кластеры)</vt:lpstr>
      <vt:lpstr>~15000 событий gamma и pi0 перпендикулярно баррелю (самые частые кластеры)</vt:lpstr>
      <vt:lpstr>Результаты BDTG</vt:lpstr>
      <vt:lpstr>Гистограммы minbias (400000 событий): только кластеры вида [gamma], [gamma, gamma, pi0]</vt:lpstr>
      <vt:lpstr>Гистограммы minbias (400000 событий): только кластеры вида [gamma], [gamma, gamma, pi0]</vt:lpstr>
      <vt:lpstr>Гистограммы minbias (400000 событий): только кластеры вида [gamma], [gamma, gamma, pi0]</vt:lpstr>
      <vt:lpstr>Гистограммы minbias (400000 событий): только кластеры вида [gamma], [gamma, gamma, pi0]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Reith Tyler</dc:creator>
  <cp:lastModifiedBy>Reith Tyler</cp:lastModifiedBy>
  <cp:revision>59</cp:revision>
  <dcterms:created xsi:type="dcterms:W3CDTF">2026-03-25T15:16:59Z</dcterms:created>
  <dcterms:modified xsi:type="dcterms:W3CDTF">2026-05-05T15:00:42Z</dcterms:modified>
</cp:coreProperties>
</file>