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sldIdLst>
    <p:sldId id="281" r:id="rId2"/>
    <p:sldId id="285" r:id="rId3"/>
    <p:sldId id="279" r:id="rId4"/>
    <p:sldId id="287" r:id="rId5"/>
    <p:sldId id="288" r:id="rId6"/>
    <p:sldId id="293" r:id="rId7"/>
    <p:sldId id="292" r:id="rId8"/>
    <p:sldId id="290" r:id="rId9"/>
    <p:sldId id="263" r:id="rId10"/>
    <p:sldId id="286" r:id="rId11"/>
  </p:sldIdLst>
  <p:sldSz cx="12192000" cy="6858000"/>
  <p:notesSz cx="6858000" cy="9144000"/>
  <p:embeddedFontLst>
    <p:embeddedFont>
      <p:font typeface="Cambria Math" panose="02040503050406030204" pitchFamily="18" charset="0"/>
      <p:regular r:id="rId12"/>
    </p:embeddedFont>
    <p:embeddedFont>
      <p:font typeface="Montserrat" panose="00000500000000000000" pitchFamily="2" charset="-52"/>
      <p:regular r:id="rId13"/>
      <p:bold r:id="rId14"/>
      <p:italic r:id="rId15"/>
      <p:boldItalic r:id="rId1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2A"/>
    <a:srgbClr val="FF7300"/>
    <a:srgbClr val="0055BB"/>
    <a:srgbClr val="0061AF"/>
    <a:srgbClr val="8F9092"/>
    <a:srgbClr val="DDDEDE"/>
    <a:srgbClr val="222A3F"/>
    <a:srgbClr val="00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4697"/>
  </p:normalViewPr>
  <p:slideViewPr>
    <p:cSldViewPr snapToGrid="0" showGuides="1">
      <p:cViewPr varScale="1">
        <p:scale>
          <a:sx n="82" d="100"/>
          <a:sy n="82" d="100"/>
        </p:scale>
        <p:origin x="581" y="5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Шапка с атомом">
    <p:spTree>
      <p:nvGrpSpPr>
        <p:cNvPr id="1" name=""/>
        <p:cNvGrpSpPr/>
        <p:nvPr/>
      </p:nvGrpSpPr>
      <p:grpSpPr>
        <a:xfrm>
          <a:off x="0" y="0"/>
          <a:ext cx="0" cy="0"/>
          <a:chOff x="0" y="0"/>
          <a:chExt cx="0" cy="0"/>
        </a:xfrm>
      </p:grpSpPr>
      <p:sp>
        <p:nvSpPr>
          <p:cNvPr id="7" name="Прямоугольник 6"/>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sp>
        <p:nvSpPr>
          <p:cNvPr id="6" name="Прямоугольник 5"/>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55BB"/>
              </a:solidFill>
            </a:endParaRPr>
          </a:p>
        </p:txBody>
      </p:sp>
      <p:pic>
        <p:nvPicPr>
          <p:cNvPr id="8" name="Рисунок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3654" b="46857"/>
          <a:stretch/>
        </p:blipFill>
        <p:spPr>
          <a:xfrm>
            <a:off x="8040340" y="-1"/>
            <a:ext cx="4151660" cy="122399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11081566"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20"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chemeClr val="accent2"/>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27"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Tree>
    <p:extLst>
      <p:ext uri="{BB962C8B-B14F-4D97-AF65-F5344CB8AC3E}">
        <p14:creationId xmlns:p14="http://schemas.microsoft.com/office/powerpoint/2010/main" val="37323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99890" cy="523220"/>
          </a:xfrm>
          <a:prstGeom prst="rect">
            <a:avLst/>
          </a:prstGeom>
        </p:spPr>
        <p:txBody>
          <a:bodyPr wrap="square" anchor="ctr">
            <a:spAutoFit/>
          </a:bodyPr>
          <a:lstStyle>
            <a:lvl1pPr>
              <a:lnSpc>
                <a:spcPct val="100000"/>
              </a:lnSpc>
              <a:defRPr sz="2800" b="1">
                <a:solidFill>
                  <a:srgbClr val="0055BB"/>
                </a:solidFill>
                <a:latin typeface="Montserrat" panose="00000500000000000000" pitchFamily="2" charset="-52"/>
              </a:defRPr>
            </a:lvl1pPr>
          </a:lstStyle>
          <a:p>
            <a:r>
              <a:rPr lang="ru-RU" dirty="0"/>
              <a:t>Образец заголовка</a:t>
            </a:r>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5138" y="170399"/>
            <a:ext cx="1656000" cy="883200"/>
          </a:xfrm>
          <a:prstGeom prst="rect">
            <a:avLst/>
          </a:prstGeom>
        </p:spPr>
      </p:pic>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2" name="Прямоугольник 11">
            <a:extLst>
              <a:ext uri="{FF2B5EF4-FFF2-40B4-BE49-F238E27FC236}">
                <a16:creationId xmlns:a16="http://schemas.microsoft.com/office/drawing/2014/main" id="{C5D4A470-D186-460E-BFFA-A336BBB6414C}"/>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4437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синя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762" y="170399"/>
            <a:ext cx="1656000" cy="883200"/>
          </a:xfrm>
          <a:prstGeom prst="rect">
            <a:avLst/>
          </a:prstGeom>
        </p:spPr>
      </p:pic>
      <p:pic>
        <p:nvPicPr>
          <p:cNvPr id="5" name="Рисунок 4"/>
          <p:cNvPicPr>
            <a:picLocks noChangeAspect="1"/>
          </p:cNvPicPr>
          <p:nvPr userDrawn="1"/>
        </p:nvPicPr>
        <p:blipFill rotWithShape="1">
          <a:blip r:embed="rId3"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4"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73513"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843DE57E-711D-404D-B188-192C4B659303}"/>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344683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rgbClr val="E46C2A"/>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956" y="-135287"/>
            <a:ext cx="2376074" cy="1512000"/>
          </a:xfrm>
          <a:prstGeom prst="rect">
            <a:avLst/>
          </a:prstGeom>
        </p:spPr>
      </p:pic>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946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032836" cy="523220"/>
          </a:xfrm>
          <a:prstGeom prst="rect">
            <a:avLst/>
          </a:prstGeom>
        </p:spPr>
        <p:txBody>
          <a:bodyPr wrap="square" anchor="ctr">
            <a:spAutoFit/>
          </a:bodyPr>
          <a:lstStyle>
            <a:lvl1pPr>
              <a:lnSpc>
                <a:spcPct val="100000"/>
              </a:lnSpc>
              <a:defRPr lang="ru-RU" sz="2800" b="1" kern="1200" dirty="0">
                <a:solidFill>
                  <a:srgbClr val="0055BB"/>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9525956" y="-144001"/>
            <a:ext cx="2376074" cy="1512000"/>
          </a:xfrm>
          <a:prstGeom prst="rect">
            <a:avLst/>
          </a:prstGeom>
        </p:spPr>
      </p:pic>
      <p:sp>
        <p:nvSpPr>
          <p:cNvPr id="11" name="Прямоугольник 10">
            <a:extLst>
              <a:ext uri="{FF2B5EF4-FFF2-40B4-BE49-F238E27FC236}">
                <a16:creationId xmlns:a16="http://schemas.microsoft.com/office/drawing/2014/main" id="{12077ADA-551A-4656-A047-B811D4148796}"/>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167572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Титульный слайд 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194" y="558606"/>
            <a:ext cx="2484000" cy="1656000"/>
          </a:xfrm>
          <a:prstGeom prst="rect">
            <a:avLst/>
          </a:prstGeom>
        </p:spPr>
      </p:pic>
      <p:sp>
        <p:nvSpPr>
          <p:cNvPr id="6" name="Текст 26"/>
          <p:cNvSpPr>
            <a:spLocks noGrp="1"/>
          </p:cNvSpPr>
          <p:nvPr>
            <p:ph type="body" sz="quarter" idx="11" hasCustomPrompt="1"/>
          </p:nvPr>
        </p:nvSpPr>
        <p:spPr>
          <a:xfrm>
            <a:off x="560194"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560194"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560194"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102702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6418217"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6418217"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6418217"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69250"/>
            <a:ext cx="5886994" cy="4088550"/>
          </a:xfrm>
          <a:prstGeom prst="rect">
            <a:avLst/>
          </a:prstGeom>
        </p:spPr>
      </p:pic>
    </p:spTree>
    <p:extLst>
      <p:ext uri="{BB962C8B-B14F-4D97-AF65-F5344CB8AC3E}">
        <p14:creationId xmlns:p14="http://schemas.microsoft.com/office/powerpoint/2010/main" val="425510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7" name="Текст 26"/>
          <p:cNvSpPr>
            <a:spLocks noGrp="1"/>
          </p:cNvSpPr>
          <p:nvPr>
            <p:ph type="body" sz="quarter" idx="13" hasCustomPrompt="1"/>
          </p:nvPr>
        </p:nvSpPr>
        <p:spPr>
          <a:xfrm>
            <a:off x="560194" y="3105834"/>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97975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56644"/>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79" r:id="rId4"/>
    <p:sldLayoutId id="2147483680" r:id="rId5"/>
    <p:sldLayoutId id="2147483675" r:id="rId6"/>
    <p:sldLayoutId id="2147483682" r:id="rId7"/>
    <p:sldLayoutId id="214748368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4065"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sz="quarter" idx="12"/>
          </p:nvPr>
        </p:nvSpPr>
        <p:spPr>
          <a:xfrm>
            <a:off x="560192" y="4162032"/>
            <a:ext cx="6773669" cy="2246769"/>
          </a:xfrm>
        </p:spPr>
        <p:txBody>
          <a:bodyPr/>
          <a:lstStyle/>
          <a:p>
            <a:r>
              <a:rPr lang="ru-RU" dirty="0">
                <a:solidFill>
                  <a:schemeClr val="tx1"/>
                </a:solidFill>
                <a:latin typeface="Montserrat" panose="020B0604020202020204" charset="-52"/>
              </a:rPr>
              <a:t>Студент:  Коробков Андрей Олегович</a:t>
            </a:r>
          </a:p>
          <a:p>
            <a:r>
              <a:rPr lang="ru-RU" dirty="0">
                <a:solidFill>
                  <a:schemeClr val="tx1"/>
                </a:solidFill>
                <a:latin typeface="Montserrat" panose="020B0604020202020204" charset="-52"/>
              </a:rPr>
              <a:t>Научный руководитель: </a:t>
            </a:r>
          </a:p>
          <a:p>
            <a:r>
              <a:rPr lang="ru-RU" dirty="0">
                <a:solidFill>
                  <a:schemeClr val="tx1"/>
                </a:solidFill>
                <a:latin typeface="Montserrat" panose="020B0604020202020204" charset="-52"/>
              </a:rPr>
              <a:t>к.ф.-м.н., доцент Майоров А. Г.</a:t>
            </a:r>
            <a:endParaRPr lang="en-US" dirty="0">
              <a:solidFill>
                <a:schemeClr val="tx1"/>
              </a:solidFill>
              <a:latin typeface="Montserrat" panose="020B0604020202020204" charset="-52"/>
            </a:endParaRPr>
          </a:p>
          <a:p>
            <a:r>
              <a:rPr lang="ru-RU" dirty="0">
                <a:solidFill>
                  <a:schemeClr val="tx1"/>
                </a:solidFill>
                <a:latin typeface="Montserrat" panose="020B0604020202020204" charset="-52"/>
              </a:rPr>
              <a:t>Научный консультант: </a:t>
            </a:r>
            <a:r>
              <a:rPr lang="ru-RU" dirty="0" err="1">
                <a:solidFill>
                  <a:schemeClr val="tx1"/>
                </a:solidFill>
                <a:latin typeface="Montserrat" panose="020B0604020202020204" charset="-52"/>
              </a:rPr>
              <a:t>Юлбарисов</a:t>
            </a:r>
            <a:r>
              <a:rPr lang="ru-RU" dirty="0">
                <a:solidFill>
                  <a:schemeClr val="tx1"/>
                </a:solidFill>
                <a:latin typeface="Montserrat" panose="020B0604020202020204" charset="-52"/>
              </a:rPr>
              <a:t> Р. Ф.</a:t>
            </a:r>
          </a:p>
          <a:p>
            <a:r>
              <a:rPr lang="ru-RU" dirty="0">
                <a:solidFill>
                  <a:schemeClr val="tx1"/>
                </a:solidFill>
                <a:latin typeface="Montserrat" panose="020B0604020202020204" charset="-52"/>
              </a:rPr>
              <a:t>Научный консультант: </a:t>
            </a:r>
            <a:r>
              <a:rPr lang="ru-RU" dirty="0" err="1">
                <a:solidFill>
                  <a:schemeClr val="tx1"/>
                </a:solidFill>
                <a:latin typeface="Montserrat" panose="020B0604020202020204" charset="-52"/>
              </a:rPr>
              <a:t>Сирук</a:t>
            </a:r>
            <a:r>
              <a:rPr lang="ru-RU" dirty="0">
                <a:solidFill>
                  <a:schemeClr val="tx1"/>
                </a:solidFill>
                <a:latin typeface="Montserrat" panose="020B0604020202020204" charset="-52"/>
              </a:rPr>
              <a:t> С. А.</a:t>
            </a:r>
          </a:p>
        </p:txBody>
      </p:sp>
      <p:sp>
        <p:nvSpPr>
          <p:cNvPr id="13" name="Текст 12"/>
          <p:cNvSpPr>
            <a:spLocks noGrp="1"/>
          </p:cNvSpPr>
          <p:nvPr>
            <p:ph type="body" sz="quarter" idx="13"/>
          </p:nvPr>
        </p:nvSpPr>
        <p:spPr>
          <a:xfrm>
            <a:off x="560192" y="2215346"/>
            <a:ext cx="9124983" cy="1800493"/>
          </a:xfrm>
        </p:spPr>
        <p:txBody>
          <a:bodyPr/>
          <a:lstStyle/>
          <a:p>
            <a:r>
              <a:rPr lang="ru-RU" dirty="0"/>
              <a:t>Параметризация локальных межзвездных спектров ядер галактических космических лучей</a:t>
            </a:r>
          </a:p>
          <a:p>
            <a:endParaRPr lang="ru-RU" dirty="0"/>
          </a:p>
        </p:txBody>
      </p:sp>
      <p:sp>
        <p:nvSpPr>
          <p:cNvPr id="2" name="Текст 1"/>
          <p:cNvSpPr>
            <a:spLocks noGrp="1"/>
          </p:cNvSpPr>
          <p:nvPr>
            <p:ph type="body" sz="quarter" idx="11"/>
          </p:nvPr>
        </p:nvSpPr>
        <p:spPr>
          <a:xfrm>
            <a:off x="9685174" y="433320"/>
            <a:ext cx="1922107" cy="830997"/>
          </a:xfrm>
        </p:spPr>
        <p:txBody>
          <a:bodyPr/>
          <a:lstStyle/>
          <a:p>
            <a:pPr algn="ctr"/>
            <a:r>
              <a:rPr lang="ru-RU" sz="2400" dirty="0">
                <a:solidFill>
                  <a:schemeClr val="tx1"/>
                </a:solidFill>
              </a:rPr>
              <a:t>05</a:t>
            </a:r>
            <a:r>
              <a:rPr lang="en-US" sz="2400" dirty="0">
                <a:solidFill>
                  <a:schemeClr val="tx1"/>
                </a:solidFill>
              </a:rPr>
              <a:t>.</a:t>
            </a:r>
            <a:r>
              <a:rPr lang="ru-RU" sz="2400" dirty="0">
                <a:solidFill>
                  <a:schemeClr val="tx1"/>
                </a:solidFill>
              </a:rPr>
              <a:t>05</a:t>
            </a:r>
            <a:r>
              <a:rPr lang="en-US" sz="2400" dirty="0">
                <a:solidFill>
                  <a:schemeClr val="tx1"/>
                </a:solidFill>
              </a:rPr>
              <a:t>.202</a:t>
            </a:r>
            <a:r>
              <a:rPr lang="ru-RU" sz="2400" dirty="0">
                <a:solidFill>
                  <a:schemeClr val="tx1"/>
                </a:solidFill>
              </a:rPr>
              <a:t>6</a:t>
            </a:r>
            <a:endParaRPr lang="ru-RU" sz="2000" dirty="0">
              <a:solidFill>
                <a:schemeClr val="tx1"/>
              </a:solidFill>
            </a:endParaRPr>
          </a:p>
        </p:txBody>
      </p:sp>
    </p:spTree>
    <p:extLst>
      <p:ext uri="{BB962C8B-B14F-4D97-AF65-F5344CB8AC3E}">
        <p14:creationId xmlns:p14="http://schemas.microsoft.com/office/powerpoint/2010/main" val="310515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0E1A207-38AA-C19B-2B7A-7131B023672A}"/>
              </a:ext>
            </a:extLst>
          </p:cNvPr>
          <p:cNvSpPr>
            <a:spLocks noGrp="1"/>
          </p:cNvSpPr>
          <p:nvPr>
            <p:ph type="body" sz="quarter" idx="13"/>
          </p:nvPr>
        </p:nvSpPr>
        <p:spPr>
          <a:xfrm>
            <a:off x="606847" y="2551837"/>
            <a:ext cx="4683610" cy="1569660"/>
          </a:xfrm>
          <a:prstGeom prst="rect">
            <a:avLst/>
          </a:prstGeom>
        </p:spPr>
        <p:txBody>
          <a:bodyPr/>
          <a:lstStyle/>
          <a:p>
            <a:pPr algn="ctr"/>
            <a:r>
              <a:rPr lang="ru-RU" sz="4800" dirty="0"/>
              <a:t>Спасибо за внимание!</a:t>
            </a:r>
          </a:p>
        </p:txBody>
      </p:sp>
    </p:spTree>
    <p:extLst>
      <p:ext uri="{BB962C8B-B14F-4D97-AF65-F5344CB8AC3E}">
        <p14:creationId xmlns:p14="http://schemas.microsoft.com/office/powerpoint/2010/main" val="264263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6A9E4015-6F23-BA7F-674D-5A2077D969AD}"/>
              </a:ext>
            </a:extLst>
          </p:cNvPr>
          <p:cNvSpPr>
            <a:spLocks noGrp="1"/>
          </p:cNvSpPr>
          <p:nvPr>
            <p:ph type="title"/>
          </p:nvPr>
        </p:nvSpPr>
        <p:spPr/>
        <p:txBody>
          <a:bodyPr/>
          <a:lstStyle/>
          <a:p>
            <a:r>
              <a:rPr lang="ru-RU" dirty="0"/>
              <a:t>Введение. Проблема и цель</a:t>
            </a:r>
          </a:p>
        </p:txBody>
      </p:sp>
      <p:sp>
        <p:nvSpPr>
          <p:cNvPr id="6" name="Текст 5">
            <a:extLst>
              <a:ext uri="{FF2B5EF4-FFF2-40B4-BE49-F238E27FC236}">
                <a16:creationId xmlns:a16="http://schemas.microsoft.com/office/drawing/2014/main" id="{46A68573-6055-88EA-B02A-49142169CBC4}"/>
              </a:ext>
            </a:extLst>
          </p:cNvPr>
          <p:cNvSpPr>
            <a:spLocks noGrp="1"/>
          </p:cNvSpPr>
          <p:nvPr>
            <p:ph type="body" sz="quarter" idx="10"/>
          </p:nvPr>
        </p:nvSpPr>
        <p:spPr>
          <a:xfrm>
            <a:off x="1001484" y="1484769"/>
            <a:ext cx="10189029" cy="963597"/>
          </a:xfrm>
        </p:spPr>
        <p:txBody>
          <a:bodyPr/>
          <a:lstStyle/>
          <a:p>
            <a:pPr algn="just">
              <a:lnSpc>
                <a:spcPct val="150000"/>
              </a:lnSpc>
            </a:pPr>
            <a:r>
              <a:rPr lang="ru-RU" sz="2000" dirty="0">
                <a:solidFill>
                  <a:schemeClr val="tx1"/>
                </a:solidFill>
              </a:rPr>
              <a:t>Космические лучи (КЛ) </a:t>
            </a:r>
            <a:r>
              <a:rPr lang="ru-RU" i="1" dirty="0">
                <a:solidFill>
                  <a:schemeClr val="tx1"/>
                </a:solidFill>
              </a:rPr>
              <a:t>‒</a:t>
            </a:r>
            <a:r>
              <a:rPr lang="ru-RU" sz="2000" dirty="0">
                <a:solidFill>
                  <a:schemeClr val="tx1"/>
                </a:solidFill>
              </a:rPr>
              <a:t> </a:t>
            </a:r>
            <a:r>
              <a:rPr lang="ru-RU" sz="2000" b="0" dirty="0">
                <a:solidFill>
                  <a:schemeClr val="tx1"/>
                </a:solidFill>
              </a:rPr>
              <a:t>заряженные частицы с энергией выше нескольких МэВ, движущиеся в космическом пространстве.</a:t>
            </a:r>
          </a:p>
        </p:txBody>
      </p:sp>
      <p:sp>
        <p:nvSpPr>
          <p:cNvPr id="7" name="Текст 6">
            <a:extLst>
              <a:ext uri="{FF2B5EF4-FFF2-40B4-BE49-F238E27FC236}">
                <a16:creationId xmlns:a16="http://schemas.microsoft.com/office/drawing/2014/main" id="{F4D2AEE2-6255-BB49-75F7-7AC1D5E3DE19}"/>
              </a:ext>
            </a:extLst>
          </p:cNvPr>
          <p:cNvSpPr>
            <a:spLocks noGrp="1"/>
          </p:cNvSpPr>
          <p:nvPr>
            <p:ph type="body" sz="quarter" idx="11"/>
          </p:nvPr>
        </p:nvSpPr>
        <p:spPr>
          <a:xfrm>
            <a:off x="1001485" y="2575248"/>
            <a:ext cx="10189029" cy="3308598"/>
          </a:xfrm>
        </p:spPr>
        <p:txBody>
          <a:bodyPr/>
          <a:lstStyle/>
          <a:p>
            <a:pPr algn="just">
              <a:lnSpc>
                <a:spcPct val="150000"/>
              </a:lnSpc>
            </a:pPr>
            <a:r>
              <a:rPr lang="ru-RU" sz="2000" b="1" dirty="0"/>
              <a:t>Солнечная модуляция:</a:t>
            </a:r>
            <a:r>
              <a:rPr lang="ru-RU" sz="2000" dirty="0"/>
              <a:t> спектр галактических КЛ (ГКЛ), наблюдаемый у Земли, искажается взаимодействием с гелиосферой.</a:t>
            </a:r>
          </a:p>
          <a:p>
            <a:pPr algn="just">
              <a:lnSpc>
                <a:spcPct val="150000"/>
              </a:lnSpc>
            </a:pPr>
            <a:r>
              <a:rPr lang="ru-RU" sz="2000" b="1" dirty="0"/>
              <a:t>Локальный межзвездный спектр (LIS):</a:t>
            </a:r>
            <a:r>
              <a:rPr lang="ru-RU" sz="2000" dirty="0"/>
              <a:t> спектр ГКЛ за пределами влияния Солнца. </a:t>
            </a:r>
          </a:p>
          <a:p>
            <a:pPr algn="just">
              <a:lnSpc>
                <a:spcPct val="150000"/>
              </a:lnSpc>
            </a:pPr>
            <a:r>
              <a:rPr lang="ru-RU" sz="2000" b="1" dirty="0"/>
              <a:t>Цель работы:</a:t>
            </a:r>
            <a:r>
              <a:rPr lang="ru-RU" sz="2000" dirty="0"/>
              <a:t> разработка параметризации LIS для ядер гелия на основе данных экспериментов AMS и Voyager.</a:t>
            </a:r>
          </a:p>
          <a:p>
            <a:endParaRPr lang="ru-RU" dirty="0"/>
          </a:p>
        </p:txBody>
      </p:sp>
    </p:spTree>
    <p:extLst>
      <p:ext uri="{BB962C8B-B14F-4D97-AF65-F5344CB8AC3E}">
        <p14:creationId xmlns:p14="http://schemas.microsoft.com/office/powerpoint/2010/main" val="322546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4F50-23E6-428A-C12B-1308B8F8931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A129E4-8EB6-D327-8E17-82D049A8E2DD}"/>
              </a:ext>
            </a:extLst>
          </p:cNvPr>
          <p:cNvSpPr>
            <a:spLocks noGrp="1"/>
          </p:cNvSpPr>
          <p:nvPr>
            <p:ph type="title"/>
          </p:nvPr>
        </p:nvSpPr>
        <p:spPr/>
        <p:txBody>
          <a:bodyPr/>
          <a:lstStyle/>
          <a:p>
            <a:r>
              <a:rPr lang="ru-RU" dirty="0"/>
              <a:t>Обзор данных</a:t>
            </a:r>
          </a:p>
        </p:txBody>
      </p:sp>
      <p:pic>
        <p:nvPicPr>
          <p:cNvPr id="1028" name="Picture 4">
            <a:extLst>
              <a:ext uri="{FF2B5EF4-FFF2-40B4-BE49-F238E27FC236}">
                <a16:creationId xmlns:a16="http://schemas.microsoft.com/office/drawing/2014/main" id="{052956B9-35A0-23E8-CD23-21B2EB54A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585"/>
            <a:ext cx="5505450" cy="4400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906CFE5-7DDD-4E84-D8F6-436886152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366478" y="1255777"/>
            <a:ext cx="6825521" cy="486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0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33ABCB8-C50B-CF36-E9A0-6090CFAA368E}"/>
              </a:ext>
            </a:extLst>
          </p:cNvPr>
          <p:cNvSpPr>
            <a:spLocks noGrp="1"/>
          </p:cNvSpPr>
          <p:nvPr>
            <p:ph type="title"/>
          </p:nvPr>
        </p:nvSpPr>
        <p:spPr/>
        <p:txBody>
          <a:bodyPr/>
          <a:lstStyle/>
          <a:p>
            <a:r>
              <a:rPr lang="ru-RU" dirty="0"/>
              <a:t>Параметрическая модель </a:t>
            </a:r>
            <a:r>
              <a:rPr lang="en-US" dirty="0"/>
              <a:t>LIS</a:t>
            </a:r>
            <a:endParaRPr lang="ru-RU" dirty="0"/>
          </a:p>
        </p:txBody>
      </p:sp>
      <mc:AlternateContent xmlns:mc="http://schemas.openxmlformats.org/markup-compatibility/2006">
        <mc:Choice xmlns:a14="http://schemas.microsoft.com/office/drawing/2010/main" Requires="a14">
          <p:sp>
            <p:nvSpPr>
              <p:cNvPr id="7" name="Текст 6">
                <a:extLst>
                  <a:ext uri="{FF2B5EF4-FFF2-40B4-BE49-F238E27FC236}">
                    <a16:creationId xmlns:a16="http://schemas.microsoft.com/office/drawing/2014/main" id="{5AD1F4AF-D828-8848-E4F3-95FBDF721810}"/>
                  </a:ext>
                </a:extLst>
              </p:cNvPr>
              <p:cNvSpPr>
                <a:spLocks noGrp="1"/>
              </p:cNvSpPr>
              <p:nvPr>
                <p:ph type="body" sz="quarter" idx="11"/>
              </p:nvPr>
            </p:nvSpPr>
            <p:spPr>
              <a:xfrm>
                <a:off x="559573" y="1212978"/>
                <a:ext cx="11081565" cy="5728998"/>
              </a:xfrm>
            </p:spPr>
            <p:txBody>
              <a:bodyPr/>
              <a:lstStyle/>
              <a:p>
                <a:pPr algn="just">
                  <a:lnSpc>
                    <a:spcPct val="150000"/>
                  </a:lnSpc>
                </a:pPr>
                <a:r>
                  <a:rPr lang="ru-RU" sz="1600" b="1" dirty="0"/>
                  <a:t>Базовый вид </a:t>
                </a:r>
                <a:r>
                  <a:rPr lang="en-US" sz="1600" b="1" dirty="0"/>
                  <a:t>LIS </a:t>
                </a:r>
                <a:r>
                  <a:rPr lang="en-US" sz="1600" dirty="0"/>
                  <a:t>(</a:t>
                </a:r>
                <a:r>
                  <a:rPr lang="en-US" sz="1600" dirty="0" err="1"/>
                  <a:t>Bisschoff</a:t>
                </a:r>
                <a:r>
                  <a:rPr lang="en-US" sz="1600" dirty="0"/>
                  <a:t> &amp; Potgieter, 2016):</a:t>
                </a:r>
                <a:endParaRPr lang="ru-RU" sz="1600" i="1" dirty="0"/>
              </a:p>
              <a:p>
                <a:pPr algn="just">
                  <a:lnSpc>
                    <a:spcPct val="150000"/>
                  </a:lnSpc>
                </a:pPr>
                <a14:m>
                  <m:oMathPara xmlns:m="http://schemas.openxmlformats.org/officeDocument/2006/math">
                    <m:oMathParaPr>
                      <m:jc m:val="centerGroup"/>
                    </m:oMathParaPr>
                    <m:oMath xmlns:m="http://schemas.openxmlformats.org/officeDocument/2006/math">
                      <m:sSub>
                        <m:sSubPr>
                          <m:ctrlPr>
                            <a:rPr lang="ru-RU" sz="1800" i="1">
                              <a:latin typeface="Cambria Math" panose="02040503050406030204" pitchFamily="18" charset="0"/>
                            </a:rPr>
                          </m:ctrlPr>
                        </m:sSubPr>
                        <m:e>
                          <m:r>
                            <a:rPr lang="ru-RU" sz="1800" i="1">
                              <a:latin typeface="Cambria Math" panose="02040503050406030204" pitchFamily="18" charset="0"/>
                            </a:rPr>
                            <m:t>𝐽</m:t>
                          </m:r>
                        </m:e>
                        <m:sub>
                          <m:r>
                            <a:rPr lang="en-US" sz="1800" i="1">
                              <a:latin typeface="Cambria Math" panose="02040503050406030204" pitchFamily="18" charset="0"/>
                            </a:rPr>
                            <m:t>𝐿𝐼𝑆</m:t>
                          </m:r>
                        </m:sub>
                      </m:sSub>
                      <m:d>
                        <m:dPr>
                          <m:ctrlPr>
                            <a:rPr lang="ru-RU"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 </m:t>
                      </m:r>
                      <m:f>
                        <m:fPr>
                          <m:ctrlPr>
                            <a:rPr lang="ru-RU" sz="1800" i="1">
                              <a:latin typeface="Cambria Math" panose="02040503050406030204" pitchFamily="18" charset="0"/>
                            </a:rPr>
                          </m:ctrlPr>
                        </m:fPr>
                        <m:num>
                          <m:r>
                            <a:rPr lang="en-US" sz="1800" i="1">
                              <a:latin typeface="Cambria Math" panose="02040503050406030204" pitchFamily="18" charset="0"/>
                            </a:rPr>
                            <m:t>𝐴</m:t>
                          </m:r>
                        </m:num>
                        <m:den>
                          <m:sSup>
                            <m:sSupPr>
                              <m:ctrlPr>
                                <a:rPr lang="ru-RU" sz="1800" i="1">
                                  <a:latin typeface="Cambria Math" panose="02040503050406030204" pitchFamily="18" charset="0"/>
                                </a:rPr>
                              </m:ctrlPr>
                            </m:sSupPr>
                            <m:e>
                              <m:r>
                                <a:rPr lang="en-US" sz="1800" i="1">
                                  <a:latin typeface="Cambria Math" panose="02040503050406030204" pitchFamily="18" charset="0"/>
                                </a:rPr>
                                <m:t>𝛽</m:t>
                              </m:r>
                            </m:e>
                            <m:sup>
                              <m:r>
                                <a:rPr lang="en-US" sz="1800" i="1">
                                  <a:latin typeface="Cambria Math" panose="02040503050406030204" pitchFamily="18" charset="0"/>
                                </a:rPr>
                                <m:t>2</m:t>
                              </m:r>
                            </m:sup>
                          </m:sSup>
                        </m:den>
                      </m:f>
                      <m:sSup>
                        <m:sSupPr>
                          <m:ctrlPr>
                            <a:rPr lang="ru-RU" sz="1800" i="1">
                              <a:latin typeface="Cambria Math" panose="02040503050406030204" pitchFamily="18" charset="0"/>
                            </a:rPr>
                          </m:ctrlPr>
                        </m:sSupPr>
                        <m:e>
                          <m:d>
                            <m:dPr>
                              <m:ctrlPr>
                                <a:rPr lang="ru-RU" sz="1800" i="1">
                                  <a:latin typeface="Cambria Math" panose="02040503050406030204" pitchFamily="18" charset="0"/>
                                </a:rPr>
                              </m:ctrlPr>
                            </m:dPr>
                            <m:e>
                              <m:f>
                                <m:fPr>
                                  <m:ctrlPr>
                                    <a:rPr lang="ru-RU" sz="1800" i="1">
                                      <a:latin typeface="Cambria Math" panose="02040503050406030204" pitchFamily="18" charset="0"/>
                                    </a:rPr>
                                  </m:ctrlPr>
                                </m:fPr>
                                <m:num>
                                  <m:r>
                                    <a:rPr lang="en-US" sz="1800" i="1">
                                      <a:latin typeface="Cambria Math" panose="02040503050406030204" pitchFamily="18" charset="0"/>
                                    </a:rPr>
                                    <m:t>𝐸</m:t>
                                  </m:r>
                                </m:num>
                                <m:den>
                                  <m:sSub>
                                    <m:sSubPr>
                                      <m:ctrlPr>
                                        <a:rPr lang="ru-RU"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0</m:t>
                                      </m:r>
                                    </m:sub>
                                  </m:sSub>
                                </m:den>
                              </m:f>
                            </m:e>
                          </m:d>
                        </m:e>
                        <m:sup>
                          <m:sSub>
                            <m:sSubPr>
                              <m:ctrlPr>
                                <a:rPr lang="ru-RU"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1</m:t>
                              </m:r>
                            </m:sub>
                          </m:sSub>
                        </m:sup>
                      </m:sSup>
                      <m:sSup>
                        <m:sSupPr>
                          <m:ctrlPr>
                            <a:rPr lang="ru-RU" sz="1800" i="1">
                              <a:latin typeface="Cambria Math" panose="02040503050406030204" pitchFamily="18" charset="0"/>
                            </a:rPr>
                          </m:ctrlPr>
                        </m:sSupPr>
                        <m:e>
                          <m:d>
                            <m:dPr>
                              <m:ctrlPr>
                                <a:rPr lang="ru-RU" sz="1800" i="1">
                                  <a:latin typeface="Cambria Math" panose="02040503050406030204" pitchFamily="18" charset="0"/>
                                </a:rPr>
                              </m:ctrlPr>
                            </m:dPr>
                            <m:e>
                              <m:f>
                                <m:fPr>
                                  <m:ctrlPr>
                                    <a:rPr lang="ru-RU" sz="1800" i="1">
                                      <a:latin typeface="Cambria Math" panose="02040503050406030204" pitchFamily="18" charset="0"/>
                                    </a:rPr>
                                  </m:ctrlPr>
                                </m:fPr>
                                <m:num>
                                  <m:sSup>
                                    <m:sSupPr>
                                      <m:ctrlPr>
                                        <a:rPr lang="ru-RU" sz="1800" i="1">
                                          <a:latin typeface="Cambria Math" panose="02040503050406030204" pitchFamily="18" charset="0"/>
                                        </a:rPr>
                                      </m:ctrlPr>
                                    </m:sSupPr>
                                    <m:e>
                                      <m:d>
                                        <m:dPr>
                                          <m:ctrlPr>
                                            <a:rPr lang="ru-RU" sz="1800" i="1">
                                              <a:latin typeface="Cambria Math" panose="02040503050406030204" pitchFamily="18" charset="0"/>
                                            </a:rPr>
                                          </m:ctrlPr>
                                        </m:dPr>
                                        <m:e>
                                          <m:r>
                                            <a:rPr lang="en-US" sz="1800" i="1">
                                              <a:latin typeface="Cambria Math" panose="02040503050406030204" pitchFamily="18" charset="0"/>
                                            </a:rPr>
                                            <m:t>𝐸</m:t>
                                          </m:r>
                                          <m:r>
                                            <m:rPr>
                                              <m:lit/>
                                            </m:rPr>
                                            <a:rPr lang="en-US" sz="1800" i="1">
                                              <a:latin typeface="Cambria Math" panose="02040503050406030204" pitchFamily="18" charset="0"/>
                                            </a:rPr>
                                            <m:t>/</m:t>
                                          </m:r>
                                          <m:sSub>
                                            <m:sSubPr>
                                              <m:ctrlPr>
                                                <a:rPr lang="ru-RU"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0</m:t>
                                              </m:r>
                                            </m:sub>
                                          </m:sSub>
                                        </m:e>
                                      </m:d>
                                    </m:e>
                                    <m:sup>
                                      <m:sSub>
                                        <m:sSubPr>
                                          <m:ctrlPr>
                                            <a:rPr lang="ru-RU"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2</m:t>
                                          </m:r>
                                        </m:sub>
                                      </m:sSub>
                                    </m:sup>
                                  </m:sSup>
                                  <m:r>
                                    <a:rPr lang="en-US" sz="1800" i="1">
                                      <a:latin typeface="Cambria Math" panose="02040503050406030204" pitchFamily="18" charset="0"/>
                                    </a:rPr>
                                    <m:t>+</m:t>
                                  </m:r>
                                  <m:sSup>
                                    <m:sSupPr>
                                      <m:ctrlPr>
                                        <a:rPr lang="ru-RU" sz="1800" i="1">
                                          <a:latin typeface="Cambria Math" panose="02040503050406030204" pitchFamily="18" charset="0"/>
                                        </a:rPr>
                                      </m:ctrlPr>
                                    </m:sSupPr>
                                    <m:e>
                                      <m:r>
                                        <a:rPr lang="en-US" sz="1800" i="1">
                                          <a:latin typeface="Cambria Math" panose="02040503050406030204" pitchFamily="18" charset="0"/>
                                        </a:rPr>
                                        <m:t>𝑎</m:t>
                                      </m:r>
                                    </m:e>
                                    <m:sup>
                                      <m:sSub>
                                        <m:sSubPr>
                                          <m:ctrlPr>
                                            <a:rPr lang="ru-RU"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2</m:t>
                                          </m:r>
                                        </m:sub>
                                      </m:sSub>
                                    </m:sup>
                                  </m:sSup>
                                </m:num>
                                <m:den>
                                  <m:r>
                                    <a:rPr lang="en-US" sz="1800" i="1">
                                      <a:latin typeface="Cambria Math" panose="02040503050406030204" pitchFamily="18" charset="0"/>
                                    </a:rPr>
                                    <m:t>1+</m:t>
                                  </m:r>
                                  <m:sSup>
                                    <m:sSupPr>
                                      <m:ctrlPr>
                                        <a:rPr lang="ru-RU" sz="1800" i="1">
                                          <a:latin typeface="Cambria Math" panose="02040503050406030204" pitchFamily="18" charset="0"/>
                                        </a:rPr>
                                      </m:ctrlPr>
                                    </m:sSupPr>
                                    <m:e>
                                      <m:r>
                                        <a:rPr lang="en-US" sz="1800" i="1">
                                          <a:latin typeface="Cambria Math" panose="02040503050406030204" pitchFamily="18" charset="0"/>
                                        </a:rPr>
                                        <m:t>𝑎</m:t>
                                      </m:r>
                                    </m:e>
                                    <m:sup>
                                      <m:sSub>
                                        <m:sSubPr>
                                          <m:ctrlPr>
                                            <a:rPr lang="ru-RU"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2</m:t>
                                          </m:r>
                                        </m:sub>
                                      </m:sSub>
                                    </m:sup>
                                  </m:sSup>
                                </m:den>
                              </m:f>
                            </m:e>
                          </m:d>
                        </m:e>
                        <m:sup>
                          <m:sSub>
                            <m:sSubPr>
                              <m:ctrlPr>
                                <a:rPr lang="ru-RU"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3</m:t>
                              </m:r>
                            </m:sub>
                          </m:sSub>
                        </m:sup>
                      </m:sSup>
                      <m:r>
                        <a:rPr lang="ru-RU" sz="1800" b="0" i="1" smtClean="0">
                          <a:latin typeface="Cambria Math" panose="02040503050406030204" pitchFamily="18" charset="0"/>
                        </a:rPr>
                        <m:t>,</m:t>
                      </m:r>
                    </m:oMath>
                  </m:oMathPara>
                </a14:m>
                <a:endParaRPr lang="ru-RU" sz="1800" b="0" dirty="0"/>
              </a:p>
              <a:p>
                <a:pPr algn="just">
                  <a:lnSpc>
                    <a:spcPct val="150000"/>
                  </a:lnSpc>
                </a:pPr>
                <a:r>
                  <a:rPr lang="ru-RU" sz="1600" dirty="0"/>
                  <a:t>где </a:t>
                </a:r>
                <a:r>
                  <a:rPr lang="ru-RU" sz="1600" i="1" dirty="0"/>
                  <a:t>J</a:t>
                </a:r>
                <a:r>
                  <a:rPr lang="ru-RU" sz="1600" i="1" baseline="-25000" dirty="0"/>
                  <a:t>LIS</a:t>
                </a:r>
                <a:r>
                  <a:rPr lang="ru-RU" sz="1600" dirty="0"/>
                  <a:t> – поток частиц в (с·м</a:t>
                </a:r>
                <a:r>
                  <a:rPr lang="ru-RU" sz="1600" baseline="30000" dirty="0"/>
                  <a:t>2</a:t>
                </a:r>
                <a:r>
                  <a:rPr lang="ru-RU" sz="1600" dirty="0"/>
                  <a:t>·ср·ГэВ)</a:t>
                </a:r>
                <a:r>
                  <a:rPr lang="ru-RU" sz="1600" baseline="30000" dirty="0"/>
                  <a:t>-1</a:t>
                </a:r>
                <a:r>
                  <a:rPr lang="ru-RU" sz="1600" dirty="0"/>
                  <a:t>, </a:t>
                </a:r>
                <a:r>
                  <a:rPr lang="en-US" sz="1600" i="1" dirty="0"/>
                  <a:t>E</a:t>
                </a:r>
                <a:r>
                  <a:rPr lang="ru-RU" sz="1600" i="1" baseline="-25000" dirty="0"/>
                  <a:t>0</a:t>
                </a:r>
                <a:r>
                  <a:rPr lang="ru-RU" sz="1600" dirty="0"/>
                  <a:t> – параметр размерности, </a:t>
                </a:r>
                <a:r>
                  <a:rPr lang="ru-RU" sz="1600" i="1" dirty="0"/>
                  <a:t>β</a:t>
                </a:r>
                <a:r>
                  <a:rPr lang="ru-RU" sz="1600" dirty="0"/>
                  <a:t> – безразмерная скорость, </a:t>
                </a:r>
                <a:r>
                  <a:rPr lang="en-US" sz="1600" i="1" dirty="0"/>
                  <a:t>E </a:t>
                </a:r>
                <a:r>
                  <a:rPr lang="ru-RU" sz="1600" dirty="0"/>
                  <a:t>– кинетическая энергия; </a:t>
                </a:r>
                <a:r>
                  <a:rPr lang="en-US" sz="1600" i="1" dirty="0"/>
                  <a:t>A</a:t>
                </a:r>
                <a:r>
                  <a:rPr lang="ru-RU" sz="1600" i="1" dirty="0"/>
                  <a:t>, </a:t>
                </a:r>
                <a:r>
                  <a:rPr lang="en-US" sz="1600" i="1" dirty="0"/>
                  <a:t>a</a:t>
                </a:r>
                <a:r>
                  <a:rPr lang="ru-RU" sz="1600" i="1" dirty="0"/>
                  <a:t>, γ</a:t>
                </a:r>
                <a:r>
                  <a:rPr lang="ru-RU" sz="1600" i="1" baseline="-25000" dirty="0"/>
                  <a:t>1</a:t>
                </a:r>
                <a:r>
                  <a:rPr lang="ru-RU" sz="1600" i="1" dirty="0"/>
                  <a:t>, γ</a:t>
                </a:r>
                <a:r>
                  <a:rPr lang="ru-RU" sz="1600" i="1" baseline="-25000" dirty="0"/>
                  <a:t>2</a:t>
                </a:r>
                <a:r>
                  <a:rPr lang="ru-RU" sz="1600" i="1" dirty="0"/>
                  <a:t>, γ</a:t>
                </a:r>
                <a:r>
                  <a:rPr lang="ru-RU" sz="1600" i="1" baseline="-25000" dirty="0"/>
                  <a:t>3</a:t>
                </a:r>
                <a:r>
                  <a:rPr lang="ru-RU" sz="1600" dirty="0"/>
                  <a:t> – параметры </a:t>
                </a:r>
                <a:r>
                  <a:rPr lang="en-US" sz="1600" dirty="0"/>
                  <a:t>LIS</a:t>
                </a:r>
                <a:r>
                  <a:rPr lang="ru-RU" sz="1600" dirty="0"/>
                  <a:t>.</a:t>
                </a:r>
              </a:p>
              <a:p>
                <a:pPr algn="just">
                  <a:lnSpc>
                    <a:spcPct val="150000"/>
                  </a:lnSpc>
                </a:pPr>
                <a:r>
                  <a:rPr lang="ru-RU" sz="1600" b="1" dirty="0"/>
                  <a:t>Модель с солнечной модуляцией</a:t>
                </a:r>
                <a:r>
                  <a:rPr lang="en-US" sz="1600" b="1" dirty="0"/>
                  <a:t> </a:t>
                </a:r>
                <a:r>
                  <a:rPr lang="en-US" sz="1600" dirty="0"/>
                  <a:t>(Corti C., Bindi V., </a:t>
                </a:r>
                <a:r>
                  <a:rPr lang="en-US" sz="1600" dirty="0" err="1"/>
                  <a:t>Consolandi</a:t>
                </a:r>
                <a:r>
                  <a:rPr lang="en-US" sz="1600" dirty="0"/>
                  <a:t> C., Whitman K., 2016)</a:t>
                </a:r>
                <a:r>
                  <a:rPr lang="ru-RU" sz="1600" dirty="0"/>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ru-RU" sz="1800" i="1"/>
                          </m:ctrlPr>
                        </m:sSubPr>
                        <m:e>
                          <m:r>
                            <a:rPr lang="ru-RU" sz="1800" i="1"/>
                            <m:t>𝐽</m:t>
                          </m:r>
                        </m:e>
                        <m:sub>
                          <m:r>
                            <a:rPr lang="en-US" sz="1800" i="1"/>
                            <m:t>𝑚𝑜𝑑</m:t>
                          </m:r>
                        </m:sub>
                      </m:sSub>
                      <m:d>
                        <m:dPr>
                          <m:ctrlPr>
                            <a:rPr lang="ru-RU" sz="1800" i="1"/>
                          </m:ctrlPr>
                        </m:dPr>
                        <m:e>
                          <m:r>
                            <a:rPr lang="en-US" sz="1800" i="1"/>
                            <m:t>𝐸</m:t>
                          </m:r>
                        </m:e>
                      </m:d>
                      <m:r>
                        <a:rPr lang="en-US" sz="1800" i="1"/>
                        <m:t>=</m:t>
                      </m:r>
                      <m:sSub>
                        <m:sSubPr>
                          <m:ctrlPr>
                            <a:rPr lang="ru-RU" sz="1800" i="1"/>
                          </m:ctrlPr>
                        </m:sSubPr>
                        <m:e>
                          <m:r>
                            <a:rPr lang="en-US" sz="1800" i="1"/>
                            <m:t>𝐽</m:t>
                          </m:r>
                        </m:e>
                        <m:sub>
                          <m:r>
                            <a:rPr lang="en-US" sz="1800" i="1"/>
                            <m:t>𝐿𝐼𝑆</m:t>
                          </m:r>
                        </m:sub>
                      </m:sSub>
                      <m:d>
                        <m:dPr>
                          <m:ctrlPr>
                            <a:rPr lang="ru-RU" sz="1800" i="1"/>
                          </m:ctrlPr>
                        </m:dPr>
                        <m:e>
                          <m:r>
                            <a:rPr lang="en-US" sz="1800" i="1"/>
                            <m:t>𝐸</m:t>
                          </m:r>
                          <m:r>
                            <a:rPr lang="en-US" sz="1800" i="1"/>
                            <m:t>+</m:t>
                          </m:r>
                          <m:r>
                            <a:rPr lang="en-US" sz="1800" i="1"/>
                            <m:t>𝑒</m:t>
                          </m:r>
                          <m:r>
                            <a:rPr lang="en-US" sz="1800" i="1"/>
                            <m:t>𝛷</m:t>
                          </m:r>
                        </m:e>
                      </m:d>
                      <m:f>
                        <m:fPr>
                          <m:ctrlPr>
                            <a:rPr lang="ru-RU" sz="1800" i="1"/>
                          </m:ctrlPr>
                        </m:fPr>
                        <m:num>
                          <m:r>
                            <a:rPr lang="en-US" sz="1800" i="1"/>
                            <m:t>1</m:t>
                          </m:r>
                        </m:num>
                        <m:den>
                          <m:sSup>
                            <m:sSupPr>
                              <m:ctrlPr>
                                <a:rPr lang="ru-RU" sz="1800" i="1"/>
                              </m:ctrlPr>
                            </m:sSupPr>
                            <m:e>
                              <m:r>
                                <a:rPr lang="en-US" sz="1800" i="1"/>
                                <m:t>𝛽</m:t>
                              </m:r>
                            </m:e>
                            <m:sup>
                              <m:r>
                                <a:rPr lang="en-US" sz="1800" i="1"/>
                                <m:t>2</m:t>
                              </m:r>
                            </m:sup>
                          </m:sSup>
                        </m:den>
                      </m:f>
                      <m:f>
                        <m:fPr>
                          <m:ctrlPr>
                            <a:rPr lang="ru-RU" sz="1800" i="1"/>
                          </m:ctrlPr>
                        </m:fPr>
                        <m:num>
                          <m:r>
                            <a:rPr lang="en-US" sz="1800" i="1"/>
                            <m:t>𝐸</m:t>
                          </m:r>
                          <m:d>
                            <m:dPr>
                              <m:ctrlPr>
                                <a:rPr lang="ru-RU" sz="1800" i="1"/>
                              </m:ctrlPr>
                            </m:dPr>
                            <m:e>
                              <m:r>
                                <a:rPr lang="en-US" sz="1800" i="1"/>
                                <m:t>𝐸</m:t>
                              </m:r>
                              <m:r>
                                <a:rPr lang="en-US" sz="1800" i="1"/>
                                <m:t>+</m:t>
                              </m:r>
                              <m:r>
                                <a:rPr lang="ru-RU" sz="1800" i="1"/>
                                <m:t>2</m:t>
                              </m:r>
                              <m:sSub>
                                <m:sSubPr>
                                  <m:ctrlPr>
                                    <a:rPr lang="ru-RU" sz="1800" i="1"/>
                                  </m:ctrlPr>
                                </m:sSubPr>
                                <m:e>
                                  <m:r>
                                    <a:rPr lang="ru-RU" sz="1800" i="1"/>
                                    <m:t>𝑚</m:t>
                                  </m:r>
                                </m:e>
                                <m:sub>
                                  <m:r>
                                    <a:rPr lang="ru-RU" sz="1800" i="1"/>
                                    <m:t>𝑝</m:t>
                                  </m:r>
                                </m:sub>
                              </m:sSub>
                            </m:e>
                          </m:d>
                        </m:num>
                        <m:den>
                          <m:d>
                            <m:dPr>
                              <m:ctrlPr>
                                <a:rPr lang="ru-RU" sz="1800" i="1"/>
                              </m:ctrlPr>
                            </m:dPr>
                            <m:e>
                              <m:r>
                                <a:rPr lang="en-US" sz="1800" i="1"/>
                                <m:t>𝐸</m:t>
                              </m:r>
                              <m:r>
                                <a:rPr lang="en-US" sz="1800" i="1"/>
                                <m:t>+</m:t>
                              </m:r>
                              <m:r>
                                <a:rPr lang="en-US" sz="1800" i="1"/>
                                <m:t>𝛷</m:t>
                              </m:r>
                            </m:e>
                          </m:d>
                          <m:d>
                            <m:dPr>
                              <m:ctrlPr>
                                <a:rPr lang="ru-RU" sz="1800" i="1"/>
                              </m:ctrlPr>
                            </m:dPr>
                            <m:e>
                              <m:r>
                                <a:rPr lang="en-US" sz="1800" i="1"/>
                                <m:t>𝐸</m:t>
                              </m:r>
                              <m:r>
                                <a:rPr lang="en-US" sz="1800" i="1"/>
                                <m:t>+</m:t>
                              </m:r>
                              <m:r>
                                <a:rPr lang="en-US" sz="1800" i="1"/>
                                <m:t>𝛷</m:t>
                              </m:r>
                              <m:r>
                                <a:rPr lang="ru-RU" sz="1800" i="1"/>
                                <m:t>+2</m:t>
                              </m:r>
                              <m:sSub>
                                <m:sSubPr>
                                  <m:ctrlPr>
                                    <a:rPr lang="ru-RU" sz="1800" i="1"/>
                                  </m:ctrlPr>
                                </m:sSubPr>
                                <m:e>
                                  <m:r>
                                    <a:rPr lang="ru-RU" sz="1800" i="1"/>
                                    <m:t>𝑚</m:t>
                                  </m:r>
                                </m:e>
                                <m:sub>
                                  <m:r>
                                    <a:rPr lang="ru-RU" sz="1800" i="1"/>
                                    <m:t>𝑝</m:t>
                                  </m:r>
                                </m:sub>
                              </m:sSub>
                            </m:e>
                          </m:d>
                        </m:den>
                      </m:f>
                      <m:r>
                        <a:rPr lang="en-US" sz="1800" i="1">
                          <a:latin typeface="Cambria Math" panose="02040503050406030204" pitchFamily="18" charset="0"/>
                        </a:rPr>
                        <m:t>,</m:t>
                      </m:r>
                    </m:oMath>
                  </m:oMathPara>
                </a14:m>
                <a:endParaRPr lang="en-US" sz="1800" b="1" dirty="0"/>
              </a:p>
              <a:p>
                <a:pPr algn="just">
                  <a:lnSpc>
                    <a:spcPct val="150000"/>
                  </a:lnSpc>
                </a:pPr>
                <a:r>
                  <a:rPr lang="ru-RU" sz="1600" dirty="0"/>
                  <a:t>где </a:t>
                </a:r>
                <a:r>
                  <a:rPr lang="en-US" sz="1600" i="1" dirty="0" err="1"/>
                  <a:t>J</a:t>
                </a:r>
                <a:r>
                  <a:rPr lang="en-US" sz="1600" i="1" baseline="-25000" dirty="0" err="1"/>
                  <a:t>mod</a:t>
                </a:r>
                <a:r>
                  <a:rPr lang="ru-RU" sz="1600" dirty="0"/>
                  <a:t> – спектр, подверженный модуляции, </a:t>
                </a:r>
                <a:r>
                  <a:rPr lang="ru-RU" sz="1600" i="1" dirty="0"/>
                  <a:t>J</a:t>
                </a:r>
                <a:r>
                  <a:rPr lang="ru-RU" sz="1600" i="1" baseline="-25000" dirty="0"/>
                  <a:t>LIS</a:t>
                </a:r>
                <a:r>
                  <a:rPr lang="ru-RU" sz="1600" dirty="0"/>
                  <a:t> – спектр из формулы (3), </a:t>
                </a:r>
                <a:r>
                  <a:rPr lang="en-US" sz="1600" i="1" dirty="0"/>
                  <a:t>E</a:t>
                </a:r>
                <a:r>
                  <a:rPr lang="en-US" sz="1600" dirty="0"/>
                  <a:t> </a:t>
                </a:r>
                <a:r>
                  <a:rPr lang="ru-RU" sz="1600" dirty="0"/>
                  <a:t>– кинетическая энергия на нуклон, </a:t>
                </a:r>
                <a:r>
                  <a:rPr lang="ru-RU" sz="1600" i="1" dirty="0"/>
                  <a:t>β</a:t>
                </a:r>
                <a:r>
                  <a:rPr lang="ru-RU" sz="1600" dirty="0"/>
                  <a:t> – безразмерная скорость частиц (измеренная на Земле), </a:t>
                </a:r>
                <a14:m>
                  <m:oMath xmlns:m="http://schemas.openxmlformats.org/officeDocument/2006/math">
                    <m:r>
                      <a:rPr lang="ru-RU" sz="1600" i="1"/>
                      <m:t>𝛷</m:t>
                    </m:r>
                    <m:r>
                      <a:rPr lang="ru-RU" sz="1600" i="1"/>
                      <m:t> = </m:t>
                    </m:r>
                    <m:f>
                      <m:fPr>
                        <m:ctrlPr>
                          <a:rPr lang="ru-RU" sz="1600" i="1"/>
                        </m:ctrlPr>
                      </m:fPr>
                      <m:num>
                        <m:r>
                          <a:rPr lang="ru-RU" sz="1600" i="1"/>
                          <m:t>𝑍</m:t>
                        </m:r>
                        <m:r>
                          <a:rPr lang="en-US" sz="1600" i="1"/>
                          <m:t>𝑒</m:t>
                        </m:r>
                      </m:num>
                      <m:den>
                        <m:r>
                          <a:rPr lang="ru-RU" sz="1600" i="1"/>
                          <m:t>𝐴</m:t>
                        </m:r>
                      </m:den>
                    </m:f>
                    <m:r>
                      <a:rPr lang="ru-RU" sz="1600" i="1"/>
                      <m:t>𝜑</m:t>
                    </m:r>
                    <m:r>
                      <a:rPr lang="ru-RU" sz="1600" i="1"/>
                      <m:t> </m:t>
                    </m:r>
                  </m:oMath>
                </a14:m>
                <a:r>
                  <a:rPr lang="ru-RU" sz="1600" dirty="0"/>
                  <a:t>[ГэВ]</a:t>
                </a:r>
                <a:r>
                  <a:rPr lang="ru-RU" sz="1600" i="1" dirty="0"/>
                  <a:t> </a:t>
                </a:r>
                <a:r>
                  <a:rPr lang="ru-RU" sz="1600" dirty="0"/>
                  <a:t>– приведённый потенциал модуляции, </a:t>
                </a:r>
                <a:r>
                  <a:rPr lang="ru-RU" sz="1600" i="1" dirty="0"/>
                  <a:t>φ </a:t>
                </a:r>
                <a:r>
                  <a:rPr lang="ru-RU" sz="1600" dirty="0"/>
                  <a:t>[ГВ] – потенциал солнечной модуляции, </a:t>
                </a:r>
                <a:r>
                  <a:rPr lang="ru-RU" sz="1600" i="1" dirty="0"/>
                  <a:t>е</a:t>
                </a:r>
                <a:r>
                  <a:rPr lang="ru-RU" sz="1600" dirty="0"/>
                  <a:t> – элементарный заряд, </a:t>
                </a:r>
                <a:r>
                  <a:rPr lang="en-US" sz="1600" i="1" dirty="0"/>
                  <a:t>Z</a:t>
                </a:r>
                <a:r>
                  <a:rPr lang="ru-RU" sz="1600" dirty="0"/>
                  <a:t> = 2 – зарядовое число ядра гелия, </a:t>
                </a:r>
                <a:r>
                  <a:rPr lang="ru-RU" sz="1600" i="1" dirty="0"/>
                  <a:t>А</a:t>
                </a:r>
                <a:r>
                  <a:rPr lang="ru-RU" sz="1600" dirty="0"/>
                  <a:t> = 4 – массовое число ядра гелия, </a:t>
                </a:r>
                <a:r>
                  <a:rPr lang="en-US" sz="1600" i="1" dirty="0"/>
                  <a:t>m</a:t>
                </a:r>
                <a:r>
                  <a:rPr lang="en-US" sz="1600" i="1" baseline="-25000" dirty="0"/>
                  <a:t>p</a:t>
                </a:r>
                <a:r>
                  <a:rPr lang="ru-RU" sz="1600" dirty="0"/>
                  <a:t> – масса протона.</a:t>
                </a:r>
              </a:p>
            </p:txBody>
          </p:sp>
        </mc:Choice>
        <mc:Fallback>
          <p:sp>
            <p:nvSpPr>
              <p:cNvPr id="7" name="Текст 6">
                <a:extLst>
                  <a:ext uri="{FF2B5EF4-FFF2-40B4-BE49-F238E27FC236}">
                    <a16:creationId xmlns:a16="http://schemas.microsoft.com/office/drawing/2014/main" id="{5AD1F4AF-D828-8848-E4F3-95FBDF721810}"/>
                  </a:ext>
                </a:extLst>
              </p:cNvPr>
              <p:cNvSpPr>
                <a:spLocks noGrp="1" noRot="1" noChangeAspect="1" noMove="1" noResize="1" noEditPoints="1" noAdjustHandles="1" noChangeArrowheads="1" noChangeShapeType="1" noTextEdit="1"/>
              </p:cNvSpPr>
              <p:nvPr>
                <p:ph type="body" sz="quarter" idx="11"/>
              </p:nvPr>
            </p:nvSpPr>
            <p:spPr>
              <a:xfrm>
                <a:off x="559573" y="1212978"/>
                <a:ext cx="11081565" cy="5728998"/>
              </a:xfrm>
              <a:blipFill>
                <a:blip r:embed="rId2"/>
                <a:stretch>
                  <a:fillRect l="-330" r="-275"/>
                </a:stretch>
              </a:blipFill>
            </p:spPr>
            <p:txBody>
              <a:bodyPr/>
              <a:lstStyle/>
              <a:p>
                <a:r>
                  <a:rPr lang="ru-RU">
                    <a:noFill/>
                  </a:rPr>
                  <a:t> </a:t>
                </a:r>
              </a:p>
            </p:txBody>
          </p:sp>
        </mc:Fallback>
      </mc:AlternateContent>
    </p:spTree>
    <p:extLst>
      <p:ext uri="{BB962C8B-B14F-4D97-AF65-F5344CB8AC3E}">
        <p14:creationId xmlns:p14="http://schemas.microsoft.com/office/powerpoint/2010/main" val="415709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CECCCDC1-B7CE-4EC0-99F3-6310AF03B7DC}"/>
              </a:ext>
            </a:extLst>
          </p:cNvPr>
          <p:cNvPicPr>
            <a:picLocks noChangeAspect="1"/>
          </p:cNvPicPr>
          <p:nvPr/>
        </p:nvPicPr>
        <p:blipFill>
          <a:blip r:embed="rId2"/>
          <a:stretch>
            <a:fillRect/>
          </a:stretch>
        </p:blipFill>
        <p:spPr>
          <a:xfrm>
            <a:off x="2897728" y="1"/>
            <a:ext cx="9294273" cy="6858000"/>
          </a:xfrm>
          <a:prstGeom prst="rect">
            <a:avLst/>
          </a:prstGeom>
        </p:spPr>
      </p:pic>
      <p:sp>
        <p:nvSpPr>
          <p:cNvPr id="15" name="Текст 14">
            <a:extLst>
              <a:ext uri="{FF2B5EF4-FFF2-40B4-BE49-F238E27FC236}">
                <a16:creationId xmlns:a16="http://schemas.microsoft.com/office/drawing/2014/main" id="{4AEACBCF-9942-25D9-4826-C686B444FC8A}"/>
              </a:ext>
            </a:extLst>
          </p:cNvPr>
          <p:cNvSpPr>
            <a:spLocks noGrp="1"/>
          </p:cNvSpPr>
          <p:nvPr>
            <p:ph type="body" sz="quarter" idx="13"/>
          </p:nvPr>
        </p:nvSpPr>
        <p:spPr>
          <a:xfrm>
            <a:off x="0" y="2108288"/>
            <a:ext cx="3051111" cy="2754600"/>
          </a:xfrm>
        </p:spPr>
        <p:txBody>
          <a:bodyPr/>
          <a:lstStyle/>
          <a:p>
            <a:r>
              <a:rPr lang="ru-RU" sz="2400" dirty="0"/>
              <a:t>Восстановление локального межзвёздного спектра ядер гелия по данным </a:t>
            </a:r>
            <a:r>
              <a:rPr lang="en-US" sz="2400" dirty="0"/>
              <a:t>AMS</a:t>
            </a:r>
            <a:r>
              <a:rPr lang="ru-RU" sz="2400" dirty="0"/>
              <a:t>-01</a:t>
            </a:r>
          </a:p>
          <a:p>
            <a:endParaRPr lang="ru-RU" sz="2400" dirty="0"/>
          </a:p>
        </p:txBody>
      </p:sp>
      <p:sp>
        <p:nvSpPr>
          <p:cNvPr id="16" name="Заголовок 4">
            <a:extLst>
              <a:ext uri="{FF2B5EF4-FFF2-40B4-BE49-F238E27FC236}">
                <a16:creationId xmlns:a16="http://schemas.microsoft.com/office/drawing/2014/main" id="{C54EC989-07BE-88E1-440A-31482496BC98}"/>
              </a:ext>
            </a:extLst>
          </p:cNvPr>
          <p:cNvSpPr txBox="1">
            <a:spLocks/>
          </p:cNvSpPr>
          <p:nvPr/>
        </p:nvSpPr>
        <p:spPr>
          <a:xfrm>
            <a:off x="0" y="121297"/>
            <a:ext cx="9843796" cy="70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000" dirty="0"/>
          </a:p>
        </p:txBody>
      </p:sp>
    </p:spTree>
    <p:extLst>
      <p:ext uri="{BB962C8B-B14F-4D97-AF65-F5344CB8AC3E}">
        <p14:creationId xmlns:p14="http://schemas.microsoft.com/office/powerpoint/2010/main" val="192322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430EB57-E173-7610-CFBF-F8BE86F4A0F6}"/>
              </a:ext>
            </a:extLst>
          </p:cNvPr>
          <p:cNvSpPr>
            <a:spLocks noGrp="1"/>
          </p:cNvSpPr>
          <p:nvPr>
            <p:ph type="title"/>
          </p:nvPr>
        </p:nvSpPr>
        <p:spPr/>
        <p:txBody>
          <a:bodyPr/>
          <a:lstStyle/>
          <a:p>
            <a:r>
              <a:rPr lang="en-US" dirty="0"/>
              <a:t>Knee (</a:t>
            </a:r>
            <a:r>
              <a:rPr lang="ru-RU" dirty="0"/>
              <a:t>излом</a:t>
            </a:r>
            <a:r>
              <a:rPr lang="en-US" dirty="0"/>
              <a:t>)</a:t>
            </a:r>
            <a:endParaRPr lang="ru-RU" dirty="0"/>
          </a:p>
        </p:txBody>
      </p:sp>
      <p:pic>
        <p:nvPicPr>
          <p:cNvPr id="6" name="Рисунок 5">
            <a:extLst>
              <a:ext uri="{FF2B5EF4-FFF2-40B4-BE49-F238E27FC236}">
                <a16:creationId xmlns:a16="http://schemas.microsoft.com/office/drawing/2014/main" id="{17E07642-82AD-E9B1-44A3-8871279EF31E}"/>
              </a:ext>
            </a:extLst>
          </p:cNvPr>
          <p:cNvPicPr>
            <a:picLocks noChangeAspect="1"/>
          </p:cNvPicPr>
          <p:nvPr/>
        </p:nvPicPr>
        <p:blipFill rotWithShape="1">
          <a:blip r:embed="rId2">
            <a:extLst>
              <a:ext uri="{28A0092B-C50C-407E-A947-70E740481C1C}">
                <a14:useLocalDpi xmlns:a14="http://schemas.microsoft.com/office/drawing/2010/main" val="0"/>
              </a:ext>
            </a:extLst>
          </a:blip>
          <a:srcRect t="19240"/>
          <a:stretch>
            <a:fillRect/>
          </a:stretch>
        </p:blipFill>
        <p:spPr bwMode="auto">
          <a:xfrm>
            <a:off x="2114082" y="1290715"/>
            <a:ext cx="7963836" cy="1611105"/>
          </a:xfrm>
          <a:prstGeom prst="rect">
            <a:avLst/>
          </a:prstGeom>
          <a:noFill/>
          <a:ln>
            <a:noFill/>
          </a:ln>
          <a:extLst>
            <a:ext uri="{53640926-AAD7-44D8-BBD7-CCE9431645EC}">
              <a14:shadowObscured xmlns:a14="http://schemas.microsoft.com/office/drawing/2010/main"/>
            </a:ext>
          </a:extLst>
        </p:spPr>
      </p:pic>
      <p:pic>
        <p:nvPicPr>
          <p:cNvPr id="8" name="Рисунок 7">
            <a:extLst>
              <a:ext uri="{FF2B5EF4-FFF2-40B4-BE49-F238E27FC236}">
                <a16:creationId xmlns:a16="http://schemas.microsoft.com/office/drawing/2014/main" id="{D9E3705B-79FD-0569-DBB4-B33230983A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39324" y="2901820"/>
            <a:ext cx="3113351" cy="1611105"/>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9D839B7-4C86-5DB5-9E6D-886A49CBFD68}"/>
                  </a:ext>
                </a:extLst>
              </p:cNvPr>
              <p:cNvSpPr txBox="1"/>
              <p:nvPr/>
            </p:nvSpPr>
            <p:spPr>
              <a:xfrm>
                <a:off x="1606030" y="4832010"/>
                <a:ext cx="8979937" cy="1292020"/>
              </a:xfrm>
              <a:prstGeom prst="rect">
                <a:avLst/>
              </a:prstGeom>
              <a:noFill/>
            </p:spPr>
            <p:txBody>
              <a:bodyPr wrap="square">
                <a:spAutoFit/>
              </a:bodyPr>
              <a:lstStyle/>
              <a:p>
                <a:pPr algn="just">
                  <a:lnSpc>
                    <a:spcPct val="150000"/>
                  </a:lnSpc>
                </a:pPr>
                <a:r>
                  <a:rPr lang="ru-RU" sz="1800" dirty="0">
                    <a:effectLst/>
                    <a:latin typeface="Montserrat" panose="00000500000000000000" pitchFamily="2" charset="-52"/>
                    <a:ea typeface="Calibri" panose="020F0502020204030204" pitchFamily="34" charset="0"/>
                  </a:rPr>
                  <a:t>Здесь </a:t>
                </a:r>
                <a:r>
                  <a:rPr lang="en-US" sz="1800" i="1" dirty="0">
                    <a:effectLst/>
                    <a:latin typeface="Montserrat" panose="00000500000000000000" pitchFamily="2" charset="-52"/>
                    <a:ea typeface="Calibri" panose="020F0502020204030204" pitchFamily="34" charset="0"/>
                  </a:rPr>
                  <a:t>E</a:t>
                </a:r>
                <a:r>
                  <a:rPr lang="ru-RU" sz="1800" i="1" baseline="-25000" dirty="0">
                    <a:effectLst/>
                    <a:latin typeface="Montserrat" panose="00000500000000000000" pitchFamily="2" charset="-52"/>
                    <a:ea typeface="Calibri" panose="020F0502020204030204" pitchFamily="34" charset="0"/>
                  </a:rPr>
                  <a:t>0 </a:t>
                </a:r>
                <a:r>
                  <a:rPr lang="ru-RU" sz="1800" dirty="0">
                    <a:effectLst/>
                    <a:latin typeface="Montserrat" panose="00000500000000000000" pitchFamily="2" charset="-52"/>
                    <a:ea typeface="Calibri" panose="020F0502020204030204" pitchFamily="34" charset="0"/>
                  </a:rPr>
                  <a:t>– энергия, где примерно начинается излом, </a:t>
                </a:r>
                <a14:m>
                  <m:oMath xmlns:m="http://schemas.openxmlformats.org/officeDocument/2006/math">
                    <m:r>
                      <m:rPr>
                        <m:sty m:val="p"/>
                      </m:rPr>
                      <a:rPr lang="ru-RU" sz="1800">
                        <a:effectLst/>
                        <a:latin typeface="Cambria Math" panose="02040503050406030204" pitchFamily="18" charset="0"/>
                        <a:ea typeface="Calibri" panose="020F0502020204030204" pitchFamily="34" charset="0"/>
                        <a:cs typeface="Times New Roman" panose="02020603050405020304" pitchFamily="18" charset="0"/>
                      </a:rPr>
                      <m:t>Δ</m:t>
                    </m:r>
                    <m:r>
                      <a:rPr lang="ru-RU" sz="1800" i="1">
                        <a:effectLst/>
                        <a:latin typeface="Cambria Math" panose="02040503050406030204" pitchFamily="18" charset="0"/>
                        <a:ea typeface="Calibri" panose="020F0502020204030204" pitchFamily="34" charset="0"/>
                        <a:cs typeface="Times New Roman" panose="02020603050405020304" pitchFamily="18" charset="0"/>
                      </a:rPr>
                      <m:t>𝛾</m:t>
                    </m:r>
                    <m:r>
                      <a:rPr lang="ru-RU" sz="1800" i="1">
                        <a:effectLst/>
                        <a:latin typeface="Cambria Math" panose="02040503050406030204" pitchFamily="18" charset="0"/>
                        <a:ea typeface="Calibri" panose="020F0502020204030204" pitchFamily="34" charset="0"/>
                        <a:cs typeface="Times New Roman" panose="02020603050405020304" pitchFamily="18" charset="0"/>
                      </a:rPr>
                      <m:t> и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n-US" sz="1800" dirty="0">
                    <a:effectLst/>
                    <a:latin typeface="Montserrat" panose="00000500000000000000" pitchFamily="2" charset="-52"/>
                    <a:ea typeface="Times New Roman" panose="02020603050405020304" pitchFamily="18" charset="0"/>
                  </a:rPr>
                  <a:t> </a:t>
                </a:r>
                <a:r>
                  <a:rPr lang="ru-RU" sz="1800" dirty="0">
                    <a:effectLst/>
                    <a:latin typeface="Montserrat" panose="00000500000000000000" pitchFamily="2" charset="-52"/>
                    <a:ea typeface="Times New Roman" panose="02020603050405020304" pitchFamily="18" charset="0"/>
                  </a:rPr>
                  <a:t>– параметры, характеризующие изменение степенной зависимости при превышении частицами этой энергии.</a:t>
                </a:r>
                <a:endParaRPr lang="ru-RU" dirty="0">
                  <a:latin typeface="Montserrat" panose="00000500000000000000" pitchFamily="2" charset="-52"/>
                </a:endParaRPr>
              </a:p>
            </p:txBody>
          </p:sp>
        </mc:Choice>
        <mc:Fallback>
          <p:sp>
            <p:nvSpPr>
              <p:cNvPr id="10" name="TextBox 9">
                <a:extLst>
                  <a:ext uri="{FF2B5EF4-FFF2-40B4-BE49-F238E27FC236}">
                    <a16:creationId xmlns:a16="http://schemas.microsoft.com/office/drawing/2014/main" id="{19D839B7-4C86-5DB5-9E6D-886A49CBFD68}"/>
                  </a:ext>
                </a:extLst>
              </p:cNvPr>
              <p:cNvSpPr txBox="1">
                <a:spLocks noRot="1" noChangeAspect="1" noMove="1" noResize="1" noEditPoints="1" noAdjustHandles="1" noChangeArrowheads="1" noChangeShapeType="1" noTextEdit="1"/>
              </p:cNvSpPr>
              <p:nvPr/>
            </p:nvSpPr>
            <p:spPr>
              <a:xfrm>
                <a:off x="1606030" y="4832010"/>
                <a:ext cx="8979937" cy="1292020"/>
              </a:xfrm>
              <a:prstGeom prst="rect">
                <a:avLst/>
              </a:prstGeom>
              <a:blipFill>
                <a:blip r:embed="rId4"/>
                <a:stretch>
                  <a:fillRect l="-543" r="-543" b="-7075"/>
                </a:stretch>
              </a:blipFill>
            </p:spPr>
            <p:txBody>
              <a:bodyPr/>
              <a:lstStyle/>
              <a:p>
                <a:r>
                  <a:rPr lang="ru-RU">
                    <a:noFill/>
                  </a:rPr>
                  <a:t> </a:t>
                </a:r>
              </a:p>
            </p:txBody>
          </p:sp>
        </mc:Fallback>
      </mc:AlternateContent>
    </p:spTree>
    <p:extLst>
      <p:ext uri="{BB962C8B-B14F-4D97-AF65-F5344CB8AC3E}">
        <p14:creationId xmlns:p14="http://schemas.microsoft.com/office/powerpoint/2010/main" val="73431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A85BD-3C97-B1DF-2D99-1E4F35ED2AE2}"/>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98583CED-43B9-99C3-9C03-46646C15C0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2490" y="1"/>
            <a:ext cx="9299510" cy="6858000"/>
          </a:xfrm>
          <a:prstGeom prst="rect">
            <a:avLst/>
          </a:prstGeom>
        </p:spPr>
      </p:pic>
      <p:sp>
        <p:nvSpPr>
          <p:cNvPr id="15" name="Текст 14">
            <a:extLst>
              <a:ext uri="{FF2B5EF4-FFF2-40B4-BE49-F238E27FC236}">
                <a16:creationId xmlns:a16="http://schemas.microsoft.com/office/drawing/2014/main" id="{5C31D811-2BFC-905F-1F6B-8DB027C6D6E2}"/>
              </a:ext>
            </a:extLst>
          </p:cNvPr>
          <p:cNvSpPr>
            <a:spLocks noGrp="1"/>
          </p:cNvSpPr>
          <p:nvPr>
            <p:ph type="body" sz="quarter" idx="13"/>
          </p:nvPr>
        </p:nvSpPr>
        <p:spPr>
          <a:xfrm>
            <a:off x="0" y="2108288"/>
            <a:ext cx="3051111" cy="2754600"/>
          </a:xfrm>
        </p:spPr>
        <p:txBody>
          <a:bodyPr/>
          <a:lstStyle/>
          <a:p>
            <a:r>
              <a:rPr lang="ru-RU" sz="2400" dirty="0"/>
              <a:t>Восстановление локального межзвёздного спектра ядер гелия по данным </a:t>
            </a:r>
            <a:r>
              <a:rPr lang="en-US" sz="2400" dirty="0"/>
              <a:t>AMS</a:t>
            </a:r>
            <a:r>
              <a:rPr lang="ru-RU" sz="2400" dirty="0"/>
              <a:t>-02</a:t>
            </a:r>
          </a:p>
          <a:p>
            <a:endParaRPr lang="ru-RU" sz="2400" dirty="0"/>
          </a:p>
        </p:txBody>
      </p:sp>
      <p:sp>
        <p:nvSpPr>
          <p:cNvPr id="16" name="Заголовок 4">
            <a:extLst>
              <a:ext uri="{FF2B5EF4-FFF2-40B4-BE49-F238E27FC236}">
                <a16:creationId xmlns:a16="http://schemas.microsoft.com/office/drawing/2014/main" id="{03437086-C980-90AF-5D94-189B45ACB1B0}"/>
              </a:ext>
            </a:extLst>
          </p:cNvPr>
          <p:cNvSpPr txBox="1">
            <a:spLocks/>
          </p:cNvSpPr>
          <p:nvPr/>
        </p:nvSpPr>
        <p:spPr>
          <a:xfrm>
            <a:off x="0" y="121297"/>
            <a:ext cx="9843796" cy="707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000" dirty="0"/>
          </a:p>
        </p:txBody>
      </p:sp>
    </p:spTree>
    <p:extLst>
      <p:ext uri="{BB962C8B-B14F-4D97-AF65-F5344CB8AC3E}">
        <p14:creationId xmlns:p14="http://schemas.microsoft.com/office/powerpoint/2010/main" val="89736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1DBCD-3298-2B90-02F9-7E18C3BD487F}"/>
            </a:ext>
          </a:extLst>
        </p:cNvPr>
        <p:cNvGrpSpPr/>
        <p:nvPr/>
      </p:nvGrpSpPr>
      <p:grpSpPr>
        <a:xfrm>
          <a:off x="0" y="0"/>
          <a:ext cx="0" cy="0"/>
          <a:chOff x="0" y="0"/>
          <a:chExt cx="0" cy="0"/>
        </a:xfrm>
      </p:grpSpPr>
      <p:sp>
        <p:nvSpPr>
          <p:cNvPr id="5" name="Заголовок 4">
            <a:extLst>
              <a:ext uri="{FF2B5EF4-FFF2-40B4-BE49-F238E27FC236}">
                <a16:creationId xmlns:a16="http://schemas.microsoft.com/office/drawing/2014/main" id="{FAB0A242-A798-4A41-D7E4-A019A005D05B}"/>
              </a:ext>
            </a:extLst>
          </p:cNvPr>
          <p:cNvSpPr>
            <a:spLocks noGrp="1"/>
          </p:cNvSpPr>
          <p:nvPr>
            <p:ph type="title"/>
          </p:nvPr>
        </p:nvSpPr>
        <p:spPr>
          <a:xfrm>
            <a:off x="0" y="0"/>
            <a:ext cx="10030408" cy="653134"/>
          </a:xfrm>
        </p:spPr>
        <p:txBody>
          <a:bodyPr/>
          <a:lstStyle/>
          <a:p>
            <a:pPr algn="ctr"/>
            <a:r>
              <a:rPr lang="ru-RU" sz="2000" dirty="0"/>
              <a:t>Сравнение потоков ядер гелия, зарегистрированных </a:t>
            </a:r>
            <a:r>
              <a:rPr lang="en-US" sz="2000" dirty="0"/>
              <a:t>AMS</a:t>
            </a:r>
            <a:r>
              <a:rPr lang="ru-RU" sz="2000" dirty="0"/>
              <a:t>-01 (1998) и </a:t>
            </a:r>
            <a:r>
              <a:rPr lang="en-US" sz="2000" dirty="0"/>
              <a:t>AMS</a:t>
            </a:r>
            <a:r>
              <a:rPr lang="ru-RU" sz="2000" dirty="0"/>
              <a:t>-02 (2011)</a:t>
            </a:r>
          </a:p>
        </p:txBody>
      </p:sp>
      <p:pic>
        <p:nvPicPr>
          <p:cNvPr id="10" name="Рисунок 9">
            <a:extLst>
              <a:ext uri="{FF2B5EF4-FFF2-40B4-BE49-F238E27FC236}">
                <a16:creationId xmlns:a16="http://schemas.microsoft.com/office/drawing/2014/main" id="{F261A26A-A375-7C48-EAEB-5FE188CE7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073" y="653134"/>
            <a:ext cx="9025335" cy="6204866"/>
          </a:xfrm>
          <a:prstGeom prst="rect">
            <a:avLst/>
          </a:prstGeom>
          <a:noFill/>
          <a:ln>
            <a:noFill/>
          </a:ln>
        </p:spPr>
      </p:pic>
    </p:spTree>
    <p:extLst>
      <p:ext uri="{BB962C8B-B14F-4D97-AF65-F5344CB8AC3E}">
        <p14:creationId xmlns:p14="http://schemas.microsoft.com/office/powerpoint/2010/main" val="386499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A2C51BF-C15D-4078-BAFF-AAC8C82D85F5}"/>
              </a:ext>
            </a:extLst>
          </p:cNvPr>
          <p:cNvSpPr>
            <a:spLocks noGrp="1"/>
          </p:cNvSpPr>
          <p:nvPr>
            <p:ph type="title"/>
          </p:nvPr>
        </p:nvSpPr>
        <p:spPr>
          <a:xfrm>
            <a:off x="588879" y="382547"/>
            <a:ext cx="8900951" cy="523220"/>
          </a:xfrm>
        </p:spPr>
        <p:txBody>
          <a:bodyPr/>
          <a:lstStyle/>
          <a:p>
            <a:r>
              <a:rPr lang="ru-RU" dirty="0"/>
              <a:t>Заключение</a:t>
            </a:r>
          </a:p>
        </p:txBody>
      </p:sp>
      <mc:AlternateContent xmlns:mc="http://schemas.openxmlformats.org/markup-compatibility/2006">
        <mc:Choice xmlns:a14="http://schemas.microsoft.com/office/drawing/2010/main" Requires="a14">
          <p:sp>
            <p:nvSpPr>
              <p:cNvPr id="7" name="Текст 6">
                <a:extLst>
                  <a:ext uri="{FF2B5EF4-FFF2-40B4-BE49-F238E27FC236}">
                    <a16:creationId xmlns:a16="http://schemas.microsoft.com/office/drawing/2014/main" id="{ACC06CC2-6D99-4F53-A33E-37082A0DAC8F}"/>
                  </a:ext>
                </a:extLst>
              </p:cNvPr>
              <p:cNvSpPr>
                <a:spLocks noGrp="1"/>
              </p:cNvSpPr>
              <p:nvPr>
                <p:ph type="body" sz="quarter" idx="11"/>
              </p:nvPr>
            </p:nvSpPr>
            <p:spPr>
              <a:xfrm>
                <a:off x="588879" y="905767"/>
                <a:ext cx="11133612" cy="5206041"/>
              </a:xfrm>
            </p:spPr>
            <p:txBody>
              <a:bodyPr/>
              <a:lstStyle/>
              <a:p>
                <a:pPr>
                  <a:lnSpc>
                    <a:spcPct val="150000"/>
                  </a:lnSpc>
                </a:pPr>
                <a:r>
                  <a:rPr lang="ru-RU" sz="2000" dirty="0"/>
                  <a:t>	Использован метод фитирования, разработанный в прошлом семестре и применённый для аппроксимации спектра ядер гелия космических лучей. Произведён обзор исследований LIS и экспериментов по изучению КЛ, данные которых использованы для разработки параметризации LIS. Получившаяся параметризация демонстрирует количественное соответствие данным, для оценки качества аппроксимаций использован критерий «нормированный хи-квадрат» (</a:t>
                </a:r>
                <a14:m>
                  <m:oMath xmlns:m="http://schemas.openxmlformats.org/officeDocument/2006/math">
                    <m:sSup>
                      <m:sSupPr>
                        <m:ctrlPr>
                          <a:rPr lang="ru-RU" sz="2000" i="1"/>
                        </m:ctrlPr>
                      </m:sSupPr>
                      <m:e>
                        <m:r>
                          <a:rPr lang="ru-RU" sz="2000" i="1"/>
                          <m:t>𝜒</m:t>
                        </m:r>
                      </m:e>
                      <m:sup>
                        <m:r>
                          <a:rPr lang="ru-RU" sz="2000" i="1"/>
                          <m:t>2</m:t>
                        </m:r>
                      </m:sup>
                    </m:sSup>
                    <m:r>
                      <m:rPr>
                        <m:lit/>
                      </m:rPr>
                      <a:rPr lang="ru-RU" sz="2000" i="1"/>
                      <m:t>/</m:t>
                    </m:r>
                    <m:r>
                      <a:rPr lang="ru-RU" sz="2000" i="1"/>
                      <m:t>𝑑</m:t>
                    </m:r>
                    <m:r>
                      <a:rPr lang="ru-RU" sz="2000" i="1"/>
                      <m:t>.</m:t>
                    </m:r>
                    <m:r>
                      <a:rPr lang="en-US" sz="2000" i="1"/>
                      <m:t>𝑓</m:t>
                    </m:r>
                    <m:r>
                      <a:rPr lang="ru-RU" sz="2000" i="1"/>
                      <m:t>.</m:t>
                    </m:r>
                  </m:oMath>
                </a14:m>
                <a:r>
                  <a:rPr lang="ru-RU" sz="2000" dirty="0"/>
                  <a:t>).</a:t>
                </a:r>
              </a:p>
              <a:p>
                <a:pPr>
                  <a:lnSpc>
                    <a:spcPct val="150000"/>
                  </a:lnSpc>
                </a:pPr>
                <a:r>
                  <a:rPr lang="ru-RU" sz="2000" dirty="0"/>
                  <a:t>Следующим этапом, реализуемым на преддипломной практике, станет анализ исследование спектра другого сорта ядер, например, углерода. Также будет предпринята попытка описать «волну», видимую на нижних секциях графиков, соответствующую области энергий порядка 10 ГэВ/нуклон.</a:t>
                </a:r>
              </a:p>
            </p:txBody>
          </p:sp>
        </mc:Choice>
        <mc:Fallback>
          <p:sp>
            <p:nvSpPr>
              <p:cNvPr id="7" name="Текст 6">
                <a:extLst>
                  <a:ext uri="{FF2B5EF4-FFF2-40B4-BE49-F238E27FC236}">
                    <a16:creationId xmlns:a16="http://schemas.microsoft.com/office/drawing/2014/main" id="{ACC06CC2-6D99-4F53-A33E-37082A0DAC8F}"/>
                  </a:ext>
                </a:extLst>
              </p:cNvPr>
              <p:cNvSpPr>
                <a:spLocks noGrp="1" noRot="1" noChangeAspect="1" noMove="1" noResize="1" noEditPoints="1" noAdjustHandles="1" noChangeArrowheads="1" noChangeShapeType="1" noTextEdit="1"/>
              </p:cNvSpPr>
              <p:nvPr>
                <p:ph type="body" sz="quarter" idx="11"/>
              </p:nvPr>
            </p:nvSpPr>
            <p:spPr>
              <a:xfrm>
                <a:off x="588879" y="905767"/>
                <a:ext cx="11133612" cy="5206041"/>
              </a:xfrm>
              <a:blipFill>
                <a:blip r:embed="rId2"/>
                <a:stretch>
                  <a:fillRect l="-602" b="-1171"/>
                </a:stretch>
              </a:blipFill>
            </p:spPr>
            <p:txBody>
              <a:bodyPr/>
              <a:lstStyle/>
              <a:p>
                <a:r>
                  <a:rPr lang="ru-RU">
                    <a:noFill/>
                  </a:rPr>
                  <a:t> </a:t>
                </a:r>
              </a:p>
            </p:txBody>
          </p:sp>
        </mc:Fallback>
      </mc:AlternateContent>
    </p:spTree>
    <p:extLst>
      <p:ext uri="{BB962C8B-B14F-4D97-AF65-F5344CB8AC3E}">
        <p14:creationId xmlns:p14="http://schemas.microsoft.com/office/powerpoint/2010/main" val="3958298402"/>
      </p:ext>
    </p:extLst>
  </p:cSld>
  <p:clrMapOvr>
    <a:masterClrMapping/>
  </p:clrMapOvr>
</p:sld>
</file>

<file path=ppt/theme/theme1.xml><?xml version="1.0" encoding="utf-8"?>
<a:theme xmlns:a="http://schemas.openxmlformats.org/drawingml/2006/main"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bg1"/>
            </a:solidFill>
            <a:latin typeface="Montserrat" panose="00000500000000000000" pitchFamily="2" charset="-5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TotalTime>
  <Words>479</Words>
  <Application>Microsoft Office PowerPoint</Application>
  <PresentationFormat>Широкоэкранный</PresentationFormat>
  <Paragraphs>29</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Cambria Math</vt:lpstr>
      <vt:lpstr>Arial</vt:lpstr>
      <vt:lpstr>Montserrat</vt:lpstr>
      <vt:lpstr>Шаблон МИФИ</vt:lpstr>
      <vt:lpstr>Презентация PowerPoint</vt:lpstr>
      <vt:lpstr>Введение. Проблема и цель</vt:lpstr>
      <vt:lpstr>Обзор данных</vt:lpstr>
      <vt:lpstr>Параметрическая модель LIS</vt:lpstr>
      <vt:lpstr>Презентация PowerPoint</vt:lpstr>
      <vt:lpstr>Knee (излом)</vt:lpstr>
      <vt:lpstr>Презентация PowerPoint</vt:lpstr>
      <vt:lpstr>Сравнение потоков ядер гелия, зарегистрированных AMS-01 (1998) и AMS-02 (2011)</vt:lpstr>
      <vt:lpstr>Заключение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 Замахаев</dc:creator>
  <cp:lastModifiedBy>Andrey Korobkov</cp:lastModifiedBy>
  <cp:revision>69</cp:revision>
  <dcterms:created xsi:type="dcterms:W3CDTF">2020-05-28T16:18:16Z</dcterms:created>
  <dcterms:modified xsi:type="dcterms:W3CDTF">2026-05-05T06:55:32Z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