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3"/>
    <p:sldId id="268" r:id="rId4"/>
    <p:sldId id="269" r:id="rId5"/>
    <p:sldId id="278" r:id="rId6"/>
    <p:sldId id="279" r:id="rId7"/>
    <p:sldId id="260" r:id="rId8"/>
    <p:sldId id="267" r:id="rId9"/>
    <p:sldId id="280" r:id="rId10"/>
    <p:sldId id="270" r:id="rId11"/>
    <p:sldId id="264" r:id="rId12"/>
    <p:sldId id="285" r:id="rId13"/>
    <p:sldId id="282" r:id="rId14"/>
    <p:sldId id="286" r:id="rId15"/>
    <p:sldId id="288" r:id="rId16"/>
    <p:sldId id="291" r:id="rId17"/>
    <p:sldId id="289" r:id="rId18"/>
    <p:sldId id="292" r:id="rId19"/>
    <p:sldId id="290" r:id="rId20"/>
    <p:sldId id="283" r:id="rId21"/>
    <p:sldId id="284" r:id="rId22"/>
  </p:sldIdLst>
  <p:sldSz cx="12192000" cy="6858000"/>
  <p:notesSz cx="6858000" cy="9144000"/>
  <p:embeddedFontLst>
    <p:embeddedFont>
      <p:font typeface="SimSun" panose="02010600030101010101" pitchFamily="2" charset="-122"/>
      <p:regular r:id="rId26"/>
    </p:embeddedFon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OPPOSans R" panose="00020600040101010101" charset="-122"/>
      <p:regular r:id="rId31"/>
    </p:embeddedFont>
    <p:embeddedFont>
      <p:font typeface="OPPOSans B" panose="0002060004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59" userDrawn="1">
          <p15:clr>
            <a:srgbClr val="A4A3A4"/>
          </p15:clr>
        </p15:guide>
        <p15:guide id="4" pos="73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252"/>
      </p:cViewPr>
      <p:guideLst>
        <p:guide orient="horz" pos="512"/>
        <p:guide pos="3840"/>
        <p:guide pos="359"/>
        <p:guide pos="73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gs" Target="tags/tag33.xml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4" Type="http://schemas.openxmlformats.org/officeDocument/2006/relationships/slideLayout" Target="../slideLayouts/slideLayout7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房子前有草地和建筑&#10;&#10;描述已自动生成"/>
          <p:cNvPicPr>
            <a:picLocks noChangeAspect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b="8568"/>
          <a:stretch>
            <a:fillRect/>
          </a:stretch>
        </p:blipFill>
        <p:spPr>
          <a:xfrm>
            <a:off x="20" y="0"/>
            <a:ext cx="12191980" cy="5838500"/>
          </a:xfrm>
          <a:custGeom>
            <a:avLst/>
            <a:gdLst>
              <a:gd name="connsiteX0" fmla="*/ 0 w 12191980"/>
              <a:gd name="connsiteY0" fmla="*/ 0 h 5838500"/>
              <a:gd name="connsiteX1" fmla="*/ 12191980 w 12191980"/>
              <a:gd name="connsiteY1" fmla="*/ 0 h 5838500"/>
              <a:gd name="connsiteX2" fmla="*/ 12191980 w 12191980"/>
              <a:gd name="connsiteY2" fmla="*/ 5838500 h 5838500"/>
              <a:gd name="connsiteX3" fmla="*/ 0 w 12191980"/>
              <a:gd name="connsiteY3" fmla="*/ 5838500 h 58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80" h="5838500">
                <a:moveTo>
                  <a:pt x="0" y="0"/>
                </a:moveTo>
                <a:lnTo>
                  <a:pt x="12191980" y="0"/>
                </a:lnTo>
                <a:lnTo>
                  <a:pt x="12191980" y="5838500"/>
                </a:lnTo>
                <a:lnTo>
                  <a:pt x="0" y="58385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0" y="4442393"/>
            <a:ext cx="12192000" cy="2415607"/>
          </a:xfrm>
          <a:custGeom>
            <a:avLst/>
            <a:gdLst>
              <a:gd name="connsiteX0" fmla="*/ 0 w 12192000"/>
              <a:gd name="connsiteY0" fmla="*/ 0 h 2415607"/>
              <a:gd name="connsiteX1" fmla="*/ 1870334 w 12192000"/>
              <a:gd name="connsiteY1" fmla="*/ 0 h 2415607"/>
              <a:gd name="connsiteX2" fmla="*/ 3016685 w 12192000"/>
              <a:gd name="connsiteY2" fmla="*/ 609510 h 2415607"/>
              <a:gd name="connsiteX3" fmla="*/ 3049416 w 12192000"/>
              <a:gd name="connsiteY3" fmla="*/ 663386 h 2415607"/>
              <a:gd name="connsiteX4" fmla="*/ 3083324 w 12192000"/>
              <a:gd name="connsiteY4" fmla="*/ 607572 h 2415607"/>
              <a:gd name="connsiteX5" fmla="*/ 4226029 w 12192000"/>
              <a:gd name="connsiteY5" fmla="*/ 1 h 2415607"/>
              <a:gd name="connsiteX6" fmla="*/ 12192000 w 12192000"/>
              <a:gd name="connsiteY6" fmla="*/ 1 h 2415607"/>
              <a:gd name="connsiteX7" fmla="*/ 12192000 w 12192000"/>
              <a:gd name="connsiteY7" fmla="*/ 2415607 h 2415607"/>
              <a:gd name="connsiteX8" fmla="*/ 0 w 12192000"/>
              <a:gd name="connsiteY8" fmla="*/ 2415607 h 241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415607">
                <a:moveTo>
                  <a:pt x="0" y="0"/>
                </a:moveTo>
                <a:lnTo>
                  <a:pt x="1870334" y="0"/>
                </a:lnTo>
                <a:cubicBezTo>
                  <a:pt x="2347526" y="0"/>
                  <a:pt x="2768249" y="241776"/>
                  <a:pt x="3016685" y="609510"/>
                </a:cubicBezTo>
                <a:lnTo>
                  <a:pt x="3049416" y="663386"/>
                </a:lnTo>
                <a:lnTo>
                  <a:pt x="3083324" y="607572"/>
                </a:lnTo>
                <a:cubicBezTo>
                  <a:pt x="3330970" y="241008"/>
                  <a:pt x="3750354" y="1"/>
                  <a:pt x="4226029" y="1"/>
                </a:cubicBezTo>
                <a:lnTo>
                  <a:pt x="12192000" y="1"/>
                </a:lnTo>
                <a:lnTo>
                  <a:pt x="12192000" y="2415607"/>
                </a:lnTo>
                <a:lnTo>
                  <a:pt x="0" y="241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90" y="0"/>
            <a:ext cx="3013710" cy="169545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1243965"/>
            <a:ext cx="559308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800" dirty="0">
                <a:solidFill>
                  <a:schemeClr val="bg1"/>
                </a:solidFill>
              </a:rPr>
              <a:t>Кристаллическая и магнитная структура </a:t>
            </a:r>
            <a:r>
              <a:rPr lang="ru-RU" altLang="en-US" sz="2800" dirty="0" err="1">
                <a:solidFill>
                  <a:schemeClr val="bg1"/>
                </a:solidFill>
              </a:rPr>
              <a:t>наночастиц</a:t>
            </a:r>
            <a:r>
              <a:rPr lang="ru-RU" altLang="en-US" sz="2800" dirty="0">
                <a:solidFill>
                  <a:schemeClr val="bg1"/>
                </a:solidFill>
              </a:rPr>
              <a:t> магнетита</a:t>
            </a:r>
            <a:endParaRPr lang="ru-RU" altLang="en-US" sz="2800" dirty="0">
              <a:solidFill>
                <a:schemeClr val="bg1"/>
              </a:solidFill>
            </a:endParaRPr>
          </a:p>
          <a:p>
            <a:pPr algn="l"/>
            <a:r>
              <a:rPr lang="ru-RU" altLang="en-US" sz="2800" dirty="0" err="1">
                <a:solidFill>
                  <a:schemeClr val="bg1"/>
                </a:solidFill>
              </a:rPr>
              <a:t>допированных</a:t>
            </a:r>
            <a:r>
              <a:rPr lang="ru-RU" altLang="en-US" sz="2800" dirty="0">
                <a:solidFill>
                  <a:schemeClr val="bg1"/>
                </a:solidFill>
              </a:rPr>
              <a:t> ионами редкоземельных элементов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4766945" y="5161915"/>
            <a:ext cx="711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</a:rPr>
              <a:t>Научный руководитель</a:t>
            </a:r>
            <a:r>
              <a:rPr lang="en-US" altLang="ru-RU" dirty="0">
                <a:solidFill>
                  <a:schemeClr val="tx1"/>
                </a:solidFill>
              </a:rPr>
              <a:t>: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кан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тех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наук</a:t>
            </a:r>
            <a:r>
              <a:rPr lang="en-US" altLang="ru-RU" dirty="0">
                <a:solidFill>
                  <a:schemeClr val="tx1"/>
                </a:solidFill>
              </a:rPr>
              <a:t>,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en-US" altLang="ru-RU" dirty="0" err="1">
                <a:solidFill>
                  <a:schemeClr val="tx1"/>
                </a:solidFill>
              </a:rPr>
              <a:t>Phd</a:t>
            </a:r>
            <a:r>
              <a:rPr lang="ru-RU" altLang="ru-RU" dirty="0">
                <a:solidFill>
                  <a:schemeClr val="tx1"/>
                </a:solidFill>
              </a:rPr>
              <a:t>      </a:t>
            </a:r>
            <a:r>
              <a:rPr lang="ru-RU" altLang="ru-RU" dirty="0" err="1">
                <a:solidFill>
                  <a:schemeClr val="tx1"/>
                </a:solidFill>
              </a:rPr>
              <a:t>Абдурахимов</a:t>
            </a:r>
            <a:r>
              <a:rPr lang="ru-RU" altLang="ru-RU" dirty="0">
                <a:solidFill>
                  <a:schemeClr val="tx1"/>
                </a:solidFill>
              </a:rPr>
              <a:t> Б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А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endParaRPr lang="en-US" altLang="ru-RU" dirty="0">
              <a:solidFill>
                <a:schemeClr val="tx1"/>
              </a:solidFill>
            </a:endParaRPr>
          </a:p>
          <a:p>
            <a:r>
              <a:rPr lang="ru-RU" altLang="ru-RU" dirty="0">
                <a:solidFill>
                  <a:schemeClr val="tx1"/>
                </a:solidFill>
              </a:rPr>
              <a:t>Выполнил студент группы Б22-104</a:t>
            </a:r>
            <a:r>
              <a:rPr lang="en-US" altLang="ru-RU" dirty="0">
                <a:solidFill>
                  <a:schemeClr val="tx1"/>
                </a:solidFill>
              </a:rPr>
              <a:t>:               </a:t>
            </a:r>
            <a:r>
              <a:rPr lang="ru-RU" altLang="ru-RU" dirty="0" err="1">
                <a:solidFill>
                  <a:schemeClr val="tx1"/>
                </a:solidFill>
              </a:rPr>
              <a:t>Шарипов</a:t>
            </a:r>
            <a:r>
              <a:rPr lang="ru-RU" altLang="ru-RU" dirty="0">
                <a:solidFill>
                  <a:schemeClr val="tx1"/>
                </a:solidFill>
              </a:rPr>
              <a:t> Ф</a:t>
            </a:r>
            <a:r>
              <a:rPr lang="en-US" altLang="ru-RU" dirty="0">
                <a:solidFill>
                  <a:schemeClr val="tx1"/>
                </a:solidFill>
              </a:rPr>
              <a:t>.</a:t>
            </a:r>
            <a:r>
              <a:rPr lang="ru-RU" altLang="en-US" dirty="0">
                <a:solidFill>
                  <a:schemeClr val="tx1"/>
                </a:solidFill>
              </a:rPr>
              <a:t>З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  <a:r>
              <a:rPr lang="ru-RU" altLang="ru-RU" dirty="0">
                <a:solidFill>
                  <a:schemeClr val="tx1"/>
                </a:solidFill>
              </a:rPr>
              <a:t>               </a:t>
            </a:r>
            <a:endParaRPr lang="ru-RU" alt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8471" y="491662"/>
            <a:ext cx="10675058" cy="607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latin typeface="+mj-lt"/>
              </a:rPr>
              <a:t>  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дифракция 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дифрактометрия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) —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явление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упругого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пучка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рентгеновских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лучей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кристаллическим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аморфным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жидким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или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газовым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образцом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этом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начального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пучка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лучей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возникают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вторичные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отклонённые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дифрагированные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лучи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той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же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длины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волны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 Наиболее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чёткая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картина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получается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излучения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кристаллами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которые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вследствие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упорядоченной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структуры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являются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естественной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дифракционной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решёткой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для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этого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излучения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altLang="en-US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Рентгеновское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малоугловое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рассеяние</a:t>
            </a: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ru-RU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Метод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малоуглового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рентгеновского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рассеяния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(SAXS — Small-Angle X-ray Scattering)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 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—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метод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исследования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структурных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характеристик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макромолекул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в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растворе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Позволяет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изучать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неупорядоченные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образцы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различной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природы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с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размерами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частиц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от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1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до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200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нм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и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более</a:t>
            </a:r>
            <a:r>
              <a:rPr lang="en-US" altLang="ru-RU" sz="2000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en-US" altLang="en-US" sz="2000" dirty="0">
                <a:solidFill>
                  <a:schemeClr val="accent1"/>
                </a:solidFill>
                <a:latin typeface="+mj-lt"/>
              </a:rPr>
              <a:t>  </a:t>
            </a:r>
            <a:endParaRPr lang="en-US" altLang="en-US" sz="2000" dirty="0">
              <a:solidFill>
                <a:schemeClr val="accent1"/>
              </a:solidFill>
              <a:latin typeface="+mj-lt"/>
            </a:endParaRPr>
          </a:p>
          <a:p>
            <a:pPr algn="just">
              <a:lnSpc>
                <a:spcPct val="120000"/>
              </a:lnSpc>
            </a:pPr>
            <a:endParaRPr lang="en-US" altLang="en-US" sz="2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403090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009839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: 形状 2"/>
          <p:cNvSpPr/>
          <p:nvPr/>
        </p:nvSpPr>
        <p:spPr>
          <a:xfrm rot="2274660">
            <a:off x="-614422" y="6046173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 rot="13047832">
            <a:off x="10483991" y="-307630"/>
            <a:ext cx="2295279" cy="1115215"/>
          </a:xfrm>
          <a:custGeom>
            <a:avLst/>
            <a:gdLst>
              <a:gd name="connsiteX0" fmla="*/ 854861 w 2295279"/>
              <a:gd name="connsiteY0" fmla="*/ 1115215 h 1115215"/>
              <a:gd name="connsiteX1" fmla="*/ 0 w 2295279"/>
              <a:gd name="connsiteY1" fmla="*/ 11072 h 1115215"/>
              <a:gd name="connsiteX2" fmla="*/ 538 w 2295279"/>
              <a:gd name="connsiteY2" fmla="*/ 11106 h 1115215"/>
              <a:gd name="connsiteX3" fmla="*/ 970815 w 2295279"/>
              <a:gd name="connsiteY3" fmla="*/ 609509 h 1115215"/>
              <a:gd name="connsiteX4" fmla="*/ 1003546 w 2295279"/>
              <a:gd name="connsiteY4" fmla="*/ 663385 h 1115215"/>
              <a:gd name="connsiteX5" fmla="*/ 1037454 w 2295279"/>
              <a:gd name="connsiteY5" fmla="*/ 607571 h 1115215"/>
              <a:gd name="connsiteX6" fmla="*/ 2180159 w 2295279"/>
              <a:gd name="connsiteY6" fmla="*/ 0 h 1115215"/>
              <a:gd name="connsiteX7" fmla="*/ 2295279 w 2295279"/>
              <a:gd name="connsiteY7" fmla="*/ 0 h 111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5279" h="1115215">
                <a:moveTo>
                  <a:pt x="854861" y="1115215"/>
                </a:moveTo>
                <a:lnTo>
                  <a:pt x="0" y="11072"/>
                </a:lnTo>
                <a:lnTo>
                  <a:pt x="538" y="11106"/>
                </a:lnTo>
                <a:cubicBezTo>
                  <a:pt x="404145" y="62411"/>
                  <a:pt x="753434" y="287741"/>
                  <a:pt x="970815" y="609509"/>
                </a:cubicBezTo>
                <a:lnTo>
                  <a:pt x="1003546" y="663385"/>
                </a:lnTo>
                <a:lnTo>
                  <a:pt x="1037454" y="607571"/>
                </a:lnTo>
                <a:cubicBezTo>
                  <a:pt x="1285100" y="241007"/>
                  <a:pt x="1704484" y="0"/>
                  <a:pt x="2180159" y="0"/>
                </a:cubicBezTo>
                <a:lnTo>
                  <a:pt x="22952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28500" cy="685927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595" y="3429000"/>
            <a:ext cx="6225540" cy="3186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l"/>
            <a:r>
              <a:rPr lang="ru-RU" altLang="en-US" sz="2800">
                <a:solidFill>
                  <a:schemeClr val="accent1"/>
                </a:solidFill>
                <a:sym typeface="+mn-ea"/>
              </a:rPr>
              <a:t>     ПРАКТИЧЕСКАЯ ЧАСТЬ</a:t>
            </a:r>
            <a:r>
              <a:rPr lang="en-US" altLang="ru-RU" sz="2800">
                <a:solidFill>
                  <a:schemeClr val="accent1"/>
                </a:solidFill>
                <a:sym typeface="+mn-ea"/>
              </a:rPr>
              <a:t> </a:t>
            </a:r>
            <a:endParaRPr lang="en-US" altLang="en-US" sz="2800">
              <a:solidFill>
                <a:schemeClr val="accent1"/>
              </a:solidFill>
            </a:endParaRPr>
          </a:p>
          <a:p>
            <a:pPr algn="ctr"/>
            <a:endParaRPr lang="ru-RU" altLang="zh-CN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" y="1181100"/>
            <a:ext cx="3695700" cy="224790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754505" y="1889760"/>
            <a:ext cx="11156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  <a:sym typeface="+mn-ea"/>
              </a:rPr>
              <a:t>04</a:t>
            </a:r>
            <a:endParaRPr lang="ru-RU" altLang="en-US" sz="48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22885" y="84455"/>
            <a:ext cx="11726545" cy="247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lang="en-US" altLang="en-US" sz="32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Синтез образцов</a:t>
            </a:r>
            <a:endParaRPr lang="en-US" altLang="en-US" sz="3200" b="0" i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  <a:p>
            <a:pPr marL="0" indent="0" algn="just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Наночастицы нелегированного магнетита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Fe₃O₄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 магнетита, легированного ионами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Pr³⁺, Er³⁺, Tm³⁺, Gd³⁺,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были синтезированы методом соосаждения. В качестве исходных реагентов использовали гексагидрат хлорида железа(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III) (FeCl₃·6H₂O)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 гептагидрат сульфата железа(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II) (FeSO₄·7H₂O)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 стехиометрическом соотношении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Fe³⁺:Fe²⁺ = 2:1.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Для введения редкоземельных элементов применяли нитраты соответствующих металлов (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RE(NO₃)₃·4H₂O)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 количестве 2,5 ат.%. Реакцию проводили в атмосфере азота для предотвращения окисления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Fe²⁺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до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α-FeOOH.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 качестве осадителя использовали 25% раствор аммиака </a:t>
            </a:r>
            <a:r>
              <a:rPr lang="en-US" altLang="ru-RU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NH₄OH. </a:t>
            </a:r>
            <a:r>
              <a:rPr lang="en-US" altLang="en-US" sz="2000" b="0" i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Полученный чёрный осадок отфильтровывали, промывали и высушивали.</a:t>
            </a:r>
            <a:endParaRPr lang="en-US" altLang="en-US" sz="2000" b="0" i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2885" y="2487930"/>
            <a:ext cx="11727180" cy="48558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sz="280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Методики</a:t>
            </a:r>
            <a:r>
              <a:rPr sz="280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80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эксперимента</a:t>
            </a:r>
            <a:endParaRPr dirty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  <a:p>
            <a:pPr marL="0" indent="0" algn="just">
              <a:lnSpc>
                <a:spcPts val="1800"/>
              </a:lnSpc>
              <a:spcBef>
                <a:spcPts val="1900"/>
              </a:spcBef>
              <a:spcAft>
                <a:spcPts val="900"/>
              </a:spcAft>
            </a:pP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Рентгеновская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дифракция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(XRD).</a:t>
            </a:r>
            <a:r>
              <a:rPr lang="ru-RU"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Дифрактограммы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снимали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установке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Xeuss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3.0 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(</a:t>
            </a:r>
            <a:r>
              <a:rPr lang="ru-RU" sz="200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ЛНФ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ОИЯИ, г.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Дубна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) с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источником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GeniX3D (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излучение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Mo Kα, λ = 0,71078 Å).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Съёмка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проводилась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в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диапазоне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углов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2θ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от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5°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90°.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Обработка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дифрактограмм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выполнена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методом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Ритвельда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с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использованием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пакета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FullProf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Уточнялись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параметры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элементарной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ячейки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,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размер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кристаллитов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(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модифицированному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уравнению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Шеррера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) и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микронапряжения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</a:t>
            </a:r>
            <a:endParaRPr sz="2000" b="0" i="0" dirty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  <a:p>
            <a:pPr marL="0" indent="0" algn="just">
              <a:spcBef>
                <a:spcPts val="900"/>
              </a:spcBef>
              <a:spcAft>
                <a:spcPts val="900"/>
              </a:spcAft>
            </a:pP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Нейтронная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дифракция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</a:t>
            </a:r>
            <a:r>
              <a:rPr lang="ru-RU"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Нейтронограммы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получены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дифрактометре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ДН-</a:t>
            </a:r>
            <a:r>
              <a:rPr lang="ru-RU"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6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импульсного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реактора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ИБР-2 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(ЛН</a:t>
            </a:r>
            <a:r>
              <a:rPr lang="ru-RU"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Ф</a:t>
            </a:r>
            <a:r>
              <a:rPr sz="2000" b="0" i="0" dirty="0" smtClean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ОИЯИ).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Типичное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время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набора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спектра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для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одного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образца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составляло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4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часа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Обработка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данных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проводилась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в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программе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FullProf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с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учётом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как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ядерного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,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так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и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магнитного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вклада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в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интенсивность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рефлексов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Определялись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: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параметр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кислорода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x₀,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магнитные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моменты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на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ионах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железа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в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тетраэдрических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(A) и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октаэдрических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 (B) </a:t>
            </a:r>
            <a:r>
              <a:rPr sz="2000" b="0" i="0" dirty="0" err="1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позициях</a:t>
            </a:r>
            <a:r>
              <a:rPr sz="2000" b="0" i="0" dirty="0">
                <a:solidFill>
                  <a:srgbClr val="0F1115"/>
                </a:solidFill>
                <a:latin typeface="Times New Roman" panose="02020603050405020304" charset="0"/>
                <a:ea typeface="quote-cjk-patch"/>
                <a:cs typeface="Times New Roman" panose="02020603050405020304" charset="0"/>
              </a:rPr>
              <a:t>.</a:t>
            </a:r>
            <a:endParaRPr sz="2000" b="0" i="0" dirty="0">
              <a:solidFill>
                <a:srgbClr val="0F1115"/>
              </a:solidFill>
              <a:latin typeface="Times New Roman" panose="02020603050405020304" charset="0"/>
              <a:ea typeface="quote-cjk-patch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4" y="1007370"/>
            <a:ext cx="4637936" cy="57071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Кристаллическая структура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en-US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3167" y="4332290"/>
            <a:ext cx="6585396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Рентгеновские </a:t>
            </a:r>
            <a:r>
              <a:rPr lang="ru-RU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дифрактограммы</a:t>
            </a:r>
            <a:r>
              <a:rPr lang="en-US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допированного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РЗЭ:Fe₃O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₄ (РЗЭ = </a:t>
            </a:r>
            <a:r>
              <a:rPr lang="en-US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Tm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Er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en-US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Pr</a:t>
            </a:r>
            <a:r>
              <a:rPr lang="ru-RU" dirty="0" smtClean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наноструктурированных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магнетитов. Показаны экспериментальные данные и рассчитанные профили по методу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Ритвельда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. Вертикальные штрихи снизу отвечают рассчитанным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брегговским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рефлексам кубической фазы Fd3̄m..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-33973" y="26541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err="1"/>
              <a:t>Параметры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кристаллической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решётки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размер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кристаллитов</a:t>
            </a:r>
            <a:r>
              <a:rPr lang="ru-RU" altLang="en-US" sz="2400" dirty="0" smtClean="0"/>
              <a:t> и микронапряжения</a:t>
            </a:r>
            <a:endParaRPr lang="en-US" altLang="en-US" sz="2400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9722" y="3358863"/>
            <a:ext cx="11444605" cy="2874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altLang="en-US" dirty="0" smtClean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таблицы 1 видно, что введение редкоземельных ионов не приводит к монотонному изменению параметра решётки: в ряду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Gd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Nd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наблюдается его уменьшение, тогда как для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Tm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Pr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 особенно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Er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(а = 8,4259 Å) зафиксирован заметный рост по сравнению с чистым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Fe₃O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₄ (8,361 Å). Такое немонотонное поведение не коррелирует с ионным радиусом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допанта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и, согласно [1], связано с балансом двух факторов: локальных искажений при замещении Fe³⁺ и стабилизации кислородных вакансий на поверхности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Размер кристаллитов для большинства легированных образцов увеличивается, достигая ~18–21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нм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Er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Pr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), что свидетельствует о подавлении поверхностных дефектов при </a:t>
            </a:r>
            <a:r>
              <a:rPr lang="ru-RU" altLang="en-US" dirty="0" err="1">
                <a:latin typeface="Times New Roman" panose="02020603050405020304" charset="0"/>
                <a:cs typeface="Times New Roman" panose="02020603050405020304" charset="0"/>
              </a:rPr>
              <a:t>допировании</a:t>
            </a:r>
            <a:r>
              <a:rPr lang="ru-RU" altLang="en-US" dirty="0">
                <a:latin typeface="Times New Roman" panose="02020603050405020304" charset="0"/>
                <a:cs typeface="Times New Roman" panose="02020603050405020304" charset="0"/>
              </a:rPr>
              <a:t>. Микронапряжения ε становятся положительными (напряжения растяжения), а их величина меняется без прямой зависимости от разницы ионных радиусов, дополнительно подтверждая определяющую роль дефектно‑поверхностного механизма, а не простого размерного эффекта.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9635" y="1254696"/>
          <a:ext cx="11204781" cy="1943291"/>
        </p:xfrm>
        <a:graphic>
          <a:graphicData uri="http://schemas.openxmlformats.org/drawingml/2006/table">
            <a:tbl>
              <a:tblPr firstRow="1" firstCol="1" bandRow="1"/>
              <a:tblGrid>
                <a:gridCol w="1846902"/>
                <a:gridCol w="2111602"/>
                <a:gridCol w="2460141"/>
                <a:gridCol w="2460141"/>
                <a:gridCol w="2325995"/>
              </a:tblGrid>
              <a:tr h="3854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Ионный радиус </a:t>
                      </a:r>
                      <a:r>
                        <a:rPr lang="en-US" sz="14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(Å)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Параметри решетки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(Å)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Размер кристаллитов 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L (nm)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М</a:t>
                      </a:r>
                      <a:r>
                        <a:rPr lang="ru-RU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икронапряжение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ε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Fe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400" i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[1]</a:t>
                      </a:r>
                      <a:endParaRPr lang="ru-RU" sz="1400" i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0.550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8.361(2)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14.7(2)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-0.0051(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Tm:Fe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0.880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8.3711(3)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15.98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0.00307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0.890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8.4259(1)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21.32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0.002588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Gd:Fe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0.938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</a:t>
                      </a: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454</a:t>
                      </a: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(2)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17</a:t>
                      </a: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.82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0.00415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Nd:Fe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0.983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</a:t>
                      </a: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83(2)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4.59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0.007728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Pr:Fe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4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0.990</a:t>
                      </a:r>
                      <a:endParaRPr lang="ru-RU" sz="14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8.3826(1)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19.61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0.003300</a:t>
                      </a:r>
                      <a:endParaRPr lang="ru-RU" sz="14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5" y="6323527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Спектры нейтронной дифракции </a:t>
            </a:r>
            <a:r>
              <a:rPr lang="ru-RU" sz="2800" dirty="0" err="1"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магнетита </a:t>
            </a:r>
            <a:r>
              <a:rPr lang="ru-RU" sz="2800" dirty="0" err="1" smtClean="0"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ионами </a:t>
            </a:r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редкоземельных </a:t>
            </a:r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элементов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2913" y="4136659"/>
            <a:ext cx="6838682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Нейтронные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дифрактограммы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наночастиц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магнетита,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допированных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редкоземельными элементами. Показаны экспериментальные точки и рассчитанные по методу </a:t>
            </a:r>
            <a:r>
              <a:rPr lang="ru-RU" dirty="0" err="1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Ритвельда</a:t>
            </a:r>
            <a:r>
              <a:rPr lang="ru-RU" dirty="0">
                <a:solidFill>
                  <a:srgbClr val="0F1115"/>
                </a:solidFill>
                <a:latin typeface="Times New Roman" panose="02020603050405020304" charset="0"/>
                <a:cs typeface="Times New Roman" panose="02020603050405020304" charset="0"/>
              </a:rPr>
              <a:t> профили. Вертикальные штрихи обозначают рассчитанные положения ядерных рефлексов кубической шпинельной структуры. Символ «М» отмечает дифракционный пик (111) с наибольшим магнитным вкладом.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8" y="954107"/>
            <a:ext cx="4318685" cy="56652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039745" y="334645"/>
            <a:ext cx="6113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/>
              <a:t>Анализ нейтронографических данных</a:t>
            </a:r>
            <a:endParaRPr lang="en-US" altLang="en-US" sz="24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497011" y="2956924"/>
            <a:ext cx="11198610" cy="2835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таблицы видно, что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допирование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редкоземельными ионами приводит к немонотонным изменениям магнитных моментов тетраэдрической (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 и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октаэдрической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 подрешёток. Для образца Tm³⁺, несмотря на его малый ионный радиус (0,880 Å),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достигает максимального значения 1,39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при умеренном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(1,00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), тогда как близкий по размеру Er³⁺ (0,890 Å) демонстрирует резкое усиление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октаэдрического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момента до 1,50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при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1,34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 В то же время крупные ионы Nd³⁺ (0,983 Å) и Pr³⁺ (0,990 Å) дают значительно меньшие приросты: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m_A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1,22–1,30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m_B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= 0,92–1,28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μB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. Параметр кислородной координаты </a:t>
            </a:r>
            <a:r>
              <a:rPr lang="ru-RU" altLang="en-US" sz="2000" i="1" dirty="0" err="1" smtClean="0">
                <a:latin typeface="Times New Roman" panose="02020603050405020304" charset="0"/>
                <a:cs typeface="Times New Roman" panose="02020603050405020304" charset="0"/>
              </a:rPr>
              <a:t>x</a:t>
            </a:r>
            <a:r>
              <a:rPr lang="ru-RU" altLang="en-US" sz="2000" baseline="-25000" dirty="0" err="1" smtClean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ru-RU" altLang="en-US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остаётся практически неизменным (0,240–0,248), что подтверждает сохранение нормальной шпинельной структуры во всех образцах.</a:t>
            </a:r>
            <a:endParaRPr lang="en-US" altLang="en-US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49727" y="1038407"/>
          <a:ext cx="9093179" cy="1675130"/>
        </p:xfrm>
        <a:graphic>
          <a:graphicData uri="http://schemas.openxmlformats.org/drawingml/2006/table">
            <a:tbl>
              <a:tblPr firstRow="1" firstCol="1" bandRow="1"/>
              <a:tblGrid>
                <a:gridCol w="1846902"/>
                <a:gridCol w="2460141"/>
                <a:gridCol w="2460141"/>
                <a:gridCol w="2325995"/>
              </a:tblGrid>
              <a:tr h="3854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Образцы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x</a:t>
                      </a:r>
                      <a:r>
                        <a:rPr lang="en-US" sz="1600" b="1" i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A, </a:t>
                      </a: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m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μ</a:t>
                      </a:r>
                      <a:r>
                        <a:rPr lang="en-US" sz="1600" b="1" baseline="-25000" dirty="0" err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B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Fe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600" i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 [1]</a:t>
                      </a:r>
                      <a:endParaRPr lang="ru-RU" sz="1600" i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0.246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1.11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(2)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0.91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Tm:Fe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0.245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5(4)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1.39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(1)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1.00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(3)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Er:Fe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0.240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1(2)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1.50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Nd:Fe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0.243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7(4)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1.30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(2)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1.28(2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40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Pr:Fe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en-US" sz="1600" b="1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O</a:t>
                      </a:r>
                      <a:r>
                        <a:rPr lang="en-US" sz="1600" b="1" baseline="-2500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0.247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7(5)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1.22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(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0.92(</a:t>
                      </a:r>
                      <a:r>
                        <a:rPr lang="en-US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ru-RU" sz="1600" b="0" dirty="0">
                          <a:effectLst/>
                          <a:latin typeface="Times New Roman" panose="02020603050405020304" charset="0"/>
                          <a:ea typeface="Calibri" panose="020F0502020204030204" pitchFamily="34" charset="0"/>
                          <a:cs typeface="Times New Roman" panose="02020603050405020304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charset="0"/>
                        <a:ea typeface="Calibri" panose="020F050202020403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425" y="6323527"/>
            <a:ext cx="1199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[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1]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Rutkauskas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A.V.,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Lis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O.N.,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Kichanov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 S.E.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Lukin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E.V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, Abdurakhimov</a:t>
            </a:r>
            <a:r>
              <a:rPr lang="fi-FI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i-FI" i="1" dirty="0" smtClean="0">
                <a:latin typeface="Times New Roman" panose="02020603050405020304" charset="0"/>
                <a:cs typeface="Times New Roman" panose="02020603050405020304" charset="0"/>
              </a:rPr>
              <a:t>B.A.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et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al. 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J. </a:t>
            </a:r>
            <a:r>
              <a:rPr lang="en-US" i="1" dirty="0" err="1" smtClean="0">
                <a:latin typeface="Times New Roman" panose="02020603050405020304" charset="0"/>
                <a:cs typeface="Times New Roman" panose="02020603050405020304" charset="0"/>
              </a:rPr>
              <a:t>Nanopart</a:t>
            </a:r>
            <a:r>
              <a:rPr lang="en-US" i="1" dirty="0" smtClean="0">
                <a:latin typeface="Times New Roman" panose="02020603050405020304" charset="0"/>
                <a:cs typeface="Times New Roman" panose="02020603050405020304" charset="0"/>
              </a:rPr>
              <a:t>. Res. </a:t>
            </a:r>
            <a:r>
              <a:rPr lang="en-US" i="1" dirty="0">
                <a:latin typeface="Times New Roman" panose="02020603050405020304" charset="0"/>
                <a:cs typeface="Times New Roman" panose="02020603050405020304" charset="0"/>
              </a:rPr>
              <a:t>27, 188 (2025). </a:t>
            </a:r>
            <a:endParaRPr lang="ru-RU" i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58445" y="0"/>
            <a:ext cx="11511915" cy="6644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sz="16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/>
                <a:ea typeface="SimSun" panose="02010600030101010101" pitchFamily="2" charset="-122"/>
              </a:rPr>
              <a:t>   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выполнения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научно-исследовательской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работы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проведено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комплексное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исследование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магнитных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наночастиц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модифицированных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Основные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выводы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: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Установлено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введение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приводит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к </a:t>
            </a:r>
            <a:r>
              <a:rPr lang="ru-RU" sz="2000" dirty="0" err="1" smtClean="0">
                <a:latin typeface="Times New Roman" panose="02020603050405020304"/>
                <a:ea typeface="SimSun" panose="02010600030101010101" pitchFamily="2" charset="-122"/>
              </a:rPr>
              <a:t>изменени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ю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параметра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кристаллической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решётки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объясняется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большим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ионным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радиусом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редкоземельных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элементов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сравнению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с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железа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Методами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нейтронной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дифракции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показано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преимущественно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занимают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октаэдрические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позиции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структуре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шпинели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вытесняя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ионы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Fe³⁺.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  <a:sym typeface="+mn-ea"/>
              </a:rPr>
              <a:t>—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Рентгеновская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дифракция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показала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все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образцы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кристаллизуются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кубической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структуре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шпинели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r>
              <a:rPr lang="en-US" altLang="ru-RU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Установлено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что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параметр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решётки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слабо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изменяется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зависимости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от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типа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РЗЭ, а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размер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кристаллитов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увеличивается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при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допировании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en-US"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  <a:sym typeface="+mn-ea"/>
              </a:rPr>
              <a:t>—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Ферримагнитный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порядок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сохраняется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во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всех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образцах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,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однако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малый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размер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наночастиц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обусловливает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суперпарамагнитное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поведение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при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комнатной</a:t>
            </a:r>
            <a:r>
              <a:rPr lang="en-US" altLang="en-US"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en-US" altLang="en-US" sz="2000" dirty="0" err="1">
                <a:latin typeface="Times New Roman" panose="02020603050405020304"/>
                <a:ea typeface="SimSun" panose="02010600030101010101" pitchFamily="2" charset="-122"/>
              </a:rPr>
              <a:t>температуре</a:t>
            </a:r>
            <a:r>
              <a:rPr lang="en-US" altLang="en-US" sz="2000" dirty="0" smtClean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 dirty="0">
                <a:latin typeface="Times New Roman" panose="02020603050405020304"/>
                <a:ea typeface="Times New Roman" panose="02020603050405020304"/>
              </a:rPr>
              <a:t>— 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Полученные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результаты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свидетельствуют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о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перспективности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использования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sz="2000" dirty="0" smtClean="0">
                <a:latin typeface="Times New Roman" panose="02020603050405020304"/>
                <a:ea typeface="SimSun" panose="02010600030101010101" pitchFamily="2" charset="-122"/>
              </a:rPr>
              <a:t>РЗЭ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sz="2000" dirty="0" err="1" smtClean="0">
                <a:latin typeface="Times New Roman" panose="02020603050405020304"/>
                <a:ea typeface="SimSun" panose="02010600030101010101" pitchFamily="2" charset="-122"/>
              </a:rPr>
              <a:t>допированного</a:t>
            </a:r>
            <a:r>
              <a:rPr sz="2000" dirty="0" smtClean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магнетита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в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качестве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материала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для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спинтронных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устройств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и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медицинских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000" dirty="0" err="1">
                <a:latin typeface="Times New Roman" panose="02020603050405020304"/>
                <a:ea typeface="SimSun" panose="02010600030101010101" pitchFamily="2" charset="-122"/>
              </a:rPr>
              <a:t>применений</a:t>
            </a:r>
            <a:r>
              <a:rPr sz="2000" dirty="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sz="2000" dirty="0"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335145" y="247650"/>
            <a:ext cx="37928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Заключение</a:t>
            </a:r>
            <a:endParaRPr lang="ru-RU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任意多边形: 形状 37"/>
          <p:cNvSpPr/>
          <p:nvPr/>
        </p:nvSpPr>
        <p:spPr>
          <a:xfrm>
            <a:off x="1270" y="1470327"/>
            <a:ext cx="12192000" cy="5387673"/>
          </a:xfrm>
          <a:custGeom>
            <a:avLst/>
            <a:gdLst>
              <a:gd name="connsiteX0" fmla="*/ 259677 w 12192000"/>
              <a:gd name="connsiteY0" fmla="*/ 0 h 5387673"/>
              <a:gd name="connsiteX1" fmla="*/ 11932323 w 12192000"/>
              <a:gd name="connsiteY1" fmla="*/ 0 h 5387673"/>
              <a:gd name="connsiteX2" fmla="*/ 12192000 w 12192000"/>
              <a:gd name="connsiteY2" fmla="*/ 259677 h 5387673"/>
              <a:gd name="connsiteX3" fmla="*/ 12192000 w 12192000"/>
              <a:gd name="connsiteY3" fmla="*/ 5387673 h 5387673"/>
              <a:gd name="connsiteX4" fmla="*/ 0 w 12192000"/>
              <a:gd name="connsiteY4" fmla="*/ 5387673 h 5387673"/>
              <a:gd name="connsiteX5" fmla="*/ 0 w 12192000"/>
              <a:gd name="connsiteY5" fmla="*/ 259677 h 5387673"/>
              <a:gd name="connsiteX6" fmla="*/ 259677 w 12192000"/>
              <a:gd name="connsiteY6" fmla="*/ 0 h 53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87673">
                <a:moveTo>
                  <a:pt x="259677" y="0"/>
                </a:moveTo>
                <a:lnTo>
                  <a:pt x="11932323" y="0"/>
                </a:lnTo>
                <a:cubicBezTo>
                  <a:pt x="12075739" y="0"/>
                  <a:pt x="12192000" y="116261"/>
                  <a:pt x="12192000" y="259677"/>
                </a:cubicBezTo>
                <a:lnTo>
                  <a:pt x="12192000" y="5387673"/>
                </a:lnTo>
                <a:lnTo>
                  <a:pt x="0" y="5387673"/>
                </a:lnTo>
                <a:lnTo>
                  <a:pt x="0" y="259677"/>
                </a:lnTo>
                <a:cubicBezTo>
                  <a:pt x="0" y="116261"/>
                  <a:pt x="116261" y="0"/>
                  <a:pt x="2596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58471" y="491662"/>
            <a:ext cx="10675058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en-US" sz="3200" dirty="0">
                <a:solidFill>
                  <a:schemeClr val="bg1"/>
                </a:solidFill>
                <a:latin typeface="+mj-lt"/>
              </a:rPr>
              <a:t>Содержание</a:t>
            </a:r>
            <a:endParaRPr lang="ru-RU" altLang="en-US" sz="3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8219677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3188005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: 空心 14"/>
          <p:cNvSpPr/>
          <p:nvPr>
            <p:custDataLst>
              <p:tags r:id="rId2"/>
            </p:custDataLst>
          </p:nvPr>
        </p:nvSpPr>
        <p:spPr>
          <a:xfrm rot="20157404">
            <a:off x="1385095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1626831" y="2178423"/>
            <a:ext cx="1274463" cy="774352"/>
            <a:chOff x="3944101" y="2632933"/>
            <a:chExt cx="4312393" cy="2695285"/>
          </a:xfrm>
        </p:grpSpPr>
        <p:sp>
          <p:nvSpPr>
            <p:cNvPr id="5" name="任意多边形: 形状 4"/>
            <p:cNvSpPr/>
            <p:nvPr>
              <p:custDataLst>
                <p:tags r:id="rId4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>
              <p:custDataLst>
                <p:tags r:id="rId5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016395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3023604" y="2310464"/>
            <a:ext cx="1951039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Введение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3023604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цели и актуальность 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圆: 空心 15"/>
          <p:cNvSpPr/>
          <p:nvPr>
            <p:custDataLst>
              <p:tags r:id="rId9"/>
            </p:custDataLst>
          </p:nvPr>
        </p:nvSpPr>
        <p:spPr>
          <a:xfrm rot="20157404">
            <a:off x="1385095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1626831" y="3776569"/>
            <a:ext cx="1274463" cy="774352"/>
            <a:chOff x="3944101" y="2632933"/>
            <a:chExt cx="4312393" cy="2695285"/>
          </a:xfrm>
        </p:grpSpPr>
        <p:sp>
          <p:nvSpPr>
            <p:cNvPr id="18" name="任意多边形: 形状 17"/>
            <p:cNvSpPr/>
            <p:nvPr>
              <p:custDataLst>
                <p:tags r:id="rId11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1870345" y="3906470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3023870" y="3575685"/>
            <a:ext cx="362140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Методы исследования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3125839" y="4109596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методы и установки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23" name="圆: 空心 22"/>
          <p:cNvSpPr/>
          <p:nvPr>
            <p:custDataLst>
              <p:tags r:id="rId16"/>
            </p:custDataLst>
          </p:nvPr>
        </p:nvSpPr>
        <p:spPr>
          <a:xfrm rot="20157404">
            <a:off x="7018627" y="1811351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17"/>
            </p:custDataLst>
          </p:nvPr>
        </p:nvGrpSpPr>
        <p:grpSpPr>
          <a:xfrm>
            <a:off x="7260363" y="2178423"/>
            <a:ext cx="1274463" cy="774352"/>
            <a:chOff x="3944101" y="2632933"/>
            <a:chExt cx="4312393" cy="2695285"/>
          </a:xfrm>
        </p:grpSpPr>
        <p:sp>
          <p:nvSpPr>
            <p:cNvPr id="25" name="任意多边形: 形状 24"/>
            <p:cNvSpPr/>
            <p:nvPr>
              <p:custDataLst>
                <p:tags r:id="rId18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19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7649927" y="2302609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>
            <p:custDataLst>
              <p:tags r:id="rId21"/>
            </p:custDataLst>
          </p:nvPr>
        </p:nvSpPr>
        <p:spPr>
          <a:xfrm>
            <a:off x="8656955" y="2310765"/>
            <a:ext cx="310451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zh-CN" sz="2400" dirty="0">
                <a:solidFill>
                  <a:schemeClr val="accent1"/>
                </a:solidFill>
                <a:ea typeface="+mj-ea"/>
              </a:rPr>
              <a:t>Обзор литературы</a:t>
            </a:r>
            <a:endParaRPr lang="ru-RU" altLang="zh-CN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8657136" y="2952775"/>
            <a:ext cx="3121268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1600" dirty="0">
                <a:solidFill>
                  <a:schemeClr val="accent1"/>
                </a:solidFill>
              </a:rPr>
              <a:t>структура и свойства</a:t>
            </a:r>
            <a:endParaRPr lang="ru-RU" altLang="en-US" sz="1600" dirty="0">
              <a:solidFill>
                <a:schemeClr val="accent1"/>
              </a:solidFill>
            </a:endParaRPr>
          </a:p>
        </p:txBody>
      </p:sp>
      <p:sp>
        <p:nvSpPr>
          <p:cNvPr id="30" name="圆: 空心 29"/>
          <p:cNvSpPr/>
          <p:nvPr>
            <p:custDataLst>
              <p:tags r:id="rId23"/>
            </p:custDataLst>
          </p:nvPr>
        </p:nvSpPr>
        <p:spPr>
          <a:xfrm rot="20157404">
            <a:off x="7018627" y="3529512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1" name="组合 30"/>
          <p:cNvGrpSpPr/>
          <p:nvPr>
            <p:custDataLst>
              <p:tags r:id="rId24"/>
            </p:custDataLst>
          </p:nvPr>
        </p:nvGrpSpPr>
        <p:grpSpPr>
          <a:xfrm>
            <a:off x="7260363" y="3777204"/>
            <a:ext cx="1274463" cy="774352"/>
            <a:chOff x="3944101" y="2632933"/>
            <a:chExt cx="4312393" cy="2695285"/>
          </a:xfrm>
        </p:grpSpPr>
        <p:sp>
          <p:nvSpPr>
            <p:cNvPr id="32" name="任意多边形: 形状 31"/>
            <p:cNvSpPr/>
            <p:nvPr>
              <p:custDataLst>
                <p:tags r:id="rId25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26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>
            <p:custDataLst>
              <p:tags r:id="rId27"/>
            </p:custDataLst>
          </p:nvPr>
        </p:nvSpPr>
        <p:spPr>
          <a:xfrm>
            <a:off x="7649927" y="3905835"/>
            <a:ext cx="760811" cy="51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文本框 34"/>
          <p:cNvSpPr txBox="1"/>
          <p:nvPr>
            <p:custDataLst>
              <p:tags r:id="rId28"/>
            </p:custDataLst>
          </p:nvPr>
        </p:nvSpPr>
        <p:spPr>
          <a:xfrm>
            <a:off x="5762625" y="5470525"/>
            <a:ext cx="310324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400" dirty="0">
                <a:solidFill>
                  <a:schemeClr val="accent1"/>
                </a:solidFill>
                <a:ea typeface="+mj-ea"/>
              </a:rPr>
              <a:t>З</a:t>
            </a:r>
            <a:r>
              <a:rPr lang="ru-RU" altLang="en-US" sz="2400" dirty="0">
                <a:solidFill>
                  <a:schemeClr val="accent1"/>
                </a:solidFill>
                <a:ea typeface="+mj-ea"/>
              </a:rPr>
              <a:t>аключение</a:t>
            </a:r>
            <a:endParaRPr lang="ru-RU" altLang="en-US" sz="2400" dirty="0">
              <a:solidFill>
                <a:schemeClr val="accent1"/>
              </a:solidFill>
              <a:ea typeface="+mj-ea"/>
            </a:endParaRPr>
          </a:p>
        </p:txBody>
      </p:sp>
      <p:sp>
        <p:nvSpPr>
          <p:cNvPr id="36" name="文本框 35"/>
          <p:cNvSpPr txBox="1"/>
          <p:nvPr>
            <p:custDataLst>
              <p:tags r:id="rId29"/>
            </p:custDataLst>
          </p:nvPr>
        </p:nvSpPr>
        <p:spPr>
          <a:xfrm>
            <a:off x="8685076" y="3872741"/>
            <a:ext cx="3121268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2400" dirty="0">
                <a:solidFill>
                  <a:schemeClr val="accent1"/>
                </a:solidFill>
              </a:rPr>
              <a:t>Практическая часть</a:t>
            </a:r>
            <a:endParaRPr lang="ru-RU" altLang="ru-RU" sz="2400" dirty="0">
              <a:solidFill>
                <a:schemeClr val="accent1"/>
              </a:solidFill>
            </a:endParaRPr>
          </a:p>
        </p:txBody>
      </p:sp>
      <p:sp>
        <p:nvSpPr>
          <p:cNvPr id="6" name="圆: 空心 22"/>
          <p:cNvSpPr/>
          <p:nvPr>
            <p:custDataLst>
              <p:tags r:id="rId30"/>
            </p:custDataLst>
          </p:nvPr>
        </p:nvSpPr>
        <p:spPr>
          <a:xfrm rot="20157404">
            <a:off x="3959197" y="5092396"/>
            <a:ext cx="626928" cy="626928"/>
          </a:xfrm>
          <a:prstGeom prst="donut">
            <a:avLst>
              <a:gd name="adj" fmla="val 11510"/>
            </a:avLst>
          </a:pr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39" name="组合 23"/>
          <p:cNvGrpSpPr/>
          <p:nvPr>
            <p:custDataLst>
              <p:tags r:id="rId31"/>
            </p:custDataLst>
          </p:nvPr>
        </p:nvGrpSpPr>
        <p:grpSpPr>
          <a:xfrm>
            <a:off x="4269513" y="5324848"/>
            <a:ext cx="1274463" cy="774352"/>
            <a:chOff x="3944101" y="2632933"/>
            <a:chExt cx="4312393" cy="2695285"/>
          </a:xfrm>
        </p:grpSpPr>
        <p:sp>
          <p:nvSpPr>
            <p:cNvPr id="40" name="任意多边形: 形状 24"/>
            <p:cNvSpPr/>
            <p:nvPr>
              <p:custDataLst>
                <p:tags r:id="rId32"/>
              </p:custDataLst>
            </p:nvPr>
          </p:nvSpPr>
          <p:spPr>
            <a:xfrm flipH="1">
              <a:off x="3944101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: 形状 25"/>
            <p:cNvSpPr/>
            <p:nvPr>
              <p:custDataLst>
                <p:tags r:id="rId33"/>
              </p:custDataLst>
            </p:nvPr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2" name="Текстовое поле 41"/>
          <p:cNvSpPr txBox="1"/>
          <p:nvPr/>
        </p:nvSpPr>
        <p:spPr>
          <a:xfrm>
            <a:off x="4613275" y="5427345"/>
            <a:ext cx="8280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lt"/>
                <a:sym typeface="+mn-ea"/>
              </a:rPr>
              <a:t>05</a:t>
            </a:r>
            <a:endParaRPr lang="en-US" altLang="zh-CN" sz="2400" dirty="0">
              <a:solidFill>
                <a:schemeClr val="bg1"/>
              </a:solidFill>
              <a:latin typeface="+mj-lt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393950" y="3075305"/>
            <a:ext cx="74041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4000"/>
              <a:t>СПАСИБО ЗА ВНИМАНИЕ!!!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图片 2" descr="房间的摆设布局&#10;&#10;中度可信度描述已自动生成"/>
          <p:cNvPicPr>
            <a:picLocks noChangeAspect="1"/>
          </p:cNvPicPr>
          <p:nvPr/>
        </p:nvPicPr>
        <p:blipFill rotWithShape="1"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6" b="562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37158" y="1213551"/>
            <a:ext cx="3692679" cy="2241100"/>
            <a:chOff x="3939218" y="2632933"/>
            <a:chExt cx="4317276" cy="2695285"/>
          </a:xfrm>
        </p:grpSpPr>
        <p:sp>
          <p:nvSpPr>
            <p:cNvPr id="5" name="任意多边形: 形状 4"/>
            <p:cNvSpPr/>
            <p:nvPr/>
          </p:nvSpPr>
          <p:spPr>
            <a:xfrm flipH="1">
              <a:off x="3939218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040026" y="1548034"/>
            <a:ext cx="1727049" cy="1498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8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任意多边形: 形状 41"/>
          <p:cNvSpPr/>
          <p:nvPr/>
        </p:nvSpPr>
        <p:spPr>
          <a:xfrm rot="2162132">
            <a:off x="6967117" y="892461"/>
            <a:ext cx="5364039" cy="2724737"/>
          </a:xfrm>
          <a:custGeom>
            <a:avLst/>
            <a:gdLst>
              <a:gd name="connsiteX0" fmla="*/ 0 w 5364039"/>
              <a:gd name="connsiteY0" fmla="*/ 525134 h 2724737"/>
              <a:gd name="connsiteX1" fmla="*/ 585362 w 5364039"/>
              <a:gd name="connsiteY1" fmla="*/ 99288 h 2724737"/>
              <a:gd name="connsiteX2" fmla="*/ 589233 w 5364039"/>
              <a:gd name="connsiteY2" fmla="*/ 175953 h 2724737"/>
              <a:gd name="connsiteX3" fmla="*/ 2707914 w 5364039"/>
              <a:gd name="connsiteY3" fmla="*/ 2087882 h 2724737"/>
              <a:gd name="connsiteX4" fmla="*/ 4826594 w 5364039"/>
              <a:gd name="connsiteY4" fmla="*/ 175953 h 2724737"/>
              <a:gd name="connsiteX5" fmla="*/ 4835479 w 5364039"/>
              <a:gd name="connsiteY5" fmla="*/ 0 h 2724737"/>
              <a:gd name="connsiteX6" fmla="*/ 5364039 w 5364039"/>
              <a:gd name="connsiteY6" fmla="*/ 726551 h 2724737"/>
              <a:gd name="connsiteX7" fmla="*/ 5350068 w 5364039"/>
              <a:gd name="connsiteY7" fmla="*/ 780887 h 2724737"/>
              <a:gd name="connsiteX8" fmla="*/ 2707914 w 5364039"/>
              <a:gd name="connsiteY8" fmla="*/ 2724737 h 2724737"/>
              <a:gd name="connsiteX9" fmla="*/ 65761 w 5364039"/>
              <a:gd name="connsiteY9" fmla="*/ 780888 h 272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4039" h="2724737">
                <a:moveTo>
                  <a:pt x="0" y="525134"/>
                </a:moveTo>
                <a:lnTo>
                  <a:pt x="585362" y="99288"/>
                </a:lnTo>
                <a:lnTo>
                  <a:pt x="589233" y="175953"/>
                </a:lnTo>
                <a:cubicBezTo>
                  <a:pt x="698294" y="1249856"/>
                  <a:pt x="1605238" y="2087882"/>
                  <a:pt x="2707914" y="2087882"/>
                </a:cubicBezTo>
                <a:cubicBezTo>
                  <a:pt x="3810591" y="2087881"/>
                  <a:pt x="4717534" y="1249856"/>
                  <a:pt x="4826594" y="175953"/>
                </a:cubicBezTo>
                <a:lnTo>
                  <a:pt x="4835479" y="0"/>
                </a:lnTo>
                <a:lnTo>
                  <a:pt x="5364039" y="726551"/>
                </a:lnTo>
                <a:lnTo>
                  <a:pt x="5350068" y="780887"/>
                </a:lnTo>
                <a:cubicBezTo>
                  <a:pt x="4999793" y="1907055"/>
                  <a:pt x="3949343" y="2724737"/>
                  <a:pt x="2707914" y="2724737"/>
                </a:cubicBezTo>
                <a:cubicBezTo>
                  <a:pt x="1466485" y="2724737"/>
                  <a:pt x="416035" y="1907056"/>
                  <a:pt x="65761" y="780888"/>
                </a:cubicBezTo>
                <a:close/>
              </a:path>
            </a:pathLst>
          </a:custGeom>
          <a:gradFill>
            <a:gsLst>
              <a:gs pos="42000">
                <a:schemeClr val="bg1">
                  <a:alpha val="20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10158" y="3551946"/>
            <a:ext cx="1067505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en-US" sz="8000" dirty="0">
                <a:solidFill>
                  <a:schemeClr val="accent1"/>
                </a:solidFill>
                <a:latin typeface="+mj-lt"/>
              </a:rPr>
              <a:t>ВВедение</a:t>
            </a:r>
            <a:endParaRPr lang="ru-RU" altLang="en-US" sz="8000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995"/>
            <a:ext cx="12192000" cy="432054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64160" y="311150"/>
            <a:ext cx="11661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АКТУАЛЬНОСТЬ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</a:rPr>
              <a:t>ИССЛЕДОВАНИЯ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altLang="en-US" sz="2000" dirty="0" err="1" smtClean="0">
                <a:solidFill>
                  <a:schemeClr val="bg1"/>
                </a:solidFill>
              </a:rPr>
              <a:t>Изучение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структурных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особенностей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наночастиц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магнетита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модифицированных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ионами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редкоземельных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элементов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является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одной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из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наиболее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актуальных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задач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современной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физики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твёрдого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тела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наноматериалов</a:t>
            </a:r>
            <a:r>
              <a:rPr lang="en-US" altLang="ru-RU" sz="2000" dirty="0">
                <a:solidFill>
                  <a:schemeClr val="bg1"/>
                </a:solidFill>
              </a:rPr>
              <a:t>. </a:t>
            </a:r>
            <a:r>
              <a:rPr lang="en-US" altLang="en-US" sz="2000" dirty="0" err="1">
                <a:solidFill>
                  <a:schemeClr val="bg1"/>
                </a:solidFill>
              </a:rPr>
              <a:t>Магнетит</a:t>
            </a:r>
            <a:r>
              <a:rPr lang="en-US" altLang="ru-RU" sz="2000" dirty="0">
                <a:solidFill>
                  <a:schemeClr val="bg1"/>
                </a:solidFill>
              </a:rPr>
              <a:t> (</a:t>
            </a:r>
            <a:r>
              <a:rPr lang="en-US" altLang="ru-RU" sz="2000" dirty="0" err="1">
                <a:solidFill>
                  <a:schemeClr val="bg1"/>
                </a:solidFill>
              </a:rPr>
              <a:t>Fe</a:t>
            </a:r>
            <a:r>
              <a:rPr lang="en-US" altLang="en-US" sz="2000" dirty="0" err="1">
                <a:solidFill>
                  <a:schemeClr val="bg1"/>
                </a:solidFill>
              </a:rPr>
              <a:t>₃</a:t>
            </a:r>
            <a:r>
              <a:rPr lang="en-US" altLang="ru-RU" sz="2000" dirty="0" err="1">
                <a:solidFill>
                  <a:schemeClr val="bg1"/>
                </a:solidFill>
              </a:rPr>
              <a:t>O</a:t>
            </a:r>
            <a:r>
              <a:rPr lang="en-US" altLang="en-US" sz="2000" dirty="0">
                <a:solidFill>
                  <a:schemeClr val="bg1"/>
                </a:solidFill>
              </a:rPr>
              <a:t>₄</a:t>
            </a:r>
            <a:r>
              <a:rPr lang="en-US" altLang="ru-RU" sz="2000" dirty="0">
                <a:solidFill>
                  <a:schemeClr val="bg1"/>
                </a:solidFill>
              </a:rPr>
              <a:t>) — </a:t>
            </a:r>
            <a:r>
              <a:rPr lang="en-US" altLang="en-US" sz="2000" dirty="0" err="1">
                <a:solidFill>
                  <a:schemeClr val="bg1"/>
                </a:solidFill>
              </a:rPr>
              <a:t>один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из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древнейших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известных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магнитных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минералов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обладающий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уникальными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физическими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свойствами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широким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спектром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приложений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в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науке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технике</a:t>
            </a:r>
            <a:r>
              <a:rPr lang="en-US" altLang="ru-RU" sz="2000" dirty="0">
                <a:solidFill>
                  <a:schemeClr val="bg1"/>
                </a:solidFill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</a:rPr>
              <a:t>от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магнитной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записи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>
                <a:solidFill>
                  <a:schemeClr val="bg1"/>
                </a:solidFill>
              </a:rPr>
              <a:t>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медицинской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диагностики</a:t>
            </a:r>
            <a:r>
              <a:rPr lang="en-US" altLang="ru-RU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до</a:t>
            </a:r>
            <a:r>
              <a:rPr lang="en-US" altLang="en-US" sz="2000" dirty="0">
                <a:solidFill>
                  <a:schemeClr val="bg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/>
                </a:solidFill>
              </a:rPr>
              <a:t>современных</a:t>
            </a:r>
            <a:r>
              <a:rPr lang="en-US" altLang="ru-RU" sz="2000" dirty="0" smtClean="0">
                <a:solidFill>
                  <a:schemeClr val="bg1"/>
                </a:solidFill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</a:rPr>
              <a:t>нанотехнологий</a:t>
            </a:r>
            <a:r>
              <a:rPr lang="en-US" altLang="ru-RU" sz="2000" dirty="0">
                <a:solidFill>
                  <a:schemeClr val="bg1"/>
                </a:solidFill>
              </a:rPr>
              <a:t>.</a:t>
            </a:r>
            <a:endParaRPr lang="en-US" altLang="ru-RU" sz="2000" dirty="0">
              <a:solidFill>
                <a:schemeClr val="bg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28295" y="2889885"/>
            <a:ext cx="117195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/>
              <a:t>ЦЕЛЬ</a:t>
            </a:r>
            <a:r>
              <a:rPr lang="en-US" altLang="ru-RU" sz="2400" dirty="0"/>
              <a:t> </a:t>
            </a:r>
            <a:r>
              <a:rPr lang="en-US" altLang="en-US" sz="2400" dirty="0"/>
              <a:t>И</a:t>
            </a:r>
            <a:r>
              <a:rPr lang="en-US" altLang="ru-RU" sz="2400" dirty="0"/>
              <a:t> </a:t>
            </a:r>
            <a:r>
              <a:rPr lang="en-US" altLang="en-US" sz="2400" dirty="0"/>
              <a:t>ЗАДАЧИ</a:t>
            </a:r>
            <a:r>
              <a:rPr lang="en-US" altLang="ru-RU" sz="2400" dirty="0"/>
              <a:t> </a:t>
            </a:r>
            <a:r>
              <a:rPr lang="en-US" altLang="en-US" sz="2400" dirty="0" smtClean="0"/>
              <a:t>РАБОТЫ:</a:t>
            </a:r>
            <a:endParaRPr lang="en-US" altLang="en-US" sz="2400" dirty="0"/>
          </a:p>
          <a:p>
            <a:pPr algn="just"/>
            <a:r>
              <a:rPr lang="en-US" altLang="en-US" sz="1900" b="1" dirty="0" err="1"/>
              <a:t>Цель</a:t>
            </a:r>
            <a:r>
              <a:rPr lang="en-US" altLang="ru-RU" sz="1900" b="1" dirty="0"/>
              <a:t> </a:t>
            </a:r>
            <a:r>
              <a:rPr lang="en-US" altLang="en-US" sz="1900" b="1" dirty="0" err="1"/>
              <a:t>работы</a:t>
            </a:r>
            <a:r>
              <a:rPr lang="en-US" altLang="ru-RU" sz="1900" b="1" dirty="0"/>
              <a:t>: </a:t>
            </a:r>
            <a:r>
              <a:rPr lang="en-US" altLang="en-US" sz="1900" dirty="0" err="1"/>
              <a:t>исследование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влияния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допирования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ионами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редкоземельных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элементов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на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кристаллическую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магнитную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структуру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наночастиц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магнетита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методами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нейтронной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дифракции</a:t>
            </a:r>
            <a:r>
              <a:rPr lang="en-US" altLang="ru-RU" sz="1900" dirty="0" smtClean="0"/>
              <a:t>.</a:t>
            </a:r>
            <a:endParaRPr lang="ru-RU" altLang="ru-RU" sz="1900" dirty="0" smtClean="0"/>
          </a:p>
          <a:p>
            <a:pPr algn="just"/>
            <a:r>
              <a:rPr lang="en-US" altLang="ru-RU" sz="1900" dirty="0" smtClean="0"/>
              <a:t> </a:t>
            </a:r>
            <a:endParaRPr lang="en-US" altLang="ru-RU" sz="1900" dirty="0" smtClean="0"/>
          </a:p>
          <a:p>
            <a:pPr algn="just"/>
            <a:r>
              <a:rPr lang="en-US" altLang="en-US" sz="1900" b="1" dirty="0" err="1" smtClean="0"/>
              <a:t>Задачи</a:t>
            </a:r>
            <a:r>
              <a:rPr lang="en-US" altLang="ru-RU" sz="1900" b="1" dirty="0" smtClean="0"/>
              <a:t> </a:t>
            </a:r>
            <a:r>
              <a:rPr lang="en-US" altLang="en-US" sz="1900" b="1" dirty="0" err="1"/>
              <a:t>исследования</a:t>
            </a:r>
            <a:r>
              <a:rPr lang="en-US" altLang="ru-RU" sz="1900" b="1" dirty="0"/>
              <a:t>:</a:t>
            </a:r>
            <a:endParaRPr lang="en-US" altLang="ru-RU" sz="1900" b="1" dirty="0"/>
          </a:p>
          <a:p>
            <a:pPr algn="just"/>
            <a:r>
              <a:rPr lang="ru-RU" altLang="en-US" sz="1900" dirty="0"/>
              <a:t>1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Выполнить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комплексную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характеризацию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полученных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образцов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методами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нейтронной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дифракции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на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реакторе</a:t>
            </a:r>
            <a:r>
              <a:rPr lang="en-US" altLang="ru-RU" sz="1900" dirty="0"/>
              <a:t> </a:t>
            </a:r>
            <a:r>
              <a:rPr lang="en-US" altLang="en-US" sz="1900" dirty="0"/>
              <a:t>ИБР</a:t>
            </a:r>
            <a:r>
              <a:rPr lang="en-US" altLang="ru-RU" sz="1900" dirty="0"/>
              <a:t>-2, </a:t>
            </a:r>
            <a:r>
              <a:rPr lang="en-US" altLang="en-US" sz="1900" dirty="0" err="1"/>
              <a:t>рентгеновской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дифракции</a:t>
            </a:r>
            <a:r>
              <a:rPr lang="ru-RU" altLang="en-US" sz="1900" dirty="0" smtClean="0"/>
              <a:t> и рентгеновского </a:t>
            </a:r>
            <a:r>
              <a:rPr lang="en-US" altLang="en-US" sz="1900" dirty="0" err="1" smtClean="0"/>
              <a:t>малоуглового</a:t>
            </a:r>
            <a:r>
              <a:rPr lang="en-US" altLang="ru-RU" sz="1900" dirty="0" smtClean="0"/>
              <a:t> </a:t>
            </a:r>
            <a:r>
              <a:rPr lang="en-US" altLang="en-US" sz="1900" dirty="0" err="1" smtClean="0"/>
              <a:t>рассеяния</a:t>
            </a:r>
            <a:r>
              <a:rPr lang="en-US" altLang="ru-RU" sz="1900" dirty="0" smtClean="0"/>
              <a:t>. </a:t>
            </a:r>
            <a:endParaRPr lang="ru-RU" altLang="en-US" sz="1900" dirty="0"/>
          </a:p>
          <a:p>
            <a:pPr algn="just"/>
            <a:r>
              <a:rPr lang="ru-RU" altLang="en-US" sz="1900" dirty="0"/>
              <a:t>2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Провести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обработку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анализ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экспериментальных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данных</a:t>
            </a:r>
            <a:r>
              <a:rPr lang="en-US" altLang="ru-RU" sz="1900" dirty="0"/>
              <a:t> </a:t>
            </a:r>
            <a:r>
              <a:rPr lang="en-US" altLang="en-US" sz="1900" dirty="0"/>
              <a:t>с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использованием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современных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программных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пакетов</a:t>
            </a:r>
            <a:r>
              <a:rPr lang="en-US" altLang="ru-RU" sz="1900" dirty="0"/>
              <a:t> (</a:t>
            </a:r>
            <a:r>
              <a:rPr lang="en-US" altLang="ru-RU" sz="1900" dirty="0" err="1"/>
              <a:t>FullProf</a:t>
            </a:r>
            <a:r>
              <a:rPr lang="en-US" altLang="ru-RU" sz="1900" dirty="0"/>
              <a:t>, </a:t>
            </a:r>
            <a:r>
              <a:rPr lang="en-US" altLang="ru-RU" sz="1900" dirty="0" err="1"/>
              <a:t>SasView</a:t>
            </a:r>
            <a:r>
              <a:rPr lang="en-US" altLang="ru-RU" sz="1900" dirty="0"/>
              <a:t>, </a:t>
            </a:r>
            <a:r>
              <a:rPr lang="en-US" altLang="ru-RU" sz="1900" dirty="0" err="1"/>
              <a:t>McSAS</a:t>
            </a:r>
            <a:r>
              <a:rPr lang="en-US" altLang="ru-RU" sz="1900" dirty="0"/>
              <a:t>). </a:t>
            </a:r>
            <a:endParaRPr lang="en-US" altLang="ru-RU" sz="1900" dirty="0"/>
          </a:p>
          <a:p>
            <a:pPr algn="just"/>
            <a:r>
              <a:rPr lang="ru-RU" altLang="en-US" sz="1900" dirty="0"/>
              <a:t>3</a:t>
            </a:r>
            <a:r>
              <a:rPr lang="en-US" altLang="ru-RU" sz="1900" dirty="0"/>
              <a:t>. </a:t>
            </a:r>
            <a:r>
              <a:rPr lang="en-US" altLang="en-US" sz="1900" dirty="0" err="1"/>
              <a:t>Установить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закономерности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влияния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типа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концентрации</a:t>
            </a:r>
            <a:r>
              <a:rPr lang="en-US" altLang="ru-RU" sz="1900" dirty="0"/>
              <a:t> REE-</a:t>
            </a:r>
            <a:r>
              <a:rPr lang="en-US" altLang="en-US" sz="1900" dirty="0" err="1"/>
              <a:t>допанта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на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параметры</a:t>
            </a:r>
            <a:r>
              <a:rPr lang="en-US" altLang="ru-RU" sz="1900" dirty="0" smtClean="0"/>
              <a:t> </a:t>
            </a:r>
            <a:r>
              <a:rPr lang="en-US" altLang="en-US" sz="1900" dirty="0" err="1"/>
              <a:t>кристаллической</a:t>
            </a:r>
            <a:r>
              <a:rPr lang="en-US" altLang="ru-RU" sz="1900" dirty="0"/>
              <a:t> </a:t>
            </a:r>
            <a:r>
              <a:rPr lang="en-US" altLang="en-US" sz="1900" dirty="0" err="1"/>
              <a:t>решётки</a:t>
            </a:r>
            <a:r>
              <a:rPr lang="en-US" altLang="ru-RU" sz="1900" dirty="0"/>
              <a:t>, </a:t>
            </a:r>
            <a:r>
              <a:rPr lang="en-US" altLang="en-US" sz="1900" dirty="0" err="1"/>
              <a:t>распределение</a:t>
            </a:r>
            <a:r>
              <a:rPr lang="en-US" altLang="ru-RU" sz="1900" dirty="0"/>
              <a:t> </a:t>
            </a:r>
            <a:r>
              <a:rPr lang="en-US" altLang="en-US" sz="1900" dirty="0" err="1"/>
              <a:t>катионов</a:t>
            </a:r>
            <a:r>
              <a:rPr lang="en-US" altLang="ru-RU" sz="1900" dirty="0"/>
              <a:t> </a:t>
            </a:r>
            <a:r>
              <a:rPr lang="en-US" altLang="en-US" sz="1900" dirty="0"/>
              <a:t>и</a:t>
            </a:r>
            <a:r>
              <a:rPr lang="en-US" altLang="ru-RU" sz="1900" dirty="0"/>
              <a:t> </a:t>
            </a:r>
            <a:r>
              <a:rPr lang="en-US" altLang="en-US" sz="1900" dirty="0" err="1" smtClean="0"/>
              <a:t>магнитные</a:t>
            </a:r>
            <a:r>
              <a:rPr lang="ru-RU" altLang="en-US" sz="1900" dirty="0"/>
              <a:t> </a:t>
            </a:r>
            <a:r>
              <a:rPr lang="en-US" altLang="en-US" sz="1900" dirty="0" err="1" smtClean="0"/>
              <a:t>характеристики</a:t>
            </a:r>
            <a:r>
              <a:rPr lang="en-US" altLang="ru-RU" sz="1900" dirty="0"/>
              <a:t>.</a:t>
            </a:r>
            <a:endParaRPr lang="en-US" altLang="ru-RU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188FE">
                  <a:alpha val="56000"/>
                </a:srgbClr>
              </a:gs>
              <a:gs pos="36000">
                <a:srgbClr val="0055CA">
                  <a:alpha val="72000"/>
                </a:srgbClr>
              </a:gs>
              <a:gs pos="78000">
                <a:srgbClr val="002FA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0" y="2538796"/>
            <a:ext cx="12192000" cy="4319204"/>
          </a:xfrm>
          <a:custGeom>
            <a:avLst/>
            <a:gdLst>
              <a:gd name="connsiteX0" fmla="*/ 211617 w 12192000"/>
              <a:gd name="connsiteY0" fmla="*/ 0 h 4319204"/>
              <a:gd name="connsiteX1" fmla="*/ 11980383 w 12192000"/>
              <a:gd name="connsiteY1" fmla="*/ 0 h 4319204"/>
              <a:gd name="connsiteX2" fmla="*/ 12192000 w 12192000"/>
              <a:gd name="connsiteY2" fmla="*/ 211617 h 4319204"/>
              <a:gd name="connsiteX3" fmla="*/ 12192000 w 12192000"/>
              <a:gd name="connsiteY3" fmla="*/ 4319204 h 4319204"/>
              <a:gd name="connsiteX4" fmla="*/ 0 w 12192000"/>
              <a:gd name="connsiteY4" fmla="*/ 4319204 h 4319204"/>
              <a:gd name="connsiteX5" fmla="*/ 0 w 12192000"/>
              <a:gd name="connsiteY5" fmla="*/ 211617 h 4319204"/>
              <a:gd name="connsiteX6" fmla="*/ 211617 w 12192000"/>
              <a:gd name="connsiteY6" fmla="*/ 0 h 431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19204">
                <a:moveTo>
                  <a:pt x="211617" y="0"/>
                </a:moveTo>
                <a:lnTo>
                  <a:pt x="11980383" y="0"/>
                </a:lnTo>
                <a:cubicBezTo>
                  <a:pt x="12097256" y="0"/>
                  <a:pt x="12192000" y="94744"/>
                  <a:pt x="12192000" y="211617"/>
                </a:cubicBezTo>
                <a:lnTo>
                  <a:pt x="12192000" y="4319204"/>
                </a:lnTo>
                <a:lnTo>
                  <a:pt x="0" y="4319204"/>
                </a:lnTo>
                <a:lnTo>
                  <a:pt x="0" y="211617"/>
                </a:lnTo>
                <a:cubicBezTo>
                  <a:pt x="0" y="94744"/>
                  <a:pt x="94744" y="0"/>
                  <a:pt x="2116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72945" y="1942465"/>
            <a:ext cx="13150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02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11200" y="3703955"/>
            <a:ext cx="7660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>
                <a:solidFill>
                  <a:schemeClr val="accent1"/>
                </a:solidFill>
              </a:rPr>
              <a:t>Обзор литературы</a:t>
            </a:r>
            <a:endParaRPr lang="ru-RU" alt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1137920" y="5234940"/>
            <a:ext cx="9817735" cy="1623060"/>
          </a:xfrm>
          <a:custGeom>
            <a:avLst/>
            <a:gdLst>
              <a:gd name="connsiteX0" fmla="*/ 351336 w 10546247"/>
              <a:gd name="connsiteY0" fmla="*/ 0 h 2805953"/>
              <a:gd name="connsiteX1" fmla="*/ 10194911 w 10546247"/>
              <a:gd name="connsiteY1" fmla="*/ 0 h 2805953"/>
              <a:gd name="connsiteX2" fmla="*/ 10546247 w 10546247"/>
              <a:gd name="connsiteY2" fmla="*/ 351336 h 2805953"/>
              <a:gd name="connsiteX3" fmla="*/ 10546247 w 10546247"/>
              <a:gd name="connsiteY3" fmla="*/ 2805953 h 2805953"/>
              <a:gd name="connsiteX4" fmla="*/ 0 w 10546247"/>
              <a:gd name="connsiteY4" fmla="*/ 2805953 h 2805953"/>
              <a:gd name="connsiteX5" fmla="*/ 0 w 10546247"/>
              <a:gd name="connsiteY5" fmla="*/ 351336 h 2805953"/>
              <a:gd name="connsiteX6" fmla="*/ 351336 w 10546247"/>
              <a:gd name="connsiteY6" fmla="*/ 0 h 2805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6247" h="2805953">
                <a:moveTo>
                  <a:pt x="351336" y="0"/>
                </a:moveTo>
                <a:lnTo>
                  <a:pt x="10194911" y="0"/>
                </a:lnTo>
                <a:cubicBezTo>
                  <a:pt x="10388949" y="0"/>
                  <a:pt x="10546247" y="157298"/>
                  <a:pt x="10546247" y="351336"/>
                </a:cubicBezTo>
                <a:lnTo>
                  <a:pt x="10546247" y="2805953"/>
                </a:lnTo>
                <a:lnTo>
                  <a:pt x="0" y="2805953"/>
                </a:lnTo>
                <a:lnTo>
                  <a:pt x="0" y="351336"/>
                </a:lnTo>
                <a:cubicBezTo>
                  <a:pt x="0" y="157298"/>
                  <a:pt x="157298" y="0"/>
                  <a:pt x="35133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37920" y="5410200"/>
            <a:ext cx="10546247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СТРУКТУРНЫЕ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И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МАГНИТНЫЕ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+mj-lt"/>
              </a:rPr>
              <a:t>СВОЙТСВА</a:t>
            </a:r>
            <a:r>
              <a:rPr lang="en-US" altLang="ru-RU" sz="3200" dirty="0">
                <a:solidFill>
                  <a:schemeClr val="bg1"/>
                </a:solidFill>
                <a:latin typeface="+mj-lt"/>
              </a:rPr>
              <a:t> </a:t>
            </a:r>
            <a:endParaRPr lang="en-US" altLang="ru-RU" sz="32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altLang="en-US" sz="3200" dirty="0" smtClean="0">
                <a:solidFill>
                  <a:schemeClr val="bg1"/>
                </a:solidFill>
                <a:latin typeface="+mj-lt"/>
              </a:rPr>
              <a:t>МАГНЕТИТА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0" y="0"/>
            <a:ext cx="1219263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Fe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₃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₄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природный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оксид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сочетающий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Отличается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физическими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характеристиками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Кристаллическая</a:t>
            </a:r>
            <a:r>
              <a:rPr lang="en-US" altLang="ru-RU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ГЦК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пространственная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группа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Fd3m).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состоит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больших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размерам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анионов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кислорода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-,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междоузлиях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которых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меньшие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размерам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катионы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железа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²⁺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Fe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³⁺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размещаются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многогранниках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октаэдрах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позициях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решётки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шпинели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низких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температурах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претерпевает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фазовый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кристаллической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моноклинной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кубической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структуре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переход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Верви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свойства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: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сильно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магнитен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является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ферримагнетиком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en-US" altLang="en-US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Магнитные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моменты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ионов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занимающих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тетраэдрические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позиции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ориентированы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ферромагнитно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Октаэдрические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ионы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ориентированы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отношению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друг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другу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антиферромагнитно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en-US" altLang="en-US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Точка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Кюри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магнетита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из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различных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месторождений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колеблется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550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600 K,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среднее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значение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около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575 K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ниже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её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минерал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ферромагнитен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выше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—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парамагнитен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).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endParaRPr lang="en-US" altLang="en-US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С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уменьшением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величины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зёрен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магнитность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также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возрастает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остаточная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намагниченность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.</a:t>
            </a:r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/>
            <a:endParaRPr lang="en-US" altLang="ru-RU" dirty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56000" y="-556260"/>
            <a:ext cx="91636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文本, 信件&#10;&#10;描述已自动生成"/>
          <p:cNvPicPr>
            <a:picLocks noChangeAspect="1"/>
          </p:cNvPicPr>
          <p:nvPr/>
        </p:nvPicPr>
        <p:blipFill>
          <a:blip r:embed="rId1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157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12" name="直接箭头连接符 11"/>
          <p:cNvCxnSpPr/>
          <p:nvPr/>
        </p:nvCxnSpPr>
        <p:spPr>
          <a:xfrm>
            <a:off x="6985912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4379566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33"/>
          <p:cNvSpPr/>
          <p:nvPr/>
        </p:nvSpPr>
        <p:spPr>
          <a:xfrm>
            <a:off x="0" y="1871330"/>
            <a:ext cx="8729300" cy="4986670"/>
          </a:xfrm>
          <a:custGeom>
            <a:avLst/>
            <a:gdLst>
              <a:gd name="connsiteX0" fmla="*/ 0 w 8729300"/>
              <a:gd name="connsiteY0" fmla="*/ 0 h 4986670"/>
              <a:gd name="connsiteX1" fmla="*/ 8489541 w 8729300"/>
              <a:gd name="connsiteY1" fmla="*/ 0 h 4986670"/>
              <a:gd name="connsiteX2" fmla="*/ 8729300 w 8729300"/>
              <a:gd name="connsiteY2" fmla="*/ 239759 h 4986670"/>
              <a:gd name="connsiteX3" fmla="*/ 8729300 w 8729300"/>
              <a:gd name="connsiteY3" fmla="*/ 4746911 h 4986670"/>
              <a:gd name="connsiteX4" fmla="*/ 8489541 w 8729300"/>
              <a:gd name="connsiteY4" fmla="*/ 4986670 h 4986670"/>
              <a:gd name="connsiteX5" fmla="*/ 0 w 8729300"/>
              <a:gd name="connsiteY5" fmla="*/ 4986670 h 498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9300" h="4986670">
                <a:moveTo>
                  <a:pt x="0" y="0"/>
                </a:moveTo>
                <a:lnTo>
                  <a:pt x="8489541" y="0"/>
                </a:lnTo>
                <a:cubicBezTo>
                  <a:pt x="8621956" y="0"/>
                  <a:pt x="8729300" y="107344"/>
                  <a:pt x="8729300" y="239759"/>
                </a:cubicBezTo>
                <a:lnTo>
                  <a:pt x="8729300" y="4746911"/>
                </a:lnTo>
                <a:cubicBezTo>
                  <a:pt x="8729300" y="4879326"/>
                  <a:pt x="8621956" y="4986670"/>
                  <a:pt x="8489541" y="4986670"/>
                </a:cubicBezTo>
                <a:lnTo>
                  <a:pt x="0" y="49866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ru-RU"/>
          </a:p>
          <a:p>
            <a:pPr algn="ctr"/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исследования</a:t>
            </a:r>
            <a:r>
              <a:rPr lang="en-US" altLang="ru-RU"/>
              <a:t> </a:t>
            </a:r>
            <a:r>
              <a:rPr lang="en-US" altLang="en-US"/>
              <a:t>выбраны</a:t>
            </a:r>
            <a:r>
              <a:rPr lang="en-US" altLang="ru-RU"/>
              <a:t> </a:t>
            </a:r>
            <a:r>
              <a:rPr lang="en-US" altLang="en-US"/>
              <a:t>пять</a:t>
            </a:r>
            <a:r>
              <a:rPr lang="en-US" altLang="ru-RU"/>
              <a:t> </a:t>
            </a:r>
            <a:r>
              <a:rPr lang="en-US" altLang="en-US"/>
              <a:t>легированных</a:t>
            </a:r>
            <a:r>
              <a:rPr lang="en-US" altLang="ru-RU"/>
              <a:t> </a:t>
            </a:r>
            <a:r>
              <a:rPr lang="en-US" altLang="en-US"/>
              <a:t>соединений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: Fe3O4:Pr, Fe3O4:Er, Fe3O4:Nd, Fe3O4:Tm </a:t>
            </a:r>
            <a:r>
              <a:rPr lang="en-US" altLang="en-US"/>
              <a:t>и</a:t>
            </a:r>
            <a:r>
              <a:rPr lang="en-US" altLang="ru-RU"/>
              <a:t> Fe3O4:Gd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одинаковой</a:t>
            </a:r>
            <a:r>
              <a:rPr lang="en-US" altLang="ru-RU"/>
              <a:t> </a:t>
            </a:r>
            <a:r>
              <a:rPr lang="en-US" altLang="en-US"/>
              <a:t>концентрацией</a:t>
            </a:r>
            <a:r>
              <a:rPr lang="en-US" altLang="ru-RU"/>
              <a:t> </a:t>
            </a:r>
            <a:r>
              <a:rPr lang="en-US" altLang="en-US"/>
              <a:t>ионов</a:t>
            </a:r>
            <a:r>
              <a:rPr lang="en-US" altLang="ru-RU"/>
              <a:t> </a:t>
            </a:r>
            <a:r>
              <a:rPr lang="en-US" altLang="en-US"/>
              <a:t>редкоземельных</a:t>
            </a:r>
            <a:r>
              <a:rPr lang="en-US" altLang="ru-RU"/>
              <a:t> </a:t>
            </a:r>
            <a:r>
              <a:rPr lang="en-US" altLang="en-US"/>
              <a:t>элементов</a:t>
            </a:r>
            <a:r>
              <a:rPr lang="en-US" altLang="ru-RU"/>
              <a:t> 2,5 </a:t>
            </a:r>
            <a:r>
              <a:rPr lang="en-US" altLang="en-US"/>
              <a:t>ат</a:t>
            </a:r>
            <a:r>
              <a:rPr lang="en-US" altLang="ru-RU"/>
              <a:t>.%. </a:t>
            </a:r>
            <a:r>
              <a:rPr lang="en-US" altLang="en-US"/>
              <a:t>Наночастицы</a:t>
            </a:r>
            <a:r>
              <a:rPr lang="en-US" altLang="ru-RU"/>
              <a:t> </a:t>
            </a:r>
            <a:r>
              <a:rPr lang="en-US" altLang="en-US"/>
              <a:t>допированного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 Fe3O4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ионами</a:t>
            </a:r>
            <a:r>
              <a:rPr lang="en-US" altLang="ru-RU"/>
              <a:t> Pr3+, Er3+, Nd3+, Tm3+ </a:t>
            </a:r>
            <a:r>
              <a:rPr lang="en-US" altLang="en-US"/>
              <a:t>и</a:t>
            </a:r>
            <a:r>
              <a:rPr lang="en-US" altLang="ru-RU"/>
              <a:t> Gd3+ </a:t>
            </a:r>
            <a:r>
              <a:rPr lang="en-US" altLang="en-US"/>
              <a:t>синтезировали</a:t>
            </a:r>
            <a:r>
              <a:rPr lang="en-US" altLang="ru-RU"/>
              <a:t> </a:t>
            </a:r>
            <a:r>
              <a:rPr lang="en-US" altLang="en-US"/>
              <a:t>методом</a:t>
            </a:r>
            <a:r>
              <a:rPr lang="en-US" altLang="ru-RU"/>
              <a:t> </a:t>
            </a:r>
            <a:r>
              <a:rPr lang="en-US" altLang="en-US"/>
              <a:t>совместного</a:t>
            </a:r>
            <a:r>
              <a:rPr lang="en-US" altLang="ru-RU"/>
              <a:t> </a:t>
            </a:r>
            <a:r>
              <a:rPr lang="en-US" altLang="en-US"/>
              <a:t>осаждения</a:t>
            </a:r>
            <a:r>
              <a:rPr lang="en-US" altLang="ru-RU"/>
              <a:t>.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синтеза</a:t>
            </a:r>
            <a:r>
              <a:rPr lang="en-US" altLang="ru-RU"/>
              <a:t> </a:t>
            </a:r>
            <a:r>
              <a:rPr lang="en-US" altLang="en-US"/>
              <a:t>магнетита</a:t>
            </a:r>
            <a:r>
              <a:rPr lang="en-US" altLang="ru-RU"/>
              <a:t> </a:t>
            </a:r>
            <a:r>
              <a:rPr lang="en-US" altLang="en-US"/>
              <a:t>использовали</a:t>
            </a:r>
            <a:r>
              <a:rPr lang="en-US" altLang="ru-RU"/>
              <a:t> </a:t>
            </a:r>
            <a:r>
              <a:rPr lang="en-US" altLang="en-US"/>
              <a:t>гексагидрат</a:t>
            </a:r>
            <a:r>
              <a:rPr lang="en-US" altLang="ru-RU"/>
              <a:t> </a:t>
            </a:r>
            <a:r>
              <a:rPr lang="en-US" altLang="en-US"/>
              <a:t>хлорида</a:t>
            </a:r>
            <a:r>
              <a:rPr lang="en-US" altLang="ru-RU"/>
              <a:t> </a:t>
            </a:r>
            <a:r>
              <a:rPr lang="en-US" altLang="en-US"/>
              <a:t>железа</a:t>
            </a:r>
            <a:r>
              <a:rPr lang="en-US" altLang="ru-RU"/>
              <a:t>(III) (FeCl3·6H2O)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гептагидрат</a:t>
            </a:r>
            <a:r>
              <a:rPr lang="en-US" altLang="ru-RU"/>
              <a:t> </a:t>
            </a:r>
            <a:r>
              <a:rPr lang="en-US" altLang="en-US"/>
              <a:t>сульфата</a:t>
            </a:r>
            <a:r>
              <a:rPr lang="en-US" altLang="ru-RU"/>
              <a:t> </a:t>
            </a:r>
            <a:r>
              <a:rPr lang="en-US" altLang="en-US"/>
              <a:t>железа</a:t>
            </a:r>
            <a:r>
              <a:rPr lang="en-US" altLang="ru-RU"/>
              <a:t>(II) (FeSO4·7H2O), </a:t>
            </a:r>
            <a:r>
              <a:rPr lang="en-US" altLang="en-US"/>
              <a:t>смешанные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стехиометрическом</a:t>
            </a:r>
            <a:r>
              <a:rPr lang="en-US" altLang="ru-RU"/>
              <a:t> </a:t>
            </a:r>
            <a:r>
              <a:rPr lang="en-US" altLang="en-US"/>
              <a:t>соотношении</a:t>
            </a:r>
            <a:r>
              <a:rPr lang="en-US" altLang="ru-RU"/>
              <a:t> (Fe3+:Fe2+ = 2:1 </a:t>
            </a:r>
            <a:r>
              <a:rPr lang="en-US" altLang="en-US"/>
              <a:t>моль</a:t>
            </a:r>
            <a:r>
              <a:rPr lang="en-US" altLang="ru-RU"/>
              <a:t>).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получения</a:t>
            </a:r>
            <a:r>
              <a:rPr lang="en-US" altLang="ru-RU"/>
              <a:t> </a:t>
            </a:r>
            <a:r>
              <a:rPr lang="en-US" altLang="en-US"/>
              <a:t>легированных</a:t>
            </a:r>
            <a:r>
              <a:rPr lang="en-US" altLang="ru-RU"/>
              <a:t> </a:t>
            </a:r>
            <a:r>
              <a:rPr lang="en-US" altLang="en-US"/>
              <a:t>соединений</a:t>
            </a:r>
            <a:r>
              <a:rPr lang="en-US" altLang="ru-RU"/>
              <a:t> </a:t>
            </a:r>
            <a:r>
              <a:rPr lang="en-US" altLang="en-US"/>
              <a:t>применяли</a:t>
            </a:r>
            <a:r>
              <a:rPr lang="en-US" altLang="ru-RU"/>
              <a:t> </a:t>
            </a:r>
            <a:r>
              <a:rPr lang="en-US" altLang="en-US"/>
              <a:t>тетрагидрат</a:t>
            </a:r>
            <a:r>
              <a:rPr lang="en-US" altLang="ru-RU"/>
              <a:t> </a:t>
            </a:r>
            <a:r>
              <a:rPr lang="en-US" altLang="en-US"/>
              <a:t>нитрата</a:t>
            </a:r>
            <a:r>
              <a:rPr lang="en-US" altLang="ru-RU"/>
              <a:t> </a:t>
            </a:r>
            <a:r>
              <a:rPr lang="en-US" altLang="en-US"/>
              <a:t>редкоземельного</a:t>
            </a:r>
            <a:r>
              <a:rPr lang="en-US" altLang="ru-RU"/>
              <a:t> </a:t>
            </a:r>
            <a:r>
              <a:rPr lang="en-US" altLang="en-US"/>
              <a:t>элемента</a:t>
            </a:r>
            <a:r>
              <a:rPr lang="en-US" altLang="ru-RU"/>
              <a:t> (RE(NO3)3·4H2O). </a:t>
            </a:r>
            <a:r>
              <a:rPr lang="en-US" altLang="en-US"/>
              <a:t>Водные</a:t>
            </a:r>
            <a:r>
              <a:rPr lang="en-US" altLang="ru-RU"/>
              <a:t> </a:t>
            </a:r>
            <a:r>
              <a:rPr lang="en-US" altLang="en-US"/>
              <a:t>растворы</a:t>
            </a:r>
            <a:r>
              <a:rPr lang="en-US" altLang="ru-RU"/>
              <a:t> </a:t>
            </a:r>
            <a:r>
              <a:rPr lang="en-US" altLang="en-US"/>
              <a:t>смешивали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молярном</a:t>
            </a:r>
            <a:r>
              <a:rPr lang="en-US" altLang="ru-RU"/>
              <a:t> </a:t>
            </a:r>
            <a:r>
              <a:rPr lang="en-US" altLang="en-US"/>
              <a:t>соотношении</a:t>
            </a:r>
            <a:r>
              <a:rPr lang="en-US" altLang="ru-RU"/>
              <a:t> 1,925:1,00:0,075 </a:t>
            </a:r>
            <a:r>
              <a:rPr lang="en-US" altLang="en-US"/>
              <a:t>для</a:t>
            </a:r>
            <a:r>
              <a:rPr lang="en-US" altLang="ru-RU"/>
              <a:t> 2,5 </a:t>
            </a:r>
            <a:r>
              <a:rPr lang="en-US" altLang="en-US"/>
              <a:t>ат</a:t>
            </a:r>
            <a:r>
              <a:rPr lang="en-US" altLang="ru-RU"/>
              <a:t>.% </a:t>
            </a:r>
            <a:r>
              <a:rPr lang="en-US" altLang="en-US"/>
              <a:t>легирующего</a:t>
            </a:r>
            <a:r>
              <a:rPr lang="en-US" altLang="ru-RU"/>
              <a:t> </a:t>
            </a:r>
            <a:r>
              <a:rPr lang="en-US" altLang="en-US"/>
              <a:t>элемента</a:t>
            </a:r>
            <a:r>
              <a:rPr lang="en-US" altLang="ru-RU"/>
              <a:t>. </a:t>
            </a:r>
            <a:r>
              <a:rPr lang="en-US" altLang="en-US"/>
              <a:t>Реакцию</a:t>
            </a:r>
            <a:r>
              <a:rPr lang="en-US" altLang="ru-RU"/>
              <a:t> </a:t>
            </a:r>
            <a:r>
              <a:rPr lang="en-US" altLang="en-US"/>
              <a:t>проводили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атмосфере</a:t>
            </a:r>
            <a:r>
              <a:rPr lang="en-US" altLang="ru-RU"/>
              <a:t> N2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предотвращения</a:t>
            </a:r>
            <a:r>
              <a:rPr lang="en-US" altLang="ru-RU"/>
              <a:t> </a:t>
            </a:r>
            <a:r>
              <a:rPr lang="en-US" altLang="en-US"/>
              <a:t>окисления</a:t>
            </a:r>
            <a:r>
              <a:rPr lang="en-US" altLang="ru-RU"/>
              <a:t> Fe2+ </a:t>
            </a:r>
            <a:r>
              <a:rPr lang="en-US" altLang="en-US"/>
              <a:t>до</a:t>
            </a:r>
            <a:r>
              <a:rPr lang="en-US" altLang="ru-RU"/>
              <a:t> α-FeOOH.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качестве</a:t>
            </a:r>
            <a:r>
              <a:rPr lang="en-US" altLang="ru-RU"/>
              <a:t> </a:t>
            </a:r>
            <a:r>
              <a:rPr lang="en-US" altLang="en-US"/>
              <a:t>осаждающего</a:t>
            </a:r>
            <a:r>
              <a:rPr lang="en-US" altLang="ru-RU"/>
              <a:t> </a:t>
            </a:r>
            <a:r>
              <a:rPr lang="en-US" altLang="en-US"/>
              <a:t>агента</a:t>
            </a:r>
            <a:r>
              <a:rPr lang="en-US" altLang="ru-RU"/>
              <a:t> </a:t>
            </a:r>
            <a:r>
              <a:rPr lang="en-US" altLang="en-US"/>
              <a:t>использовали</a:t>
            </a:r>
            <a:r>
              <a:rPr lang="en-US" altLang="ru-RU"/>
              <a:t> 25%-</a:t>
            </a:r>
            <a:r>
              <a:rPr lang="en-US" altLang="en-US"/>
              <a:t>ный</a:t>
            </a:r>
            <a:r>
              <a:rPr lang="en-US" altLang="ru-RU"/>
              <a:t> </a:t>
            </a:r>
            <a:r>
              <a:rPr lang="en-US" altLang="en-US"/>
              <a:t>раствор</a:t>
            </a:r>
            <a:r>
              <a:rPr lang="en-US" altLang="ru-RU"/>
              <a:t> </a:t>
            </a:r>
            <a:r>
              <a:rPr lang="en-US" altLang="en-US"/>
              <a:t>аммиака</a:t>
            </a:r>
            <a:r>
              <a:rPr lang="en-US" altLang="ru-RU"/>
              <a:t> (NH4OH).</a:t>
            </a:r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4242391" y="5411972"/>
            <a:ext cx="253054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овое поле 2"/>
          <p:cNvSpPr txBox="1"/>
          <p:nvPr/>
        </p:nvSpPr>
        <p:spPr>
          <a:xfrm>
            <a:off x="4083685" y="311785"/>
            <a:ext cx="5080000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sz="2800" b="1">
                <a:latin typeface="Times New Roman" panose="02020603050405020304"/>
                <a:ea typeface="Calibri" panose="020F0502020204030204"/>
              </a:rPr>
              <a:t>Объекты исследования.</a:t>
            </a:r>
            <a:endParaRPr sz="2800" b="1"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300" y="801609"/>
            <a:ext cx="3342685" cy="249848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60" y="3736340"/>
            <a:ext cx="2980690" cy="2316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7460"/>
            <a:ext cx="12192000" cy="432054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" y="1096010"/>
            <a:ext cx="3695700" cy="224790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988820" y="1761490"/>
            <a:ext cx="1340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4800" b="1">
                <a:solidFill>
                  <a:schemeClr val="bg1"/>
                </a:solidFill>
              </a:rPr>
              <a:t>03</a:t>
            </a:r>
            <a:endParaRPr lang="ru-RU" altLang="en-US" sz="4800" b="1">
              <a:solidFill>
                <a:schemeClr val="bg1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002665" y="3907155"/>
            <a:ext cx="7384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>
                <a:solidFill>
                  <a:schemeClr val="accent1"/>
                </a:solidFill>
              </a:rPr>
              <a:t>МЕТОДЫ</a:t>
            </a:r>
            <a:r>
              <a:rPr lang="en-US" altLang="ru-RU" sz="2800">
                <a:solidFill>
                  <a:schemeClr val="accent1"/>
                </a:solidFill>
              </a:rPr>
              <a:t> </a:t>
            </a:r>
            <a:r>
              <a:rPr lang="en-US" altLang="en-US" sz="2800">
                <a:solidFill>
                  <a:schemeClr val="accent1"/>
                </a:solidFill>
              </a:rPr>
              <a:t>ИССЛЕДОВАНИЯ</a:t>
            </a:r>
            <a:endParaRPr lang="en-US" altLang="en-US"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7690762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3681066" y="864048"/>
            <a:ext cx="854148" cy="0"/>
          </a:xfrm>
          <a:prstGeom prst="straightConnector1">
            <a:avLst/>
          </a:prstGeom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951192" y="1705830"/>
            <a:ext cx="7240809" cy="5152169"/>
            <a:chOff x="3937400" y="2632933"/>
            <a:chExt cx="4319094" cy="2695285"/>
          </a:xfrm>
        </p:grpSpPr>
        <p:sp>
          <p:nvSpPr>
            <p:cNvPr id="8" name="任意多边形: 形状 7"/>
            <p:cNvSpPr/>
            <p:nvPr/>
          </p:nvSpPr>
          <p:spPr>
            <a:xfrm flipH="1">
              <a:off x="3937400" y="2632933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0 w 2160494"/>
                <a:gd name="connsiteY1" fmla="*/ 249975 h 2695284"/>
                <a:gd name="connsiteX2" fmla="*/ 0 w 2160494"/>
                <a:gd name="connsiteY2" fmla="*/ 2695284 h 2695284"/>
                <a:gd name="connsiteX3" fmla="*/ 1959841 w 2160494"/>
                <a:gd name="connsiteY3" fmla="*/ 2615370 h 2695284"/>
                <a:gd name="connsiteX4" fmla="*/ 2160494 w 2160494"/>
                <a:gd name="connsiteY4" fmla="*/ 2672642 h 2695284"/>
                <a:gd name="connsiteX5" fmla="*/ 2160494 w 2160494"/>
                <a:gd name="connsiteY5" fmla="*/ 227334 h 2695284"/>
                <a:gd name="connsiteX6" fmla="*/ 1959841 w 2160494"/>
                <a:gd name="connsiteY6" fmla="*/ 170062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653281" y="-4564"/>
                    <a:pt x="326640" y="60551"/>
                    <a:pt x="0" y="249975"/>
                  </a:cubicBezTo>
                  <a:lnTo>
                    <a:pt x="0" y="2695284"/>
                  </a:lnTo>
                  <a:cubicBezTo>
                    <a:pt x="653280" y="2316435"/>
                    <a:pt x="1306561" y="2434825"/>
                    <a:pt x="1959841" y="2615370"/>
                  </a:cubicBezTo>
                  <a:lnTo>
                    <a:pt x="2160494" y="2672642"/>
                  </a:lnTo>
                  <a:lnTo>
                    <a:pt x="2160494" y="227334"/>
                  </a:lnTo>
                  <a:lnTo>
                    <a:pt x="1959841" y="170062"/>
                  </a:lnTo>
                  <a:cubicBezTo>
                    <a:pt x="1633201" y="79789"/>
                    <a:pt x="1306561" y="5056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6096000" y="2632934"/>
              <a:ext cx="2160494" cy="2695284"/>
            </a:xfrm>
            <a:custGeom>
              <a:avLst/>
              <a:gdLst>
                <a:gd name="connsiteX0" fmla="*/ 979921 w 2160494"/>
                <a:gd name="connsiteY0" fmla="*/ 246 h 2695284"/>
                <a:gd name="connsiteX1" fmla="*/ 1959842 w 2160494"/>
                <a:gd name="connsiteY1" fmla="*/ 170062 h 2695284"/>
                <a:gd name="connsiteX2" fmla="*/ 2160494 w 2160494"/>
                <a:gd name="connsiteY2" fmla="*/ 227334 h 2695284"/>
                <a:gd name="connsiteX3" fmla="*/ 2160494 w 2160494"/>
                <a:gd name="connsiteY3" fmla="*/ 2672642 h 2695284"/>
                <a:gd name="connsiteX4" fmla="*/ 1959842 w 2160494"/>
                <a:gd name="connsiteY4" fmla="*/ 2615370 h 2695284"/>
                <a:gd name="connsiteX5" fmla="*/ 0 w 2160494"/>
                <a:gd name="connsiteY5" fmla="*/ 2695284 h 2695284"/>
                <a:gd name="connsiteX6" fmla="*/ 0 w 2160494"/>
                <a:gd name="connsiteY6" fmla="*/ 249975 h 2695284"/>
                <a:gd name="connsiteX7" fmla="*/ 979921 w 2160494"/>
                <a:gd name="connsiteY7" fmla="*/ 246 h 269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0494" h="2695284">
                  <a:moveTo>
                    <a:pt x="979921" y="246"/>
                  </a:moveTo>
                  <a:cubicBezTo>
                    <a:pt x="1306561" y="5056"/>
                    <a:pt x="1633201" y="79789"/>
                    <a:pt x="1959842" y="170062"/>
                  </a:cubicBezTo>
                  <a:lnTo>
                    <a:pt x="2160494" y="227334"/>
                  </a:lnTo>
                  <a:lnTo>
                    <a:pt x="2160494" y="2672642"/>
                  </a:lnTo>
                  <a:lnTo>
                    <a:pt x="1959842" y="2615370"/>
                  </a:lnTo>
                  <a:cubicBezTo>
                    <a:pt x="1306561" y="2434825"/>
                    <a:pt x="653281" y="2316435"/>
                    <a:pt x="0" y="2695284"/>
                  </a:cubicBezTo>
                  <a:lnTo>
                    <a:pt x="0" y="249975"/>
                  </a:lnTo>
                  <a:cubicBezTo>
                    <a:pt x="326640" y="60551"/>
                    <a:pt x="653281" y="-4564"/>
                    <a:pt x="979921" y="2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任意多边形: 形状 3"/>
          <p:cNvSpPr/>
          <p:nvPr/>
        </p:nvSpPr>
        <p:spPr>
          <a:xfrm rot="20157404">
            <a:off x="-358793" y="1179177"/>
            <a:ext cx="2318647" cy="2493138"/>
          </a:xfrm>
          <a:custGeom>
            <a:avLst/>
            <a:gdLst>
              <a:gd name="connsiteX0" fmla="*/ 1557299 w 2318647"/>
              <a:gd name="connsiteY0" fmla="*/ 97962 h 2493138"/>
              <a:gd name="connsiteX1" fmla="*/ 2318647 w 2318647"/>
              <a:gd name="connsiteY1" fmla="*/ 1246569 h 2493138"/>
              <a:gd name="connsiteX2" fmla="*/ 1072078 w 2318647"/>
              <a:gd name="connsiteY2" fmla="*/ 2493138 h 2493138"/>
              <a:gd name="connsiteX3" fmla="*/ 38403 w 2318647"/>
              <a:gd name="connsiteY3" fmla="*/ 1943538 h 2493138"/>
              <a:gd name="connsiteX4" fmla="*/ 0 w 2318647"/>
              <a:gd name="connsiteY4" fmla="*/ 1880324 h 2493138"/>
              <a:gd name="connsiteX5" fmla="*/ 158428 w 2318647"/>
              <a:gd name="connsiteY5" fmla="*/ 1525212 h 2493138"/>
              <a:gd name="connsiteX6" fmla="*/ 187880 w 2318647"/>
              <a:gd name="connsiteY6" fmla="*/ 1620092 h 2493138"/>
              <a:gd name="connsiteX7" fmla="*/ 1072077 w 2318647"/>
              <a:gd name="connsiteY7" fmla="*/ 2206177 h 2493138"/>
              <a:gd name="connsiteX8" fmla="*/ 2031685 w 2318647"/>
              <a:gd name="connsiteY8" fmla="*/ 1246569 h 2493138"/>
              <a:gd name="connsiteX9" fmla="*/ 1072077 w 2318647"/>
              <a:gd name="connsiteY9" fmla="*/ 286961 h 2493138"/>
              <a:gd name="connsiteX10" fmla="*/ 698554 w 2318647"/>
              <a:gd name="connsiteY10" fmla="*/ 362372 h 2493138"/>
              <a:gd name="connsiteX11" fmla="*/ 670389 w 2318647"/>
              <a:gd name="connsiteY11" fmla="*/ 377659 h 2493138"/>
              <a:gd name="connsiteX12" fmla="*/ 828069 w 2318647"/>
              <a:gd name="connsiteY12" fmla="*/ 24224 h 2493138"/>
              <a:gd name="connsiteX13" fmla="*/ 944624 w 2318647"/>
              <a:gd name="connsiteY13" fmla="*/ 6436 h 2493138"/>
              <a:gd name="connsiteX14" fmla="*/ 1072078 w 2318647"/>
              <a:gd name="connsiteY14" fmla="*/ 0 h 2493138"/>
              <a:gd name="connsiteX15" fmla="*/ 1557299 w 2318647"/>
              <a:gd name="connsiteY15" fmla="*/ 97962 h 249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18647" h="2493138">
                <a:moveTo>
                  <a:pt x="1557299" y="97962"/>
                </a:moveTo>
                <a:cubicBezTo>
                  <a:pt x="2004711" y="287201"/>
                  <a:pt x="2318647" y="730223"/>
                  <a:pt x="2318647" y="1246569"/>
                </a:cubicBezTo>
                <a:cubicBezTo>
                  <a:pt x="2318647" y="1935030"/>
                  <a:pt x="1760539" y="2493138"/>
                  <a:pt x="1072078" y="2493138"/>
                </a:cubicBezTo>
                <a:cubicBezTo>
                  <a:pt x="641790" y="2493138"/>
                  <a:pt x="262421" y="2275127"/>
                  <a:pt x="38403" y="1943538"/>
                </a:cubicBezTo>
                <a:lnTo>
                  <a:pt x="0" y="1880324"/>
                </a:lnTo>
                <a:lnTo>
                  <a:pt x="158428" y="1525212"/>
                </a:lnTo>
                <a:lnTo>
                  <a:pt x="187880" y="1620092"/>
                </a:lnTo>
                <a:cubicBezTo>
                  <a:pt x="333556" y="1964510"/>
                  <a:pt x="674594" y="2206177"/>
                  <a:pt x="1072077" y="2206177"/>
                </a:cubicBezTo>
                <a:cubicBezTo>
                  <a:pt x="1602054" y="2206177"/>
                  <a:pt x="2031685" y="1776546"/>
                  <a:pt x="2031685" y="1246569"/>
                </a:cubicBezTo>
                <a:cubicBezTo>
                  <a:pt x="2031685" y="716592"/>
                  <a:pt x="1602054" y="286961"/>
                  <a:pt x="1072077" y="286961"/>
                </a:cubicBezTo>
                <a:cubicBezTo>
                  <a:pt x="939583" y="286961"/>
                  <a:pt x="813360" y="313813"/>
                  <a:pt x="698554" y="362372"/>
                </a:cubicBezTo>
                <a:lnTo>
                  <a:pt x="670389" y="377659"/>
                </a:lnTo>
                <a:lnTo>
                  <a:pt x="828069" y="24224"/>
                </a:lnTo>
                <a:lnTo>
                  <a:pt x="944624" y="6436"/>
                </a:lnTo>
                <a:cubicBezTo>
                  <a:pt x="986530" y="2180"/>
                  <a:pt x="1029049" y="0"/>
                  <a:pt x="1072078" y="0"/>
                </a:cubicBezTo>
                <a:cubicBezTo>
                  <a:pt x="1244193" y="0"/>
                  <a:pt x="1408162" y="34882"/>
                  <a:pt x="1557299" y="9796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20000"/>
                </a:schemeClr>
              </a:gs>
              <a:gs pos="75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4377908" y="2773264"/>
            <a:ext cx="10011071" cy="6472489"/>
            <a:chOff x="2091559" y="-429041"/>
            <a:chExt cx="10011071" cy="6472489"/>
          </a:xfrm>
        </p:grpSpPr>
        <p:pic>
          <p:nvPicPr>
            <p:cNvPr id="24" name="图片 23" descr="黑色的屏幕&#10;&#10;描述已自动生成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501170" y="-429041"/>
              <a:ext cx="6601460" cy="40849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2091559" y="5959366"/>
              <a:ext cx="924910" cy="84082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Текстовое поле 2"/>
          <p:cNvSpPr txBox="1"/>
          <p:nvPr/>
        </p:nvSpPr>
        <p:spPr>
          <a:xfrm>
            <a:off x="5494655" y="2352675"/>
            <a:ext cx="6370955" cy="3392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Нейтронная дифракция (нейтронография) — дифракционный метод изучения атомной и/или магнитной структуры кристаллов, аморфных материалов и жидкостей с помощью рассеивания нейтронов.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2000">
                <a:solidFill>
                  <a:schemeClr val="bg1"/>
                </a:solidFill>
                <a:latin typeface="Times New Roman" panose="02020603050405020304"/>
                <a:ea typeface="SimSun" panose="02010600030101010101" pitchFamily="2" charset="-122"/>
              </a:rPr>
              <a:t>Исследуемый объект облучается пучком нейтронов, который рассеивается на атомах вещества. Для регистрации рассеяния используются нейтронные спектрометры. С их помощью измеряется интенсивность рассеивания нейтронов в зависимости от угла дифракции. По полученным дифракционным спектрам восстанавливается атомная структура исследуемого объекта. </a:t>
            </a:r>
            <a:endParaRPr sz="2000">
              <a:solidFill>
                <a:schemeClr val="bg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043680" y="23114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32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  <a:sym typeface="+mn-ea"/>
              </a:rPr>
              <a:t>Нейтронная дифракция</a:t>
            </a:r>
            <a:endParaRPr lang="ru-RU" altLang="en-US" sz="32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  <a:sym typeface="+mn-e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495" y="3241675"/>
            <a:ext cx="5033645" cy="3174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1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2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0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1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2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33.xml><?xml version="1.0" encoding="utf-8"?>
<p:tagLst xmlns:p="http://schemas.openxmlformats.org/presentationml/2006/main">
  <p:tag name="KSO_WPP_MARK_KEY" val="68771c7b-4e5a-44ec-9cf7-fd660f1827af"/>
  <p:tag name="COMMONDATA" val="eyJoZGlkIjoiZDA3ZDQwMmNiOWFlYzZjYTcwOWJiZGQ0YTA5ODBmZGUifQ=="/>
</p:tagLst>
</file>

<file path=ppt/tags/tag4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5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6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7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8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ags/tag9.xml><?xml version="1.0" encoding="utf-8"?>
<p:tagLst xmlns:p="http://schemas.openxmlformats.org/presentationml/2006/main">
  <p:tag name="KSO_WM_DIAGRAM_VIRTUALLY_FRAME" val="{&quot;height&quot;:345.85320926287056,&quot;left&quot;:101.14789309933413,&quot;top&quot;:134.71135766626327,&quot;width&quot;:826.2854927274377}"/>
</p:tagLst>
</file>

<file path=ppt/theme/theme1.xml><?xml version="1.0" encoding="utf-8"?>
<a:theme xmlns:a="http://schemas.openxmlformats.org/drawingml/2006/main" name="Office Theme">
  <a:themeElements>
    <a:clrScheme name="for thesis def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F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po字体">
      <a:majorFont>
        <a:latin typeface="OPPOSans B"/>
        <a:ea typeface="OPPOSans B"/>
        <a:cs typeface=""/>
      </a:majorFont>
      <a:minorFont>
        <a:latin typeface="OPPOSans R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11028</Words>
  <Application>WPS Presentation</Application>
  <PresentationFormat>Широкоэкранный</PresentationFormat>
  <Paragraphs>259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Times New Roman</vt:lpstr>
      <vt:lpstr>Calibri</vt:lpstr>
      <vt:lpstr>OPPOSans R</vt:lpstr>
      <vt:lpstr>Microsoft YaHei</vt:lpstr>
      <vt:lpstr>Arial Unicode MS</vt:lpstr>
      <vt:lpstr>OPPOSans B</vt:lpstr>
      <vt:lpstr>quote-cjk-patch</vt:lpstr>
      <vt:lpstr>Segoe Print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Behzod</dc:creator>
  <cp:lastModifiedBy>Firdavs Sharipov</cp:lastModifiedBy>
  <cp:revision>78</cp:revision>
  <dcterms:created xsi:type="dcterms:W3CDTF">2023-03-14T10:49:00Z</dcterms:created>
  <dcterms:modified xsi:type="dcterms:W3CDTF">2026-05-05T05:45:47Z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51E39B81AA334EA198FC0DF332922914_11</vt:lpwstr>
  </property>
  <property fmtid="{D5CDD505-2E9C-101B-9397-08002B2CF9AE}" pid="3" name="KSOProductBuildVer">
    <vt:lpwstr>1049-12.1.0.25862</vt:lpwstr>
  </property>
</Properties>
</file>