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5" name="Shape 2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Times New Roman"/>
      </a:defRPr>
    </a:lvl1pPr>
    <a:lvl2pPr indent="228600" latinLnBrk="0">
      <a:defRPr sz="1200">
        <a:latin typeface="+mn-lt"/>
        <a:ea typeface="+mn-ea"/>
        <a:cs typeface="+mn-cs"/>
        <a:sym typeface="Times New Roman"/>
      </a:defRPr>
    </a:lvl2pPr>
    <a:lvl3pPr indent="457200" latinLnBrk="0">
      <a:defRPr sz="1200">
        <a:latin typeface="+mn-lt"/>
        <a:ea typeface="+mn-ea"/>
        <a:cs typeface="+mn-cs"/>
        <a:sym typeface="Times New Roman"/>
      </a:defRPr>
    </a:lvl3pPr>
    <a:lvl4pPr indent="685800" latinLnBrk="0">
      <a:defRPr sz="1200">
        <a:latin typeface="+mn-lt"/>
        <a:ea typeface="+mn-ea"/>
        <a:cs typeface="+mn-cs"/>
        <a:sym typeface="Times New Roman"/>
      </a:defRPr>
    </a:lvl4pPr>
    <a:lvl5pPr indent="914400" latinLnBrk="0">
      <a:defRPr sz="1200">
        <a:latin typeface="+mn-lt"/>
        <a:ea typeface="+mn-ea"/>
        <a:cs typeface="+mn-cs"/>
        <a:sym typeface="Times New Roman"/>
      </a:defRPr>
    </a:lvl5pPr>
    <a:lvl6pPr indent="1143000" latinLnBrk="0">
      <a:defRPr sz="1200">
        <a:latin typeface="+mn-lt"/>
        <a:ea typeface="+mn-ea"/>
        <a:cs typeface="+mn-cs"/>
        <a:sym typeface="Times New Roman"/>
      </a:defRPr>
    </a:lvl6pPr>
    <a:lvl7pPr indent="1371600" latinLnBrk="0">
      <a:defRPr sz="1200">
        <a:latin typeface="+mn-lt"/>
        <a:ea typeface="+mn-ea"/>
        <a:cs typeface="+mn-cs"/>
        <a:sym typeface="Times New Roman"/>
      </a:defRPr>
    </a:lvl7pPr>
    <a:lvl8pPr indent="1600200" latinLnBrk="0">
      <a:defRPr sz="1200">
        <a:latin typeface="+mn-lt"/>
        <a:ea typeface="+mn-ea"/>
        <a:cs typeface="+mn-cs"/>
        <a:sym typeface="Times New Roman"/>
      </a:defRPr>
    </a:lvl8pPr>
    <a:lvl9pPr indent="1828800" latinLnBrk="0">
      <a:defRPr sz="1200">
        <a:latin typeface="+mn-lt"/>
        <a:ea typeface="+mn-ea"/>
        <a:cs typeface="+mn-cs"/>
        <a:sym typeface="Times New Roman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</Relationships>
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</Relationships>
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</Relationships>
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</Relationships>
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</Relationships>
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</Relationships>
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</Relationships>
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</Relationships>
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</Relationships>
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</Relationships>
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</Relationships>
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</Relationships>
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</Relationships>
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1" name="Shape 41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Уважаемые члены комиссии, тема моей научно-исследовательской работы — мониторинг и диагностика ядерных реакторов. В докладе я покажу, почему диагностический контроль реактора должен рассматриваться как единая физико-техническая система: от нейтронного потока и гамма-излучения до теплогидравлики, состояния ТВЭЛов, вибрации оборудования и цифровой обработки данных.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28" name="Shape 22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На этом слайде показана логика классификации. Нейтронные параметры прямо связаны с цепной реакцией. Теплогидравлические показывают, как отводится тепло. Радиационные говорят о состоянии барьеров и наличии радиоактивных веществ в средах. Технические параметры описывают насосы, трубопроводы и арматуру. Цифровые показатели нужны для оценки качества самих данных.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65" name="Shape 26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На этом слайде я объясняю архитектуру диагностического комплекса. Внизу нельзя сразу начинать с вывода «реактор исправен» или «есть дефект»: сначала формируются первичные сигналы — нейтронные, радиационные, теплогидравлические и технические. Затем сигнал проходит измерительный канал: датчик, электроника, аналого-цифровое преобразование и временная привязка. Отдельный уровень — контроль качества данных. Здесь проверяются резервные каналы, калибровка, дрейф, шум и самодиагностика. Только после этого работает диагностическое ядро: сравнение с порогами, анализ трендов, корреляции между параметрами и физические модели. Итогом является не просто число на экране, а понятный диагностический вывод: состояние активной зоны, герметичность ТВЭЛов, состояние теплоносителя, контуров и оборудования, а также рекомендуемое действие персонала.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89" name="Shape 289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Нейтронная диагностика — наиболее прямой способ контроля цепной реакции. На разных режимах нужны разные каналы: пусковой, промежуточный, энергетический и внутризонный. Это связано с тем, что поток нейтронов меняется на многие порядки. Выбор детектора определяется не только чувствительностью, но и гамма-фоном, температурой, радиационной стойкостью и временем отклика.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11" name="Shape 311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Даже при нормальном управлении цепной реакцией опасность может возникнуть при нарушении теплоотвода. Поэтому температура, давление и расход являются параметрами безопасности. Их нужно анализировать совместно: например, рост температуры при нормальном нейтронном сигнале может указывать на проблему теплоотвода или измерительного канала.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26" name="Shape 326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Гамма-спектрометрия важна потому, что каждый радионуклид имеет характерные линии. По положению пика можно определить состав, а по площади пика — активность. Для реакторной диагностики это позволяет контролировать продукты деления и активации, оценивать состояние теплоносителя и выявлять признаки дефекта топлива.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Shape 35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55" name="Shape 35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Два важных примера практической диагностики — контроль топлива и вибродиагностика оборудования. При дефекте оболочки ТВЭЛа продукты деления могут появиться в теплоносителе, что видно по активности и гамма-спектру. Вибрация насосов и трубопроводов позволяет выявлять механическую деградацию до аварийного отказа.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Shape 368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69" name="Shape 369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Здесь показано сравнение основных детекторов. Газонаполненные приборы просты и устойчивы. Сцинтилляторы эффективны и быстры. HPGe даёт высокое энергетическое разрешение, полезное для точного анализа спектров. Нейтронные детекторы и камеры деления важны для контроля цепной реакции. В реальной диагностике эти методы не конкурируют, а дополняют друг друга.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92" name="Shape 39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Этот слайд показывает ограничения измерительного канала. В линейной области скорость счёта пропорциональна потоку, площади и эффективности. При высокой интенсивности появляется мёртвое время, из-за которого наблюдаемая скорость меньше истинной. Статистическая погрешность уменьшается как один делённый на корень из числа импульсов, но в системах безопасности нельзя слишком долго увеличивать время измерения.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Shape 415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16" name="Shape 416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Современная диагностика невозможна без цифровой инфраструктуры. АСУ ТП собирает данные, проверяет их, архивирует и формирует сигналы. Но цифровизация создаёт новую задачу: нужно контролировать не только реактор, но и качество самих измерительных каналов. Иначе отказ датчика или программной логики может привести к ложному выводу.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Shape 43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35" name="Shape 43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Перспективы развития связаны с анализом больших массивов данных и цифровыми моделями. Но для атомной станции нельзя рассматривать алгоритм как “чёрный ящик”. Любая аномалия должна иметь физическую интерпретацию. Кроме того, цифровая инфраструктура требует киберзащиты, потому что нарушение данных подрывает доверие к диагностике.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4" name="Shape 54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Сначала будет сформулирована проблема: оператор не видит процессы внутри активной зоны напрямую и вынужден делать выводы по измерительным сигналам. Затем я перейду к физической основе сигналов, рассмотрю группы параметров и методы измерения, а в конце приведу расчётные оценки для реактора тепловой мощностью 3000 МВт.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Shape 453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54" name="Shape 454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В расчётной части принята тепловая мощность 3000 МВт и энергия деления 200 МэВ. После перевода энергии одного деления в джоули получаем скорость делений порядка 9,36 на 10 в 19-й степени делений в секунду. Умножая на среднее число нейтронов на деление, получаем полный выход нейтронов порядка 2,27 на 10 в 20-й степени нейтронов в секунду. Это объясняет высокую чувствительность нейтронных методов.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Shape 47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75" name="Shape 47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Расчёт детектора показывает, что высокая интенсивность сама по себе не гарантирует идеальное измерение. При скорости 10 в 5 импульсов в секунду нужно учитывать мёртвое время: реальная зарегистрированная скорость будет ниже. Статистическая погрешность уменьшается как один делённый на корень из числа импульсов. Расчёт ослабления гамма-излучения показывает, что защита снижает дозовую нагрузку, но одновременно уменьшает полезный сигнал.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Shape 48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90" name="Shape 49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Главный вывод работы состоит в том, что мониторинг и диагностика — не вспомогательная функция, а базовый элемент безопасной эксплуатации ядерного реактора. Их задача — не просто показывать параметры, а позволять заранее выявлять отклонения, проверять состояние защитных барьеров, поддерживать решения персонала и повышать надёжность энергоблока. На этом мой доклад завершён, спасибо за внимание.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5" name="Shape 7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Главная трудность диагностики ядерного реактора состоит в непрямом наблюдении. Мы не можем непосредственно видеть распределение делений или состояние каждой топливной оболочки. Поэтому техническое состояние восстанавливается по признакам: нейтронному полю, температуре, давлению, расходу, активности, вибрации и цифровым данным. Важно не только зарегистрировать параметр, но и объяснить его физически.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4" name="Shape 94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Актуальность работы связана с тремя направлениями. Первое — безопасность: реакторная установка должна контролироваться непрерывно. Второе — ресурс оборудования: многие узлы работают годами, поэтому важно обнаруживать деградацию заранее. Третье — цифровизация: современные АСУ ТП собирают огромный объём данных, но эти данные должны быть проверенными, защищёнными и физически интерпретируемыми.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5" name="Shape 11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Цель работы — связать фундаментальные понятия ядерной физики с практическими измерительными задачами на АЭС. Объектом является реактор как источник излучения и тепла, а предметом — методы контроля его состояния. Задачи включают физическое объяснение диагностических сигналов, сравнение каналов контроля и расчёт порядка величин.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9" name="Shape 139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В основе всех диагностических сигналов лежат физические процессы деления. При поглощении нейтрона ядро урана-235 переходит в возбуждённое состояние, делится на осколки, испускает нейтроны и гамма-кванты. Энергия деления превращается в тепло, а нейтроны и продукты деления становятся носителями измерительной информации.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0" name="Shape 16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Критичность описывается коэффициентом размножения нейтронов. В энергетическом реакторе необходимо не просто поддерживать kэфф около единицы, а управляемо изменять мощность с учётом реактивности. Нейтронное поле реагирует на изменение источника тепла раньше, чем температура или давление, поэтому нейтронные измерения имеют первостепенное значение.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5" name="Shape 18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Реакторная установка является сложным объектом. В ней ядерная энергия превращается в тепло, тепло переносится теплоносителем, а затем превращается в электрическую энергию. Диагностика должна учитывать весь путь энергии и все барьеры безопасности. Поэтому нельзя ограничиться одним видом измерений.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12" name="Shape 21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Для диагностики топлива ключевое понятие — герметичность оболочки ТВЭЛа. В норме продукты деления удерживаются топливной матрицей и оболочкой. Если оболочка повреждается, в теплоноситель могут попадать благородные газы, йод, цезий и другие радионуклиды. Поэтому анализ активности теплоносителя связан с состоянием топлива.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"/>
          <p:cNvSpPr txBox="1"/>
          <p:nvPr>
            <p:ph type="sldNum" sz="quarter" idx="2"/>
          </p:nvPr>
        </p:nvSpPr>
        <p:spPr>
          <a:xfrm>
            <a:off x="0" y="0"/>
            <a:ext cx="256540" cy="275466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57200" y="92074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553200" y="6356350"/>
            <a:ext cx="2133600" cy="368300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0"/>
          <p:cNvSpPr/>
          <p:nvPr/>
        </p:nvSpPr>
        <p:spPr>
          <a:xfrm>
            <a:off x="0" y="0"/>
            <a:ext cx="9144000" cy="256032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8" name="Shape 1"/>
          <p:cNvSpPr/>
          <p:nvPr/>
        </p:nvSpPr>
        <p:spPr>
          <a:xfrm>
            <a:off x="182879" y="713231"/>
            <a:ext cx="8778242" cy="1188721"/>
          </a:xfrm>
          <a:prstGeom prst="roundRect">
            <a:avLst>
              <a:gd name="adj" fmla="val 4615"/>
            </a:avLst>
          </a:prstGeom>
          <a:solidFill>
            <a:srgbClr val="172078"/>
          </a:solidFill>
          <a:ln w="12700">
            <a:solidFill>
              <a:srgbClr val="172078"/>
            </a:solidFill>
          </a:ln>
          <a:effectLst>
            <a:outerShdw sx="100000" sy="100000" kx="0" ky="0" algn="b" rotWithShape="0" blurRad="25400" dist="50800" dir="2700000">
              <a:srgbClr val="888888">
                <a:alpha val="35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sp>
        <p:nvSpPr>
          <p:cNvPr id="29" name="Text 2"/>
          <p:cNvSpPr txBox="1"/>
          <p:nvPr/>
        </p:nvSpPr>
        <p:spPr>
          <a:xfrm>
            <a:off x="685800" y="886489"/>
            <a:ext cx="7772400" cy="2569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Научно-исследовательская работа на тему:</a:t>
            </a:r>
          </a:p>
        </p:txBody>
      </p:sp>
      <p:sp>
        <p:nvSpPr>
          <p:cNvPr id="30" name="Text 3"/>
          <p:cNvSpPr txBox="1"/>
          <p:nvPr/>
        </p:nvSpPr>
        <p:spPr>
          <a:xfrm>
            <a:off x="594359" y="1170432"/>
            <a:ext cx="7955282" cy="5303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algn="ctr" defTabSz="768095">
              <a:defRPr b="1" sz="1848">
                <a:solidFill>
                  <a:srgbClr val="FFFFFF"/>
                </a:solidFill>
              </a:defRPr>
            </a:pPr>
            <a:r>
              <a:t>«Мониторинг и диагностика</a:t>
            </a:r>
          </a:p>
          <a:p>
            <a:pPr algn="ctr" defTabSz="768095">
              <a:defRPr b="1" sz="1848">
                <a:solidFill>
                  <a:srgbClr val="FFFFFF"/>
                </a:solidFill>
              </a:defRPr>
            </a:pPr>
            <a:r>
              <a:t>ядерных реакторов»</a:t>
            </a:r>
          </a:p>
        </p:txBody>
      </p:sp>
      <p:sp>
        <p:nvSpPr>
          <p:cNvPr id="31" name="Text 4"/>
          <p:cNvSpPr txBox="1"/>
          <p:nvPr/>
        </p:nvSpPr>
        <p:spPr>
          <a:xfrm>
            <a:off x="2286000" y="2423160"/>
            <a:ext cx="4572000" cy="6400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600">
                <a:solidFill>
                  <a:srgbClr val="111111"/>
                </a:solidFill>
              </a:defRPr>
            </a:pPr>
            <a:r>
              <a:t>Студент:  Гисубизо Конфьянс Оливьер</a:t>
            </a:r>
          </a:p>
          <a:p>
            <a:pPr algn="ctr">
              <a:defRPr sz="1600">
                <a:solidFill>
                  <a:srgbClr val="111111"/>
                </a:solidFill>
              </a:defRPr>
            </a:pPr>
            <a:r>
              <a:t>Научный руководитель:  Салахутдинов Г. Х.</a:t>
            </a:r>
          </a:p>
        </p:txBody>
      </p:sp>
      <p:sp>
        <p:nvSpPr>
          <p:cNvPr id="32" name="Text 5"/>
          <p:cNvSpPr txBox="1"/>
          <p:nvPr/>
        </p:nvSpPr>
        <p:spPr>
          <a:xfrm>
            <a:off x="1005839" y="3682505"/>
            <a:ext cx="7132320" cy="498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ctr">
              <a:defRPr sz="1700">
                <a:solidFill>
                  <a:srgbClr val="111111"/>
                </a:solidFill>
              </a:defRPr>
            </a:pPr>
            <a:r>
              <a:t>НАЦИОНАЛЬНЫЙ ИССЛЕДОВАТЕЛЬСКИЙ ЯДЕРНЫЙ</a:t>
            </a:r>
          </a:p>
          <a:p>
            <a:pPr algn="ctr">
              <a:defRPr sz="1700">
                <a:solidFill>
                  <a:srgbClr val="111111"/>
                </a:solidFill>
              </a:defRPr>
            </a:pPr>
            <a:r>
              <a:t>УНИВЕРСИТЕТ «МИФИ»</a:t>
            </a:r>
          </a:p>
        </p:txBody>
      </p:sp>
      <p:sp>
        <p:nvSpPr>
          <p:cNvPr id="33" name="Text 6"/>
          <p:cNvSpPr txBox="1"/>
          <p:nvPr/>
        </p:nvSpPr>
        <p:spPr>
          <a:xfrm>
            <a:off x="914400" y="4372306"/>
            <a:ext cx="7315200" cy="399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ctr">
              <a:defRPr sz="1300">
                <a:solidFill>
                  <a:srgbClr val="111111"/>
                </a:solidFill>
              </a:defRPr>
            </a:pPr>
            <a:r>
              <a:t>Институт Ядерной Физики и Технологий</a:t>
            </a:r>
          </a:p>
          <a:p>
            <a:pPr algn="ctr">
              <a:defRPr sz="1300">
                <a:solidFill>
                  <a:srgbClr val="111111"/>
                </a:solidFill>
              </a:defRPr>
            </a:pPr>
            <a:r>
              <a:t>Кафедра экспериментальных методов ядерной физики</a:t>
            </a:r>
          </a:p>
        </p:txBody>
      </p:sp>
      <p:sp>
        <p:nvSpPr>
          <p:cNvPr id="34" name="Text 8"/>
          <p:cNvSpPr txBox="1"/>
          <p:nvPr/>
        </p:nvSpPr>
        <p:spPr>
          <a:xfrm>
            <a:off x="3657600" y="6028656"/>
            <a:ext cx="1828800" cy="1956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1400">
                <a:solidFill>
                  <a:srgbClr val="111111"/>
                </a:solidFill>
              </a:defRPr>
            </a:lvl1pPr>
          </a:lstStyle>
          <a:p>
            <a:pPr/>
            <a:r>
              <a:t>Москва, 2026</a:t>
            </a:r>
          </a:p>
        </p:txBody>
      </p:sp>
      <p:sp>
        <p:nvSpPr>
          <p:cNvPr id="35" name="Shape 9"/>
          <p:cNvSpPr/>
          <p:nvPr/>
        </p:nvSpPr>
        <p:spPr>
          <a:xfrm>
            <a:off x="0" y="6601968"/>
            <a:ext cx="9144000" cy="256033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6" name="Text 10"/>
          <p:cNvSpPr txBox="1"/>
          <p:nvPr/>
        </p:nvSpPr>
        <p:spPr>
          <a:xfrm>
            <a:off x="45719" y="6648195"/>
            <a:ext cx="21945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Гисубизо К. О.</a:t>
            </a:r>
          </a:p>
        </p:txBody>
      </p:sp>
      <p:sp>
        <p:nvSpPr>
          <p:cNvPr id="37" name="Text 11"/>
          <p:cNvSpPr txBox="1"/>
          <p:nvPr/>
        </p:nvSpPr>
        <p:spPr>
          <a:xfrm>
            <a:off x="3520440" y="6648195"/>
            <a:ext cx="21031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НИЯУ МИФИ</a:t>
            </a:r>
          </a:p>
        </p:txBody>
      </p:sp>
      <p:sp>
        <p:nvSpPr>
          <p:cNvPr id="38" name="Text 12"/>
          <p:cNvSpPr txBox="1"/>
          <p:nvPr/>
        </p:nvSpPr>
        <p:spPr>
          <a:xfrm>
            <a:off x="6949440" y="6648195"/>
            <a:ext cx="21488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2026      1 / 22</a:t>
            </a:r>
          </a:p>
        </p:txBody>
      </p:sp>
      <p:sp>
        <p:nvSpPr>
          <p:cNvPr id="39" name="Slide Number Placeholder 0"/>
          <p:cNvSpPr txBox="1"/>
          <p:nvPr>
            <p:ph type="sldNum" sz="quarter" idx="4294967295"/>
          </p:nvPr>
        </p:nvSpPr>
        <p:spPr>
          <a:xfrm>
            <a:off x="-1" y="-1"/>
            <a:ext cx="180341" cy="27546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0"/>
          <p:cNvSpPr/>
          <p:nvPr/>
        </p:nvSpPr>
        <p:spPr>
          <a:xfrm>
            <a:off x="0" y="0"/>
            <a:ext cx="9144000" cy="219456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15" name="Text 1"/>
          <p:cNvSpPr txBox="1"/>
          <p:nvPr/>
        </p:nvSpPr>
        <p:spPr>
          <a:xfrm>
            <a:off x="182879" y="37084"/>
            <a:ext cx="877824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Параметры контроля</a:t>
            </a:r>
          </a:p>
        </p:txBody>
      </p:sp>
      <p:sp>
        <p:nvSpPr>
          <p:cNvPr id="216" name="Shape 2"/>
          <p:cNvSpPr/>
          <p:nvPr/>
        </p:nvSpPr>
        <p:spPr>
          <a:xfrm>
            <a:off x="0" y="219456"/>
            <a:ext cx="9144000" cy="749809"/>
          </a:xfrm>
          <a:prstGeom prst="rect">
            <a:avLst/>
          </a:prstGeom>
          <a:solidFill>
            <a:srgbClr val="F1F1F1"/>
          </a:solidFill>
          <a:ln w="12700">
            <a:solidFill>
              <a:srgbClr val="F1F1F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17" name="Text 3"/>
          <p:cNvSpPr txBox="1"/>
          <p:nvPr/>
        </p:nvSpPr>
        <p:spPr>
          <a:xfrm>
            <a:off x="164591" y="341884"/>
            <a:ext cx="8778242" cy="566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>
              <a:defRPr sz="2400">
                <a:solidFill>
                  <a:srgbClr val="172078"/>
                </a:solidFill>
              </a:defRPr>
            </a:lvl1pPr>
          </a:lstStyle>
          <a:p>
            <a:pPr/>
            <a:r>
              <a:t>Диагностируемые параметры и их физический смысл</a:t>
            </a:r>
          </a:p>
        </p:txBody>
      </p:sp>
      <p:sp>
        <p:nvSpPr>
          <p:cNvPr id="218" name="Shape 4"/>
          <p:cNvSpPr/>
          <p:nvPr/>
        </p:nvSpPr>
        <p:spPr>
          <a:xfrm>
            <a:off x="0" y="6601968"/>
            <a:ext cx="9144000" cy="256033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19" name="Text 5"/>
          <p:cNvSpPr txBox="1"/>
          <p:nvPr/>
        </p:nvSpPr>
        <p:spPr>
          <a:xfrm>
            <a:off x="45719" y="6648195"/>
            <a:ext cx="21945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Гисубизо К. О.</a:t>
            </a:r>
          </a:p>
        </p:txBody>
      </p:sp>
      <p:sp>
        <p:nvSpPr>
          <p:cNvPr id="220" name="Text 6"/>
          <p:cNvSpPr txBox="1"/>
          <p:nvPr/>
        </p:nvSpPr>
        <p:spPr>
          <a:xfrm>
            <a:off x="3520440" y="6648195"/>
            <a:ext cx="21031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НИЯУ МИФИ</a:t>
            </a:r>
          </a:p>
        </p:txBody>
      </p:sp>
      <p:sp>
        <p:nvSpPr>
          <p:cNvPr id="221" name="Text 7"/>
          <p:cNvSpPr txBox="1"/>
          <p:nvPr/>
        </p:nvSpPr>
        <p:spPr>
          <a:xfrm>
            <a:off x="6949440" y="6648195"/>
            <a:ext cx="21488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2026      10 / 22</a:t>
            </a:r>
          </a:p>
        </p:txBody>
      </p:sp>
      <p:graphicFrame>
        <p:nvGraphicFramePr>
          <p:cNvPr id="222" name="Table 0"/>
          <p:cNvGraphicFramePr/>
          <p:nvPr/>
        </p:nvGraphicFramePr>
        <p:xfrm>
          <a:off x="411480" y="1170432"/>
          <a:ext cx="8321041" cy="416052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920240"/>
                <a:gridCol w="2743200"/>
                <a:gridCol w="3657600"/>
              </a:tblGrid>
              <a:tr h="41148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000">
                          <a:solidFill>
                            <a:srgbClr val="111111"/>
                          </a:solidFill>
                        </a:rPr>
                        <a:t>Группа параметров</a:t>
                      </a:r>
                    </a:p>
                  </a:txBody>
                  <a:tcPr marL="36576" marR="36576" marT="36576" marB="36576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000">
                          <a:solidFill>
                            <a:srgbClr val="111111"/>
                          </a:solidFill>
                        </a:rPr>
                        <a:t>Что отражает</a:t>
                      </a:r>
                    </a:p>
                  </a:txBody>
                  <a:tcPr marL="36576" marR="36576" marT="36576" marB="36576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000">
                          <a:solidFill>
                            <a:srgbClr val="111111"/>
                          </a:solidFill>
                        </a:rPr>
                        <a:t>Пример вывода</a:t>
                      </a:r>
                    </a:p>
                  </a:txBody>
                  <a:tcPr marL="36576" marR="36576" marT="36576" marB="36576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749808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000">
                          <a:solidFill>
                            <a:srgbClr val="111111"/>
                          </a:solidFill>
                        </a:rPr>
                        <a:t>Нейтронно-физические</a:t>
                      </a:r>
                    </a:p>
                  </a:txBody>
                  <a:tcPr marL="36576" marR="36576" marT="36576" marB="36576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000">
                          <a:solidFill>
                            <a:srgbClr val="111111"/>
                          </a:solidFill>
                        </a:rPr>
                        <a:t>интенсивность делений и мощность</a:t>
                      </a:r>
                    </a:p>
                  </a:txBody>
                  <a:tcPr marL="36576" marR="36576" marT="36576" marB="36576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000">
                          <a:solidFill>
                            <a:srgbClr val="111111"/>
                          </a:solidFill>
                        </a:rPr>
                        <a:t>изменение реактивности или распределения энерговыделения</a:t>
                      </a:r>
                    </a:p>
                  </a:txBody>
                  <a:tcPr marL="36576" marR="36576" marT="36576" marB="36576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749808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000">
                          <a:solidFill>
                            <a:srgbClr val="111111"/>
                          </a:solidFill>
                        </a:rPr>
                        <a:t>Теплогидравлические</a:t>
                      </a:r>
                    </a:p>
                  </a:txBody>
                  <a:tcPr marL="36576" marR="36576" marT="36576" marB="36576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000">
                          <a:solidFill>
                            <a:srgbClr val="111111"/>
                          </a:solidFill>
                        </a:rPr>
                        <a:t>эффективность отвода тепла</a:t>
                      </a:r>
                    </a:p>
                  </a:txBody>
                  <a:tcPr marL="36576" marR="36576" marT="36576" marB="36576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000">
                          <a:solidFill>
                            <a:srgbClr val="111111"/>
                          </a:solidFill>
                        </a:rPr>
                        <a:t>ухудшение расхода, запас до кипения, перегрев</a:t>
                      </a:r>
                    </a:p>
                  </a:txBody>
                  <a:tcPr marL="36576" marR="36576" marT="36576" marB="36576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749808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000">
                          <a:solidFill>
                            <a:srgbClr val="111111"/>
                          </a:solidFill>
                        </a:rPr>
                        <a:t>Радиационные</a:t>
                      </a:r>
                    </a:p>
                  </a:txBody>
                  <a:tcPr marL="36576" marR="36576" marT="36576" marB="36576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000">
                          <a:solidFill>
                            <a:srgbClr val="111111"/>
                          </a:solidFill>
                        </a:rPr>
                        <a:t>состояние барьеров и сред</a:t>
                      </a:r>
                    </a:p>
                  </a:txBody>
                  <a:tcPr marL="36576" marR="36576" marT="36576" marB="36576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000">
                          <a:solidFill>
                            <a:srgbClr val="111111"/>
                          </a:solidFill>
                        </a:rPr>
                        <a:t>дефект ТВЭЛа, активация, загрязнение</a:t>
                      </a:r>
                    </a:p>
                  </a:txBody>
                  <a:tcPr marL="36576" marR="36576" marT="36576" marB="36576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749808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000">
                          <a:solidFill>
                            <a:srgbClr val="111111"/>
                          </a:solidFill>
                        </a:rPr>
                        <a:t>Технические</a:t>
                      </a:r>
                    </a:p>
                  </a:txBody>
                  <a:tcPr marL="36576" marR="36576" marT="36576" marB="36576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000">
                          <a:solidFill>
                            <a:srgbClr val="111111"/>
                          </a:solidFill>
                        </a:rPr>
                        <a:t>состояние оборудования</a:t>
                      </a:r>
                    </a:p>
                  </a:txBody>
                  <a:tcPr marL="36576" marR="36576" marT="36576" marB="36576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000">
                          <a:solidFill>
                            <a:srgbClr val="111111"/>
                          </a:solidFill>
                        </a:rPr>
                        <a:t>износ, вибрация, утечка, деградация узла</a:t>
                      </a:r>
                    </a:p>
                  </a:txBody>
                  <a:tcPr marL="36576" marR="36576" marT="36576" marB="36576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749808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000">
                          <a:solidFill>
                            <a:srgbClr val="111111"/>
                          </a:solidFill>
                        </a:rPr>
                        <a:t>Цифровые</a:t>
                      </a:r>
                    </a:p>
                  </a:txBody>
                  <a:tcPr marL="36576" marR="36576" marT="36576" marB="36576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000">
                          <a:solidFill>
                            <a:srgbClr val="111111"/>
                          </a:solidFill>
                        </a:rPr>
                        <a:t>качество измерения и данных</a:t>
                      </a:r>
                    </a:p>
                  </a:txBody>
                  <a:tcPr marL="36576" marR="36576" marT="36576" marB="36576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000">
                          <a:solidFill>
                            <a:srgbClr val="111111"/>
                          </a:solidFill>
                        </a:rPr>
                        <a:t>отказ канала, дрейф, несогласованность сигналов</a:t>
                      </a:r>
                    </a:p>
                  </a:txBody>
                  <a:tcPr marL="36576" marR="36576" marT="36576" marB="36576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3" name="Shape 8"/>
          <p:cNvSpPr/>
          <p:nvPr/>
        </p:nvSpPr>
        <p:spPr>
          <a:xfrm>
            <a:off x="411479" y="1170432"/>
            <a:ext cx="8321042" cy="411481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24" name="Text 9"/>
          <p:cNvSpPr txBox="1"/>
          <p:nvPr/>
        </p:nvSpPr>
        <p:spPr>
          <a:xfrm>
            <a:off x="502920" y="1272443"/>
            <a:ext cx="8138160" cy="134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000">
                <a:solidFill>
                  <a:srgbClr val="FFFFFF"/>
                </a:solidFill>
              </a:defRPr>
            </a:lvl1pPr>
          </a:lstStyle>
          <a:p>
            <a:pPr/>
            <a:r>
              <a:t>Группа параметров                         Что отражает                                                             Пример диагностического вывода</a:t>
            </a:r>
          </a:p>
        </p:txBody>
      </p:sp>
      <p:sp>
        <p:nvSpPr>
          <p:cNvPr id="225" name="Text 10"/>
          <p:cNvSpPr txBox="1"/>
          <p:nvPr/>
        </p:nvSpPr>
        <p:spPr>
          <a:xfrm>
            <a:off x="731520" y="5715000"/>
            <a:ext cx="7680960" cy="228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 algn="ctr">
              <a:defRPr i="1" sz="1000">
                <a:solidFill>
                  <a:srgbClr val="555555"/>
                </a:solidFill>
              </a:defRPr>
            </a:lvl1pPr>
          </a:lstStyle>
          <a:p>
            <a:pPr/>
            <a:r>
              <a:t>Диагностика строится на согласованности нескольких групп параметров</a:t>
            </a:r>
          </a:p>
        </p:txBody>
      </p:sp>
      <p:sp>
        <p:nvSpPr>
          <p:cNvPr id="226" name="Slide Number Placeholder 0"/>
          <p:cNvSpPr txBox="1"/>
          <p:nvPr>
            <p:ph type="sldNum" sz="quarter" idx="4294967295"/>
          </p:nvPr>
        </p:nvSpPr>
        <p:spPr>
          <a:xfrm>
            <a:off x="-1" y="-1"/>
            <a:ext cx="256541" cy="27546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0"/>
          <p:cNvSpPr/>
          <p:nvPr/>
        </p:nvSpPr>
        <p:spPr>
          <a:xfrm>
            <a:off x="0" y="0"/>
            <a:ext cx="9144000" cy="219456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31" name="Text 1"/>
          <p:cNvSpPr txBox="1"/>
          <p:nvPr/>
        </p:nvSpPr>
        <p:spPr>
          <a:xfrm>
            <a:off x="182879" y="37084"/>
            <a:ext cx="877824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Системы мониторинга</a:t>
            </a:r>
          </a:p>
        </p:txBody>
      </p:sp>
      <p:sp>
        <p:nvSpPr>
          <p:cNvPr id="232" name="Shape 2"/>
          <p:cNvSpPr/>
          <p:nvPr/>
        </p:nvSpPr>
        <p:spPr>
          <a:xfrm>
            <a:off x="0" y="219456"/>
            <a:ext cx="9144000" cy="749809"/>
          </a:xfrm>
          <a:prstGeom prst="rect">
            <a:avLst/>
          </a:prstGeom>
          <a:solidFill>
            <a:srgbClr val="F1F1F1"/>
          </a:solidFill>
          <a:ln w="12700">
            <a:solidFill>
              <a:srgbClr val="F1F1F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33" name="Text 3"/>
          <p:cNvSpPr txBox="1"/>
          <p:nvPr/>
        </p:nvSpPr>
        <p:spPr>
          <a:xfrm>
            <a:off x="164591" y="329184"/>
            <a:ext cx="8778242" cy="566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>
              <a:defRPr sz="2400">
                <a:solidFill>
                  <a:srgbClr val="172078"/>
                </a:solidFill>
              </a:defRPr>
            </a:lvl1pPr>
          </a:lstStyle>
          <a:p>
            <a:pPr/>
            <a:r>
              <a:t>Архитектура диагностического комплекса</a:t>
            </a:r>
          </a:p>
        </p:txBody>
      </p:sp>
      <p:sp>
        <p:nvSpPr>
          <p:cNvPr id="234" name="Shape 4"/>
          <p:cNvSpPr/>
          <p:nvPr/>
        </p:nvSpPr>
        <p:spPr>
          <a:xfrm>
            <a:off x="0" y="6601968"/>
            <a:ext cx="9144000" cy="256033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35" name="Text 5"/>
          <p:cNvSpPr txBox="1"/>
          <p:nvPr/>
        </p:nvSpPr>
        <p:spPr>
          <a:xfrm>
            <a:off x="45719" y="6648195"/>
            <a:ext cx="21945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Гисубизо К. О.</a:t>
            </a:r>
          </a:p>
        </p:txBody>
      </p:sp>
      <p:sp>
        <p:nvSpPr>
          <p:cNvPr id="236" name="Text 6"/>
          <p:cNvSpPr txBox="1"/>
          <p:nvPr/>
        </p:nvSpPr>
        <p:spPr>
          <a:xfrm>
            <a:off x="3520440" y="6648195"/>
            <a:ext cx="21031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НИЯУ МИФИ</a:t>
            </a:r>
          </a:p>
        </p:txBody>
      </p:sp>
      <p:sp>
        <p:nvSpPr>
          <p:cNvPr id="237" name="Text 7"/>
          <p:cNvSpPr txBox="1"/>
          <p:nvPr/>
        </p:nvSpPr>
        <p:spPr>
          <a:xfrm>
            <a:off x="6949440" y="6648195"/>
            <a:ext cx="21488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2026      11 / 22</a:t>
            </a:r>
          </a:p>
        </p:txBody>
      </p:sp>
      <p:sp>
        <p:nvSpPr>
          <p:cNvPr id="238" name="Text 8"/>
          <p:cNvSpPr txBox="1"/>
          <p:nvPr/>
        </p:nvSpPr>
        <p:spPr>
          <a:xfrm>
            <a:off x="502920" y="1078991"/>
            <a:ext cx="8138160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 algn="ctr" defTabSz="749808">
              <a:defRPr i="1" sz="1066">
                <a:solidFill>
                  <a:srgbClr val="111111"/>
                </a:solidFill>
              </a:defRPr>
            </a:lvl1pPr>
          </a:lstStyle>
          <a:p>
            <a:pPr/>
            <a:r>
              <a:t>Задача комплекса — превратить разнородные сигналы реакторной установки в проверяемый диагностический вывод и действие персонала.</a:t>
            </a:r>
          </a:p>
        </p:txBody>
      </p:sp>
      <p:sp>
        <p:nvSpPr>
          <p:cNvPr id="239" name="Shape 9"/>
          <p:cNvSpPr/>
          <p:nvPr/>
        </p:nvSpPr>
        <p:spPr>
          <a:xfrm>
            <a:off x="3063240" y="1901951"/>
            <a:ext cx="1" cy="155449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240" name="Shape 10"/>
          <p:cNvSpPr/>
          <p:nvPr/>
        </p:nvSpPr>
        <p:spPr>
          <a:xfrm>
            <a:off x="3063240" y="2633471"/>
            <a:ext cx="1" cy="155449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241" name="Shape 11"/>
          <p:cNvSpPr/>
          <p:nvPr/>
        </p:nvSpPr>
        <p:spPr>
          <a:xfrm>
            <a:off x="3063240" y="3364991"/>
            <a:ext cx="1" cy="155449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242" name="Shape 12"/>
          <p:cNvSpPr/>
          <p:nvPr/>
        </p:nvSpPr>
        <p:spPr>
          <a:xfrm>
            <a:off x="3063240" y="4096511"/>
            <a:ext cx="1" cy="155449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243" name="Shape 13"/>
          <p:cNvSpPr/>
          <p:nvPr/>
        </p:nvSpPr>
        <p:spPr>
          <a:xfrm>
            <a:off x="457200" y="4754879"/>
            <a:ext cx="201169" cy="1"/>
          </a:xfrm>
          <a:prstGeom prst="line">
            <a:avLst/>
          </a:prstGeom>
          <a:ln w="11430">
            <a:solidFill>
              <a:srgbClr val="77777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44" name="Shape 14"/>
          <p:cNvSpPr/>
          <p:nvPr/>
        </p:nvSpPr>
        <p:spPr>
          <a:xfrm flipH="1">
            <a:off x="457199" y="2377439"/>
            <a:ext cx="1" cy="2377441"/>
          </a:xfrm>
          <a:prstGeom prst="line">
            <a:avLst/>
          </a:prstGeom>
          <a:ln w="11430">
            <a:solidFill>
              <a:srgbClr val="77777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45" name="Shape 15"/>
          <p:cNvSpPr/>
          <p:nvPr/>
        </p:nvSpPr>
        <p:spPr>
          <a:xfrm>
            <a:off x="457200" y="2377439"/>
            <a:ext cx="228600" cy="1"/>
          </a:xfrm>
          <a:prstGeom prst="line">
            <a:avLst/>
          </a:prstGeom>
          <a:ln w="11430">
            <a:solidFill>
              <a:srgbClr val="777777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246" name="Shape 16"/>
          <p:cNvSpPr/>
          <p:nvPr/>
        </p:nvSpPr>
        <p:spPr>
          <a:xfrm>
            <a:off x="658368" y="1417319"/>
            <a:ext cx="4800601" cy="502921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2700">
            <a:solidFill>
              <a:srgbClr val="8FA0D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47" name="Text 17"/>
          <p:cNvSpPr txBox="1"/>
          <p:nvPr/>
        </p:nvSpPr>
        <p:spPr>
          <a:xfrm>
            <a:off x="731519" y="1490472"/>
            <a:ext cx="4654298" cy="3566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b="1" sz="1100">
                <a:solidFill>
                  <a:srgbClr val="111111"/>
                </a:solidFill>
              </a:defRPr>
            </a:pPr>
            <a:r>
              <a:t>1. Первичные сигналы</a:t>
            </a:r>
          </a:p>
          <a:p>
            <a:pPr algn="ctr">
              <a:defRPr b="1" sz="1100">
                <a:solidFill>
                  <a:srgbClr val="111111"/>
                </a:solidFill>
              </a:defRPr>
            </a:pPr>
            <a:r>
              <a:t>нейтронный поток • γ-излучение • T, P, расход • вибрация • химсостав</a:t>
            </a:r>
          </a:p>
        </p:txBody>
      </p:sp>
      <p:sp>
        <p:nvSpPr>
          <p:cNvPr id="248" name="Shape 18"/>
          <p:cNvSpPr/>
          <p:nvPr/>
        </p:nvSpPr>
        <p:spPr>
          <a:xfrm>
            <a:off x="658368" y="2148839"/>
            <a:ext cx="4800601" cy="502921"/>
          </a:xfrm>
          <a:prstGeom prst="roundRect">
            <a:avLst>
              <a:gd name="adj" fmla="val 10909"/>
            </a:avLst>
          </a:prstGeom>
          <a:solidFill>
            <a:srgbClr val="EEF1FB"/>
          </a:solidFill>
          <a:ln w="12700">
            <a:solidFill>
              <a:srgbClr val="8FA0D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49" name="Text 19"/>
          <p:cNvSpPr txBox="1"/>
          <p:nvPr/>
        </p:nvSpPr>
        <p:spPr>
          <a:xfrm>
            <a:off x="731519" y="2221992"/>
            <a:ext cx="4654298" cy="3566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b="1" sz="1100">
                <a:solidFill>
                  <a:srgbClr val="111111"/>
                </a:solidFill>
              </a:defRPr>
            </a:pPr>
            <a:r>
              <a:t>2. Измерительные каналы</a:t>
            </a:r>
          </a:p>
          <a:p>
            <a:pPr algn="ctr">
              <a:defRPr b="1" sz="1100">
                <a:solidFill>
                  <a:srgbClr val="111111"/>
                </a:solidFill>
              </a:defRPr>
            </a:pPr>
            <a:r>
              <a:t>детектор / датчик → усиление → АЦП → временная привязка</a:t>
            </a:r>
          </a:p>
        </p:txBody>
      </p:sp>
      <p:sp>
        <p:nvSpPr>
          <p:cNvPr id="250" name="Shape 20"/>
          <p:cNvSpPr/>
          <p:nvPr/>
        </p:nvSpPr>
        <p:spPr>
          <a:xfrm>
            <a:off x="658368" y="2880360"/>
            <a:ext cx="4800601" cy="502921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2700">
            <a:solidFill>
              <a:srgbClr val="8FA0D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51" name="Text 21"/>
          <p:cNvSpPr txBox="1"/>
          <p:nvPr/>
        </p:nvSpPr>
        <p:spPr>
          <a:xfrm>
            <a:off x="731519" y="2953511"/>
            <a:ext cx="4654298" cy="3566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b="1" sz="1100">
                <a:solidFill>
                  <a:srgbClr val="111111"/>
                </a:solidFill>
              </a:defRPr>
            </a:pPr>
            <a:r>
              <a:t>3. Контроль качества данных</a:t>
            </a:r>
          </a:p>
          <a:p>
            <a:pPr algn="ctr">
              <a:defRPr b="1" sz="1100">
                <a:solidFill>
                  <a:srgbClr val="111111"/>
                </a:solidFill>
              </a:defRPr>
            </a:pPr>
            <a:r>
              <a:t>резервирование, калибровка, дрейф, шум, самодиагностика канала</a:t>
            </a:r>
          </a:p>
        </p:txBody>
      </p:sp>
      <p:sp>
        <p:nvSpPr>
          <p:cNvPr id="252" name="Shape 22"/>
          <p:cNvSpPr/>
          <p:nvPr/>
        </p:nvSpPr>
        <p:spPr>
          <a:xfrm>
            <a:off x="658368" y="3611879"/>
            <a:ext cx="4800601" cy="502921"/>
          </a:xfrm>
          <a:prstGeom prst="roundRect">
            <a:avLst>
              <a:gd name="adj" fmla="val 10909"/>
            </a:avLst>
          </a:prstGeom>
          <a:solidFill>
            <a:srgbClr val="EEF1FB"/>
          </a:solidFill>
          <a:ln w="12700">
            <a:solidFill>
              <a:srgbClr val="8FA0D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53" name="Text 23"/>
          <p:cNvSpPr txBox="1"/>
          <p:nvPr/>
        </p:nvSpPr>
        <p:spPr>
          <a:xfrm>
            <a:off x="731519" y="3685032"/>
            <a:ext cx="4654298" cy="3566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b="1" sz="1100">
                <a:solidFill>
                  <a:srgbClr val="111111"/>
                </a:solidFill>
              </a:defRPr>
            </a:pPr>
            <a:r>
              <a:t>4. Диагностическое ядро</a:t>
            </a:r>
          </a:p>
          <a:p>
            <a:pPr algn="ctr">
              <a:defRPr b="1" sz="1100">
                <a:solidFill>
                  <a:srgbClr val="111111"/>
                </a:solidFill>
              </a:defRPr>
            </a:pPr>
            <a:r>
              <a:t>пороги + тренды + корреляции + физическая модель / цифровой двойник</a:t>
            </a:r>
          </a:p>
        </p:txBody>
      </p:sp>
      <p:sp>
        <p:nvSpPr>
          <p:cNvPr id="254" name="Shape 24"/>
          <p:cNvSpPr/>
          <p:nvPr/>
        </p:nvSpPr>
        <p:spPr>
          <a:xfrm>
            <a:off x="658368" y="4343400"/>
            <a:ext cx="4800601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2700">
            <a:solidFill>
              <a:srgbClr val="8FA0D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55" name="Text 25"/>
          <p:cNvSpPr txBox="1"/>
          <p:nvPr/>
        </p:nvSpPr>
        <p:spPr>
          <a:xfrm>
            <a:off x="731519" y="4416552"/>
            <a:ext cx="4654298" cy="3566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 defTabSz="868680">
              <a:defRPr b="1" sz="1045">
                <a:solidFill>
                  <a:srgbClr val="111111"/>
                </a:solidFill>
              </a:defRPr>
            </a:pPr>
            <a:r>
              <a:t>5. Вывод и управляющая информация</a:t>
            </a:r>
          </a:p>
          <a:p>
            <a:pPr algn="ctr" defTabSz="868680">
              <a:defRPr b="1" sz="1045">
                <a:solidFill>
                  <a:srgbClr val="111111"/>
                </a:solidFill>
              </a:defRPr>
            </a:pPr>
            <a:r>
              <a:t>состояние активной зоны, ТВЭЛов, контуров и оборудования; рекомендации</a:t>
            </a:r>
          </a:p>
        </p:txBody>
      </p:sp>
      <p:sp>
        <p:nvSpPr>
          <p:cNvPr id="256" name="Text 26"/>
          <p:cNvSpPr txBox="1"/>
          <p:nvPr/>
        </p:nvSpPr>
        <p:spPr>
          <a:xfrm>
            <a:off x="36576" y="2999232"/>
            <a:ext cx="457201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algn="ctr">
              <a:defRPr sz="800">
                <a:solidFill>
                  <a:srgbClr val="666666"/>
                </a:solidFill>
              </a:defRPr>
            </a:pPr>
            <a:r>
              <a:t>обратная</a:t>
            </a:r>
          </a:p>
          <a:p>
            <a:pPr algn="ctr">
              <a:defRPr sz="800">
                <a:solidFill>
                  <a:srgbClr val="666666"/>
                </a:solidFill>
              </a:defRPr>
            </a:pPr>
            <a:r>
              <a:t>связь</a:t>
            </a:r>
          </a:p>
        </p:txBody>
      </p:sp>
      <p:sp>
        <p:nvSpPr>
          <p:cNvPr id="257" name="Shape 27"/>
          <p:cNvSpPr/>
          <p:nvPr/>
        </p:nvSpPr>
        <p:spPr>
          <a:xfrm>
            <a:off x="5897879" y="1417319"/>
            <a:ext cx="2788921" cy="3429001"/>
          </a:xfrm>
          <a:prstGeom prst="roundRect">
            <a:avLst>
              <a:gd name="adj" fmla="val 1967"/>
            </a:avLst>
          </a:prstGeom>
          <a:solidFill>
            <a:srgbClr val="F7F8FB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58" name="Text 28"/>
          <p:cNvSpPr txBox="1"/>
          <p:nvPr/>
        </p:nvSpPr>
        <p:spPr>
          <a:xfrm>
            <a:off x="6080759" y="1630122"/>
            <a:ext cx="2423161" cy="196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b="1" sz="1300">
                <a:solidFill>
                  <a:srgbClr val="172078"/>
                </a:solidFill>
              </a:defRPr>
            </a:lvl1pPr>
          </a:lstStyle>
          <a:p>
            <a:pPr/>
            <a:r>
              <a:t>Что подчеркнуть комиссии</a:t>
            </a:r>
          </a:p>
        </p:txBody>
      </p:sp>
      <p:sp>
        <p:nvSpPr>
          <p:cNvPr id="259" name="Text 29"/>
          <p:cNvSpPr txBox="1"/>
          <p:nvPr/>
        </p:nvSpPr>
        <p:spPr>
          <a:xfrm>
            <a:off x="6080759" y="1993392"/>
            <a:ext cx="2423161" cy="2423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0" tIns="380" rIns="380" bIns="380">
            <a:normAutofit fontScale="100000" lnSpcReduction="0"/>
          </a:bodyPr>
          <a:lstStyle/>
          <a:p>
            <a:pPr>
              <a:defRPr sz="1100">
                <a:solidFill>
                  <a:srgbClr val="111111"/>
                </a:solidFill>
              </a:defRPr>
            </a:pPr>
            <a:r>
              <a:t>• диагноз строится не по одному датчику, а по согласованности нескольких каналов;</a:t>
            </a:r>
          </a:p>
          <a:p>
            <a:pPr>
              <a:defRPr sz="1100">
                <a:solidFill>
                  <a:srgbClr val="111111"/>
                </a:solidFill>
              </a:defRPr>
            </a:pPr>
            <a:r>
              <a:t>• сначала оценивается качество измерения, затем состояние объекта;</a:t>
            </a:r>
          </a:p>
          <a:p>
            <a:pPr>
              <a:defRPr sz="1100">
                <a:solidFill>
                  <a:srgbClr val="111111"/>
                </a:solidFill>
              </a:defRPr>
            </a:pPr>
            <a:r>
              <a:t>• тренды и архив выявляют деградацию раньше аварийного порога;</a:t>
            </a:r>
          </a:p>
          <a:p>
            <a:pPr>
              <a:defRPr sz="1100">
                <a:solidFill>
                  <a:srgbClr val="111111"/>
                </a:solidFill>
              </a:defRPr>
            </a:pPr>
            <a:r>
              <a:t>• результат должен быть понятен оператору: норма, предупреждение, опасное отклонение.</a:t>
            </a:r>
          </a:p>
        </p:txBody>
      </p:sp>
      <p:sp>
        <p:nvSpPr>
          <p:cNvPr id="260" name="Shape 30"/>
          <p:cNvSpPr/>
          <p:nvPr/>
        </p:nvSpPr>
        <p:spPr>
          <a:xfrm>
            <a:off x="6199632" y="4434840"/>
            <a:ext cx="2176273" cy="256033"/>
          </a:xfrm>
          <a:prstGeom prst="roundRect">
            <a:avLst>
              <a:gd name="adj" fmla="val 17857"/>
            </a:avLst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61" name="Text 31"/>
          <p:cNvSpPr txBox="1"/>
          <p:nvPr/>
        </p:nvSpPr>
        <p:spPr>
          <a:xfrm>
            <a:off x="6236208" y="4489703"/>
            <a:ext cx="2103121" cy="113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 algn="ctr">
              <a:defRPr b="1" sz="800">
                <a:solidFill>
                  <a:srgbClr val="FFFFFF"/>
                </a:solidFill>
              </a:defRPr>
            </a:lvl1pPr>
          </a:lstStyle>
          <a:p>
            <a:pPr/>
            <a:r>
              <a:t>измерение → доверие → диагноз → действие</a:t>
            </a:r>
          </a:p>
        </p:txBody>
      </p:sp>
      <p:sp>
        <p:nvSpPr>
          <p:cNvPr id="262" name="Text 32"/>
          <p:cNvSpPr txBox="1"/>
          <p:nvPr/>
        </p:nvSpPr>
        <p:spPr>
          <a:xfrm>
            <a:off x="594360" y="5285232"/>
            <a:ext cx="8046719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 algn="ctr">
              <a:defRPr i="1" sz="1000">
                <a:solidFill>
                  <a:srgbClr val="555555"/>
                </a:solidFill>
              </a:defRPr>
            </a:lvl1pPr>
          </a:lstStyle>
          <a:p>
            <a:pPr/>
            <a:r>
              <a:t>Структурная схема диагностического комплекса реакторной установки (разработано автором)</a:t>
            </a:r>
          </a:p>
        </p:txBody>
      </p:sp>
      <p:sp>
        <p:nvSpPr>
          <p:cNvPr id="263" name="Slide Number Placeholder 0"/>
          <p:cNvSpPr txBox="1"/>
          <p:nvPr>
            <p:ph type="sldNum" sz="quarter" idx="4294967295"/>
          </p:nvPr>
        </p:nvSpPr>
        <p:spPr>
          <a:xfrm>
            <a:off x="-1" y="-1"/>
            <a:ext cx="250886" cy="27546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0"/>
          <p:cNvSpPr/>
          <p:nvPr/>
        </p:nvSpPr>
        <p:spPr>
          <a:xfrm>
            <a:off x="0" y="0"/>
            <a:ext cx="9144000" cy="219456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68" name="Text 1"/>
          <p:cNvSpPr txBox="1"/>
          <p:nvPr/>
        </p:nvSpPr>
        <p:spPr>
          <a:xfrm>
            <a:off x="182879" y="37084"/>
            <a:ext cx="877824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Нейтронная диагностика</a:t>
            </a:r>
          </a:p>
        </p:txBody>
      </p:sp>
      <p:sp>
        <p:nvSpPr>
          <p:cNvPr id="269" name="Shape 2"/>
          <p:cNvSpPr/>
          <p:nvPr/>
        </p:nvSpPr>
        <p:spPr>
          <a:xfrm>
            <a:off x="0" y="219456"/>
            <a:ext cx="9144000" cy="749809"/>
          </a:xfrm>
          <a:prstGeom prst="rect">
            <a:avLst/>
          </a:prstGeom>
          <a:solidFill>
            <a:srgbClr val="F1F1F1"/>
          </a:solidFill>
          <a:ln w="12700">
            <a:solidFill>
              <a:srgbClr val="F1F1F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70" name="Text 3"/>
          <p:cNvSpPr txBox="1"/>
          <p:nvPr/>
        </p:nvSpPr>
        <p:spPr>
          <a:xfrm>
            <a:off x="164591" y="329184"/>
            <a:ext cx="8778242" cy="566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>
              <a:defRPr sz="2400">
                <a:solidFill>
                  <a:srgbClr val="172078"/>
                </a:solidFill>
              </a:defRPr>
            </a:lvl1pPr>
          </a:lstStyle>
          <a:p>
            <a:pPr/>
            <a:r>
              <a:t>Нейтронная диагностика мощности и цепной реакции</a:t>
            </a:r>
          </a:p>
        </p:txBody>
      </p:sp>
      <p:sp>
        <p:nvSpPr>
          <p:cNvPr id="271" name="Shape 4"/>
          <p:cNvSpPr/>
          <p:nvPr/>
        </p:nvSpPr>
        <p:spPr>
          <a:xfrm>
            <a:off x="0" y="6601968"/>
            <a:ext cx="9144000" cy="256033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72" name="Text 5"/>
          <p:cNvSpPr txBox="1"/>
          <p:nvPr/>
        </p:nvSpPr>
        <p:spPr>
          <a:xfrm>
            <a:off x="45719" y="6648195"/>
            <a:ext cx="21945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Гисубизо К. О.</a:t>
            </a:r>
          </a:p>
        </p:txBody>
      </p:sp>
      <p:sp>
        <p:nvSpPr>
          <p:cNvPr id="273" name="Text 6"/>
          <p:cNvSpPr txBox="1"/>
          <p:nvPr/>
        </p:nvSpPr>
        <p:spPr>
          <a:xfrm>
            <a:off x="3520440" y="6648195"/>
            <a:ext cx="21031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НИЯУ МИФИ</a:t>
            </a:r>
          </a:p>
        </p:txBody>
      </p:sp>
      <p:sp>
        <p:nvSpPr>
          <p:cNvPr id="274" name="Text 7"/>
          <p:cNvSpPr txBox="1"/>
          <p:nvPr/>
        </p:nvSpPr>
        <p:spPr>
          <a:xfrm>
            <a:off x="6949440" y="6648195"/>
            <a:ext cx="21488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2026      12 / 22</a:t>
            </a:r>
          </a:p>
        </p:txBody>
      </p:sp>
      <p:sp>
        <p:nvSpPr>
          <p:cNvPr id="275" name="Shape 8"/>
          <p:cNvSpPr/>
          <p:nvPr/>
        </p:nvSpPr>
        <p:spPr>
          <a:xfrm>
            <a:off x="548640" y="1280160"/>
            <a:ext cx="1600201" cy="685801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76" name="Text 9"/>
          <p:cNvSpPr txBox="1"/>
          <p:nvPr/>
        </p:nvSpPr>
        <p:spPr>
          <a:xfrm>
            <a:off x="621791" y="1353311"/>
            <a:ext cx="1453898" cy="5394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Пусковой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диапазон</a:t>
            </a:r>
          </a:p>
        </p:txBody>
      </p:sp>
      <p:sp>
        <p:nvSpPr>
          <p:cNvPr id="277" name="Shape 10"/>
          <p:cNvSpPr/>
          <p:nvPr/>
        </p:nvSpPr>
        <p:spPr>
          <a:xfrm>
            <a:off x="2148839" y="1627632"/>
            <a:ext cx="457201" cy="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278" name="Shape 11"/>
          <p:cNvSpPr/>
          <p:nvPr/>
        </p:nvSpPr>
        <p:spPr>
          <a:xfrm>
            <a:off x="2651760" y="1280160"/>
            <a:ext cx="1600201" cy="685801"/>
          </a:xfrm>
          <a:prstGeom prst="roundRect">
            <a:avLst>
              <a:gd name="adj" fmla="val 8000"/>
            </a:avLst>
          </a:prstGeom>
          <a:solidFill>
            <a:srgbClr val="EEF1FB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79" name="Text 12"/>
          <p:cNvSpPr txBox="1"/>
          <p:nvPr/>
        </p:nvSpPr>
        <p:spPr>
          <a:xfrm>
            <a:off x="2724911" y="1353311"/>
            <a:ext cx="1453898" cy="5394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Промежуточный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диапазон</a:t>
            </a:r>
          </a:p>
        </p:txBody>
      </p:sp>
      <p:sp>
        <p:nvSpPr>
          <p:cNvPr id="280" name="Shape 13"/>
          <p:cNvSpPr/>
          <p:nvPr/>
        </p:nvSpPr>
        <p:spPr>
          <a:xfrm>
            <a:off x="4251959" y="1627632"/>
            <a:ext cx="457201" cy="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281" name="Shape 14"/>
          <p:cNvSpPr/>
          <p:nvPr/>
        </p:nvSpPr>
        <p:spPr>
          <a:xfrm>
            <a:off x="4754879" y="1280160"/>
            <a:ext cx="1600201" cy="685801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82" name="Text 15"/>
          <p:cNvSpPr txBox="1"/>
          <p:nvPr/>
        </p:nvSpPr>
        <p:spPr>
          <a:xfrm>
            <a:off x="4828032" y="1353311"/>
            <a:ext cx="1453897" cy="5394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Энергетический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диапазон</a:t>
            </a:r>
          </a:p>
        </p:txBody>
      </p:sp>
      <p:sp>
        <p:nvSpPr>
          <p:cNvPr id="283" name="Shape 16"/>
          <p:cNvSpPr/>
          <p:nvPr/>
        </p:nvSpPr>
        <p:spPr>
          <a:xfrm>
            <a:off x="6355079" y="1627632"/>
            <a:ext cx="457201" cy="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284" name="Shape 17"/>
          <p:cNvSpPr/>
          <p:nvPr/>
        </p:nvSpPr>
        <p:spPr>
          <a:xfrm>
            <a:off x="6858000" y="1280160"/>
            <a:ext cx="1600200" cy="685801"/>
          </a:xfrm>
          <a:prstGeom prst="roundRect">
            <a:avLst>
              <a:gd name="adj" fmla="val 8000"/>
            </a:avLst>
          </a:prstGeom>
          <a:solidFill>
            <a:srgbClr val="EEF1FB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85" name="Text 18"/>
          <p:cNvSpPr txBox="1"/>
          <p:nvPr/>
        </p:nvSpPr>
        <p:spPr>
          <a:xfrm>
            <a:off x="6931152" y="1353311"/>
            <a:ext cx="1453897" cy="5394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Внутризонный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контроль</a:t>
            </a:r>
          </a:p>
        </p:txBody>
      </p:sp>
      <p:sp>
        <p:nvSpPr>
          <p:cNvPr id="286" name="Text 19"/>
          <p:cNvSpPr txBox="1"/>
          <p:nvPr/>
        </p:nvSpPr>
        <p:spPr>
          <a:xfrm>
            <a:off x="777240" y="2606039"/>
            <a:ext cx="7680960" cy="2514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61" tIns="761" rIns="761" bIns="761">
            <a:normAutofit fontScale="100000" lnSpcReduction="0"/>
          </a:bodyPr>
          <a:lstStyle/>
          <a:p>
            <a:pPr>
              <a:defRPr sz="1600">
                <a:solidFill>
                  <a:srgbClr val="111111"/>
                </a:solidFill>
              </a:defRPr>
            </a:pPr>
            <a:r>
              <a:t>• нейтронный поток связан с количеством делений и тепловой мощностью;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измерительные каналы должны работать в огромном динамическом диапазоне;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для энергетического диапазона важны линейность, радиационная стойкость и защита от насыщения;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внутризонные датчики позволяют контролировать пространственное распределение энерговыделения.</a:t>
            </a:r>
          </a:p>
        </p:txBody>
      </p:sp>
      <p:sp>
        <p:nvSpPr>
          <p:cNvPr id="287" name="Slide Number Placeholder 0"/>
          <p:cNvSpPr txBox="1"/>
          <p:nvPr>
            <p:ph type="sldNum" sz="quarter" idx="4294967295"/>
          </p:nvPr>
        </p:nvSpPr>
        <p:spPr>
          <a:xfrm>
            <a:off x="-1" y="-1"/>
            <a:ext cx="256541" cy="27546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0"/>
          <p:cNvSpPr/>
          <p:nvPr/>
        </p:nvSpPr>
        <p:spPr>
          <a:xfrm>
            <a:off x="0" y="0"/>
            <a:ext cx="9144000" cy="219456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92" name="Text 1"/>
          <p:cNvSpPr txBox="1"/>
          <p:nvPr/>
        </p:nvSpPr>
        <p:spPr>
          <a:xfrm>
            <a:off x="182879" y="37084"/>
            <a:ext cx="877824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Теплогидравлика</a:t>
            </a:r>
          </a:p>
        </p:txBody>
      </p:sp>
      <p:sp>
        <p:nvSpPr>
          <p:cNvPr id="293" name="Shape 2"/>
          <p:cNvSpPr/>
          <p:nvPr/>
        </p:nvSpPr>
        <p:spPr>
          <a:xfrm>
            <a:off x="0" y="219456"/>
            <a:ext cx="9144000" cy="749809"/>
          </a:xfrm>
          <a:prstGeom prst="rect">
            <a:avLst/>
          </a:prstGeom>
          <a:solidFill>
            <a:srgbClr val="F1F1F1"/>
          </a:solidFill>
          <a:ln w="12700">
            <a:solidFill>
              <a:srgbClr val="F1F1F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94" name="Text 3"/>
          <p:cNvSpPr txBox="1"/>
          <p:nvPr/>
        </p:nvSpPr>
        <p:spPr>
          <a:xfrm>
            <a:off x="164591" y="329184"/>
            <a:ext cx="8778242" cy="566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>
              <a:defRPr sz="2400">
                <a:solidFill>
                  <a:srgbClr val="172078"/>
                </a:solidFill>
              </a:defRPr>
            </a:lvl1pPr>
          </a:lstStyle>
          <a:p>
            <a:pPr/>
            <a:r>
              <a:t>Теплогидравлический контроль</a:t>
            </a:r>
          </a:p>
        </p:txBody>
      </p:sp>
      <p:sp>
        <p:nvSpPr>
          <p:cNvPr id="295" name="Shape 4"/>
          <p:cNvSpPr/>
          <p:nvPr/>
        </p:nvSpPr>
        <p:spPr>
          <a:xfrm>
            <a:off x="0" y="6601968"/>
            <a:ext cx="9144000" cy="256033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96" name="Text 5"/>
          <p:cNvSpPr txBox="1"/>
          <p:nvPr/>
        </p:nvSpPr>
        <p:spPr>
          <a:xfrm>
            <a:off x="45719" y="6648195"/>
            <a:ext cx="21945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Гисубизо К. О.</a:t>
            </a:r>
          </a:p>
        </p:txBody>
      </p:sp>
      <p:sp>
        <p:nvSpPr>
          <p:cNvPr id="297" name="Text 6"/>
          <p:cNvSpPr txBox="1"/>
          <p:nvPr/>
        </p:nvSpPr>
        <p:spPr>
          <a:xfrm>
            <a:off x="3520440" y="6648195"/>
            <a:ext cx="21031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НИЯУ МИФИ</a:t>
            </a:r>
          </a:p>
        </p:txBody>
      </p:sp>
      <p:sp>
        <p:nvSpPr>
          <p:cNvPr id="298" name="Text 7"/>
          <p:cNvSpPr txBox="1"/>
          <p:nvPr/>
        </p:nvSpPr>
        <p:spPr>
          <a:xfrm>
            <a:off x="6949440" y="6648195"/>
            <a:ext cx="21488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2026      13 / 22</a:t>
            </a:r>
          </a:p>
        </p:txBody>
      </p:sp>
      <p:sp>
        <p:nvSpPr>
          <p:cNvPr id="299" name="Text 8"/>
          <p:cNvSpPr txBox="1"/>
          <p:nvPr/>
        </p:nvSpPr>
        <p:spPr>
          <a:xfrm>
            <a:off x="502919" y="1234439"/>
            <a:ext cx="5120642" cy="30175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61" tIns="761" rIns="761" bIns="761">
            <a:normAutofit fontScale="100000" lnSpcReduction="0"/>
          </a:bodyPr>
          <a:lstStyle/>
          <a:p>
            <a:pPr>
              <a:defRPr sz="1600">
                <a:solidFill>
                  <a:srgbClr val="111111"/>
                </a:solidFill>
              </a:defRPr>
            </a:pPr>
            <a:r>
              <a:t>• температура показывает результат тепловыделения и теплоотвода;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давление определяет запас до кипения и механическую нагрузку на контур;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расход характеризует способность системы охлаждения переносить мощность;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совместный анализ помогает различать рост мощности, ухудшение теплоотвода и ошибку датчика.</a:t>
            </a:r>
          </a:p>
        </p:txBody>
      </p:sp>
      <p:sp>
        <p:nvSpPr>
          <p:cNvPr id="300" name="Shape 9"/>
          <p:cNvSpPr/>
          <p:nvPr/>
        </p:nvSpPr>
        <p:spPr>
          <a:xfrm>
            <a:off x="5897879" y="1234439"/>
            <a:ext cx="2103121" cy="594361"/>
          </a:xfrm>
          <a:prstGeom prst="roundRect">
            <a:avLst>
              <a:gd name="adj" fmla="val 9231"/>
            </a:avLst>
          </a:prstGeom>
          <a:solidFill>
            <a:srgbClr val="EEF1FB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01" name="Text 10"/>
          <p:cNvSpPr txBox="1"/>
          <p:nvPr/>
        </p:nvSpPr>
        <p:spPr>
          <a:xfrm>
            <a:off x="5971032" y="1307591"/>
            <a:ext cx="1956817" cy="4480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Температура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Tвх, Tвых</a:t>
            </a:r>
          </a:p>
        </p:txBody>
      </p:sp>
      <p:sp>
        <p:nvSpPr>
          <p:cNvPr id="302" name="Shape 11"/>
          <p:cNvSpPr/>
          <p:nvPr/>
        </p:nvSpPr>
        <p:spPr>
          <a:xfrm>
            <a:off x="5897879" y="2057400"/>
            <a:ext cx="2103121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03" name="Text 12"/>
          <p:cNvSpPr txBox="1"/>
          <p:nvPr/>
        </p:nvSpPr>
        <p:spPr>
          <a:xfrm>
            <a:off x="5971032" y="2130551"/>
            <a:ext cx="1956817" cy="4480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Давление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P₁ контура</a:t>
            </a:r>
          </a:p>
        </p:txBody>
      </p:sp>
      <p:sp>
        <p:nvSpPr>
          <p:cNvPr id="304" name="Shape 13"/>
          <p:cNvSpPr/>
          <p:nvPr/>
        </p:nvSpPr>
        <p:spPr>
          <a:xfrm>
            <a:off x="5897879" y="2880360"/>
            <a:ext cx="2103121" cy="594361"/>
          </a:xfrm>
          <a:prstGeom prst="roundRect">
            <a:avLst>
              <a:gd name="adj" fmla="val 9231"/>
            </a:avLst>
          </a:prstGeom>
          <a:solidFill>
            <a:srgbClr val="EEF1FB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05" name="Text 14"/>
          <p:cNvSpPr txBox="1"/>
          <p:nvPr/>
        </p:nvSpPr>
        <p:spPr>
          <a:xfrm>
            <a:off x="5971032" y="2953511"/>
            <a:ext cx="1956817" cy="4480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Расход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G теплоносителя</a:t>
            </a:r>
          </a:p>
        </p:txBody>
      </p:sp>
      <p:sp>
        <p:nvSpPr>
          <p:cNvPr id="306" name="Shape 15"/>
          <p:cNvSpPr/>
          <p:nvPr/>
        </p:nvSpPr>
        <p:spPr>
          <a:xfrm>
            <a:off x="5897879" y="3703320"/>
            <a:ext cx="2103121" cy="594361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07" name="Text 16"/>
          <p:cNvSpPr txBox="1"/>
          <p:nvPr/>
        </p:nvSpPr>
        <p:spPr>
          <a:xfrm>
            <a:off x="5971032" y="3776471"/>
            <a:ext cx="1956817" cy="4480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Уровень / химсостав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среды</a:t>
            </a:r>
          </a:p>
        </p:txBody>
      </p:sp>
      <p:sp>
        <p:nvSpPr>
          <p:cNvPr id="308" name="Text 17"/>
          <p:cNvSpPr txBox="1"/>
          <p:nvPr/>
        </p:nvSpPr>
        <p:spPr>
          <a:xfrm>
            <a:off x="914400" y="5440679"/>
            <a:ext cx="7315200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 algn="ctr">
              <a:defRPr i="1" sz="1000">
                <a:solidFill>
                  <a:srgbClr val="555555"/>
                </a:solidFill>
              </a:defRPr>
            </a:lvl1pPr>
          </a:lstStyle>
          <a:p>
            <a:pPr/>
            <a:r>
              <a:t>Цель: подтвердить устойчивый отвод тепла от активной зоны</a:t>
            </a:r>
          </a:p>
        </p:txBody>
      </p:sp>
      <p:sp>
        <p:nvSpPr>
          <p:cNvPr id="309" name="Slide Number Placeholder 0"/>
          <p:cNvSpPr txBox="1"/>
          <p:nvPr>
            <p:ph type="sldNum" sz="quarter" idx="4294967295"/>
          </p:nvPr>
        </p:nvSpPr>
        <p:spPr>
          <a:xfrm>
            <a:off x="-1" y="-1"/>
            <a:ext cx="256541" cy="27546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0"/>
          <p:cNvSpPr/>
          <p:nvPr/>
        </p:nvSpPr>
        <p:spPr>
          <a:xfrm>
            <a:off x="0" y="0"/>
            <a:ext cx="9144000" cy="219456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14" name="Text 1"/>
          <p:cNvSpPr txBox="1"/>
          <p:nvPr/>
        </p:nvSpPr>
        <p:spPr>
          <a:xfrm>
            <a:off x="182879" y="37084"/>
            <a:ext cx="877824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Радиационный мониторинг</a:t>
            </a:r>
          </a:p>
        </p:txBody>
      </p:sp>
      <p:sp>
        <p:nvSpPr>
          <p:cNvPr id="315" name="Shape 2"/>
          <p:cNvSpPr/>
          <p:nvPr/>
        </p:nvSpPr>
        <p:spPr>
          <a:xfrm>
            <a:off x="0" y="219456"/>
            <a:ext cx="9144000" cy="749809"/>
          </a:xfrm>
          <a:prstGeom prst="rect">
            <a:avLst/>
          </a:prstGeom>
          <a:solidFill>
            <a:srgbClr val="F1F1F1"/>
          </a:solidFill>
          <a:ln w="12700">
            <a:solidFill>
              <a:srgbClr val="F1F1F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16" name="Text 3"/>
          <p:cNvSpPr txBox="1"/>
          <p:nvPr/>
        </p:nvSpPr>
        <p:spPr>
          <a:xfrm>
            <a:off x="164591" y="329184"/>
            <a:ext cx="8778242" cy="566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>
              <a:defRPr sz="2400">
                <a:solidFill>
                  <a:srgbClr val="172078"/>
                </a:solidFill>
              </a:defRPr>
            </a:lvl1pPr>
          </a:lstStyle>
          <a:p>
            <a:pPr/>
            <a:r>
              <a:t>Гамма-диагностика и радиационный мониторинг</a:t>
            </a:r>
          </a:p>
        </p:txBody>
      </p:sp>
      <p:sp>
        <p:nvSpPr>
          <p:cNvPr id="317" name="Shape 4"/>
          <p:cNvSpPr/>
          <p:nvPr/>
        </p:nvSpPr>
        <p:spPr>
          <a:xfrm>
            <a:off x="0" y="6601968"/>
            <a:ext cx="9144000" cy="256033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18" name="Text 5"/>
          <p:cNvSpPr txBox="1"/>
          <p:nvPr/>
        </p:nvSpPr>
        <p:spPr>
          <a:xfrm>
            <a:off x="45719" y="6648195"/>
            <a:ext cx="21945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Гисубизо К. О.</a:t>
            </a:r>
          </a:p>
        </p:txBody>
      </p:sp>
      <p:sp>
        <p:nvSpPr>
          <p:cNvPr id="319" name="Text 6"/>
          <p:cNvSpPr txBox="1"/>
          <p:nvPr/>
        </p:nvSpPr>
        <p:spPr>
          <a:xfrm>
            <a:off x="3520440" y="6648195"/>
            <a:ext cx="21031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НИЯУ МИФИ</a:t>
            </a:r>
          </a:p>
        </p:txBody>
      </p:sp>
      <p:sp>
        <p:nvSpPr>
          <p:cNvPr id="320" name="Text 7"/>
          <p:cNvSpPr txBox="1"/>
          <p:nvPr/>
        </p:nvSpPr>
        <p:spPr>
          <a:xfrm>
            <a:off x="6949440" y="6648195"/>
            <a:ext cx="21488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2026      14 / 22</a:t>
            </a:r>
          </a:p>
        </p:txBody>
      </p:sp>
      <p:pic>
        <p:nvPicPr>
          <p:cNvPr id="321" name="Image 0" descr="Image 0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02919" y="1384374"/>
            <a:ext cx="4617722" cy="2580492"/>
          </a:xfrm>
          <a:prstGeom prst="rect">
            <a:avLst/>
          </a:prstGeom>
          <a:ln w="12700">
            <a:miter lim="400000"/>
          </a:ln>
        </p:spPr>
      </p:pic>
      <p:sp>
        <p:nvSpPr>
          <p:cNvPr id="322" name="Text 8"/>
          <p:cNvSpPr txBox="1"/>
          <p:nvPr/>
        </p:nvSpPr>
        <p:spPr>
          <a:xfrm>
            <a:off x="685800" y="4343400"/>
            <a:ext cx="4297680" cy="228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 algn="ctr">
              <a:defRPr i="1" sz="1000">
                <a:solidFill>
                  <a:srgbClr val="555555"/>
                </a:solidFill>
              </a:defRPr>
            </a:lvl1pPr>
          </a:lstStyle>
          <a:p>
            <a:pPr/>
            <a:r>
              <a:t>Учебная схема гамма-спектра радиоактивной пробы</a:t>
            </a:r>
          </a:p>
        </p:txBody>
      </p:sp>
      <p:sp>
        <p:nvSpPr>
          <p:cNvPr id="323" name="Text 9"/>
          <p:cNvSpPr txBox="1"/>
          <p:nvPr/>
        </p:nvSpPr>
        <p:spPr>
          <a:xfrm>
            <a:off x="5394959" y="1234439"/>
            <a:ext cx="3291841" cy="3566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61" tIns="761" rIns="761" bIns="761">
            <a:normAutofit fontScale="100000" lnSpcReduction="0"/>
          </a:bodyPr>
          <a:lstStyle/>
          <a:p>
            <a:pPr>
              <a:defRPr sz="1400">
                <a:solidFill>
                  <a:srgbClr val="111111"/>
                </a:solidFill>
              </a:defRPr>
            </a:pPr>
            <a:r>
              <a:t>• энергия пика в спектре идентифицирует радионуклид;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r>
              <a:t>• площадь пика после учёта эффективности связана с активностью;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r>
              <a:t>• гамма-спектрометрия применима для проб теплоносителя, газовых сред и отходов;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r>
              <a:t>• интерпретация зависит от времени отбора, периода полураспада и геометрии измерения.</a:t>
            </a:r>
          </a:p>
        </p:txBody>
      </p:sp>
      <p:sp>
        <p:nvSpPr>
          <p:cNvPr id="324" name="Slide Number Placeholder 0"/>
          <p:cNvSpPr txBox="1"/>
          <p:nvPr>
            <p:ph type="sldNum" sz="quarter" idx="4294967295"/>
          </p:nvPr>
        </p:nvSpPr>
        <p:spPr>
          <a:xfrm>
            <a:off x="-1" y="-1"/>
            <a:ext cx="256541" cy="27546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Shape 0"/>
          <p:cNvSpPr/>
          <p:nvPr/>
        </p:nvSpPr>
        <p:spPr>
          <a:xfrm>
            <a:off x="0" y="0"/>
            <a:ext cx="9144000" cy="219456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29" name="Text 1"/>
          <p:cNvSpPr txBox="1"/>
          <p:nvPr/>
        </p:nvSpPr>
        <p:spPr>
          <a:xfrm>
            <a:off x="182879" y="37084"/>
            <a:ext cx="877824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Топливо и оборудование</a:t>
            </a:r>
          </a:p>
        </p:txBody>
      </p:sp>
      <p:sp>
        <p:nvSpPr>
          <p:cNvPr id="330" name="Shape 2"/>
          <p:cNvSpPr/>
          <p:nvPr/>
        </p:nvSpPr>
        <p:spPr>
          <a:xfrm>
            <a:off x="0" y="219456"/>
            <a:ext cx="9144000" cy="749809"/>
          </a:xfrm>
          <a:prstGeom prst="rect">
            <a:avLst/>
          </a:prstGeom>
          <a:solidFill>
            <a:srgbClr val="F1F1F1"/>
          </a:solidFill>
          <a:ln w="12700">
            <a:solidFill>
              <a:srgbClr val="F1F1F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31" name="Text 3"/>
          <p:cNvSpPr txBox="1"/>
          <p:nvPr/>
        </p:nvSpPr>
        <p:spPr>
          <a:xfrm>
            <a:off x="164591" y="329184"/>
            <a:ext cx="8778242" cy="566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>
              <a:defRPr sz="2400">
                <a:solidFill>
                  <a:srgbClr val="172078"/>
                </a:solidFill>
              </a:defRPr>
            </a:lvl1pPr>
          </a:lstStyle>
          <a:p>
            <a:pPr/>
            <a:r>
              <a:t>Контроль ТВЭЛов, вибрации и герметичности контуров</a:t>
            </a:r>
          </a:p>
        </p:txBody>
      </p:sp>
      <p:sp>
        <p:nvSpPr>
          <p:cNvPr id="332" name="Shape 4"/>
          <p:cNvSpPr/>
          <p:nvPr/>
        </p:nvSpPr>
        <p:spPr>
          <a:xfrm>
            <a:off x="0" y="6601968"/>
            <a:ext cx="9144000" cy="256033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33" name="Text 5"/>
          <p:cNvSpPr txBox="1"/>
          <p:nvPr/>
        </p:nvSpPr>
        <p:spPr>
          <a:xfrm>
            <a:off x="45719" y="6648195"/>
            <a:ext cx="21945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Гисубизо К. О.</a:t>
            </a:r>
          </a:p>
        </p:txBody>
      </p:sp>
      <p:sp>
        <p:nvSpPr>
          <p:cNvPr id="334" name="Text 6"/>
          <p:cNvSpPr txBox="1"/>
          <p:nvPr/>
        </p:nvSpPr>
        <p:spPr>
          <a:xfrm>
            <a:off x="3520440" y="6648195"/>
            <a:ext cx="21031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НИЯУ МИФИ</a:t>
            </a:r>
          </a:p>
        </p:txBody>
      </p:sp>
      <p:sp>
        <p:nvSpPr>
          <p:cNvPr id="335" name="Text 7"/>
          <p:cNvSpPr txBox="1"/>
          <p:nvPr/>
        </p:nvSpPr>
        <p:spPr>
          <a:xfrm>
            <a:off x="6949440" y="6648195"/>
            <a:ext cx="21488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2026      15 / 22</a:t>
            </a:r>
          </a:p>
        </p:txBody>
      </p:sp>
      <p:sp>
        <p:nvSpPr>
          <p:cNvPr id="336" name="Shape 8"/>
          <p:cNvSpPr/>
          <p:nvPr/>
        </p:nvSpPr>
        <p:spPr>
          <a:xfrm>
            <a:off x="594359" y="1234439"/>
            <a:ext cx="1920241" cy="594361"/>
          </a:xfrm>
          <a:prstGeom prst="roundRect">
            <a:avLst>
              <a:gd name="adj" fmla="val 9231"/>
            </a:avLst>
          </a:prstGeom>
          <a:solidFill>
            <a:srgbClr val="FFF8E5"/>
          </a:solidFill>
          <a:ln w="12700">
            <a:solidFill>
              <a:srgbClr val="D9B75A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37" name="Text 9"/>
          <p:cNvSpPr txBox="1"/>
          <p:nvPr/>
        </p:nvSpPr>
        <p:spPr>
          <a:xfrm>
            <a:off x="667512" y="1307591"/>
            <a:ext cx="1773936" cy="4480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 algn="ctr">
              <a:defRPr b="1" sz="1400">
                <a:solidFill>
                  <a:srgbClr val="111111"/>
                </a:solidFill>
              </a:defRPr>
            </a:lvl1pPr>
          </a:lstStyle>
          <a:p>
            <a:pPr/>
            <a:r>
              <a:t>Дефект ТВЭЛа</a:t>
            </a:r>
          </a:p>
        </p:txBody>
      </p:sp>
      <p:sp>
        <p:nvSpPr>
          <p:cNvPr id="338" name="Shape 10"/>
          <p:cNvSpPr/>
          <p:nvPr/>
        </p:nvSpPr>
        <p:spPr>
          <a:xfrm>
            <a:off x="2514600" y="1536191"/>
            <a:ext cx="548641" cy="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339" name="Shape 11"/>
          <p:cNvSpPr/>
          <p:nvPr/>
        </p:nvSpPr>
        <p:spPr>
          <a:xfrm>
            <a:off x="3108960" y="1143000"/>
            <a:ext cx="2377440" cy="777241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 w="12700">
            <a:solidFill>
              <a:srgbClr val="8FA0D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40" name="Text 12"/>
          <p:cNvSpPr txBox="1"/>
          <p:nvPr/>
        </p:nvSpPr>
        <p:spPr>
          <a:xfrm>
            <a:off x="3182111" y="1216152"/>
            <a:ext cx="2231137" cy="630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Выход продуктов деления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в теплоноситель</a:t>
            </a:r>
          </a:p>
        </p:txBody>
      </p:sp>
      <p:sp>
        <p:nvSpPr>
          <p:cNvPr id="341" name="Shape 13"/>
          <p:cNvSpPr/>
          <p:nvPr/>
        </p:nvSpPr>
        <p:spPr>
          <a:xfrm>
            <a:off x="5486400" y="1536191"/>
            <a:ext cx="548641" cy="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342" name="Shape 14"/>
          <p:cNvSpPr/>
          <p:nvPr/>
        </p:nvSpPr>
        <p:spPr>
          <a:xfrm>
            <a:off x="6080759" y="1234439"/>
            <a:ext cx="2103121" cy="594361"/>
          </a:xfrm>
          <a:prstGeom prst="roundRect">
            <a:avLst>
              <a:gd name="adj" fmla="val 9231"/>
            </a:avLst>
          </a:prstGeom>
          <a:solidFill>
            <a:srgbClr val="EEF1FB"/>
          </a:solidFill>
          <a:ln w="12700">
            <a:solidFill>
              <a:srgbClr val="8FA0D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43" name="Text 15"/>
          <p:cNvSpPr txBox="1"/>
          <p:nvPr/>
        </p:nvSpPr>
        <p:spPr>
          <a:xfrm>
            <a:off x="6153911" y="1307591"/>
            <a:ext cx="1956817" cy="4480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Гамма-спектр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и активность</a:t>
            </a:r>
          </a:p>
        </p:txBody>
      </p:sp>
      <p:sp>
        <p:nvSpPr>
          <p:cNvPr id="344" name="Shape 16"/>
          <p:cNvSpPr/>
          <p:nvPr/>
        </p:nvSpPr>
        <p:spPr>
          <a:xfrm>
            <a:off x="594359" y="2788920"/>
            <a:ext cx="2011681" cy="594361"/>
          </a:xfrm>
          <a:prstGeom prst="roundRect">
            <a:avLst>
              <a:gd name="adj" fmla="val 9231"/>
            </a:avLst>
          </a:prstGeom>
          <a:solidFill>
            <a:srgbClr val="EEF1FB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45" name="Text 17"/>
          <p:cNvSpPr txBox="1"/>
          <p:nvPr/>
        </p:nvSpPr>
        <p:spPr>
          <a:xfrm>
            <a:off x="667511" y="2862072"/>
            <a:ext cx="1865378" cy="448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 algn="ctr">
              <a:defRPr sz="1400">
                <a:solidFill>
                  <a:srgbClr val="111111"/>
                </a:solidFill>
              </a:defRPr>
            </a:lvl1pPr>
          </a:lstStyle>
          <a:p>
            <a:pPr/>
            <a:r>
              <a:t>Вибрация насоса / ГЦН</a:t>
            </a:r>
          </a:p>
        </p:txBody>
      </p:sp>
      <p:sp>
        <p:nvSpPr>
          <p:cNvPr id="346" name="Shape 18"/>
          <p:cNvSpPr/>
          <p:nvPr/>
        </p:nvSpPr>
        <p:spPr>
          <a:xfrm>
            <a:off x="2606039" y="3090672"/>
            <a:ext cx="548641" cy="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347" name="Shape 19"/>
          <p:cNvSpPr/>
          <p:nvPr/>
        </p:nvSpPr>
        <p:spPr>
          <a:xfrm>
            <a:off x="3200400" y="2697479"/>
            <a:ext cx="2103121" cy="777241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48" name="Text 20"/>
          <p:cNvSpPr txBox="1"/>
          <p:nvPr/>
        </p:nvSpPr>
        <p:spPr>
          <a:xfrm>
            <a:off x="3273552" y="2770632"/>
            <a:ext cx="1956817" cy="630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Изменение спектра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колебаний</a:t>
            </a:r>
          </a:p>
        </p:txBody>
      </p:sp>
      <p:sp>
        <p:nvSpPr>
          <p:cNvPr id="349" name="Shape 21"/>
          <p:cNvSpPr/>
          <p:nvPr/>
        </p:nvSpPr>
        <p:spPr>
          <a:xfrm>
            <a:off x="5303520" y="3090672"/>
            <a:ext cx="548641" cy="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350" name="Shape 22"/>
          <p:cNvSpPr/>
          <p:nvPr/>
        </p:nvSpPr>
        <p:spPr>
          <a:xfrm>
            <a:off x="5897879" y="2697479"/>
            <a:ext cx="2286001" cy="777241"/>
          </a:xfrm>
          <a:prstGeom prst="roundRect">
            <a:avLst>
              <a:gd name="adj" fmla="val 7059"/>
            </a:avLst>
          </a:prstGeom>
          <a:solidFill>
            <a:srgbClr val="EEF1FB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51" name="Text 23"/>
          <p:cNvSpPr txBox="1"/>
          <p:nvPr/>
        </p:nvSpPr>
        <p:spPr>
          <a:xfrm>
            <a:off x="5971032" y="2770632"/>
            <a:ext cx="2139696" cy="630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Ранний признак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механической неисправности</a:t>
            </a:r>
          </a:p>
        </p:txBody>
      </p:sp>
      <p:sp>
        <p:nvSpPr>
          <p:cNvPr id="352" name="Text 24"/>
          <p:cNvSpPr txBox="1"/>
          <p:nvPr/>
        </p:nvSpPr>
        <p:spPr>
          <a:xfrm>
            <a:off x="777240" y="4297679"/>
            <a:ext cx="7589519" cy="1280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61" tIns="761" rIns="761" bIns="761">
            <a:normAutofit fontScale="100000" lnSpcReduction="0"/>
          </a:bodyPr>
          <a:lstStyle/>
          <a:p>
            <a:pPr>
              <a:defRPr sz="1500">
                <a:solidFill>
                  <a:srgbClr val="111111"/>
                </a:solidFill>
              </a:defRPr>
            </a:pPr>
            <a:r>
              <a:t>• контроль герметичности ТВЭЛов связан с радионуклидным составом теплоносителя;</a:t>
            </a:r>
          </a:p>
          <a:p>
            <a:pPr>
              <a:defRPr sz="1500">
                <a:solidFill>
                  <a:srgbClr val="111111"/>
                </a:solidFill>
              </a:defRPr>
            </a:pPr>
            <a:r>
              <a:t>• вибродиагностика показывает износ, разбалансировку, кавитацию и дефекты опор;</a:t>
            </a:r>
          </a:p>
          <a:p>
            <a:pPr>
              <a:defRPr sz="1500">
                <a:solidFill>
                  <a:srgbClr val="111111"/>
                </a:solidFill>
              </a:defRPr>
            </a:pPr>
            <a:r>
              <a:t>• диагностика эффективна, когда анализируются не только пределы, но и тренды параметров.</a:t>
            </a:r>
          </a:p>
        </p:txBody>
      </p:sp>
      <p:sp>
        <p:nvSpPr>
          <p:cNvPr id="353" name="Slide Number Placeholder 0"/>
          <p:cNvSpPr txBox="1"/>
          <p:nvPr>
            <p:ph type="sldNum" sz="quarter" idx="4294967295"/>
          </p:nvPr>
        </p:nvSpPr>
        <p:spPr>
          <a:xfrm>
            <a:off x="-1" y="-1"/>
            <a:ext cx="256541" cy="27546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Shape 0"/>
          <p:cNvSpPr/>
          <p:nvPr/>
        </p:nvSpPr>
        <p:spPr>
          <a:xfrm>
            <a:off x="0" y="0"/>
            <a:ext cx="9144000" cy="219456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58" name="Text 1"/>
          <p:cNvSpPr txBox="1"/>
          <p:nvPr/>
        </p:nvSpPr>
        <p:spPr>
          <a:xfrm>
            <a:off x="182879" y="37084"/>
            <a:ext cx="877824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Регистрация излучений</a:t>
            </a:r>
          </a:p>
        </p:txBody>
      </p:sp>
      <p:sp>
        <p:nvSpPr>
          <p:cNvPr id="359" name="Shape 2"/>
          <p:cNvSpPr/>
          <p:nvPr/>
        </p:nvSpPr>
        <p:spPr>
          <a:xfrm>
            <a:off x="0" y="219456"/>
            <a:ext cx="9144000" cy="749809"/>
          </a:xfrm>
          <a:prstGeom prst="rect">
            <a:avLst/>
          </a:prstGeom>
          <a:solidFill>
            <a:srgbClr val="F1F1F1"/>
          </a:solidFill>
          <a:ln w="12700">
            <a:solidFill>
              <a:srgbClr val="F1F1F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60" name="Text 3"/>
          <p:cNvSpPr txBox="1"/>
          <p:nvPr/>
        </p:nvSpPr>
        <p:spPr>
          <a:xfrm>
            <a:off x="164591" y="329184"/>
            <a:ext cx="8778242" cy="566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>
              <a:defRPr sz="2400">
                <a:solidFill>
                  <a:srgbClr val="172078"/>
                </a:solidFill>
              </a:defRPr>
            </a:lvl1pPr>
          </a:lstStyle>
          <a:p>
            <a:pPr/>
            <a:r>
              <a:t>Методы регистрации ионизирующих излучений</a:t>
            </a:r>
          </a:p>
        </p:txBody>
      </p:sp>
      <p:sp>
        <p:nvSpPr>
          <p:cNvPr id="361" name="Shape 4"/>
          <p:cNvSpPr/>
          <p:nvPr/>
        </p:nvSpPr>
        <p:spPr>
          <a:xfrm>
            <a:off x="0" y="6601968"/>
            <a:ext cx="9144000" cy="256033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62" name="Text 5"/>
          <p:cNvSpPr txBox="1"/>
          <p:nvPr/>
        </p:nvSpPr>
        <p:spPr>
          <a:xfrm>
            <a:off x="45719" y="6648195"/>
            <a:ext cx="21945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Гисубизо К. О.</a:t>
            </a:r>
          </a:p>
        </p:txBody>
      </p:sp>
      <p:sp>
        <p:nvSpPr>
          <p:cNvPr id="363" name="Text 6"/>
          <p:cNvSpPr txBox="1"/>
          <p:nvPr/>
        </p:nvSpPr>
        <p:spPr>
          <a:xfrm>
            <a:off x="3520440" y="6648195"/>
            <a:ext cx="21031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НИЯУ МИФИ</a:t>
            </a:r>
          </a:p>
        </p:txBody>
      </p:sp>
      <p:sp>
        <p:nvSpPr>
          <p:cNvPr id="364" name="Text 7"/>
          <p:cNvSpPr txBox="1"/>
          <p:nvPr/>
        </p:nvSpPr>
        <p:spPr>
          <a:xfrm>
            <a:off x="6949440" y="6648195"/>
            <a:ext cx="21488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2026      16 / 22</a:t>
            </a:r>
          </a:p>
        </p:txBody>
      </p:sp>
      <p:graphicFrame>
        <p:nvGraphicFramePr>
          <p:cNvPr id="365" name="Table 0"/>
          <p:cNvGraphicFramePr/>
          <p:nvPr/>
        </p:nvGraphicFramePr>
        <p:xfrm>
          <a:off x="502919" y="1188719"/>
          <a:ext cx="8138161" cy="32004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920240"/>
                <a:gridCol w="3063240"/>
                <a:gridCol w="3154680"/>
              </a:tblGrid>
              <a:tr h="41148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100">
                          <a:solidFill>
                            <a:srgbClr val="111111"/>
                          </a:solidFill>
                        </a:rPr>
                        <a:t>Тип детектора</a:t>
                      </a:r>
                    </a:p>
                  </a:txBody>
                  <a:tcPr marL="45720" marR="45720" marT="45720" marB="45720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100">
                          <a:solidFill>
                            <a:srgbClr val="111111"/>
                          </a:solidFill>
                        </a:rPr>
                        <a:t>Сильная сторона</a:t>
                      </a:r>
                    </a:p>
                  </a:txBody>
                  <a:tcPr marL="45720" marR="45720" marT="45720" marB="45720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100">
                          <a:solidFill>
                            <a:srgbClr val="111111"/>
                          </a:solidFill>
                        </a:rPr>
                        <a:t>Ограничение</a:t>
                      </a:r>
                    </a:p>
                  </a:txBody>
                  <a:tcPr marL="45720" marR="45720" marT="45720" marB="45720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100">
                          <a:solidFill>
                            <a:srgbClr val="111111"/>
                          </a:solidFill>
                        </a:rPr>
                        <a:t>Газонаполненный</a:t>
                      </a:r>
                    </a:p>
                  </a:txBody>
                  <a:tcPr marL="45720" marR="45720" marT="45720" marB="45720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100">
                          <a:solidFill>
                            <a:srgbClr val="111111"/>
                          </a:solidFill>
                        </a:rPr>
                        <a:t>простота, устойчивость, счётный режим</a:t>
                      </a:r>
                    </a:p>
                  </a:txBody>
                  <a:tcPr marL="45720" marR="45720" marT="45720" marB="45720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100">
                          <a:solidFill>
                            <a:srgbClr val="111111"/>
                          </a:solidFill>
                        </a:rPr>
                        <a:t>ограниченная спектрометрия, мёртвое время</a:t>
                      </a:r>
                    </a:p>
                  </a:txBody>
                  <a:tcPr marL="45720" marR="45720" marT="45720" marB="45720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100">
                          <a:solidFill>
                            <a:srgbClr val="111111"/>
                          </a:solidFill>
                        </a:rPr>
                        <a:t>Сцинтилляционный</a:t>
                      </a:r>
                    </a:p>
                  </a:txBody>
                  <a:tcPr marL="45720" marR="45720" marT="45720" marB="45720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100">
                          <a:solidFill>
                            <a:srgbClr val="111111"/>
                          </a:solidFill>
                        </a:rPr>
                        <a:t>высокая эффективность, быстрый отклик</a:t>
                      </a:r>
                    </a:p>
                  </a:txBody>
                  <a:tcPr marL="45720" marR="45720" marT="45720" marB="45720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100">
                          <a:solidFill>
                            <a:srgbClr val="111111"/>
                          </a:solidFill>
                        </a:rPr>
                        <a:t>среднее энергетическое разрешение</a:t>
                      </a:r>
                    </a:p>
                  </a:txBody>
                  <a:tcPr marL="45720" marR="45720" marT="45720" marB="45720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100">
                          <a:solidFill>
                            <a:srgbClr val="111111"/>
                          </a:solidFill>
                        </a:rPr>
                        <a:t>HPGe / полупроводник</a:t>
                      </a:r>
                    </a:p>
                  </a:txBody>
                  <a:tcPr marL="45720" marR="45720" marT="45720" marB="45720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100">
                          <a:solidFill>
                            <a:srgbClr val="111111"/>
                          </a:solidFill>
                        </a:rPr>
                        <a:t>точная гамма-спектрометрия</a:t>
                      </a:r>
                    </a:p>
                  </a:txBody>
                  <a:tcPr marL="45720" marR="45720" marT="45720" marB="45720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100">
                          <a:solidFill>
                            <a:srgbClr val="111111"/>
                          </a:solidFill>
                        </a:rPr>
                        <a:t>охлаждение, стоимость, условия эксплуатации</a:t>
                      </a:r>
                    </a:p>
                  </a:txBody>
                  <a:tcPr marL="45720" marR="45720" marT="45720" marB="45720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100">
                          <a:solidFill>
                            <a:srgbClr val="111111"/>
                          </a:solidFill>
                        </a:rPr>
                        <a:t>Нейтронный / камера деления</a:t>
                      </a:r>
                    </a:p>
                  </a:txBody>
                  <a:tcPr marL="45720" marR="45720" marT="45720" marB="45720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100">
                          <a:solidFill>
                            <a:srgbClr val="111111"/>
                          </a:solidFill>
                        </a:rPr>
                        <a:t>прямой контроль цепной реакции</a:t>
                      </a:r>
                    </a:p>
                  </a:txBody>
                  <a:tcPr marL="45720" marR="45720" marT="45720" marB="45720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100">
                          <a:solidFill>
                            <a:srgbClr val="111111"/>
                          </a:solidFill>
                        </a:rPr>
                        <a:t>зависимость от спектра, гамма-фона и условий среды</a:t>
                      </a:r>
                    </a:p>
                  </a:txBody>
                  <a:tcPr marL="45720" marR="45720" marT="45720" marB="45720" anchor="t" anchorCtr="0" horzOverflow="overflow">
                    <a:lnL>
                      <a:solidFill>
                        <a:srgbClr val="C8CBDD"/>
                      </a:solidFill>
                    </a:lnL>
                    <a:lnR>
                      <a:solidFill>
                        <a:srgbClr val="C8CBDD"/>
                      </a:solidFill>
                    </a:lnR>
                    <a:lnT>
                      <a:solidFill>
                        <a:srgbClr val="C8CBDD"/>
                      </a:solidFill>
                    </a:lnT>
                    <a:lnB>
                      <a:solidFill>
                        <a:srgbClr val="C8CBDD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66" name="Text 8"/>
          <p:cNvSpPr txBox="1"/>
          <p:nvPr/>
        </p:nvSpPr>
        <p:spPr>
          <a:xfrm>
            <a:off x="731520" y="4754879"/>
            <a:ext cx="7680960" cy="1097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61" tIns="761" rIns="761" bIns="761">
            <a:normAutofit fontScale="100000" lnSpcReduction="0"/>
          </a:bodyPr>
          <a:lstStyle/>
          <a:p>
            <a:pPr>
              <a:defRPr sz="1400">
                <a:solidFill>
                  <a:srgbClr val="111111"/>
                </a:solidFill>
              </a:defRPr>
            </a:pPr>
            <a:r>
              <a:t>• выбор детектора начинается с измерительной задачи, а не с названия прибора;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r>
              <a:t>• для реактора важны чувствительность, диапазон потоков, радиационная стойкость и калибровка;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r>
              <a:t>• реальная система использует взаимодополняющие каналы.</a:t>
            </a:r>
          </a:p>
        </p:txBody>
      </p:sp>
      <p:sp>
        <p:nvSpPr>
          <p:cNvPr id="367" name="Slide Number Placeholder 0"/>
          <p:cNvSpPr txBox="1"/>
          <p:nvPr>
            <p:ph type="sldNum" sz="quarter" idx="4294967295"/>
          </p:nvPr>
        </p:nvSpPr>
        <p:spPr>
          <a:xfrm>
            <a:off x="-1" y="-1"/>
            <a:ext cx="256541" cy="27546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Shape 0"/>
          <p:cNvSpPr/>
          <p:nvPr/>
        </p:nvSpPr>
        <p:spPr>
          <a:xfrm>
            <a:off x="0" y="0"/>
            <a:ext cx="9144000" cy="219456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72" name="Text 1"/>
          <p:cNvSpPr txBox="1"/>
          <p:nvPr/>
        </p:nvSpPr>
        <p:spPr>
          <a:xfrm>
            <a:off x="182879" y="37084"/>
            <a:ext cx="877824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Регистрация излучений</a:t>
            </a:r>
          </a:p>
        </p:txBody>
      </p:sp>
      <p:sp>
        <p:nvSpPr>
          <p:cNvPr id="373" name="Shape 2"/>
          <p:cNvSpPr/>
          <p:nvPr/>
        </p:nvSpPr>
        <p:spPr>
          <a:xfrm>
            <a:off x="0" y="219456"/>
            <a:ext cx="9144000" cy="749809"/>
          </a:xfrm>
          <a:prstGeom prst="rect">
            <a:avLst/>
          </a:prstGeom>
          <a:solidFill>
            <a:srgbClr val="F1F1F1"/>
          </a:solidFill>
          <a:ln w="12700">
            <a:solidFill>
              <a:srgbClr val="F1F1F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74" name="Text 3"/>
          <p:cNvSpPr txBox="1"/>
          <p:nvPr/>
        </p:nvSpPr>
        <p:spPr>
          <a:xfrm>
            <a:off x="164591" y="329184"/>
            <a:ext cx="8778242" cy="566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>
              <a:defRPr sz="2400">
                <a:solidFill>
                  <a:srgbClr val="172078"/>
                </a:solidFill>
              </a:defRPr>
            </a:lvl1pPr>
          </a:lstStyle>
          <a:p>
            <a:pPr/>
            <a:r>
              <a:t>Характеристика детектора и статистика измерений</a:t>
            </a:r>
          </a:p>
        </p:txBody>
      </p:sp>
      <p:sp>
        <p:nvSpPr>
          <p:cNvPr id="375" name="Shape 4"/>
          <p:cNvSpPr/>
          <p:nvPr/>
        </p:nvSpPr>
        <p:spPr>
          <a:xfrm>
            <a:off x="0" y="6601968"/>
            <a:ext cx="9144000" cy="256033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76" name="Text 5"/>
          <p:cNvSpPr txBox="1"/>
          <p:nvPr/>
        </p:nvSpPr>
        <p:spPr>
          <a:xfrm>
            <a:off x="45719" y="6648195"/>
            <a:ext cx="21945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Гисубизо К. О.</a:t>
            </a:r>
          </a:p>
        </p:txBody>
      </p:sp>
      <p:sp>
        <p:nvSpPr>
          <p:cNvPr id="377" name="Text 6"/>
          <p:cNvSpPr txBox="1"/>
          <p:nvPr/>
        </p:nvSpPr>
        <p:spPr>
          <a:xfrm>
            <a:off x="3520440" y="6648195"/>
            <a:ext cx="21031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НИЯУ МИФИ</a:t>
            </a:r>
          </a:p>
        </p:txBody>
      </p:sp>
      <p:sp>
        <p:nvSpPr>
          <p:cNvPr id="378" name="Text 7"/>
          <p:cNvSpPr txBox="1"/>
          <p:nvPr/>
        </p:nvSpPr>
        <p:spPr>
          <a:xfrm>
            <a:off x="6949440" y="6648195"/>
            <a:ext cx="21488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2026      17 / 22</a:t>
            </a:r>
          </a:p>
        </p:txBody>
      </p:sp>
      <p:sp>
        <p:nvSpPr>
          <p:cNvPr id="379" name="Shape 8"/>
          <p:cNvSpPr/>
          <p:nvPr/>
        </p:nvSpPr>
        <p:spPr>
          <a:xfrm>
            <a:off x="594359" y="1234439"/>
            <a:ext cx="2148841" cy="502921"/>
          </a:xfrm>
          <a:prstGeom prst="roundRect">
            <a:avLst>
              <a:gd name="adj" fmla="val 10909"/>
            </a:avLst>
          </a:prstGeom>
          <a:solidFill>
            <a:srgbClr val="EEF1FB"/>
          </a:solidFill>
          <a:ln w="12700">
            <a:solidFill>
              <a:srgbClr val="8FA0D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80" name="Text 9"/>
          <p:cNvSpPr txBox="1"/>
          <p:nvPr/>
        </p:nvSpPr>
        <p:spPr>
          <a:xfrm>
            <a:off x="667512" y="1307591"/>
            <a:ext cx="2002536" cy="3566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 algn="ctr">
              <a:defRPr b="1" sz="1400">
                <a:solidFill>
                  <a:srgbClr val="111111"/>
                </a:solidFill>
              </a:defRPr>
            </a:lvl1pPr>
          </a:lstStyle>
          <a:p>
            <a:pPr/>
            <a:r>
              <a:t>Линейная область</a:t>
            </a:r>
          </a:p>
        </p:txBody>
      </p:sp>
      <p:sp>
        <p:nvSpPr>
          <p:cNvPr id="381" name="Text 10"/>
          <p:cNvSpPr txBox="1"/>
          <p:nvPr/>
        </p:nvSpPr>
        <p:spPr>
          <a:xfrm>
            <a:off x="822960" y="1874520"/>
            <a:ext cx="2377440" cy="658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>
              <a:defRPr sz="1500">
                <a:solidFill>
                  <a:srgbClr val="111111"/>
                </a:solidFill>
              </a:defRPr>
            </a:pPr>
            <a:r>
              <a:t>N = φ·A·ε</a:t>
            </a:r>
          </a:p>
          <a:p>
            <a:pPr>
              <a:defRPr sz="1500">
                <a:solidFill>
                  <a:srgbClr val="111111"/>
                </a:solidFill>
              </a:defRPr>
            </a:pPr>
            <a:r>
              <a:t>сигнал пропорционален потоку</a:t>
            </a:r>
          </a:p>
        </p:txBody>
      </p:sp>
      <p:sp>
        <p:nvSpPr>
          <p:cNvPr id="382" name="Shape 11"/>
          <p:cNvSpPr/>
          <p:nvPr/>
        </p:nvSpPr>
        <p:spPr>
          <a:xfrm>
            <a:off x="594359" y="2880360"/>
            <a:ext cx="2148841" cy="502921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2700">
            <a:solidFill>
              <a:srgbClr val="8FA0D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83" name="Text 12"/>
          <p:cNvSpPr txBox="1"/>
          <p:nvPr/>
        </p:nvSpPr>
        <p:spPr>
          <a:xfrm>
            <a:off x="667512" y="2953511"/>
            <a:ext cx="2002536" cy="3566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 algn="ctr">
              <a:defRPr b="1" sz="1400">
                <a:solidFill>
                  <a:srgbClr val="111111"/>
                </a:solidFill>
              </a:defRPr>
            </a:lvl1pPr>
          </a:lstStyle>
          <a:p>
            <a:pPr/>
            <a:r>
              <a:t>Насыщение канала</a:t>
            </a:r>
          </a:p>
        </p:txBody>
      </p:sp>
      <p:sp>
        <p:nvSpPr>
          <p:cNvPr id="384" name="Text 13"/>
          <p:cNvSpPr txBox="1"/>
          <p:nvPr/>
        </p:nvSpPr>
        <p:spPr>
          <a:xfrm>
            <a:off x="822960" y="3520440"/>
            <a:ext cx="3246121" cy="841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>
              <a:defRPr sz="1400">
                <a:solidFill>
                  <a:srgbClr val="111111"/>
                </a:solidFill>
              </a:defRPr>
            </a:pPr>
            <a:r>
              <a:t>Nнабл = Nист / (1 + Nист·τ)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r>
              <a:t>мёртвое время уменьшает наблюдаемую скорость</a:t>
            </a:r>
          </a:p>
        </p:txBody>
      </p:sp>
      <p:sp>
        <p:nvSpPr>
          <p:cNvPr id="385" name="Shape 14"/>
          <p:cNvSpPr/>
          <p:nvPr/>
        </p:nvSpPr>
        <p:spPr>
          <a:xfrm>
            <a:off x="3337559" y="2148839"/>
            <a:ext cx="731521" cy="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386" name="Shape 15"/>
          <p:cNvSpPr/>
          <p:nvPr/>
        </p:nvSpPr>
        <p:spPr>
          <a:xfrm>
            <a:off x="3337559" y="3886200"/>
            <a:ext cx="731521" cy="0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pic>
        <p:nvPicPr>
          <p:cNvPr id="387" name="Image 0" descr="Image 0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617720" y="1428750"/>
            <a:ext cx="3886201" cy="2171700"/>
          </a:xfrm>
          <a:prstGeom prst="rect">
            <a:avLst/>
          </a:prstGeom>
          <a:ln w="12700">
            <a:miter lim="400000"/>
          </a:ln>
        </p:spPr>
      </p:pic>
      <p:sp>
        <p:nvSpPr>
          <p:cNvPr id="388" name="Text 16"/>
          <p:cNvSpPr txBox="1"/>
          <p:nvPr/>
        </p:nvSpPr>
        <p:spPr>
          <a:xfrm>
            <a:off x="4617720" y="3886200"/>
            <a:ext cx="3886201" cy="228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 algn="ctr" defTabSz="886968">
              <a:defRPr i="1" sz="970">
                <a:solidFill>
                  <a:srgbClr val="555555"/>
                </a:solidFill>
              </a:defRPr>
            </a:lvl1pPr>
          </a:lstStyle>
          <a:p>
            <a:pPr/>
            <a:r>
              <a:t>Относительная статистическая погрешность при пуассоновском счёте</a:t>
            </a:r>
          </a:p>
        </p:txBody>
      </p:sp>
      <p:sp>
        <p:nvSpPr>
          <p:cNvPr id="389" name="Text 17"/>
          <p:cNvSpPr txBox="1"/>
          <p:nvPr/>
        </p:nvSpPr>
        <p:spPr>
          <a:xfrm>
            <a:off x="731519" y="4709159"/>
            <a:ext cx="7863842" cy="1280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61" tIns="761" rIns="761" bIns="761">
            <a:normAutofit fontScale="100000" lnSpcReduction="0"/>
          </a:bodyPr>
          <a:lstStyle/>
          <a:p>
            <a:pPr>
              <a:defRPr sz="1300">
                <a:solidFill>
                  <a:srgbClr val="111111"/>
                </a:solidFill>
              </a:defRPr>
            </a:pPr>
            <a:r>
              <a:t>• высокий поток полезен только в рабочем диапазоне детектора;</a:t>
            </a:r>
          </a:p>
          <a:p>
            <a:pPr>
              <a:defRPr sz="1300">
                <a:solidFill>
                  <a:srgbClr val="111111"/>
                </a:solidFill>
              </a:defRPr>
            </a:pPr>
            <a:r>
              <a:t>• при больших скоростях счёта появляются нелинейность и потери импульсов;</a:t>
            </a:r>
          </a:p>
          <a:p>
            <a:pPr>
              <a:defRPr sz="1300">
                <a:solidFill>
                  <a:srgbClr val="111111"/>
                </a:solidFill>
              </a:defRPr>
            </a:pPr>
            <a:r>
              <a:t>• статистическая погрешность уменьшается как δ = 1/√N;</a:t>
            </a:r>
          </a:p>
          <a:p>
            <a:pPr>
              <a:defRPr sz="1300">
                <a:solidFill>
                  <a:srgbClr val="111111"/>
                </a:solidFill>
              </a:defRPr>
            </a:pPr>
            <a:r>
              <a:t>• для систем безопасности точность всегда ограничивается требованием быстрого отклика.</a:t>
            </a:r>
          </a:p>
        </p:txBody>
      </p:sp>
      <p:sp>
        <p:nvSpPr>
          <p:cNvPr id="390" name="Slide Number Placeholder 0"/>
          <p:cNvSpPr txBox="1"/>
          <p:nvPr>
            <p:ph type="sldNum" sz="quarter" idx="4294967295"/>
          </p:nvPr>
        </p:nvSpPr>
        <p:spPr>
          <a:xfrm>
            <a:off x="-1" y="-1"/>
            <a:ext cx="256541" cy="27546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0"/>
          <p:cNvSpPr/>
          <p:nvPr/>
        </p:nvSpPr>
        <p:spPr>
          <a:xfrm>
            <a:off x="0" y="0"/>
            <a:ext cx="9144000" cy="219456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95" name="Text 1"/>
          <p:cNvSpPr txBox="1"/>
          <p:nvPr/>
        </p:nvSpPr>
        <p:spPr>
          <a:xfrm>
            <a:off x="182879" y="37084"/>
            <a:ext cx="877824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Цифровые системы</a:t>
            </a:r>
          </a:p>
        </p:txBody>
      </p:sp>
      <p:sp>
        <p:nvSpPr>
          <p:cNvPr id="396" name="Shape 2"/>
          <p:cNvSpPr/>
          <p:nvPr/>
        </p:nvSpPr>
        <p:spPr>
          <a:xfrm>
            <a:off x="0" y="219456"/>
            <a:ext cx="9144000" cy="749809"/>
          </a:xfrm>
          <a:prstGeom prst="rect">
            <a:avLst/>
          </a:prstGeom>
          <a:solidFill>
            <a:srgbClr val="F1F1F1"/>
          </a:solidFill>
          <a:ln w="12700">
            <a:solidFill>
              <a:srgbClr val="F1F1F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97" name="Text 3"/>
          <p:cNvSpPr txBox="1"/>
          <p:nvPr/>
        </p:nvSpPr>
        <p:spPr>
          <a:xfrm>
            <a:off x="164591" y="329184"/>
            <a:ext cx="8778242" cy="566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>
              <a:defRPr sz="2400">
                <a:solidFill>
                  <a:srgbClr val="172078"/>
                </a:solidFill>
              </a:defRPr>
            </a:lvl1pPr>
          </a:lstStyle>
          <a:p>
            <a:pPr/>
            <a:r>
              <a:t>АСУ ТП, самодиагностика и качество данных</a:t>
            </a:r>
          </a:p>
        </p:txBody>
      </p:sp>
      <p:sp>
        <p:nvSpPr>
          <p:cNvPr id="398" name="Shape 4"/>
          <p:cNvSpPr/>
          <p:nvPr/>
        </p:nvSpPr>
        <p:spPr>
          <a:xfrm>
            <a:off x="0" y="6601968"/>
            <a:ext cx="9144000" cy="256033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99" name="Text 5"/>
          <p:cNvSpPr txBox="1"/>
          <p:nvPr/>
        </p:nvSpPr>
        <p:spPr>
          <a:xfrm>
            <a:off x="45719" y="6648195"/>
            <a:ext cx="21945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Гисубизо К. О.</a:t>
            </a:r>
          </a:p>
        </p:txBody>
      </p:sp>
      <p:sp>
        <p:nvSpPr>
          <p:cNvPr id="400" name="Text 6"/>
          <p:cNvSpPr txBox="1"/>
          <p:nvPr/>
        </p:nvSpPr>
        <p:spPr>
          <a:xfrm>
            <a:off x="3520440" y="6648195"/>
            <a:ext cx="21031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НИЯУ МИФИ</a:t>
            </a:r>
          </a:p>
        </p:txBody>
      </p:sp>
      <p:sp>
        <p:nvSpPr>
          <p:cNvPr id="401" name="Text 7"/>
          <p:cNvSpPr txBox="1"/>
          <p:nvPr/>
        </p:nvSpPr>
        <p:spPr>
          <a:xfrm>
            <a:off x="6949440" y="6648195"/>
            <a:ext cx="21488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2026      18 / 22</a:t>
            </a:r>
          </a:p>
        </p:txBody>
      </p:sp>
      <p:sp>
        <p:nvSpPr>
          <p:cNvPr id="402" name="Shape 8"/>
          <p:cNvSpPr/>
          <p:nvPr/>
        </p:nvSpPr>
        <p:spPr>
          <a:xfrm>
            <a:off x="685800" y="1325880"/>
            <a:ext cx="1417320" cy="594361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03" name="Text 9"/>
          <p:cNvSpPr txBox="1"/>
          <p:nvPr/>
        </p:nvSpPr>
        <p:spPr>
          <a:xfrm>
            <a:off x="758951" y="1399032"/>
            <a:ext cx="1271018" cy="4480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 algn="ctr">
              <a:defRPr sz="1400">
                <a:solidFill>
                  <a:srgbClr val="111111"/>
                </a:solidFill>
              </a:defRPr>
            </a:lvl1pPr>
          </a:lstStyle>
          <a:p>
            <a:pPr/>
            <a:r>
              <a:t>Датчики</a:t>
            </a:r>
          </a:p>
        </p:txBody>
      </p:sp>
      <p:sp>
        <p:nvSpPr>
          <p:cNvPr id="404" name="Shape 10"/>
          <p:cNvSpPr/>
          <p:nvPr/>
        </p:nvSpPr>
        <p:spPr>
          <a:xfrm>
            <a:off x="2103120" y="1627632"/>
            <a:ext cx="457201" cy="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405" name="Shape 11"/>
          <p:cNvSpPr/>
          <p:nvPr/>
        </p:nvSpPr>
        <p:spPr>
          <a:xfrm>
            <a:off x="2606039" y="1280160"/>
            <a:ext cx="1508761" cy="685801"/>
          </a:xfrm>
          <a:prstGeom prst="roundRect">
            <a:avLst>
              <a:gd name="adj" fmla="val 8000"/>
            </a:avLst>
          </a:prstGeom>
          <a:solidFill>
            <a:srgbClr val="EEF1FB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06" name="Text 12"/>
          <p:cNvSpPr txBox="1"/>
          <p:nvPr/>
        </p:nvSpPr>
        <p:spPr>
          <a:xfrm>
            <a:off x="2679192" y="1353311"/>
            <a:ext cx="1362457" cy="5394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Модули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ввода-вывода</a:t>
            </a:r>
          </a:p>
        </p:txBody>
      </p:sp>
      <p:sp>
        <p:nvSpPr>
          <p:cNvPr id="407" name="Shape 13"/>
          <p:cNvSpPr/>
          <p:nvPr/>
        </p:nvSpPr>
        <p:spPr>
          <a:xfrm>
            <a:off x="4114800" y="1627632"/>
            <a:ext cx="457200" cy="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408" name="Shape 14"/>
          <p:cNvSpPr/>
          <p:nvPr/>
        </p:nvSpPr>
        <p:spPr>
          <a:xfrm>
            <a:off x="4617720" y="1280160"/>
            <a:ext cx="1645921" cy="685801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09" name="Text 15"/>
          <p:cNvSpPr txBox="1"/>
          <p:nvPr/>
        </p:nvSpPr>
        <p:spPr>
          <a:xfrm>
            <a:off x="4690871" y="1353311"/>
            <a:ext cx="1499617" cy="5394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АСУ ТП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архив и логика</a:t>
            </a:r>
          </a:p>
        </p:txBody>
      </p:sp>
      <p:sp>
        <p:nvSpPr>
          <p:cNvPr id="410" name="Shape 16"/>
          <p:cNvSpPr/>
          <p:nvPr/>
        </p:nvSpPr>
        <p:spPr>
          <a:xfrm>
            <a:off x="6263640" y="1627632"/>
            <a:ext cx="457201" cy="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411" name="Shape 17"/>
          <p:cNvSpPr/>
          <p:nvPr/>
        </p:nvSpPr>
        <p:spPr>
          <a:xfrm>
            <a:off x="6766559" y="1280160"/>
            <a:ext cx="1645921" cy="685801"/>
          </a:xfrm>
          <a:prstGeom prst="roundRect">
            <a:avLst>
              <a:gd name="adj" fmla="val 8000"/>
            </a:avLst>
          </a:prstGeom>
          <a:solidFill>
            <a:srgbClr val="EEF1FB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12" name="Text 18"/>
          <p:cNvSpPr txBox="1"/>
          <p:nvPr/>
        </p:nvSpPr>
        <p:spPr>
          <a:xfrm>
            <a:off x="6839711" y="1353311"/>
            <a:ext cx="1499617" cy="5394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Оператор /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защита</a:t>
            </a:r>
          </a:p>
        </p:txBody>
      </p:sp>
      <p:sp>
        <p:nvSpPr>
          <p:cNvPr id="413" name="Text 19"/>
          <p:cNvSpPr txBox="1"/>
          <p:nvPr/>
        </p:nvSpPr>
        <p:spPr>
          <a:xfrm>
            <a:off x="777240" y="2743200"/>
            <a:ext cx="7680960" cy="2468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61" tIns="761" rIns="761" bIns="761">
            <a:normAutofit fontScale="100000" lnSpcReduction="0"/>
          </a:bodyPr>
          <a:lstStyle/>
          <a:p>
            <a:pPr>
              <a:defRPr sz="1600">
                <a:solidFill>
                  <a:srgbClr val="111111"/>
                </a:solidFill>
              </a:defRPr>
            </a:pPr>
            <a:r>
              <a:t>• АСУ ТП объединяет сбор, проверку, архивирование, сигнализацию и поддержку решений;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для систем безопасности критичны независимость, резервирование и верификация;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самодиагностика должна выявлять дефекты датчиков, кабелей, модулей и программной логики;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качество данных является самостоятельным объектом мониторинга.</a:t>
            </a:r>
          </a:p>
        </p:txBody>
      </p:sp>
      <p:sp>
        <p:nvSpPr>
          <p:cNvPr id="414" name="Slide Number Placeholder 0"/>
          <p:cNvSpPr txBox="1"/>
          <p:nvPr>
            <p:ph type="sldNum" sz="quarter" idx="4294967295"/>
          </p:nvPr>
        </p:nvSpPr>
        <p:spPr>
          <a:xfrm>
            <a:off x="-1" y="-1"/>
            <a:ext cx="256541" cy="27546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Shape 0"/>
          <p:cNvSpPr/>
          <p:nvPr/>
        </p:nvSpPr>
        <p:spPr>
          <a:xfrm>
            <a:off x="0" y="0"/>
            <a:ext cx="9144000" cy="219456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19" name="Text 1"/>
          <p:cNvSpPr txBox="1"/>
          <p:nvPr/>
        </p:nvSpPr>
        <p:spPr>
          <a:xfrm>
            <a:off x="182879" y="37084"/>
            <a:ext cx="877824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Перспективы</a:t>
            </a:r>
          </a:p>
        </p:txBody>
      </p:sp>
      <p:sp>
        <p:nvSpPr>
          <p:cNvPr id="420" name="Shape 2"/>
          <p:cNvSpPr/>
          <p:nvPr/>
        </p:nvSpPr>
        <p:spPr>
          <a:xfrm>
            <a:off x="0" y="219456"/>
            <a:ext cx="9144000" cy="749809"/>
          </a:xfrm>
          <a:prstGeom prst="rect">
            <a:avLst/>
          </a:prstGeom>
          <a:solidFill>
            <a:srgbClr val="F1F1F1"/>
          </a:solidFill>
          <a:ln w="12700">
            <a:solidFill>
              <a:srgbClr val="F1F1F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21" name="Text 3"/>
          <p:cNvSpPr txBox="1"/>
          <p:nvPr/>
        </p:nvSpPr>
        <p:spPr>
          <a:xfrm>
            <a:off x="164591" y="329184"/>
            <a:ext cx="8778242" cy="566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 defTabSz="868680">
              <a:defRPr sz="2280">
                <a:solidFill>
                  <a:srgbClr val="172078"/>
                </a:solidFill>
              </a:defRPr>
            </a:lvl1pPr>
          </a:lstStyle>
          <a:p>
            <a:pPr/>
            <a:r>
              <a:t>Интеллектуальная аналитика, кибербезопасность и цифровой двойник</a:t>
            </a:r>
          </a:p>
        </p:txBody>
      </p:sp>
      <p:sp>
        <p:nvSpPr>
          <p:cNvPr id="422" name="Shape 4"/>
          <p:cNvSpPr/>
          <p:nvPr/>
        </p:nvSpPr>
        <p:spPr>
          <a:xfrm>
            <a:off x="0" y="6601968"/>
            <a:ext cx="9144000" cy="256033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23" name="Text 5"/>
          <p:cNvSpPr txBox="1"/>
          <p:nvPr/>
        </p:nvSpPr>
        <p:spPr>
          <a:xfrm>
            <a:off x="45719" y="6648195"/>
            <a:ext cx="21945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Гисубизо К. О.</a:t>
            </a:r>
          </a:p>
        </p:txBody>
      </p:sp>
      <p:sp>
        <p:nvSpPr>
          <p:cNvPr id="424" name="Text 6"/>
          <p:cNvSpPr txBox="1"/>
          <p:nvPr/>
        </p:nvSpPr>
        <p:spPr>
          <a:xfrm>
            <a:off x="3520440" y="6648195"/>
            <a:ext cx="21031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НИЯУ МИФИ</a:t>
            </a:r>
          </a:p>
        </p:txBody>
      </p:sp>
      <p:sp>
        <p:nvSpPr>
          <p:cNvPr id="425" name="Text 7"/>
          <p:cNvSpPr txBox="1"/>
          <p:nvPr/>
        </p:nvSpPr>
        <p:spPr>
          <a:xfrm>
            <a:off x="6949440" y="6648195"/>
            <a:ext cx="21488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2026      19 / 22</a:t>
            </a:r>
          </a:p>
        </p:txBody>
      </p:sp>
      <p:sp>
        <p:nvSpPr>
          <p:cNvPr id="426" name="Shape 8"/>
          <p:cNvSpPr/>
          <p:nvPr/>
        </p:nvSpPr>
        <p:spPr>
          <a:xfrm>
            <a:off x="594359" y="1234439"/>
            <a:ext cx="2286001" cy="777241"/>
          </a:xfrm>
          <a:prstGeom prst="roundRect">
            <a:avLst>
              <a:gd name="adj" fmla="val 7059"/>
            </a:avLst>
          </a:prstGeom>
          <a:solidFill>
            <a:srgbClr val="EEF1FB"/>
          </a:solidFill>
          <a:ln w="12700">
            <a:solidFill>
              <a:srgbClr val="8FA0D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27" name="Text 9"/>
          <p:cNvSpPr txBox="1"/>
          <p:nvPr/>
        </p:nvSpPr>
        <p:spPr>
          <a:xfrm>
            <a:off x="667512" y="1307591"/>
            <a:ext cx="2139697" cy="630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b="1" sz="1400">
                <a:solidFill>
                  <a:srgbClr val="111111"/>
                </a:solidFill>
              </a:defRPr>
            </a:pPr>
            <a:r>
              <a:t>Интеллектуальная</a:t>
            </a:r>
          </a:p>
          <a:p>
            <a:pPr algn="ctr">
              <a:defRPr b="1" sz="1400">
                <a:solidFill>
                  <a:srgbClr val="111111"/>
                </a:solidFill>
              </a:defRPr>
            </a:pPr>
            <a:r>
              <a:t>аналитика</a:t>
            </a:r>
          </a:p>
        </p:txBody>
      </p:sp>
      <p:sp>
        <p:nvSpPr>
          <p:cNvPr id="428" name="Shape 10"/>
          <p:cNvSpPr/>
          <p:nvPr/>
        </p:nvSpPr>
        <p:spPr>
          <a:xfrm>
            <a:off x="3429000" y="1234439"/>
            <a:ext cx="2286000" cy="777241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 w="12700">
            <a:solidFill>
              <a:srgbClr val="8FA0D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29" name="Text 11"/>
          <p:cNvSpPr txBox="1"/>
          <p:nvPr/>
        </p:nvSpPr>
        <p:spPr>
          <a:xfrm>
            <a:off x="3502152" y="1307591"/>
            <a:ext cx="2139697" cy="630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b="1" sz="1400">
                <a:solidFill>
                  <a:srgbClr val="111111"/>
                </a:solidFill>
              </a:defRPr>
            </a:pPr>
            <a:r>
              <a:t>Кибербезопасность</a:t>
            </a:r>
          </a:p>
          <a:p>
            <a:pPr algn="ctr">
              <a:defRPr b="1" sz="1400">
                <a:solidFill>
                  <a:srgbClr val="111111"/>
                </a:solidFill>
              </a:defRPr>
            </a:pPr>
            <a:r>
              <a:t>данных и каналов</a:t>
            </a:r>
          </a:p>
        </p:txBody>
      </p:sp>
      <p:sp>
        <p:nvSpPr>
          <p:cNvPr id="430" name="Shape 12"/>
          <p:cNvSpPr/>
          <p:nvPr/>
        </p:nvSpPr>
        <p:spPr>
          <a:xfrm>
            <a:off x="6263640" y="1234439"/>
            <a:ext cx="2286001" cy="777241"/>
          </a:xfrm>
          <a:prstGeom prst="roundRect">
            <a:avLst>
              <a:gd name="adj" fmla="val 7059"/>
            </a:avLst>
          </a:prstGeom>
          <a:solidFill>
            <a:srgbClr val="EEF1FB"/>
          </a:solidFill>
          <a:ln w="12700">
            <a:solidFill>
              <a:srgbClr val="8FA0D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31" name="Text 13"/>
          <p:cNvSpPr txBox="1"/>
          <p:nvPr/>
        </p:nvSpPr>
        <p:spPr>
          <a:xfrm>
            <a:off x="6336791" y="1307591"/>
            <a:ext cx="2139697" cy="630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b="1" sz="1400">
                <a:solidFill>
                  <a:srgbClr val="111111"/>
                </a:solidFill>
              </a:defRPr>
            </a:pPr>
            <a:r>
              <a:t>Цифровой</a:t>
            </a:r>
          </a:p>
          <a:p>
            <a:pPr algn="ctr">
              <a:defRPr b="1" sz="1400">
                <a:solidFill>
                  <a:srgbClr val="111111"/>
                </a:solidFill>
              </a:defRPr>
            </a:pPr>
            <a:r>
              <a:t>двойник</a:t>
            </a:r>
          </a:p>
        </p:txBody>
      </p:sp>
      <p:sp>
        <p:nvSpPr>
          <p:cNvPr id="432" name="Text 14"/>
          <p:cNvSpPr txBox="1"/>
          <p:nvPr/>
        </p:nvSpPr>
        <p:spPr>
          <a:xfrm>
            <a:off x="777240" y="2606039"/>
            <a:ext cx="7680960" cy="2651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61" tIns="761" rIns="761" bIns="761">
            <a:normAutofit fontScale="100000" lnSpcReduction="0"/>
          </a:bodyPr>
          <a:lstStyle/>
          <a:p>
            <a:pPr>
              <a:defRPr sz="1600">
                <a:solidFill>
                  <a:srgbClr val="111111"/>
                </a:solidFill>
              </a:defRPr>
            </a:pPr>
            <a:r>
              <a:t>• модели обнаруживают скрытые закономерности: дрейф, аномалии, изменение спектра вибрации;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диагностический вывод должен быть физически объяснимым и инженерно проверяемым;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киберзащита сохраняет доверие к измерительным и управляющим каналам;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цифровой двойник полезен для прогноза режимов, обучения персонала и планирования ремонта.</a:t>
            </a:r>
          </a:p>
        </p:txBody>
      </p:sp>
      <p:sp>
        <p:nvSpPr>
          <p:cNvPr id="433" name="Slide Number Placeholder 0"/>
          <p:cNvSpPr txBox="1"/>
          <p:nvPr>
            <p:ph type="sldNum" sz="quarter" idx="4294967295"/>
          </p:nvPr>
        </p:nvSpPr>
        <p:spPr>
          <a:xfrm>
            <a:off x="-1" y="-1"/>
            <a:ext cx="256541" cy="27546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0"/>
          <p:cNvSpPr/>
          <p:nvPr/>
        </p:nvSpPr>
        <p:spPr>
          <a:xfrm>
            <a:off x="0" y="0"/>
            <a:ext cx="9144000" cy="219456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4" name="Text 1"/>
          <p:cNvSpPr txBox="1"/>
          <p:nvPr/>
        </p:nvSpPr>
        <p:spPr>
          <a:xfrm>
            <a:off x="182879" y="37084"/>
            <a:ext cx="877824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Оглавление</a:t>
            </a:r>
          </a:p>
        </p:txBody>
      </p:sp>
      <p:sp>
        <p:nvSpPr>
          <p:cNvPr id="45" name="Shape 2"/>
          <p:cNvSpPr/>
          <p:nvPr/>
        </p:nvSpPr>
        <p:spPr>
          <a:xfrm>
            <a:off x="0" y="219456"/>
            <a:ext cx="9144000" cy="749809"/>
          </a:xfrm>
          <a:prstGeom prst="rect">
            <a:avLst/>
          </a:prstGeom>
          <a:solidFill>
            <a:srgbClr val="F1F1F1"/>
          </a:solidFill>
          <a:ln w="12700">
            <a:solidFill>
              <a:srgbClr val="F1F1F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6" name="Text 3"/>
          <p:cNvSpPr txBox="1"/>
          <p:nvPr/>
        </p:nvSpPr>
        <p:spPr>
          <a:xfrm>
            <a:off x="164591" y="329184"/>
            <a:ext cx="8778242" cy="566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>
              <a:defRPr sz="2400">
                <a:solidFill>
                  <a:srgbClr val="172078"/>
                </a:solidFill>
              </a:defRPr>
            </a:lvl1pPr>
          </a:lstStyle>
          <a:p>
            <a:pPr/>
            <a:r>
              <a:t>Оглавление</a:t>
            </a:r>
          </a:p>
        </p:txBody>
      </p:sp>
      <p:sp>
        <p:nvSpPr>
          <p:cNvPr id="47" name="Shape 4"/>
          <p:cNvSpPr/>
          <p:nvPr/>
        </p:nvSpPr>
        <p:spPr>
          <a:xfrm>
            <a:off x="0" y="6601968"/>
            <a:ext cx="9144000" cy="256033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8" name="Text 5"/>
          <p:cNvSpPr txBox="1"/>
          <p:nvPr/>
        </p:nvSpPr>
        <p:spPr>
          <a:xfrm>
            <a:off x="45719" y="6648195"/>
            <a:ext cx="21945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Гисубизо К. О.</a:t>
            </a:r>
          </a:p>
        </p:txBody>
      </p:sp>
      <p:sp>
        <p:nvSpPr>
          <p:cNvPr id="49" name="Text 6"/>
          <p:cNvSpPr txBox="1"/>
          <p:nvPr/>
        </p:nvSpPr>
        <p:spPr>
          <a:xfrm>
            <a:off x="3520440" y="6648195"/>
            <a:ext cx="21031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НИЯУ МИФИ</a:t>
            </a:r>
          </a:p>
        </p:txBody>
      </p:sp>
      <p:sp>
        <p:nvSpPr>
          <p:cNvPr id="50" name="Text 7"/>
          <p:cNvSpPr txBox="1"/>
          <p:nvPr/>
        </p:nvSpPr>
        <p:spPr>
          <a:xfrm>
            <a:off x="6949440" y="6648195"/>
            <a:ext cx="21488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2026      2 / 22</a:t>
            </a:r>
          </a:p>
        </p:txBody>
      </p:sp>
      <p:sp>
        <p:nvSpPr>
          <p:cNvPr id="51" name="Text 8"/>
          <p:cNvSpPr txBox="1"/>
          <p:nvPr/>
        </p:nvSpPr>
        <p:spPr>
          <a:xfrm>
            <a:off x="914400" y="1234439"/>
            <a:ext cx="7315200" cy="43891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61" tIns="761" rIns="761" bIns="761">
            <a:normAutofit fontScale="100000" lnSpcReduction="0"/>
          </a:bodyPr>
          <a:lstStyle/>
          <a:p>
            <a:pPr>
              <a:defRPr>
                <a:solidFill>
                  <a:srgbClr val="111111"/>
                </a:solidFill>
              </a:defRPr>
            </a:pPr>
            <a:r>
              <a:t>• Постановка проблемы и актуальность</a:t>
            </a:r>
          </a:p>
          <a:p>
            <a:pPr>
              <a:defRPr>
                <a:solidFill>
                  <a:srgbClr val="111111"/>
                </a:solidFill>
              </a:defRPr>
            </a:pPr>
            <a:r>
              <a:t>• Цель, объект и задачи исследования</a:t>
            </a:r>
          </a:p>
          <a:p>
            <a:pPr>
              <a:defRPr>
                <a:solidFill>
                  <a:srgbClr val="111111"/>
                </a:solidFill>
              </a:defRPr>
            </a:pPr>
            <a:r>
              <a:t>• Физические основы диагностических сигналов</a:t>
            </a:r>
          </a:p>
          <a:p>
            <a:pPr>
              <a:defRPr>
                <a:solidFill>
                  <a:srgbClr val="111111"/>
                </a:solidFill>
              </a:defRPr>
            </a:pPr>
            <a:r>
              <a:t>• Реакторная установка как объект контроля</a:t>
            </a:r>
          </a:p>
          <a:p>
            <a:pPr>
              <a:defRPr>
                <a:solidFill>
                  <a:srgbClr val="111111"/>
                </a:solidFill>
              </a:defRPr>
            </a:pPr>
            <a:r>
              <a:t>• Основные системы мониторинга</a:t>
            </a:r>
          </a:p>
          <a:p>
            <a:pPr>
              <a:defRPr>
                <a:solidFill>
                  <a:srgbClr val="111111"/>
                </a:solidFill>
              </a:defRPr>
            </a:pPr>
            <a:r>
              <a:t>• Методы регистрации излучений</a:t>
            </a:r>
          </a:p>
          <a:p>
            <a:pPr>
              <a:defRPr>
                <a:solidFill>
                  <a:srgbClr val="111111"/>
                </a:solidFill>
              </a:defRPr>
            </a:pPr>
            <a:r>
              <a:t>• Цифровые системы и перспективы</a:t>
            </a:r>
          </a:p>
          <a:p>
            <a:pPr>
              <a:defRPr>
                <a:solidFill>
                  <a:srgbClr val="111111"/>
                </a:solidFill>
              </a:defRPr>
            </a:pPr>
            <a:r>
              <a:t>• Расчётная часть и выводы</a:t>
            </a:r>
          </a:p>
        </p:txBody>
      </p:sp>
      <p:sp>
        <p:nvSpPr>
          <p:cNvPr id="52" name="Slide Number Placeholder 0"/>
          <p:cNvSpPr txBox="1"/>
          <p:nvPr>
            <p:ph type="sldNum" sz="quarter" idx="4294967295"/>
          </p:nvPr>
        </p:nvSpPr>
        <p:spPr>
          <a:xfrm>
            <a:off x="-1" y="-1"/>
            <a:ext cx="180341" cy="27546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Shape 0"/>
          <p:cNvSpPr/>
          <p:nvPr/>
        </p:nvSpPr>
        <p:spPr>
          <a:xfrm>
            <a:off x="0" y="0"/>
            <a:ext cx="9144000" cy="219456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38" name="Text 1"/>
          <p:cNvSpPr txBox="1"/>
          <p:nvPr/>
        </p:nvSpPr>
        <p:spPr>
          <a:xfrm>
            <a:off x="182879" y="37084"/>
            <a:ext cx="877824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Расчётная часть</a:t>
            </a:r>
          </a:p>
        </p:txBody>
      </p:sp>
      <p:sp>
        <p:nvSpPr>
          <p:cNvPr id="439" name="Shape 2"/>
          <p:cNvSpPr/>
          <p:nvPr/>
        </p:nvSpPr>
        <p:spPr>
          <a:xfrm>
            <a:off x="0" y="219456"/>
            <a:ext cx="9144000" cy="749809"/>
          </a:xfrm>
          <a:prstGeom prst="rect">
            <a:avLst/>
          </a:prstGeom>
          <a:solidFill>
            <a:srgbClr val="F1F1F1"/>
          </a:solidFill>
          <a:ln w="12700">
            <a:solidFill>
              <a:srgbClr val="F1F1F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40" name="Text 3"/>
          <p:cNvSpPr txBox="1"/>
          <p:nvPr/>
        </p:nvSpPr>
        <p:spPr>
          <a:xfrm>
            <a:off x="164591" y="329184"/>
            <a:ext cx="8778242" cy="566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>
              <a:defRPr sz="2400">
                <a:solidFill>
                  <a:srgbClr val="172078"/>
                </a:solidFill>
              </a:defRPr>
            </a:lvl1pPr>
          </a:lstStyle>
          <a:p>
            <a:pPr/>
            <a:r>
              <a:t>Расчётные оценки: мощность, деления и нейтроны</a:t>
            </a:r>
          </a:p>
        </p:txBody>
      </p:sp>
      <p:sp>
        <p:nvSpPr>
          <p:cNvPr id="441" name="Shape 4"/>
          <p:cNvSpPr/>
          <p:nvPr/>
        </p:nvSpPr>
        <p:spPr>
          <a:xfrm>
            <a:off x="0" y="6601968"/>
            <a:ext cx="9144000" cy="256033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42" name="Text 5"/>
          <p:cNvSpPr txBox="1"/>
          <p:nvPr/>
        </p:nvSpPr>
        <p:spPr>
          <a:xfrm>
            <a:off x="45719" y="6648195"/>
            <a:ext cx="21945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Гисубизо К. О.</a:t>
            </a:r>
          </a:p>
        </p:txBody>
      </p:sp>
      <p:sp>
        <p:nvSpPr>
          <p:cNvPr id="443" name="Text 6"/>
          <p:cNvSpPr txBox="1"/>
          <p:nvPr/>
        </p:nvSpPr>
        <p:spPr>
          <a:xfrm>
            <a:off x="3520440" y="6648195"/>
            <a:ext cx="21031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НИЯУ МИФИ</a:t>
            </a:r>
          </a:p>
        </p:txBody>
      </p:sp>
      <p:sp>
        <p:nvSpPr>
          <p:cNvPr id="444" name="Text 7"/>
          <p:cNvSpPr txBox="1"/>
          <p:nvPr/>
        </p:nvSpPr>
        <p:spPr>
          <a:xfrm>
            <a:off x="6949440" y="6648195"/>
            <a:ext cx="21488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2026      20 / 22</a:t>
            </a:r>
          </a:p>
        </p:txBody>
      </p:sp>
      <p:sp>
        <p:nvSpPr>
          <p:cNvPr id="445" name="Shape 8"/>
          <p:cNvSpPr/>
          <p:nvPr/>
        </p:nvSpPr>
        <p:spPr>
          <a:xfrm>
            <a:off x="502919" y="1143000"/>
            <a:ext cx="2194562" cy="502920"/>
          </a:xfrm>
          <a:prstGeom prst="roundRect">
            <a:avLst>
              <a:gd name="adj" fmla="val 10909"/>
            </a:avLst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46" name="Text 9"/>
          <p:cNvSpPr txBox="1"/>
          <p:nvPr/>
        </p:nvSpPr>
        <p:spPr>
          <a:xfrm>
            <a:off x="576072" y="1216152"/>
            <a:ext cx="2048256" cy="3566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 algn="ctr">
              <a:defRPr b="1" sz="1400">
                <a:solidFill>
                  <a:srgbClr val="FFFFFF"/>
                </a:solidFill>
              </a:defRPr>
            </a:lvl1pPr>
          </a:lstStyle>
          <a:p>
            <a:pPr/>
            <a:r>
              <a:t>Исходные данные</a:t>
            </a:r>
          </a:p>
        </p:txBody>
      </p:sp>
      <p:sp>
        <p:nvSpPr>
          <p:cNvPr id="447" name="Text 10"/>
          <p:cNvSpPr txBox="1"/>
          <p:nvPr/>
        </p:nvSpPr>
        <p:spPr>
          <a:xfrm>
            <a:off x="685799" y="1828800"/>
            <a:ext cx="3566161" cy="182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61" tIns="761" rIns="761" bIns="761">
            <a:normAutofit fontScale="100000" lnSpcReduction="0"/>
          </a:bodyPr>
          <a:lstStyle/>
          <a:p>
            <a:pPr>
              <a:defRPr sz="1500">
                <a:solidFill>
                  <a:srgbClr val="111111"/>
                </a:solidFill>
              </a:defRPr>
            </a:pPr>
            <a:r>
              <a:t>• P = 3000 МВт(тепл.)</a:t>
            </a:r>
          </a:p>
          <a:p>
            <a:pPr>
              <a:defRPr sz="1500">
                <a:solidFill>
                  <a:srgbClr val="111111"/>
                </a:solidFill>
              </a:defRPr>
            </a:pPr>
            <a:r>
              <a:t>• Eдел = 200 МэВ = 3,204·10⁻¹¹ Дж</a:t>
            </a:r>
          </a:p>
          <a:p>
            <a:pPr>
              <a:defRPr sz="1500">
                <a:solidFill>
                  <a:srgbClr val="111111"/>
                </a:solidFill>
              </a:defRPr>
            </a:pPr>
            <a:r>
              <a:t>• ν = 2,43 нейтрона/деление</a:t>
            </a:r>
          </a:p>
          <a:p>
            <a:pPr>
              <a:defRPr sz="1500">
                <a:solidFill>
                  <a:srgbClr val="111111"/>
                </a:solidFill>
              </a:defRPr>
            </a:pPr>
            <a:r>
              <a:t>• N_A = 6,022·10²³ моль⁻¹</a:t>
            </a:r>
          </a:p>
        </p:txBody>
      </p:sp>
      <p:sp>
        <p:nvSpPr>
          <p:cNvPr id="448" name="Shape 11"/>
          <p:cNvSpPr/>
          <p:nvPr/>
        </p:nvSpPr>
        <p:spPr>
          <a:xfrm>
            <a:off x="4617720" y="1143000"/>
            <a:ext cx="2560321" cy="502920"/>
          </a:xfrm>
          <a:prstGeom prst="roundRect">
            <a:avLst>
              <a:gd name="adj" fmla="val 10909"/>
            </a:avLst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49" name="Text 12"/>
          <p:cNvSpPr txBox="1"/>
          <p:nvPr/>
        </p:nvSpPr>
        <p:spPr>
          <a:xfrm>
            <a:off x="4690871" y="1216152"/>
            <a:ext cx="2414017" cy="3566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 algn="ctr">
              <a:defRPr b="1" sz="1400">
                <a:solidFill>
                  <a:srgbClr val="FFFFFF"/>
                </a:solidFill>
              </a:defRPr>
            </a:lvl1pPr>
          </a:lstStyle>
          <a:p>
            <a:pPr/>
            <a:r>
              <a:t>Основные результаты</a:t>
            </a:r>
          </a:p>
        </p:txBody>
      </p:sp>
      <p:sp>
        <p:nvSpPr>
          <p:cNvPr id="450" name="Text 13"/>
          <p:cNvSpPr txBox="1"/>
          <p:nvPr/>
        </p:nvSpPr>
        <p:spPr>
          <a:xfrm>
            <a:off x="4754879" y="1828800"/>
            <a:ext cx="3657601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35" tIns="635" rIns="635" bIns="635" anchor="ctr">
            <a:normAutofit fontScale="100000" lnSpcReduction="0"/>
          </a:bodyPr>
          <a:lstStyle/>
          <a:p>
            <a:pPr>
              <a:defRPr>
                <a:solidFill>
                  <a:srgbClr val="111111"/>
                </a:solidFill>
              </a:defRPr>
            </a:pPr>
            <a:r>
              <a:t>Rдел = P / Eдел ≈ 9,36·10¹⁹ делений/с</a:t>
            </a:r>
          </a:p>
          <a:p>
            <a:pPr/>
          </a:p>
          <a:p>
            <a:pPr>
              <a:defRPr>
                <a:solidFill>
                  <a:srgbClr val="111111"/>
                </a:solidFill>
              </a:defRPr>
            </a:pPr>
            <a:r>
              <a:t>Sн = ν·Rдел ≈ 2,27·10²⁰ нейтронов/с</a:t>
            </a:r>
          </a:p>
          <a:p>
            <a:pPr/>
          </a:p>
          <a:p>
            <a:pPr>
              <a:defRPr>
                <a:solidFill>
                  <a:srgbClr val="111111"/>
                </a:solidFill>
              </a:defRPr>
            </a:pPr>
            <a:r>
              <a:t>m(U-235) ≈ 3,16 кг/сутки</a:t>
            </a:r>
          </a:p>
        </p:txBody>
      </p:sp>
      <p:sp>
        <p:nvSpPr>
          <p:cNvPr id="451" name="Text 14"/>
          <p:cNvSpPr txBox="1"/>
          <p:nvPr/>
        </p:nvSpPr>
        <p:spPr>
          <a:xfrm>
            <a:off x="914400" y="5212079"/>
            <a:ext cx="7315200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 algn="ctr">
              <a:defRPr i="1" sz="1000">
                <a:solidFill>
                  <a:srgbClr val="555555"/>
                </a:solidFill>
              </a:defRPr>
            </a:lvl1pPr>
          </a:lstStyle>
          <a:p>
            <a:pPr/>
            <a:r>
              <a:t>Оценки показывают огромную интенсивность реакторных процессов</a:t>
            </a:r>
          </a:p>
        </p:txBody>
      </p:sp>
      <p:sp>
        <p:nvSpPr>
          <p:cNvPr id="452" name="Slide Number Placeholder 0"/>
          <p:cNvSpPr txBox="1"/>
          <p:nvPr>
            <p:ph type="sldNum" sz="quarter" idx="4294967295"/>
          </p:nvPr>
        </p:nvSpPr>
        <p:spPr>
          <a:xfrm>
            <a:off x="-1" y="-1"/>
            <a:ext cx="256541" cy="27546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Shape 0"/>
          <p:cNvSpPr/>
          <p:nvPr/>
        </p:nvSpPr>
        <p:spPr>
          <a:xfrm>
            <a:off x="0" y="0"/>
            <a:ext cx="9144000" cy="219456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57" name="Text 1"/>
          <p:cNvSpPr txBox="1"/>
          <p:nvPr/>
        </p:nvSpPr>
        <p:spPr>
          <a:xfrm>
            <a:off x="182879" y="37084"/>
            <a:ext cx="877824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Расчётная часть</a:t>
            </a:r>
          </a:p>
        </p:txBody>
      </p:sp>
      <p:sp>
        <p:nvSpPr>
          <p:cNvPr id="458" name="Shape 2"/>
          <p:cNvSpPr/>
          <p:nvPr/>
        </p:nvSpPr>
        <p:spPr>
          <a:xfrm>
            <a:off x="0" y="219456"/>
            <a:ext cx="9144000" cy="749809"/>
          </a:xfrm>
          <a:prstGeom prst="rect">
            <a:avLst/>
          </a:prstGeom>
          <a:solidFill>
            <a:srgbClr val="F1F1F1"/>
          </a:solidFill>
          <a:ln w="12700">
            <a:solidFill>
              <a:srgbClr val="F1F1F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59" name="Text 3"/>
          <p:cNvSpPr txBox="1"/>
          <p:nvPr/>
        </p:nvSpPr>
        <p:spPr>
          <a:xfrm>
            <a:off x="164591" y="329184"/>
            <a:ext cx="8778242" cy="566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>
              <a:defRPr sz="2400">
                <a:solidFill>
                  <a:srgbClr val="172078"/>
                </a:solidFill>
              </a:defRPr>
            </a:lvl1pPr>
          </a:lstStyle>
          <a:p>
            <a:pPr/>
            <a:r>
              <a:t>Счёт детектора, мёртвое время и ослабление γ-излучения</a:t>
            </a:r>
          </a:p>
        </p:txBody>
      </p:sp>
      <p:sp>
        <p:nvSpPr>
          <p:cNvPr id="460" name="Shape 4"/>
          <p:cNvSpPr/>
          <p:nvPr/>
        </p:nvSpPr>
        <p:spPr>
          <a:xfrm>
            <a:off x="0" y="6601968"/>
            <a:ext cx="9144000" cy="256033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61" name="Text 5"/>
          <p:cNvSpPr txBox="1"/>
          <p:nvPr/>
        </p:nvSpPr>
        <p:spPr>
          <a:xfrm>
            <a:off x="45719" y="6648195"/>
            <a:ext cx="21945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Гисубизо К. О.</a:t>
            </a:r>
          </a:p>
        </p:txBody>
      </p:sp>
      <p:sp>
        <p:nvSpPr>
          <p:cNvPr id="462" name="Text 6"/>
          <p:cNvSpPr txBox="1"/>
          <p:nvPr/>
        </p:nvSpPr>
        <p:spPr>
          <a:xfrm>
            <a:off x="3520440" y="6648195"/>
            <a:ext cx="21031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НИЯУ МИФИ</a:t>
            </a:r>
          </a:p>
        </p:txBody>
      </p:sp>
      <p:sp>
        <p:nvSpPr>
          <p:cNvPr id="463" name="Text 7"/>
          <p:cNvSpPr txBox="1"/>
          <p:nvPr/>
        </p:nvSpPr>
        <p:spPr>
          <a:xfrm>
            <a:off x="6949440" y="6648195"/>
            <a:ext cx="21488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2026      21 / 22</a:t>
            </a:r>
          </a:p>
        </p:txBody>
      </p:sp>
      <p:sp>
        <p:nvSpPr>
          <p:cNvPr id="464" name="Shape 8"/>
          <p:cNvSpPr/>
          <p:nvPr/>
        </p:nvSpPr>
        <p:spPr>
          <a:xfrm>
            <a:off x="502919" y="1143000"/>
            <a:ext cx="1828801" cy="457200"/>
          </a:xfrm>
          <a:prstGeom prst="roundRect">
            <a:avLst>
              <a:gd name="adj" fmla="val 12000"/>
            </a:avLst>
          </a:prstGeom>
          <a:solidFill>
            <a:srgbClr val="EEF1FB"/>
          </a:solidFill>
          <a:ln w="12700">
            <a:solidFill>
              <a:srgbClr val="8FA0D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65" name="Text 9"/>
          <p:cNvSpPr txBox="1"/>
          <p:nvPr/>
        </p:nvSpPr>
        <p:spPr>
          <a:xfrm>
            <a:off x="576072" y="1216152"/>
            <a:ext cx="1682497" cy="3108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 algn="ctr">
              <a:defRPr b="1" sz="1400">
                <a:solidFill>
                  <a:srgbClr val="111111"/>
                </a:solidFill>
              </a:defRPr>
            </a:lvl1pPr>
          </a:lstStyle>
          <a:p>
            <a:pPr/>
            <a:r>
              <a:t>Скорость счёта</a:t>
            </a:r>
          </a:p>
        </p:txBody>
      </p:sp>
      <p:sp>
        <p:nvSpPr>
          <p:cNvPr id="466" name="Text 10"/>
          <p:cNvSpPr txBox="1"/>
          <p:nvPr/>
        </p:nvSpPr>
        <p:spPr>
          <a:xfrm>
            <a:off x="685799" y="1783079"/>
            <a:ext cx="3566161" cy="9601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>
              <a:defRPr sz="1500"/>
            </a:pPr>
            <a:r>
              <a:t>N = φAε</a:t>
            </a:r>
          </a:p>
          <a:p>
            <a:pPr>
              <a:defRPr sz="1500"/>
            </a:pPr>
            <a:r>
              <a:t>φ = 10⁶ н/(см²·с), A = 1 см², ε = 0,1</a:t>
            </a:r>
          </a:p>
          <a:p>
            <a:pPr>
              <a:defRPr sz="1500"/>
            </a:pPr>
            <a:r>
              <a:t>N = 10⁵ имп/с</a:t>
            </a:r>
          </a:p>
        </p:txBody>
      </p:sp>
      <p:sp>
        <p:nvSpPr>
          <p:cNvPr id="467" name="Shape 11"/>
          <p:cNvSpPr/>
          <p:nvPr/>
        </p:nvSpPr>
        <p:spPr>
          <a:xfrm>
            <a:off x="4663440" y="1143000"/>
            <a:ext cx="1828801" cy="457200"/>
          </a:xfrm>
          <a:prstGeom prst="roundRect">
            <a:avLst>
              <a:gd name="adj" fmla="val 12000"/>
            </a:avLst>
          </a:prstGeom>
          <a:solidFill>
            <a:srgbClr val="EEF1FB"/>
          </a:solidFill>
          <a:ln w="12700">
            <a:solidFill>
              <a:srgbClr val="8FA0D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68" name="Text 12"/>
          <p:cNvSpPr txBox="1"/>
          <p:nvPr/>
        </p:nvSpPr>
        <p:spPr>
          <a:xfrm>
            <a:off x="4736591" y="1216152"/>
            <a:ext cx="1682497" cy="3108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 algn="ctr">
              <a:defRPr b="1" sz="1400">
                <a:solidFill>
                  <a:srgbClr val="111111"/>
                </a:solidFill>
              </a:defRPr>
            </a:lvl1pPr>
          </a:lstStyle>
          <a:p>
            <a:pPr/>
            <a:r>
              <a:t>Мёртвое время</a:t>
            </a:r>
          </a:p>
        </p:txBody>
      </p:sp>
      <p:sp>
        <p:nvSpPr>
          <p:cNvPr id="469" name="Text 13"/>
          <p:cNvSpPr txBox="1"/>
          <p:nvPr/>
        </p:nvSpPr>
        <p:spPr>
          <a:xfrm>
            <a:off x="4846320" y="1783079"/>
            <a:ext cx="3566160" cy="9601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>
              <a:defRPr sz="1500"/>
            </a:pPr>
            <a:r>
              <a:t>Nнабл = Nист / (1 + Nист·τ)</a:t>
            </a:r>
          </a:p>
          <a:p>
            <a:pPr>
              <a:defRPr sz="1500"/>
            </a:pPr>
            <a:r>
              <a:t>при τ = 5 мкс:</a:t>
            </a:r>
          </a:p>
          <a:p>
            <a:pPr>
              <a:defRPr sz="1500"/>
            </a:pPr>
            <a:r>
              <a:t>Nнабл ≈ 6,67·10⁴ имп/с</a:t>
            </a:r>
          </a:p>
        </p:txBody>
      </p:sp>
      <p:sp>
        <p:nvSpPr>
          <p:cNvPr id="470" name="Shape 14"/>
          <p:cNvSpPr/>
          <p:nvPr/>
        </p:nvSpPr>
        <p:spPr>
          <a:xfrm>
            <a:off x="502919" y="3337559"/>
            <a:ext cx="2377441" cy="457201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12700">
            <a:solidFill>
              <a:srgbClr val="8FA0D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71" name="Text 15"/>
          <p:cNvSpPr txBox="1"/>
          <p:nvPr/>
        </p:nvSpPr>
        <p:spPr>
          <a:xfrm>
            <a:off x="576072" y="3410711"/>
            <a:ext cx="2231136" cy="3108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 algn="ctr">
              <a:defRPr b="1" sz="1400">
                <a:solidFill>
                  <a:srgbClr val="111111"/>
                </a:solidFill>
              </a:defRPr>
            </a:lvl1pPr>
          </a:lstStyle>
          <a:p>
            <a:pPr/>
            <a:r>
              <a:t>Статистика и защита</a:t>
            </a:r>
          </a:p>
        </p:txBody>
      </p:sp>
      <p:sp>
        <p:nvSpPr>
          <p:cNvPr id="472" name="Text 16"/>
          <p:cNvSpPr txBox="1"/>
          <p:nvPr/>
        </p:nvSpPr>
        <p:spPr>
          <a:xfrm>
            <a:off x="685799" y="3977640"/>
            <a:ext cx="7498082" cy="11887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>
              <a:defRPr sz="1600"/>
            </a:pPr>
            <a:r>
              <a:t>δ = 1/√N: при 10⁵ импульсов δ ≈ 0,316 %</a:t>
            </a:r>
          </a:p>
          <a:p>
            <a:pPr>
              <a:defRPr sz="1600"/>
            </a:pPr>
          </a:p>
          <a:p>
            <a:pPr>
              <a:defRPr sz="1600"/>
            </a:pPr>
            <a:r>
              <a:t>I/I₀ = exp(-μx): при μ = 0,8 см⁻¹ и x = 5 см</a:t>
            </a:r>
          </a:p>
          <a:p>
            <a:pPr>
              <a:defRPr sz="1600"/>
            </a:pPr>
            <a:r>
              <a:t>I/I₀ ≈ 1,8 %</a:t>
            </a:r>
          </a:p>
        </p:txBody>
      </p:sp>
      <p:sp>
        <p:nvSpPr>
          <p:cNvPr id="473" name="Slide Number Placeholder 0"/>
          <p:cNvSpPr txBox="1"/>
          <p:nvPr>
            <p:ph type="sldNum" sz="quarter" idx="4294967295"/>
          </p:nvPr>
        </p:nvSpPr>
        <p:spPr>
          <a:xfrm>
            <a:off x="-1" y="-1"/>
            <a:ext cx="256541" cy="27546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Shape 0"/>
          <p:cNvSpPr/>
          <p:nvPr/>
        </p:nvSpPr>
        <p:spPr>
          <a:xfrm>
            <a:off x="0" y="0"/>
            <a:ext cx="9144000" cy="219456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78" name="Text 1"/>
          <p:cNvSpPr txBox="1"/>
          <p:nvPr/>
        </p:nvSpPr>
        <p:spPr>
          <a:xfrm>
            <a:off x="182879" y="37084"/>
            <a:ext cx="877824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Заключение</a:t>
            </a:r>
          </a:p>
        </p:txBody>
      </p:sp>
      <p:sp>
        <p:nvSpPr>
          <p:cNvPr id="479" name="Shape 2"/>
          <p:cNvSpPr/>
          <p:nvPr/>
        </p:nvSpPr>
        <p:spPr>
          <a:xfrm>
            <a:off x="0" y="219456"/>
            <a:ext cx="9144000" cy="749809"/>
          </a:xfrm>
          <a:prstGeom prst="rect">
            <a:avLst/>
          </a:prstGeom>
          <a:solidFill>
            <a:srgbClr val="F1F1F1"/>
          </a:solidFill>
          <a:ln w="12700">
            <a:solidFill>
              <a:srgbClr val="F1F1F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80" name="Text 3"/>
          <p:cNvSpPr txBox="1"/>
          <p:nvPr/>
        </p:nvSpPr>
        <p:spPr>
          <a:xfrm>
            <a:off x="164591" y="329184"/>
            <a:ext cx="8778242" cy="566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>
              <a:defRPr sz="2400">
                <a:solidFill>
                  <a:srgbClr val="172078"/>
                </a:solidFill>
              </a:defRPr>
            </a:lvl1pPr>
          </a:lstStyle>
          <a:p>
            <a:pPr/>
            <a:r>
              <a:t>Заключение</a:t>
            </a:r>
          </a:p>
        </p:txBody>
      </p:sp>
      <p:sp>
        <p:nvSpPr>
          <p:cNvPr id="481" name="Shape 4"/>
          <p:cNvSpPr/>
          <p:nvPr/>
        </p:nvSpPr>
        <p:spPr>
          <a:xfrm>
            <a:off x="0" y="6601968"/>
            <a:ext cx="9144000" cy="256033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82" name="Text 5"/>
          <p:cNvSpPr txBox="1"/>
          <p:nvPr/>
        </p:nvSpPr>
        <p:spPr>
          <a:xfrm>
            <a:off x="45719" y="6648195"/>
            <a:ext cx="21945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Гисубизо К. О.</a:t>
            </a:r>
          </a:p>
        </p:txBody>
      </p:sp>
      <p:sp>
        <p:nvSpPr>
          <p:cNvPr id="483" name="Text 6"/>
          <p:cNvSpPr txBox="1"/>
          <p:nvPr/>
        </p:nvSpPr>
        <p:spPr>
          <a:xfrm>
            <a:off x="3520440" y="6648195"/>
            <a:ext cx="21031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НИЯУ МИФИ</a:t>
            </a:r>
          </a:p>
        </p:txBody>
      </p:sp>
      <p:sp>
        <p:nvSpPr>
          <p:cNvPr id="484" name="Text 7"/>
          <p:cNvSpPr txBox="1"/>
          <p:nvPr/>
        </p:nvSpPr>
        <p:spPr>
          <a:xfrm>
            <a:off x="6949440" y="6648195"/>
            <a:ext cx="21488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2026      22 / 22</a:t>
            </a:r>
          </a:p>
        </p:txBody>
      </p:sp>
      <p:sp>
        <p:nvSpPr>
          <p:cNvPr id="485" name="Text 8"/>
          <p:cNvSpPr txBox="1"/>
          <p:nvPr/>
        </p:nvSpPr>
        <p:spPr>
          <a:xfrm>
            <a:off x="548639" y="1188719"/>
            <a:ext cx="8092442" cy="3383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61" tIns="761" rIns="761" bIns="761">
            <a:normAutofit fontScale="100000" lnSpcReduction="0"/>
          </a:bodyPr>
          <a:lstStyle/>
          <a:p>
            <a:pPr>
              <a:defRPr sz="1500">
                <a:solidFill>
                  <a:srgbClr val="111111"/>
                </a:solidFill>
              </a:defRPr>
            </a:pPr>
            <a:r>
              <a:t>• диагностические сигналы реактора связаны с делением ядер, нейтронным полем, продуктами деления, теплопереносом и состоянием оборудования;</a:t>
            </a:r>
          </a:p>
          <a:p>
            <a:pPr>
              <a:defRPr sz="1500">
                <a:solidFill>
                  <a:srgbClr val="111111"/>
                </a:solidFill>
              </a:defRPr>
            </a:pPr>
            <a:r>
              <a:t>• безопасный контроль требует согласованного анализа нейтронных, теплогидравлических, радиационных, технических и цифровых параметров;</a:t>
            </a:r>
          </a:p>
          <a:p>
            <a:pPr>
              <a:defRPr sz="1500">
                <a:solidFill>
                  <a:srgbClr val="111111"/>
                </a:solidFill>
              </a:defRPr>
            </a:pPr>
            <a:r>
              <a:t>• нейтронная диагностика наиболее прямо связана с мощностью и цепной реакцией;</a:t>
            </a:r>
          </a:p>
          <a:p>
            <a:pPr>
              <a:defRPr sz="1500">
                <a:solidFill>
                  <a:srgbClr val="111111"/>
                </a:solidFill>
              </a:defRPr>
            </a:pPr>
            <a:r>
              <a:t>• гамма-спектрометрия важна для контроля теплоносителя и герметичности ТВЭЛов;</a:t>
            </a:r>
          </a:p>
          <a:p>
            <a:pPr>
              <a:defRPr sz="1500">
                <a:solidFill>
                  <a:srgbClr val="111111"/>
                </a:solidFill>
              </a:defRPr>
            </a:pPr>
            <a:r>
              <a:t>• перспективы связаны с онлайн-мониторингом, цифровыми моделями, роботизированным контролем и защищённой информационной инфраструктурой.</a:t>
            </a:r>
          </a:p>
        </p:txBody>
      </p:sp>
      <p:sp>
        <p:nvSpPr>
          <p:cNvPr id="486" name="Shape 9"/>
          <p:cNvSpPr/>
          <p:nvPr/>
        </p:nvSpPr>
        <p:spPr>
          <a:xfrm>
            <a:off x="2057400" y="5120640"/>
            <a:ext cx="5029200" cy="658369"/>
          </a:xfrm>
          <a:prstGeom prst="roundRect">
            <a:avLst>
              <a:gd name="adj" fmla="val 8333"/>
            </a:avLst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87" name="Text 10"/>
          <p:cNvSpPr txBox="1"/>
          <p:nvPr/>
        </p:nvSpPr>
        <p:spPr>
          <a:xfrm>
            <a:off x="2057400" y="5272370"/>
            <a:ext cx="5029200" cy="318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b="1" sz="2200">
                <a:solidFill>
                  <a:srgbClr val="FFFFFF"/>
                </a:solidFill>
              </a:defRPr>
            </a:lvl1pPr>
          </a:lstStyle>
          <a:p>
            <a:pPr/>
            <a:r>
              <a:t>Спасибо за внимание!</a:t>
            </a:r>
          </a:p>
        </p:txBody>
      </p:sp>
      <p:sp>
        <p:nvSpPr>
          <p:cNvPr id="488" name="Slide Number Placeholder 0"/>
          <p:cNvSpPr txBox="1"/>
          <p:nvPr>
            <p:ph type="sldNum" sz="quarter" idx="4294967295"/>
          </p:nvPr>
        </p:nvSpPr>
        <p:spPr>
          <a:xfrm>
            <a:off x="-1" y="-1"/>
            <a:ext cx="256541" cy="27546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0"/>
          <p:cNvSpPr/>
          <p:nvPr/>
        </p:nvSpPr>
        <p:spPr>
          <a:xfrm>
            <a:off x="0" y="0"/>
            <a:ext cx="9144000" cy="219456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7" name="Text 1"/>
          <p:cNvSpPr txBox="1"/>
          <p:nvPr/>
        </p:nvSpPr>
        <p:spPr>
          <a:xfrm>
            <a:off x="182879" y="37084"/>
            <a:ext cx="877824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Постановка проблемы</a:t>
            </a:r>
          </a:p>
        </p:txBody>
      </p:sp>
      <p:sp>
        <p:nvSpPr>
          <p:cNvPr id="58" name="Shape 2"/>
          <p:cNvSpPr/>
          <p:nvPr/>
        </p:nvSpPr>
        <p:spPr>
          <a:xfrm>
            <a:off x="0" y="219456"/>
            <a:ext cx="9144000" cy="749809"/>
          </a:xfrm>
          <a:prstGeom prst="rect">
            <a:avLst/>
          </a:prstGeom>
          <a:solidFill>
            <a:srgbClr val="F1F1F1"/>
          </a:solidFill>
          <a:ln w="12700">
            <a:solidFill>
              <a:srgbClr val="F1F1F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9" name="Text 3"/>
          <p:cNvSpPr txBox="1"/>
          <p:nvPr/>
        </p:nvSpPr>
        <p:spPr>
          <a:xfrm>
            <a:off x="164591" y="329184"/>
            <a:ext cx="8778242" cy="566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>
              <a:defRPr sz="2400">
                <a:solidFill>
                  <a:srgbClr val="172078"/>
                </a:solidFill>
              </a:defRPr>
            </a:lvl1pPr>
          </a:lstStyle>
          <a:p>
            <a:pPr/>
            <a:r>
              <a:t>Постановка проблемы</a:t>
            </a:r>
          </a:p>
        </p:txBody>
      </p:sp>
      <p:sp>
        <p:nvSpPr>
          <p:cNvPr id="60" name="Shape 4"/>
          <p:cNvSpPr/>
          <p:nvPr/>
        </p:nvSpPr>
        <p:spPr>
          <a:xfrm>
            <a:off x="0" y="6601968"/>
            <a:ext cx="9144000" cy="256033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61" name="Text 5"/>
          <p:cNvSpPr txBox="1"/>
          <p:nvPr/>
        </p:nvSpPr>
        <p:spPr>
          <a:xfrm>
            <a:off x="45719" y="6648195"/>
            <a:ext cx="21945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Гисубизо К. О.</a:t>
            </a:r>
          </a:p>
        </p:txBody>
      </p:sp>
      <p:sp>
        <p:nvSpPr>
          <p:cNvPr id="62" name="Text 6"/>
          <p:cNvSpPr txBox="1"/>
          <p:nvPr/>
        </p:nvSpPr>
        <p:spPr>
          <a:xfrm>
            <a:off x="3520440" y="6648195"/>
            <a:ext cx="21031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НИЯУ МИФИ</a:t>
            </a:r>
          </a:p>
        </p:txBody>
      </p:sp>
      <p:sp>
        <p:nvSpPr>
          <p:cNvPr id="63" name="Text 7"/>
          <p:cNvSpPr txBox="1"/>
          <p:nvPr/>
        </p:nvSpPr>
        <p:spPr>
          <a:xfrm>
            <a:off x="6949440" y="6648195"/>
            <a:ext cx="21488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2026      3 / 22</a:t>
            </a:r>
          </a:p>
        </p:txBody>
      </p:sp>
      <p:sp>
        <p:nvSpPr>
          <p:cNvPr id="64" name="Text 8"/>
          <p:cNvSpPr txBox="1"/>
          <p:nvPr/>
        </p:nvSpPr>
        <p:spPr>
          <a:xfrm>
            <a:off x="502920" y="1207007"/>
            <a:ext cx="4709160" cy="37490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61" tIns="761" rIns="761" bIns="761">
            <a:normAutofit fontScale="100000" lnSpcReduction="0"/>
          </a:bodyPr>
          <a:lstStyle/>
          <a:p>
            <a:pPr>
              <a:defRPr sz="1600">
                <a:solidFill>
                  <a:srgbClr val="111111"/>
                </a:solidFill>
              </a:defRPr>
            </a:pPr>
            <a:r>
              <a:t>• В реакторе одновременно протекают нейтронно-физические, тепловые, радиационные и механические процессы.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Большинство важных процессов происходит внутри закрытых и радиационно опасных объёмов.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Отклонение параметра может означать изменение режима, дефект оборудования или ошибку измерительного канала.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Задача диагностики — перейти от “что измерено?” к “почему это произошло?”</a:t>
            </a:r>
          </a:p>
        </p:txBody>
      </p:sp>
      <p:sp>
        <p:nvSpPr>
          <p:cNvPr id="65" name="Shape 9"/>
          <p:cNvSpPr/>
          <p:nvPr/>
        </p:nvSpPr>
        <p:spPr>
          <a:xfrm>
            <a:off x="5715000" y="1417319"/>
            <a:ext cx="2286000" cy="685801"/>
          </a:xfrm>
          <a:prstGeom prst="roundRect">
            <a:avLst>
              <a:gd name="adj" fmla="val 8000"/>
            </a:avLst>
          </a:prstGeom>
          <a:solidFill>
            <a:srgbClr val="EEF1FB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66" name="Text 10"/>
          <p:cNvSpPr txBox="1"/>
          <p:nvPr/>
        </p:nvSpPr>
        <p:spPr>
          <a:xfrm>
            <a:off x="5788152" y="1490472"/>
            <a:ext cx="2139697" cy="5394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Мониторинг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значения параметров</a:t>
            </a:r>
          </a:p>
        </p:txBody>
      </p:sp>
      <p:sp>
        <p:nvSpPr>
          <p:cNvPr id="67" name="Shape 11"/>
          <p:cNvSpPr/>
          <p:nvPr/>
        </p:nvSpPr>
        <p:spPr>
          <a:xfrm>
            <a:off x="6858000" y="2148839"/>
            <a:ext cx="0" cy="45720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68" name="Shape 12"/>
          <p:cNvSpPr/>
          <p:nvPr/>
        </p:nvSpPr>
        <p:spPr>
          <a:xfrm>
            <a:off x="5486400" y="2697479"/>
            <a:ext cx="2743200" cy="822961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69" name="Text 13"/>
          <p:cNvSpPr txBox="1"/>
          <p:nvPr/>
        </p:nvSpPr>
        <p:spPr>
          <a:xfrm>
            <a:off x="5559552" y="2770632"/>
            <a:ext cx="2596897" cy="676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Диагностика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физическая интерпретация</a:t>
            </a:r>
          </a:p>
        </p:txBody>
      </p:sp>
      <p:sp>
        <p:nvSpPr>
          <p:cNvPr id="70" name="Shape 14"/>
          <p:cNvSpPr/>
          <p:nvPr/>
        </p:nvSpPr>
        <p:spPr>
          <a:xfrm>
            <a:off x="6858000" y="3584447"/>
            <a:ext cx="0" cy="45720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71" name="Shape 15"/>
          <p:cNvSpPr/>
          <p:nvPr/>
        </p:nvSpPr>
        <p:spPr>
          <a:xfrm>
            <a:off x="5623559" y="4160520"/>
            <a:ext cx="2834641" cy="914401"/>
          </a:xfrm>
          <a:prstGeom prst="roundRect">
            <a:avLst>
              <a:gd name="adj" fmla="val 6000"/>
            </a:avLst>
          </a:prstGeom>
          <a:solidFill>
            <a:srgbClr val="EEF1FB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72" name="Text 16"/>
          <p:cNvSpPr txBox="1"/>
          <p:nvPr/>
        </p:nvSpPr>
        <p:spPr>
          <a:xfrm>
            <a:off x="5696711" y="4233671"/>
            <a:ext cx="2688337" cy="7680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Решение: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норма, предупреждение, защита</a:t>
            </a:r>
          </a:p>
        </p:txBody>
      </p:sp>
      <p:sp>
        <p:nvSpPr>
          <p:cNvPr id="73" name="Slide Number Placeholder 0"/>
          <p:cNvSpPr txBox="1"/>
          <p:nvPr>
            <p:ph type="sldNum" sz="quarter" idx="4294967295"/>
          </p:nvPr>
        </p:nvSpPr>
        <p:spPr>
          <a:xfrm>
            <a:off x="-1" y="-1"/>
            <a:ext cx="180341" cy="27546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0"/>
          <p:cNvSpPr/>
          <p:nvPr/>
        </p:nvSpPr>
        <p:spPr>
          <a:xfrm>
            <a:off x="0" y="0"/>
            <a:ext cx="9144000" cy="219456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78" name="Text 1"/>
          <p:cNvSpPr txBox="1"/>
          <p:nvPr/>
        </p:nvSpPr>
        <p:spPr>
          <a:xfrm>
            <a:off x="182879" y="37084"/>
            <a:ext cx="877824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Актуальность</a:t>
            </a:r>
          </a:p>
        </p:txBody>
      </p:sp>
      <p:sp>
        <p:nvSpPr>
          <p:cNvPr id="79" name="Shape 2"/>
          <p:cNvSpPr/>
          <p:nvPr/>
        </p:nvSpPr>
        <p:spPr>
          <a:xfrm>
            <a:off x="0" y="219456"/>
            <a:ext cx="9144000" cy="749809"/>
          </a:xfrm>
          <a:prstGeom prst="rect">
            <a:avLst/>
          </a:prstGeom>
          <a:solidFill>
            <a:srgbClr val="F1F1F1"/>
          </a:solidFill>
          <a:ln w="12700">
            <a:solidFill>
              <a:srgbClr val="F1F1F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80" name="Text 3"/>
          <p:cNvSpPr txBox="1"/>
          <p:nvPr/>
        </p:nvSpPr>
        <p:spPr>
          <a:xfrm>
            <a:off x="164591" y="329184"/>
            <a:ext cx="8778242" cy="566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>
              <a:defRPr sz="2400">
                <a:solidFill>
                  <a:srgbClr val="172078"/>
                </a:solidFill>
              </a:defRPr>
            </a:lvl1pPr>
          </a:lstStyle>
          <a:p>
            <a:pPr/>
            <a:r>
              <a:t>Актуальность темы</a:t>
            </a:r>
          </a:p>
        </p:txBody>
      </p:sp>
      <p:sp>
        <p:nvSpPr>
          <p:cNvPr id="81" name="Shape 4"/>
          <p:cNvSpPr/>
          <p:nvPr/>
        </p:nvSpPr>
        <p:spPr>
          <a:xfrm>
            <a:off x="0" y="6601968"/>
            <a:ext cx="9144000" cy="256033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82" name="Text 5"/>
          <p:cNvSpPr txBox="1"/>
          <p:nvPr/>
        </p:nvSpPr>
        <p:spPr>
          <a:xfrm>
            <a:off x="45719" y="6648195"/>
            <a:ext cx="21945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Гисубизо К. О.</a:t>
            </a:r>
          </a:p>
        </p:txBody>
      </p:sp>
      <p:sp>
        <p:nvSpPr>
          <p:cNvPr id="83" name="Text 6"/>
          <p:cNvSpPr txBox="1"/>
          <p:nvPr/>
        </p:nvSpPr>
        <p:spPr>
          <a:xfrm>
            <a:off x="3520440" y="6648195"/>
            <a:ext cx="21031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НИЯУ МИФИ</a:t>
            </a:r>
          </a:p>
        </p:txBody>
      </p:sp>
      <p:sp>
        <p:nvSpPr>
          <p:cNvPr id="84" name="Text 7"/>
          <p:cNvSpPr txBox="1"/>
          <p:nvPr/>
        </p:nvSpPr>
        <p:spPr>
          <a:xfrm>
            <a:off x="6949440" y="6648195"/>
            <a:ext cx="21488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2026      4 / 22</a:t>
            </a:r>
          </a:p>
        </p:txBody>
      </p:sp>
      <p:sp>
        <p:nvSpPr>
          <p:cNvPr id="85" name="Shape 8"/>
          <p:cNvSpPr/>
          <p:nvPr/>
        </p:nvSpPr>
        <p:spPr>
          <a:xfrm>
            <a:off x="502919" y="1280160"/>
            <a:ext cx="2286001" cy="685801"/>
          </a:xfrm>
          <a:prstGeom prst="roundRect">
            <a:avLst>
              <a:gd name="adj" fmla="val 8000"/>
            </a:avLst>
          </a:prstGeom>
          <a:solidFill>
            <a:srgbClr val="EEF1FB"/>
          </a:solidFill>
          <a:ln w="12700">
            <a:solidFill>
              <a:srgbClr val="9AA3D4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86" name="Text 9"/>
          <p:cNvSpPr txBox="1"/>
          <p:nvPr/>
        </p:nvSpPr>
        <p:spPr>
          <a:xfrm>
            <a:off x="576072" y="1353311"/>
            <a:ext cx="2139697" cy="5394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 algn="ctr">
              <a:defRPr b="1" sz="1600">
                <a:solidFill>
                  <a:srgbClr val="111111"/>
                </a:solidFill>
              </a:defRPr>
            </a:lvl1pPr>
          </a:lstStyle>
          <a:p>
            <a:pPr/>
            <a:r>
              <a:t>Безопасность АЭС</a:t>
            </a:r>
          </a:p>
        </p:txBody>
      </p:sp>
      <p:sp>
        <p:nvSpPr>
          <p:cNvPr id="87" name="Shape 10"/>
          <p:cNvSpPr/>
          <p:nvPr/>
        </p:nvSpPr>
        <p:spPr>
          <a:xfrm>
            <a:off x="3429000" y="1280160"/>
            <a:ext cx="2286000" cy="685801"/>
          </a:xfrm>
          <a:prstGeom prst="roundRect">
            <a:avLst>
              <a:gd name="adj" fmla="val 8000"/>
            </a:avLst>
          </a:prstGeom>
          <a:solidFill>
            <a:srgbClr val="EEF1FB"/>
          </a:solidFill>
          <a:ln w="12700">
            <a:solidFill>
              <a:srgbClr val="9AA3D4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88" name="Text 11"/>
          <p:cNvSpPr txBox="1"/>
          <p:nvPr/>
        </p:nvSpPr>
        <p:spPr>
          <a:xfrm>
            <a:off x="3502152" y="1353311"/>
            <a:ext cx="2139697" cy="5394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 algn="ctr">
              <a:defRPr b="1" sz="1600">
                <a:solidFill>
                  <a:srgbClr val="111111"/>
                </a:solidFill>
              </a:defRPr>
            </a:lvl1pPr>
          </a:lstStyle>
          <a:p>
            <a:pPr/>
            <a:r>
              <a:t>Старение оборудования</a:t>
            </a:r>
          </a:p>
        </p:txBody>
      </p:sp>
      <p:sp>
        <p:nvSpPr>
          <p:cNvPr id="89" name="Shape 12"/>
          <p:cNvSpPr/>
          <p:nvPr/>
        </p:nvSpPr>
        <p:spPr>
          <a:xfrm>
            <a:off x="6355079" y="1280160"/>
            <a:ext cx="2286001" cy="685801"/>
          </a:xfrm>
          <a:prstGeom prst="roundRect">
            <a:avLst>
              <a:gd name="adj" fmla="val 8000"/>
            </a:avLst>
          </a:prstGeom>
          <a:solidFill>
            <a:srgbClr val="EEF1FB"/>
          </a:solidFill>
          <a:ln w="12700">
            <a:solidFill>
              <a:srgbClr val="9AA3D4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90" name="Text 13"/>
          <p:cNvSpPr txBox="1"/>
          <p:nvPr/>
        </p:nvSpPr>
        <p:spPr>
          <a:xfrm>
            <a:off x="6428232" y="1353311"/>
            <a:ext cx="2139696" cy="5394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 algn="ctr">
              <a:defRPr b="1" sz="1600">
                <a:solidFill>
                  <a:srgbClr val="111111"/>
                </a:solidFill>
              </a:defRPr>
            </a:lvl1pPr>
          </a:lstStyle>
          <a:p>
            <a:pPr/>
            <a:r>
              <a:t>Цифровизация энергоблоков</a:t>
            </a:r>
          </a:p>
        </p:txBody>
      </p:sp>
      <p:sp>
        <p:nvSpPr>
          <p:cNvPr id="91" name="Text 14"/>
          <p:cNvSpPr txBox="1"/>
          <p:nvPr/>
        </p:nvSpPr>
        <p:spPr>
          <a:xfrm>
            <a:off x="513005" y="2350007"/>
            <a:ext cx="7772401" cy="320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61" tIns="761" rIns="761" bIns="761">
            <a:normAutofit fontScale="100000" lnSpcReduction="0"/>
          </a:bodyPr>
          <a:lstStyle/>
          <a:p>
            <a:pPr>
              <a:defRPr sz="1600">
                <a:solidFill>
                  <a:srgbClr val="111111"/>
                </a:solidFill>
              </a:defRPr>
            </a:pPr>
            <a:r>
              <a:t>• требования к безопасности уточняются с учётом опыта эксплуатации;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оборудование АЭС рассчитано на длительную службу, поэтому нужен контроль фактического состояния;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цифровые данные дают новые возможности анализа, но требуют достоверности и киберзащиты;</a:t>
            </a:r>
          </a:p>
          <a:p>
            <a:pPr marL="160421" indent="-160421">
              <a:buSzPct val="100000"/>
              <a:buChar char="•"/>
              <a:defRPr sz="1600">
                <a:solidFill>
                  <a:srgbClr val="111111"/>
                </a:solidFill>
              </a:defRPr>
            </a:pPr>
            <a:r>
              <a:t>раннее выявление отклонений снижает риск развития отказа и повышает надёжность энергоблока.</a:t>
            </a:r>
          </a:p>
          <a:p>
            <a:pPr>
              <a:defRPr sz="1600">
                <a:solidFill>
                  <a:srgbClr val="111111"/>
                </a:solidFill>
              </a:defRPr>
            </a:pPr>
          </a:p>
        </p:txBody>
      </p:sp>
      <p:sp>
        <p:nvSpPr>
          <p:cNvPr id="92" name="Slide Number Placeholder 0"/>
          <p:cNvSpPr txBox="1"/>
          <p:nvPr>
            <p:ph type="sldNum" sz="quarter" idx="4294967295"/>
          </p:nvPr>
        </p:nvSpPr>
        <p:spPr>
          <a:xfrm>
            <a:off x="-1" y="-1"/>
            <a:ext cx="180341" cy="27546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0"/>
          <p:cNvSpPr/>
          <p:nvPr/>
        </p:nvSpPr>
        <p:spPr>
          <a:xfrm>
            <a:off x="0" y="0"/>
            <a:ext cx="9144000" cy="219456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97" name="Text 1"/>
          <p:cNvSpPr txBox="1"/>
          <p:nvPr/>
        </p:nvSpPr>
        <p:spPr>
          <a:xfrm>
            <a:off x="182879" y="37084"/>
            <a:ext cx="877824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Цель исследования</a:t>
            </a:r>
          </a:p>
        </p:txBody>
      </p:sp>
      <p:sp>
        <p:nvSpPr>
          <p:cNvPr id="98" name="Shape 2"/>
          <p:cNvSpPr/>
          <p:nvPr/>
        </p:nvSpPr>
        <p:spPr>
          <a:xfrm>
            <a:off x="0" y="219456"/>
            <a:ext cx="9144000" cy="749809"/>
          </a:xfrm>
          <a:prstGeom prst="rect">
            <a:avLst/>
          </a:prstGeom>
          <a:solidFill>
            <a:srgbClr val="F1F1F1"/>
          </a:solidFill>
          <a:ln w="12700">
            <a:solidFill>
              <a:srgbClr val="F1F1F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99" name="Text 3"/>
          <p:cNvSpPr txBox="1"/>
          <p:nvPr/>
        </p:nvSpPr>
        <p:spPr>
          <a:xfrm>
            <a:off x="164591" y="329184"/>
            <a:ext cx="8778242" cy="566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>
              <a:defRPr sz="2400">
                <a:solidFill>
                  <a:srgbClr val="172078"/>
                </a:solidFill>
              </a:defRPr>
            </a:lvl1pPr>
          </a:lstStyle>
          <a:p>
            <a:pPr/>
            <a:r>
              <a:t>Цель, объект и задачи исследования</a:t>
            </a:r>
          </a:p>
        </p:txBody>
      </p:sp>
      <p:sp>
        <p:nvSpPr>
          <p:cNvPr id="100" name="Shape 4"/>
          <p:cNvSpPr/>
          <p:nvPr/>
        </p:nvSpPr>
        <p:spPr>
          <a:xfrm>
            <a:off x="0" y="6601968"/>
            <a:ext cx="9144000" cy="256033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01" name="Text 5"/>
          <p:cNvSpPr txBox="1"/>
          <p:nvPr/>
        </p:nvSpPr>
        <p:spPr>
          <a:xfrm>
            <a:off x="45719" y="6648195"/>
            <a:ext cx="21945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Гисубизо К. О.</a:t>
            </a:r>
          </a:p>
        </p:txBody>
      </p:sp>
      <p:sp>
        <p:nvSpPr>
          <p:cNvPr id="102" name="Text 6"/>
          <p:cNvSpPr txBox="1"/>
          <p:nvPr/>
        </p:nvSpPr>
        <p:spPr>
          <a:xfrm>
            <a:off x="3520440" y="6648195"/>
            <a:ext cx="21031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НИЯУ МИФИ</a:t>
            </a:r>
          </a:p>
        </p:txBody>
      </p:sp>
      <p:sp>
        <p:nvSpPr>
          <p:cNvPr id="103" name="Text 7"/>
          <p:cNvSpPr txBox="1"/>
          <p:nvPr/>
        </p:nvSpPr>
        <p:spPr>
          <a:xfrm>
            <a:off x="6949440" y="6648195"/>
            <a:ext cx="21488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2026      5 / 22</a:t>
            </a:r>
          </a:p>
        </p:txBody>
      </p:sp>
      <p:sp>
        <p:nvSpPr>
          <p:cNvPr id="104" name="Shape 8"/>
          <p:cNvSpPr/>
          <p:nvPr/>
        </p:nvSpPr>
        <p:spPr>
          <a:xfrm>
            <a:off x="502919" y="1143000"/>
            <a:ext cx="1828801" cy="502920"/>
          </a:xfrm>
          <a:prstGeom prst="roundRect">
            <a:avLst>
              <a:gd name="adj" fmla="val 10909"/>
            </a:avLst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05" name="Text 9"/>
          <p:cNvSpPr txBox="1"/>
          <p:nvPr/>
        </p:nvSpPr>
        <p:spPr>
          <a:xfrm>
            <a:off x="576072" y="1216152"/>
            <a:ext cx="1682497" cy="3566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 algn="ctr">
              <a:defRPr b="1" sz="1600">
                <a:solidFill>
                  <a:srgbClr val="FFFFFF"/>
                </a:solidFill>
              </a:defRPr>
            </a:lvl1pPr>
          </a:lstStyle>
          <a:p>
            <a:pPr/>
            <a:r>
              <a:t>Цель работы</a:t>
            </a:r>
          </a:p>
        </p:txBody>
      </p:sp>
      <p:sp>
        <p:nvSpPr>
          <p:cNvPr id="106" name="Text 10"/>
          <p:cNvSpPr txBox="1"/>
          <p:nvPr/>
        </p:nvSpPr>
        <p:spPr>
          <a:xfrm>
            <a:off x="2514600" y="1115567"/>
            <a:ext cx="6035041" cy="731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0" tIns="380" rIns="380" bIns="380" anchor="ctr">
            <a:normAutofit fontScale="100000" lnSpcReduction="0"/>
          </a:bodyPr>
          <a:lstStyle>
            <a:lvl1pPr>
              <a:defRPr sz="1600">
                <a:solidFill>
                  <a:srgbClr val="111111"/>
                </a:solidFill>
              </a:defRPr>
            </a:lvl1pPr>
          </a:lstStyle>
          <a:p>
            <a:pPr/>
            <a:r>
              <a:t>Показать, как методы ядерной физики и инженерной диагностики применяются для контроля реактора, активной зоны, топлива, теплоносителя и оборудования.</a:t>
            </a:r>
          </a:p>
        </p:txBody>
      </p:sp>
      <p:sp>
        <p:nvSpPr>
          <p:cNvPr id="107" name="Shape 11"/>
          <p:cNvSpPr/>
          <p:nvPr/>
        </p:nvSpPr>
        <p:spPr>
          <a:xfrm>
            <a:off x="502919" y="2240279"/>
            <a:ext cx="1828801" cy="457201"/>
          </a:xfrm>
          <a:prstGeom prst="roundRect">
            <a:avLst>
              <a:gd name="adj" fmla="val 12000"/>
            </a:avLst>
          </a:prstGeom>
          <a:solidFill>
            <a:srgbClr val="EEF1FB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08" name="Text 12"/>
          <p:cNvSpPr txBox="1"/>
          <p:nvPr/>
        </p:nvSpPr>
        <p:spPr>
          <a:xfrm>
            <a:off x="576072" y="2313432"/>
            <a:ext cx="1682497" cy="3108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 algn="ctr">
              <a:defRPr sz="1400">
                <a:solidFill>
                  <a:srgbClr val="111111"/>
                </a:solidFill>
              </a:defRPr>
            </a:lvl1pPr>
          </a:lstStyle>
          <a:p>
            <a:pPr/>
            <a:r>
              <a:t>Объект</a:t>
            </a:r>
          </a:p>
        </p:txBody>
      </p:sp>
      <p:sp>
        <p:nvSpPr>
          <p:cNvPr id="109" name="Text 13"/>
          <p:cNvSpPr txBox="1"/>
          <p:nvPr/>
        </p:nvSpPr>
        <p:spPr>
          <a:xfrm>
            <a:off x="2514600" y="2212848"/>
            <a:ext cx="6035041" cy="502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0" tIns="380" rIns="380" bIns="380" anchor="ctr">
            <a:normAutofit fontScale="100000" lnSpcReduction="0"/>
          </a:bodyPr>
          <a:lstStyle>
            <a:lvl1pPr>
              <a:defRPr sz="1500">
                <a:solidFill>
                  <a:srgbClr val="111111"/>
                </a:solidFill>
              </a:defRPr>
            </a:lvl1pPr>
          </a:lstStyle>
          <a:p>
            <a:pPr/>
            <a:r>
              <a:t>Ядерный реактор АЭС как источник нейтронного, гамма- и других видов ионизирующего излучения.</a:t>
            </a:r>
          </a:p>
        </p:txBody>
      </p:sp>
      <p:sp>
        <p:nvSpPr>
          <p:cNvPr id="110" name="Shape 14"/>
          <p:cNvSpPr/>
          <p:nvPr/>
        </p:nvSpPr>
        <p:spPr>
          <a:xfrm>
            <a:off x="502919" y="3154679"/>
            <a:ext cx="1828801" cy="457201"/>
          </a:xfrm>
          <a:prstGeom prst="roundRect">
            <a:avLst>
              <a:gd name="adj" fmla="val 12000"/>
            </a:avLst>
          </a:prstGeom>
          <a:solidFill>
            <a:srgbClr val="EEF1FB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11" name="Text 15"/>
          <p:cNvSpPr txBox="1"/>
          <p:nvPr/>
        </p:nvSpPr>
        <p:spPr>
          <a:xfrm>
            <a:off x="576072" y="3227832"/>
            <a:ext cx="1682497" cy="3108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 algn="ctr">
              <a:defRPr sz="1400">
                <a:solidFill>
                  <a:srgbClr val="111111"/>
                </a:solidFill>
              </a:defRPr>
            </a:lvl1pPr>
          </a:lstStyle>
          <a:p>
            <a:pPr/>
            <a:r>
              <a:t>Задачи</a:t>
            </a:r>
          </a:p>
        </p:txBody>
      </p:sp>
      <p:sp>
        <p:nvSpPr>
          <p:cNvPr id="112" name="Text 16"/>
          <p:cNvSpPr txBox="1"/>
          <p:nvPr/>
        </p:nvSpPr>
        <p:spPr>
          <a:xfrm>
            <a:off x="2514600" y="3063239"/>
            <a:ext cx="6035041" cy="21945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61" tIns="761" rIns="761" bIns="761">
            <a:normAutofit fontScale="100000" lnSpcReduction="0"/>
          </a:bodyPr>
          <a:lstStyle/>
          <a:p>
            <a:pPr>
              <a:defRPr sz="1500">
                <a:solidFill>
                  <a:srgbClr val="111111"/>
                </a:solidFill>
              </a:defRPr>
            </a:pPr>
            <a:r>
              <a:t>• описать физику формирования диагностических сигналов;</a:t>
            </a:r>
          </a:p>
          <a:p>
            <a:pPr>
              <a:defRPr sz="1500">
                <a:solidFill>
                  <a:srgbClr val="111111"/>
                </a:solidFill>
              </a:defRPr>
            </a:pPr>
            <a:r>
              <a:t>• классифицировать системы мониторинга реактора;</a:t>
            </a:r>
          </a:p>
          <a:p>
            <a:pPr>
              <a:defRPr sz="1500">
                <a:solidFill>
                  <a:srgbClr val="111111"/>
                </a:solidFill>
              </a:defRPr>
            </a:pPr>
            <a:r>
              <a:t>• сравнить методы регистрации ионизирующих излучений;</a:t>
            </a:r>
          </a:p>
          <a:p>
            <a:pPr>
              <a:defRPr sz="1500">
                <a:solidFill>
                  <a:srgbClr val="111111"/>
                </a:solidFill>
              </a:defRPr>
            </a:pPr>
            <a:r>
              <a:t>• выполнить расчётные оценки, важные для диагностики.</a:t>
            </a:r>
          </a:p>
        </p:txBody>
      </p:sp>
      <p:sp>
        <p:nvSpPr>
          <p:cNvPr id="113" name="Slide Number Placeholder 0"/>
          <p:cNvSpPr txBox="1"/>
          <p:nvPr>
            <p:ph type="sldNum" sz="quarter" idx="4294967295"/>
          </p:nvPr>
        </p:nvSpPr>
        <p:spPr>
          <a:xfrm>
            <a:off x="-1" y="-1"/>
            <a:ext cx="180341" cy="27546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0"/>
          <p:cNvSpPr/>
          <p:nvPr/>
        </p:nvSpPr>
        <p:spPr>
          <a:xfrm>
            <a:off x="0" y="0"/>
            <a:ext cx="9144000" cy="219456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18" name="Text 1"/>
          <p:cNvSpPr txBox="1"/>
          <p:nvPr/>
        </p:nvSpPr>
        <p:spPr>
          <a:xfrm>
            <a:off x="182879" y="37084"/>
            <a:ext cx="877824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Физические основы</a:t>
            </a:r>
          </a:p>
        </p:txBody>
      </p:sp>
      <p:sp>
        <p:nvSpPr>
          <p:cNvPr id="119" name="Shape 2"/>
          <p:cNvSpPr/>
          <p:nvPr/>
        </p:nvSpPr>
        <p:spPr>
          <a:xfrm>
            <a:off x="0" y="219456"/>
            <a:ext cx="9144000" cy="749809"/>
          </a:xfrm>
          <a:prstGeom prst="rect">
            <a:avLst/>
          </a:prstGeom>
          <a:solidFill>
            <a:srgbClr val="F1F1F1"/>
          </a:solidFill>
          <a:ln w="12700">
            <a:solidFill>
              <a:srgbClr val="F1F1F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20" name="Text 3"/>
          <p:cNvSpPr txBox="1"/>
          <p:nvPr/>
        </p:nvSpPr>
        <p:spPr>
          <a:xfrm>
            <a:off x="164591" y="329184"/>
            <a:ext cx="8778242" cy="566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>
              <a:defRPr sz="2400">
                <a:solidFill>
                  <a:srgbClr val="172078"/>
                </a:solidFill>
              </a:defRPr>
            </a:lvl1pPr>
          </a:lstStyle>
          <a:p>
            <a:pPr/>
            <a:r>
              <a:t>От деления ядра к диагностическому сигналу</a:t>
            </a:r>
          </a:p>
        </p:txBody>
      </p:sp>
      <p:sp>
        <p:nvSpPr>
          <p:cNvPr id="121" name="Shape 4"/>
          <p:cNvSpPr/>
          <p:nvPr/>
        </p:nvSpPr>
        <p:spPr>
          <a:xfrm>
            <a:off x="0" y="6601968"/>
            <a:ext cx="9144000" cy="256033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22" name="Text 5"/>
          <p:cNvSpPr txBox="1"/>
          <p:nvPr/>
        </p:nvSpPr>
        <p:spPr>
          <a:xfrm>
            <a:off x="45719" y="6648195"/>
            <a:ext cx="21945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Гисубизо К. О.</a:t>
            </a:r>
          </a:p>
        </p:txBody>
      </p:sp>
      <p:sp>
        <p:nvSpPr>
          <p:cNvPr id="123" name="Text 6"/>
          <p:cNvSpPr txBox="1"/>
          <p:nvPr/>
        </p:nvSpPr>
        <p:spPr>
          <a:xfrm>
            <a:off x="3520440" y="6648195"/>
            <a:ext cx="21031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НИЯУ МИФИ</a:t>
            </a:r>
          </a:p>
        </p:txBody>
      </p:sp>
      <p:sp>
        <p:nvSpPr>
          <p:cNvPr id="124" name="Text 7"/>
          <p:cNvSpPr txBox="1"/>
          <p:nvPr/>
        </p:nvSpPr>
        <p:spPr>
          <a:xfrm>
            <a:off x="6949440" y="6648195"/>
            <a:ext cx="21488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2026      6 / 22</a:t>
            </a:r>
          </a:p>
        </p:txBody>
      </p:sp>
      <p:sp>
        <p:nvSpPr>
          <p:cNvPr id="125" name="Shape 8"/>
          <p:cNvSpPr/>
          <p:nvPr/>
        </p:nvSpPr>
        <p:spPr>
          <a:xfrm>
            <a:off x="502919" y="1417319"/>
            <a:ext cx="2057401" cy="960121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8FA0D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26" name="Text 9"/>
          <p:cNvSpPr txBox="1"/>
          <p:nvPr/>
        </p:nvSpPr>
        <p:spPr>
          <a:xfrm>
            <a:off x="576072" y="1490472"/>
            <a:ext cx="1911097" cy="8138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²³⁵U + n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→ осколки + νn + γ + Q</a:t>
            </a:r>
          </a:p>
        </p:txBody>
      </p:sp>
      <p:sp>
        <p:nvSpPr>
          <p:cNvPr id="127" name="Shape 10"/>
          <p:cNvSpPr/>
          <p:nvPr/>
        </p:nvSpPr>
        <p:spPr>
          <a:xfrm>
            <a:off x="2606039" y="1874520"/>
            <a:ext cx="457201" cy="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28" name="Shape 11"/>
          <p:cNvSpPr/>
          <p:nvPr/>
        </p:nvSpPr>
        <p:spPr>
          <a:xfrm>
            <a:off x="3108960" y="1417319"/>
            <a:ext cx="1828801" cy="960121"/>
          </a:xfrm>
          <a:prstGeom prst="roundRect">
            <a:avLst>
              <a:gd name="adj" fmla="val 5714"/>
            </a:avLst>
          </a:prstGeom>
          <a:solidFill>
            <a:srgbClr val="EEF1FB"/>
          </a:solidFill>
          <a:ln w="12700">
            <a:solidFill>
              <a:srgbClr val="8FA0D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29" name="Text 12"/>
          <p:cNvSpPr txBox="1"/>
          <p:nvPr/>
        </p:nvSpPr>
        <p:spPr>
          <a:xfrm>
            <a:off x="3182111" y="1490472"/>
            <a:ext cx="1682497" cy="8138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Тепловыделение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≈ 200 МэВ/деление</a:t>
            </a:r>
          </a:p>
        </p:txBody>
      </p:sp>
      <p:sp>
        <p:nvSpPr>
          <p:cNvPr id="130" name="Shape 13"/>
          <p:cNvSpPr/>
          <p:nvPr/>
        </p:nvSpPr>
        <p:spPr>
          <a:xfrm>
            <a:off x="4983479" y="1874520"/>
            <a:ext cx="457201" cy="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31" name="Shape 14"/>
          <p:cNvSpPr/>
          <p:nvPr/>
        </p:nvSpPr>
        <p:spPr>
          <a:xfrm>
            <a:off x="5486400" y="1417319"/>
            <a:ext cx="1828800" cy="960121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8FA0D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32" name="Text 15"/>
          <p:cNvSpPr txBox="1"/>
          <p:nvPr/>
        </p:nvSpPr>
        <p:spPr>
          <a:xfrm>
            <a:off x="5559552" y="1490472"/>
            <a:ext cx="1682497" cy="8138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Нейтронный поток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и продукты деления</a:t>
            </a:r>
          </a:p>
        </p:txBody>
      </p:sp>
      <p:sp>
        <p:nvSpPr>
          <p:cNvPr id="133" name="Shape 16"/>
          <p:cNvSpPr/>
          <p:nvPr/>
        </p:nvSpPr>
        <p:spPr>
          <a:xfrm>
            <a:off x="7360919" y="1874520"/>
            <a:ext cx="457201" cy="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34" name="Shape 17"/>
          <p:cNvSpPr/>
          <p:nvPr/>
        </p:nvSpPr>
        <p:spPr>
          <a:xfrm>
            <a:off x="7863840" y="1417319"/>
            <a:ext cx="868681" cy="960121"/>
          </a:xfrm>
          <a:prstGeom prst="roundRect">
            <a:avLst>
              <a:gd name="adj" fmla="val 6316"/>
            </a:avLst>
          </a:prstGeom>
          <a:solidFill>
            <a:srgbClr val="EEF1FB"/>
          </a:solidFill>
          <a:ln w="12700">
            <a:solidFill>
              <a:srgbClr val="8FA0D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35" name="Text 18"/>
          <p:cNvSpPr txBox="1"/>
          <p:nvPr/>
        </p:nvSpPr>
        <p:spPr>
          <a:xfrm>
            <a:off x="7936992" y="1490472"/>
            <a:ext cx="722377" cy="8138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300">
                <a:solidFill>
                  <a:srgbClr val="111111"/>
                </a:solidFill>
              </a:defRPr>
            </a:pPr>
            <a:r>
              <a:t>Сигналы</a:t>
            </a:r>
          </a:p>
          <a:p>
            <a:pPr algn="ctr">
              <a:defRPr sz="1300">
                <a:solidFill>
                  <a:srgbClr val="111111"/>
                </a:solidFill>
              </a:defRPr>
            </a:pPr>
            <a:r>
              <a:t>детекторов</a:t>
            </a:r>
          </a:p>
        </p:txBody>
      </p:sp>
      <p:sp>
        <p:nvSpPr>
          <p:cNvPr id="136" name="Text 19"/>
          <p:cNvSpPr txBox="1"/>
          <p:nvPr/>
        </p:nvSpPr>
        <p:spPr>
          <a:xfrm>
            <a:off x="822960" y="2880360"/>
            <a:ext cx="7772401" cy="23774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61" tIns="761" rIns="761" bIns="761">
            <a:normAutofit fontScale="100000" lnSpcReduction="0"/>
          </a:bodyPr>
          <a:lstStyle/>
          <a:p>
            <a:pPr>
              <a:defRPr sz="1600">
                <a:solidFill>
                  <a:srgbClr val="111111"/>
                </a:solidFill>
              </a:defRPr>
            </a:pPr>
            <a:r>
              <a:t>• скорость делений связана с тепловой мощностью реактора;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нейтроны дают наиболее прямую информацию о цепной реакции;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продукты деления и активации формируют гамма-спектры технологических сред;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теплоноситель переносит тепловую энергию, поэтому его параметры отражают теплоотвод.</a:t>
            </a:r>
          </a:p>
        </p:txBody>
      </p:sp>
      <p:sp>
        <p:nvSpPr>
          <p:cNvPr id="137" name="Slide Number Placeholder 0"/>
          <p:cNvSpPr txBox="1"/>
          <p:nvPr>
            <p:ph type="sldNum" sz="quarter" idx="4294967295"/>
          </p:nvPr>
        </p:nvSpPr>
        <p:spPr>
          <a:xfrm>
            <a:off x="-1" y="-1"/>
            <a:ext cx="180341" cy="27546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0"/>
          <p:cNvSpPr/>
          <p:nvPr/>
        </p:nvSpPr>
        <p:spPr>
          <a:xfrm>
            <a:off x="0" y="0"/>
            <a:ext cx="9144000" cy="219456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42" name="Text 1"/>
          <p:cNvSpPr txBox="1"/>
          <p:nvPr/>
        </p:nvSpPr>
        <p:spPr>
          <a:xfrm>
            <a:off x="182879" y="37084"/>
            <a:ext cx="877824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Физические основы</a:t>
            </a:r>
          </a:p>
        </p:txBody>
      </p:sp>
      <p:sp>
        <p:nvSpPr>
          <p:cNvPr id="143" name="Shape 2"/>
          <p:cNvSpPr/>
          <p:nvPr/>
        </p:nvSpPr>
        <p:spPr>
          <a:xfrm>
            <a:off x="0" y="219456"/>
            <a:ext cx="9144000" cy="749809"/>
          </a:xfrm>
          <a:prstGeom prst="rect">
            <a:avLst/>
          </a:prstGeom>
          <a:solidFill>
            <a:srgbClr val="F1F1F1"/>
          </a:solidFill>
          <a:ln w="12700">
            <a:solidFill>
              <a:srgbClr val="F1F1F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44" name="Text 3"/>
          <p:cNvSpPr txBox="1"/>
          <p:nvPr/>
        </p:nvSpPr>
        <p:spPr>
          <a:xfrm>
            <a:off x="164591" y="329184"/>
            <a:ext cx="8778242" cy="566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>
              <a:defRPr sz="2400">
                <a:solidFill>
                  <a:srgbClr val="172078"/>
                </a:solidFill>
              </a:defRPr>
            </a:lvl1pPr>
          </a:lstStyle>
          <a:p>
            <a:pPr/>
            <a:r>
              <a:t>Цепная реакция, критичность и реактивность</a:t>
            </a:r>
          </a:p>
        </p:txBody>
      </p:sp>
      <p:sp>
        <p:nvSpPr>
          <p:cNvPr id="145" name="Shape 4"/>
          <p:cNvSpPr/>
          <p:nvPr/>
        </p:nvSpPr>
        <p:spPr>
          <a:xfrm>
            <a:off x="0" y="6601968"/>
            <a:ext cx="9144000" cy="256033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46" name="Text 5"/>
          <p:cNvSpPr txBox="1"/>
          <p:nvPr/>
        </p:nvSpPr>
        <p:spPr>
          <a:xfrm>
            <a:off x="45719" y="6648195"/>
            <a:ext cx="21945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Гисубизо К. О.</a:t>
            </a:r>
          </a:p>
        </p:txBody>
      </p:sp>
      <p:sp>
        <p:nvSpPr>
          <p:cNvPr id="147" name="Text 6"/>
          <p:cNvSpPr txBox="1"/>
          <p:nvPr/>
        </p:nvSpPr>
        <p:spPr>
          <a:xfrm>
            <a:off x="3520440" y="6648195"/>
            <a:ext cx="21031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НИЯУ МИФИ</a:t>
            </a:r>
          </a:p>
        </p:txBody>
      </p:sp>
      <p:sp>
        <p:nvSpPr>
          <p:cNvPr id="148" name="Text 7"/>
          <p:cNvSpPr txBox="1"/>
          <p:nvPr/>
        </p:nvSpPr>
        <p:spPr>
          <a:xfrm>
            <a:off x="6949440" y="6648195"/>
            <a:ext cx="21488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2026      7 / 22</a:t>
            </a:r>
          </a:p>
        </p:txBody>
      </p:sp>
      <p:sp>
        <p:nvSpPr>
          <p:cNvPr id="149" name="Shape 8"/>
          <p:cNvSpPr/>
          <p:nvPr/>
        </p:nvSpPr>
        <p:spPr>
          <a:xfrm>
            <a:off x="685800" y="1325880"/>
            <a:ext cx="2103121" cy="822961"/>
          </a:xfrm>
          <a:prstGeom prst="roundRect">
            <a:avLst>
              <a:gd name="adj" fmla="val 6667"/>
            </a:avLst>
          </a:prstGeom>
          <a:solidFill>
            <a:srgbClr val="F8F8F8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50" name="Text 9"/>
          <p:cNvSpPr txBox="1"/>
          <p:nvPr/>
        </p:nvSpPr>
        <p:spPr>
          <a:xfrm>
            <a:off x="758951" y="1399032"/>
            <a:ext cx="1956818" cy="676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kэфф &lt; 1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подкритичность</a:t>
            </a:r>
          </a:p>
        </p:txBody>
      </p:sp>
      <p:sp>
        <p:nvSpPr>
          <p:cNvPr id="151" name="Shape 10"/>
          <p:cNvSpPr/>
          <p:nvPr/>
        </p:nvSpPr>
        <p:spPr>
          <a:xfrm>
            <a:off x="3520440" y="1325880"/>
            <a:ext cx="2103121" cy="822961"/>
          </a:xfrm>
          <a:prstGeom prst="roundRect">
            <a:avLst>
              <a:gd name="adj" fmla="val 6667"/>
            </a:avLst>
          </a:prstGeom>
          <a:solidFill>
            <a:srgbClr val="EEF1FB"/>
          </a:solidFill>
          <a:ln w="12700">
            <a:solidFill>
              <a:srgbClr val="8FA0D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52" name="Text 11"/>
          <p:cNvSpPr txBox="1"/>
          <p:nvPr/>
        </p:nvSpPr>
        <p:spPr>
          <a:xfrm>
            <a:off x="3593591" y="1399032"/>
            <a:ext cx="1956817" cy="676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b="1" sz="1400">
                <a:solidFill>
                  <a:srgbClr val="111111"/>
                </a:solidFill>
              </a:defRPr>
            </a:pPr>
            <a:r>
              <a:t>kэфф = 1</a:t>
            </a:r>
          </a:p>
          <a:p>
            <a:pPr algn="ctr">
              <a:defRPr b="1" sz="1400">
                <a:solidFill>
                  <a:srgbClr val="111111"/>
                </a:solidFill>
              </a:defRPr>
            </a:pPr>
            <a:r>
              <a:t>критическое состояние</a:t>
            </a:r>
          </a:p>
        </p:txBody>
      </p:sp>
      <p:sp>
        <p:nvSpPr>
          <p:cNvPr id="153" name="Shape 12"/>
          <p:cNvSpPr/>
          <p:nvPr/>
        </p:nvSpPr>
        <p:spPr>
          <a:xfrm>
            <a:off x="6355079" y="1325880"/>
            <a:ext cx="2103121" cy="822961"/>
          </a:xfrm>
          <a:prstGeom prst="roundRect">
            <a:avLst>
              <a:gd name="adj" fmla="val 6667"/>
            </a:avLst>
          </a:prstGeom>
          <a:solidFill>
            <a:srgbClr val="F8F8F8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54" name="Text 13"/>
          <p:cNvSpPr txBox="1"/>
          <p:nvPr/>
        </p:nvSpPr>
        <p:spPr>
          <a:xfrm>
            <a:off x="6428232" y="1399032"/>
            <a:ext cx="1956817" cy="676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kэфф &gt; 1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надкритичность</a:t>
            </a:r>
          </a:p>
        </p:txBody>
      </p:sp>
      <p:sp>
        <p:nvSpPr>
          <p:cNvPr id="155" name="Shape 14"/>
          <p:cNvSpPr/>
          <p:nvPr/>
        </p:nvSpPr>
        <p:spPr>
          <a:xfrm>
            <a:off x="2788920" y="1737360"/>
            <a:ext cx="704089" cy="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56" name="Shape 15"/>
          <p:cNvSpPr/>
          <p:nvPr/>
        </p:nvSpPr>
        <p:spPr>
          <a:xfrm>
            <a:off x="5623559" y="1737360"/>
            <a:ext cx="704089" cy="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57" name="Text 16"/>
          <p:cNvSpPr txBox="1"/>
          <p:nvPr/>
        </p:nvSpPr>
        <p:spPr>
          <a:xfrm>
            <a:off x="685799" y="2743200"/>
            <a:ext cx="7863842" cy="2743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61" tIns="761" rIns="761" bIns="761">
            <a:normAutofit fontScale="100000" lnSpcReduction="0"/>
          </a:bodyPr>
          <a:lstStyle/>
          <a:p>
            <a:pPr>
              <a:defRPr sz="1600">
                <a:solidFill>
                  <a:srgbClr val="111111"/>
                </a:solidFill>
              </a:defRPr>
            </a:pPr>
            <a:r>
              <a:t>• эффективный коэффициент размножения kэфф показывает, сохраняется ли цепная реакция;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реактивность зависит от СУЗ, температуры, выгорания топлива, борного регулирования и ксенона-135;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нейтронная диагностика реагирует раньше теплогидравлических параметров;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поэтому контроль нейтронного поля — центральный канал контроля мощности.</a:t>
            </a:r>
          </a:p>
        </p:txBody>
      </p:sp>
      <p:sp>
        <p:nvSpPr>
          <p:cNvPr id="158" name="Slide Number Placeholder 0"/>
          <p:cNvSpPr txBox="1"/>
          <p:nvPr>
            <p:ph type="sldNum" sz="quarter" idx="4294967295"/>
          </p:nvPr>
        </p:nvSpPr>
        <p:spPr>
          <a:xfrm>
            <a:off x="-1" y="-1"/>
            <a:ext cx="180341" cy="27546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0"/>
          <p:cNvSpPr/>
          <p:nvPr/>
        </p:nvSpPr>
        <p:spPr>
          <a:xfrm>
            <a:off x="0" y="0"/>
            <a:ext cx="9144000" cy="219456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63" name="Text 1"/>
          <p:cNvSpPr txBox="1"/>
          <p:nvPr/>
        </p:nvSpPr>
        <p:spPr>
          <a:xfrm>
            <a:off x="182879" y="37084"/>
            <a:ext cx="877824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Объект диагностики</a:t>
            </a:r>
          </a:p>
        </p:txBody>
      </p:sp>
      <p:sp>
        <p:nvSpPr>
          <p:cNvPr id="164" name="Shape 2"/>
          <p:cNvSpPr/>
          <p:nvPr/>
        </p:nvSpPr>
        <p:spPr>
          <a:xfrm>
            <a:off x="0" y="219456"/>
            <a:ext cx="9144000" cy="749809"/>
          </a:xfrm>
          <a:prstGeom prst="rect">
            <a:avLst/>
          </a:prstGeom>
          <a:solidFill>
            <a:srgbClr val="F1F1F1"/>
          </a:solidFill>
          <a:ln w="12700">
            <a:solidFill>
              <a:srgbClr val="F1F1F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65" name="Text 3"/>
          <p:cNvSpPr txBox="1"/>
          <p:nvPr/>
        </p:nvSpPr>
        <p:spPr>
          <a:xfrm>
            <a:off x="164591" y="329184"/>
            <a:ext cx="8778242" cy="566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>
              <a:defRPr sz="2400">
                <a:solidFill>
                  <a:srgbClr val="172078"/>
                </a:solidFill>
              </a:defRPr>
            </a:lvl1pPr>
          </a:lstStyle>
          <a:p>
            <a:pPr/>
            <a:r>
              <a:t>Реакторная установка как объект мониторинга</a:t>
            </a:r>
          </a:p>
        </p:txBody>
      </p:sp>
      <p:sp>
        <p:nvSpPr>
          <p:cNvPr id="166" name="Shape 4"/>
          <p:cNvSpPr/>
          <p:nvPr/>
        </p:nvSpPr>
        <p:spPr>
          <a:xfrm>
            <a:off x="0" y="6601968"/>
            <a:ext cx="9144000" cy="256033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67" name="Text 5"/>
          <p:cNvSpPr txBox="1"/>
          <p:nvPr/>
        </p:nvSpPr>
        <p:spPr>
          <a:xfrm>
            <a:off x="45719" y="6648195"/>
            <a:ext cx="21945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Гисубизо К. О.</a:t>
            </a:r>
          </a:p>
        </p:txBody>
      </p:sp>
      <p:sp>
        <p:nvSpPr>
          <p:cNvPr id="168" name="Text 6"/>
          <p:cNvSpPr txBox="1"/>
          <p:nvPr/>
        </p:nvSpPr>
        <p:spPr>
          <a:xfrm>
            <a:off x="3520440" y="6648195"/>
            <a:ext cx="21031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НИЯУ МИФИ</a:t>
            </a:r>
          </a:p>
        </p:txBody>
      </p:sp>
      <p:sp>
        <p:nvSpPr>
          <p:cNvPr id="169" name="Text 7"/>
          <p:cNvSpPr txBox="1"/>
          <p:nvPr/>
        </p:nvSpPr>
        <p:spPr>
          <a:xfrm>
            <a:off x="6949440" y="6648195"/>
            <a:ext cx="21488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2026      8 / 22</a:t>
            </a:r>
          </a:p>
        </p:txBody>
      </p:sp>
      <p:sp>
        <p:nvSpPr>
          <p:cNvPr id="170" name="Shape 8"/>
          <p:cNvSpPr/>
          <p:nvPr/>
        </p:nvSpPr>
        <p:spPr>
          <a:xfrm>
            <a:off x="502919" y="1280160"/>
            <a:ext cx="1828801" cy="777241"/>
          </a:xfrm>
          <a:prstGeom prst="roundRect">
            <a:avLst>
              <a:gd name="adj" fmla="val 7059"/>
            </a:avLst>
          </a:prstGeom>
          <a:solidFill>
            <a:srgbClr val="EEF1FB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71" name="Text 9"/>
          <p:cNvSpPr txBox="1"/>
          <p:nvPr/>
        </p:nvSpPr>
        <p:spPr>
          <a:xfrm>
            <a:off x="576072" y="1353311"/>
            <a:ext cx="1682497" cy="630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Активная зона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цепная реакция</a:t>
            </a:r>
          </a:p>
        </p:txBody>
      </p:sp>
      <p:sp>
        <p:nvSpPr>
          <p:cNvPr id="172" name="Shape 10"/>
          <p:cNvSpPr/>
          <p:nvPr/>
        </p:nvSpPr>
        <p:spPr>
          <a:xfrm>
            <a:off x="2377439" y="1673351"/>
            <a:ext cx="457201" cy="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73" name="Shape 11"/>
          <p:cNvSpPr/>
          <p:nvPr/>
        </p:nvSpPr>
        <p:spPr>
          <a:xfrm>
            <a:off x="2880360" y="1280160"/>
            <a:ext cx="1828801" cy="777241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74" name="Text 12"/>
          <p:cNvSpPr txBox="1"/>
          <p:nvPr/>
        </p:nvSpPr>
        <p:spPr>
          <a:xfrm>
            <a:off x="2953511" y="1353311"/>
            <a:ext cx="1682497" cy="630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Теплоноситель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перенос тепла</a:t>
            </a:r>
          </a:p>
        </p:txBody>
      </p:sp>
      <p:sp>
        <p:nvSpPr>
          <p:cNvPr id="175" name="Shape 13"/>
          <p:cNvSpPr/>
          <p:nvPr/>
        </p:nvSpPr>
        <p:spPr>
          <a:xfrm>
            <a:off x="4754879" y="1673351"/>
            <a:ext cx="457201" cy="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76" name="Shape 14"/>
          <p:cNvSpPr/>
          <p:nvPr/>
        </p:nvSpPr>
        <p:spPr>
          <a:xfrm>
            <a:off x="5257800" y="1280160"/>
            <a:ext cx="1828800" cy="777241"/>
          </a:xfrm>
          <a:prstGeom prst="roundRect">
            <a:avLst>
              <a:gd name="adj" fmla="val 7059"/>
            </a:avLst>
          </a:prstGeom>
          <a:solidFill>
            <a:srgbClr val="EEF1FB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77" name="Text 15"/>
          <p:cNvSpPr txBox="1"/>
          <p:nvPr/>
        </p:nvSpPr>
        <p:spPr>
          <a:xfrm>
            <a:off x="5330952" y="1353311"/>
            <a:ext cx="1682497" cy="630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Парогенератор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или турбина</a:t>
            </a:r>
          </a:p>
        </p:txBody>
      </p:sp>
      <p:sp>
        <p:nvSpPr>
          <p:cNvPr id="178" name="Shape 16"/>
          <p:cNvSpPr/>
          <p:nvPr/>
        </p:nvSpPr>
        <p:spPr>
          <a:xfrm>
            <a:off x="7132319" y="1673351"/>
            <a:ext cx="457201" cy="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79" name="Shape 17"/>
          <p:cNvSpPr/>
          <p:nvPr/>
        </p:nvSpPr>
        <p:spPr>
          <a:xfrm>
            <a:off x="7635240" y="1280160"/>
            <a:ext cx="1051561" cy="777241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80" name="Text 18"/>
          <p:cNvSpPr txBox="1"/>
          <p:nvPr/>
        </p:nvSpPr>
        <p:spPr>
          <a:xfrm>
            <a:off x="7708392" y="1353311"/>
            <a:ext cx="905257" cy="630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 algn="ctr">
              <a:defRPr sz="1400">
                <a:solidFill>
                  <a:srgbClr val="111111"/>
                </a:solidFill>
              </a:defRPr>
            </a:lvl1pPr>
          </a:lstStyle>
          <a:p>
            <a:pPr/>
            <a:r>
              <a:t>Электроэнергия</a:t>
            </a:r>
          </a:p>
        </p:txBody>
      </p:sp>
      <p:sp>
        <p:nvSpPr>
          <p:cNvPr id="181" name="Text 19"/>
          <p:cNvSpPr txBox="1"/>
          <p:nvPr/>
        </p:nvSpPr>
        <p:spPr>
          <a:xfrm>
            <a:off x="685799" y="2606039"/>
            <a:ext cx="7863842" cy="228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61" tIns="761" rIns="761" bIns="761">
            <a:normAutofit fontScale="100000" lnSpcReduction="0"/>
          </a:bodyPr>
          <a:lstStyle/>
          <a:p>
            <a:pPr>
              <a:defRPr sz="1600">
                <a:solidFill>
                  <a:srgbClr val="111111"/>
                </a:solidFill>
              </a:defRPr>
            </a:pPr>
            <a:r>
              <a:t>• на АЭС контроль должен одновременно решать энергетическую, теплогидравлическую и радиационную задачи;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диагностика строится по косвенным признакам: поток нейтронов, температура, давление, активность, вибрация;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t>• один параметр редко достаточен: важна согласованность всей картины измерений.</a:t>
            </a:r>
          </a:p>
        </p:txBody>
      </p:sp>
      <p:sp>
        <p:nvSpPr>
          <p:cNvPr id="182" name="Text 20"/>
          <p:cNvSpPr txBox="1"/>
          <p:nvPr/>
        </p:nvSpPr>
        <p:spPr>
          <a:xfrm>
            <a:off x="1005839" y="5394959"/>
            <a:ext cx="7132320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 algn="ctr">
              <a:defRPr i="1" sz="1000">
                <a:solidFill>
                  <a:srgbClr val="555555"/>
                </a:solidFill>
              </a:defRPr>
            </a:lvl1pPr>
          </a:lstStyle>
          <a:p>
            <a:pPr/>
            <a:r>
              <a:t>Упрощённая цепочка преобразования энергии на АЭС</a:t>
            </a:r>
          </a:p>
        </p:txBody>
      </p:sp>
      <p:sp>
        <p:nvSpPr>
          <p:cNvPr id="183" name="Slide Number Placeholder 0"/>
          <p:cNvSpPr txBox="1"/>
          <p:nvPr>
            <p:ph type="sldNum" sz="quarter" idx="4294967295"/>
          </p:nvPr>
        </p:nvSpPr>
        <p:spPr>
          <a:xfrm>
            <a:off x="-1" y="-1"/>
            <a:ext cx="180341" cy="27546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0"/>
          <p:cNvSpPr/>
          <p:nvPr/>
        </p:nvSpPr>
        <p:spPr>
          <a:xfrm>
            <a:off x="0" y="0"/>
            <a:ext cx="9144000" cy="219456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88" name="Text 1"/>
          <p:cNvSpPr txBox="1"/>
          <p:nvPr/>
        </p:nvSpPr>
        <p:spPr>
          <a:xfrm>
            <a:off x="182879" y="37084"/>
            <a:ext cx="877824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Объект диагностики</a:t>
            </a:r>
          </a:p>
        </p:txBody>
      </p:sp>
      <p:sp>
        <p:nvSpPr>
          <p:cNvPr id="189" name="Shape 2"/>
          <p:cNvSpPr/>
          <p:nvPr/>
        </p:nvSpPr>
        <p:spPr>
          <a:xfrm>
            <a:off x="0" y="219456"/>
            <a:ext cx="9144000" cy="749809"/>
          </a:xfrm>
          <a:prstGeom prst="rect">
            <a:avLst/>
          </a:prstGeom>
          <a:solidFill>
            <a:srgbClr val="F1F1F1"/>
          </a:solidFill>
          <a:ln w="12700">
            <a:solidFill>
              <a:srgbClr val="F1F1F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90" name="Text 3"/>
          <p:cNvSpPr txBox="1"/>
          <p:nvPr/>
        </p:nvSpPr>
        <p:spPr>
          <a:xfrm>
            <a:off x="164591" y="329184"/>
            <a:ext cx="8778242" cy="566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>
              <a:defRPr sz="2400">
                <a:solidFill>
                  <a:srgbClr val="172078"/>
                </a:solidFill>
              </a:defRPr>
            </a:lvl1pPr>
          </a:lstStyle>
          <a:p>
            <a:pPr/>
            <a:r>
              <a:t>Активная зона, ТВС и ТВЭЛы</a:t>
            </a:r>
          </a:p>
        </p:txBody>
      </p:sp>
      <p:sp>
        <p:nvSpPr>
          <p:cNvPr id="191" name="Shape 4"/>
          <p:cNvSpPr/>
          <p:nvPr/>
        </p:nvSpPr>
        <p:spPr>
          <a:xfrm>
            <a:off x="0" y="6601968"/>
            <a:ext cx="9144000" cy="256033"/>
          </a:xfrm>
          <a:prstGeom prst="rect">
            <a:avLst/>
          </a:prstGeom>
          <a:solidFill>
            <a:srgbClr val="172078"/>
          </a:solidFill>
          <a:ln w="12700">
            <a:solidFill>
              <a:srgbClr val="17207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92" name="Text 5"/>
          <p:cNvSpPr txBox="1"/>
          <p:nvPr/>
        </p:nvSpPr>
        <p:spPr>
          <a:xfrm>
            <a:off x="45719" y="6648195"/>
            <a:ext cx="21945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Гисубизо К. О.</a:t>
            </a:r>
          </a:p>
        </p:txBody>
      </p:sp>
      <p:sp>
        <p:nvSpPr>
          <p:cNvPr id="193" name="Text 6"/>
          <p:cNvSpPr txBox="1"/>
          <p:nvPr/>
        </p:nvSpPr>
        <p:spPr>
          <a:xfrm>
            <a:off x="3520440" y="6648195"/>
            <a:ext cx="21031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НИЯУ МИФИ</a:t>
            </a:r>
          </a:p>
        </p:txBody>
      </p:sp>
      <p:sp>
        <p:nvSpPr>
          <p:cNvPr id="194" name="Text 7"/>
          <p:cNvSpPr txBox="1"/>
          <p:nvPr/>
        </p:nvSpPr>
        <p:spPr>
          <a:xfrm>
            <a:off x="6949440" y="6648195"/>
            <a:ext cx="21488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/>
            <a:r>
              <a:t>2026      9 / 22</a:t>
            </a:r>
          </a:p>
        </p:txBody>
      </p:sp>
      <p:sp>
        <p:nvSpPr>
          <p:cNvPr id="195" name="Text 8"/>
          <p:cNvSpPr txBox="1"/>
          <p:nvPr/>
        </p:nvSpPr>
        <p:spPr>
          <a:xfrm>
            <a:off x="502919" y="1234439"/>
            <a:ext cx="5120642" cy="35204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61" tIns="761" rIns="761" bIns="761">
            <a:normAutofit fontScale="100000" lnSpcReduction="0"/>
          </a:bodyPr>
          <a:lstStyle/>
          <a:p>
            <a:pPr>
              <a:defRPr sz="1500">
                <a:solidFill>
                  <a:srgbClr val="111111"/>
                </a:solidFill>
              </a:defRPr>
            </a:pPr>
            <a:r>
              <a:t>• активная зона — область, где размещается топливо и поддерживается цепная реакция;</a:t>
            </a:r>
          </a:p>
          <a:p>
            <a:pPr>
              <a:defRPr sz="1500">
                <a:solidFill>
                  <a:srgbClr val="111111"/>
                </a:solidFill>
              </a:defRPr>
            </a:pPr>
            <a:r>
              <a:t>• ТВЭЛ — герметичный стержень с топливными таблетками; ТВС — сборка многих ТВЭЛов;</a:t>
            </a:r>
          </a:p>
          <a:p>
            <a:pPr>
              <a:defRPr sz="1500">
                <a:solidFill>
                  <a:srgbClr val="111111"/>
                </a:solidFill>
              </a:defRPr>
            </a:pPr>
            <a:r>
              <a:t>• тепло проходит через таблетку, газовый зазор, оболочку и пограничный слой теплоносителя;</a:t>
            </a:r>
          </a:p>
          <a:p>
            <a:pPr>
              <a:defRPr sz="1500">
                <a:solidFill>
                  <a:srgbClr val="111111"/>
                </a:solidFill>
              </a:defRPr>
            </a:pPr>
            <a:r>
              <a:t>• рост активности теплоносителя может указывать на нарушение герметичности оболочки.</a:t>
            </a:r>
          </a:p>
        </p:txBody>
      </p:sp>
      <p:sp>
        <p:nvSpPr>
          <p:cNvPr id="196" name="Shape 9"/>
          <p:cNvSpPr/>
          <p:nvPr/>
        </p:nvSpPr>
        <p:spPr>
          <a:xfrm>
            <a:off x="6035040" y="1234439"/>
            <a:ext cx="1325881" cy="594361"/>
          </a:xfrm>
          <a:prstGeom prst="roundRect">
            <a:avLst>
              <a:gd name="adj" fmla="val 9231"/>
            </a:avLst>
          </a:prstGeom>
          <a:solidFill>
            <a:srgbClr val="FFF8E5"/>
          </a:solidFill>
          <a:ln w="12700">
            <a:solidFill>
              <a:srgbClr val="D9B75A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97" name="Text 10"/>
          <p:cNvSpPr txBox="1"/>
          <p:nvPr/>
        </p:nvSpPr>
        <p:spPr>
          <a:xfrm>
            <a:off x="6108191" y="1307591"/>
            <a:ext cx="1179577" cy="4480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Топливная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таблетка</a:t>
            </a:r>
          </a:p>
        </p:txBody>
      </p:sp>
      <p:sp>
        <p:nvSpPr>
          <p:cNvPr id="198" name="Shape 11"/>
          <p:cNvSpPr/>
          <p:nvPr/>
        </p:nvSpPr>
        <p:spPr>
          <a:xfrm>
            <a:off x="6446519" y="1874519"/>
            <a:ext cx="228601" cy="365762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99" name="Shape 12"/>
          <p:cNvSpPr/>
          <p:nvPr/>
        </p:nvSpPr>
        <p:spPr>
          <a:xfrm>
            <a:off x="6035040" y="2331720"/>
            <a:ext cx="1325881" cy="594361"/>
          </a:xfrm>
          <a:prstGeom prst="roundRect">
            <a:avLst>
              <a:gd name="adj" fmla="val 9231"/>
            </a:avLst>
          </a:prstGeom>
          <a:solidFill>
            <a:srgbClr val="F8F8F8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00" name="Text 13"/>
          <p:cNvSpPr txBox="1"/>
          <p:nvPr/>
        </p:nvSpPr>
        <p:spPr>
          <a:xfrm>
            <a:off x="6108191" y="2404872"/>
            <a:ext cx="1179577" cy="448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Газовый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зазор</a:t>
            </a:r>
          </a:p>
        </p:txBody>
      </p:sp>
      <p:sp>
        <p:nvSpPr>
          <p:cNvPr id="201" name="Shape 14"/>
          <p:cNvSpPr/>
          <p:nvPr/>
        </p:nvSpPr>
        <p:spPr>
          <a:xfrm>
            <a:off x="6446519" y="2971799"/>
            <a:ext cx="228601" cy="36576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202" name="Shape 15"/>
          <p:cNvSpPr/>
          <p:nvPr/>
        </p:nvSpPr>
        <p:spPr>
          <a:xfrm>
            <a:off x="6035040" y="3429000"/>
            <a:ext cx="1325881" cy="594360"/>
          </a:xfrm>
          <a:prstGeom prst="roundRect">
            <a:avLst>
              <a:gd name="adj" fmla="val 9231"/>
            </a:avLst>
          </a:prstGeom>
          <a:solidFill>
            <a:srgbClr val="EEF1FB"/>
          </a:solidFill>
          <a:ln w="12700">
            <a:solidFill>
              <a:srgbClr val="C8CBDD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03" name="Text 16"/>
          <p:cNvSpPr txBox="1"/>
          <p:nvPr/>
        </p:nvSpPr>
        <p:spPr>
          <a:xfrm>
            <a:off x="6108191" y="3502152"/>
            <a:ext cx="1179577" cy="4480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400">
                <a:solidFill>
                  <a:srgbClr val="111111"/>
                </a:solidFill>
              </a:defRPr>
            </a:pPr>
            <a:r>
              <a:t>Оболочка</a:t>
            </a:r>
          </a:p>
          <a:p>
            <a:pPr algn="ctr">
              <a:defRPr sz="1400">
                <a:solidFill>
                  <a:srgbClr val="111111"/>
                </a:solidFill>
              </a:defRPr>
            </a:pPr>
            <a:r>
              <a:t>ТВЭЛа</a:t>
            </a:r>
          </a:p>
        </p:txBody>
      </p:sp>
      <p:sp>
        <p:nvSpPr>
          <p:cNvPr id="204" name="Shape 17"/>
          <p:cNvSpPr/>
          <p:nvPr/>
        </p:nvSpPr>
        <p:spPr>
          <a:xfrm>
            <a:off x="6446519" y="4069079"/>
            <a:ext cx="228601" cy="36576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205" name="Shape 18"/>
          <p:cNvSpPr/>
          <p:nvPr/>
        </p:nvSpPr>
        <p:spPr>
          <a:xfrm>
            <a:off x="5806440" y="4526279"/>
            <a:ext cx="1783081" cy="594361"/>
          </a:xfrm>
          <a:prstGeom prst="roundRect">
            <a:avLst>
              <a:gd name="adj" fmla="val 9231"/>
            </a:avLst>
          </a:prstGeom>
          <a:solidFill>
            <a:srgbClr val="EAF7FF"/>
          </a:solidFill>
          <a:ln w="12700">
            <a:solidFill>
              <a:srgbClr val="70A8D3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06" name="Text 19"/>
          <p:cNvSpPr txBox="1"/>
          <p:nvPr/>
        </p:nvSpPr>
        <p:spPr>
          <a:xfrm>
            <a:off x="5879591" y="4599432"/>
            <a:ext cx="1636777" cy="4480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>
            <a:lvl1pPr algn="ctr">
              <a:defRPr sz="1400">
                <a:solidFill>
                  <a:srgbClr val="111111"/>
                </a:solidFill>
              </a:defRPr>
            </a:lvl1pPr>
          </a:lstStyle>
          <a:p>
            <a:pPr/>
            <a:r>
              <a:t>Теплоноситель</a:t>
            </a:r>
          </a:p>
        </p:txBody>
      </p:sp>
      <p:sp>
        <p:nvSpPr>
          <p:cNvPr id="207" name="Shape 20"/>
          <p:cNvSpPr/>
          <p:nvPr/>
        </p:nvSpPr>
        <p:spPr>
          <a:xfrm>
            <a:off x="7452359" y="2834639"/>
            <a:ext cx="1508761" cy="1280161"/>
          </a:xfrm>
          <a:prstGeom prst="roundRect">
            <a:avLst>
              <a:gd name="adj" fmla="val 4286"/>
            </a:avLst>
          </a:prstGeom>
          <a:solidFill>
            <a:srgbClr val="FFFFFF"/>
          </a:solidFill>
          <a:ln w="12700">
            <a:solidFill>
              <a:srgbClr val="8FA0D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08" name="Text 21"/>
          <p:cNvSpPr txBox="1"/>
          <p:nvPr/>
        </p:nvSpPr>
        <p:spPr>
          <a:xfrm>
            <a:off x="7525511" y="2907792"/>
            <a:ext cx="1362457" cy="11338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normAutofit fontScale="100000" lnSpcReduction="0"/>
          </a:bodyPr>
          <a:lstStyle/>
          <a:p>
            <a:pPr algn="ctr">
              <a:defRPr sz="1200">
                <a:solidFill>
                  <a:srgbClr val="111111"/>
                </a:solidFill>
              </a:defRPr>
            </a:pPr>
            <a:r>
              <a:t>Диагностический признак:</a:t>
            </a:r>
          </a:p>
          <a:p>
            <a:pPr algn="ctr">
              <a:defRPr sz="1200">
                <a:solidFill>
                  <a:srgbClr val="111111"/>
                </a:solidFill>
              </a:defRPr>
            </a:pPr>
            <a:r>
              <a:t>йод, ксенон, цезий в теплоносителе</a:t>
            </a:r>
          </a:p>
        </p:txBody>
      </p:sp>
      <p:sp>
        <p:nvSpPr>
          <p:cNvPr id="209" name="Shape 22"/>
          <p:cNvSpPr/>
          <p:nvPr/>
        </p:nvSpPr>
        <p:spPr>
          <a:xfrm>
            <a:off x="7360919" y="3520439"/>
            <a:ext cx="91441" cy="182881"/>
          </a:xfrm>
          <a:prstGeom prst="line">
            <a:avLst/>
          </a:prstGeom>
          <a:ln w="16510">
            <a:solidFill>
              <a:srgbClr val="172078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210" name="Slide Number Placeholder 0"/>
          <p:cNvSpPr txBox="1"/>
          <p:nvPr>
            <p:ph type="sldNum" sz="quarter" idx="4294967295"/>
          </p:nvPr>
        </p:nvSpPr>
        <p:spPr>
          <a:xfrm>
            <a:off x="-1" y="-1"/>
            <a:ext cx="180341" cy="27546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