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58" r:id="rId3"/>
    <p:sldId id="273" r:id="rId4"/>
    <p:sldId id="293" r:id="rId5"/>
    <p:sldId id="295" r:id="rId6"/>
    <p:sldId id="300" r:id="rId7"/>
    <p:sldId id="308" r:id="rId8"/>
    <p:sldId id="298" r:id="rId10"/>
    <p:sldId id="296" r:id="rId11"/>
    <p:sldId id="302" r:id="rId12"/>
    <p:sldId id="306" r:id="rId13"/>
    <p:sldId id="303" r:id="rId14"/>
    <p:sldId id="309" r:id="rId15"/>
    <p:sldId id="305" r:id="rId16"/>
    <p:sldId id="307" r:id="rId17"/>
    <p:sldId id="290" r:id="rId18"/>
    <p:sldId id="264" r:id="rId19"/>
  </p:sldIdLst>
  <p:sldSz cx="12192000" cy="6858000"/>
  <p:notesSz cx="6858000" cy="9144000"/>
  <p:embeddedFontLst>
    <p:embeddedFont>
      <p:font typeface="Montserrat" panose="00000500000000000000" pitchFamily="2" charset="-52"/>
      <p:regular r:id="rId23"/>
      <p:bold r:id="rId24"/>
      <p:italic r:id="rId25"/>
      <p:boldItalic r:id="rId26"/>
    </p:embeddedFont>
    <p:embeddedFont>
      <p:font typeface="Calibri Light" panose="020F0302020204030204" charset="0"/>
      <p:regular r:id="rId27"/>
      <p:italic r:id="rId28"/>
    </p:embeddedFont>
    <p:embeddedFont>
      <p:font typeface="Calibri" panose="020F0502020204030204"/>
      <p:regular r:id="rId29"/>
      <p:bold r:id="rId30"/>
      <p:italic r:id="rId31"/>
      <p:boldItalic r:id="rId32"/>
    </p:embeddedFont>
    <p:embeddedFont>
      <p:font typeface="Microsoft YaHei" panose="020B0503020204020204" charset="-122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9092"/>
    <a:srgbClr val="222A3F"/>
    <a:srgbClr val="0055BB"/>
    <a:srgbClr val="0061AF"/>
    <a:srgbClr val="E46C2A"/>
    <a:srgbClr val="FF7300"/>
    <a:srgbClr val="DDDEDE"/>
    <a:srgbClr val="00B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97"/>
  </p:normalViewPr>
  <p:slideViewPr>
    <p:cSldViewPr snapToGrid="0" showGuides="1">
      <p:cViewPr varScale="1">
        <p:scale>
          <a:sx n="153" d="100"/>
          <a:sy n="153" d="100"/>
        </p:scale>
        <p:origin x="552" y="10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font" Target="fonts/font15.fntdata"/><Relationship Id="rId36" Type="http://schemas.openxmlformats.org/officeDocument/2006/relationships/font" Target="fonts/font14.fntdata"/><Relationship Id="rId35" Type="http://schemas.openxmlformats.org/officeDocument/2006/relationships/font" Target="fonts/font13.fntdata"/><Relationship Id="rId34" Type="http://schemas.openxmlformats.org/officeDocument/2006/relationships/font" Target="fonts/font12.fntdata"/><Relationship Id="rId33" Type="http://schemas.openxmlformats.org/officeDocument/2006/relationships/font" Target="fonts/font11.fntdata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атом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>
            <a:fillRect/>
          </a:stretch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sp>
        <p:nvSpPr>
          <p:cNvPr id="6" name="Прямоугольник 5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BB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54" b="46857"/>
          <a:stretch>
            <a:fillRect/>
          </a:stretch>
        </p:blipFill>
        <p:spPr>
          <a:xfrm>
            <a:off x="8040340" y="-1"/>
            <a:ext cx="4151660" cy="1223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>
            <a:fillRect/>
          </a:stretch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>
            <a:fillRect/>
          </a:stretch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11081566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  <a:endParaRPr lang="ru-RU" dirty="0"/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840EACA-B60A-4EF1-BD2B-25ABEA776446}" type="datetime1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FF3CA0-2789-4490-AAFF-E8D373FEA7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>
            <a:fillRect/>
          </a:stretch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>
            <a:fillRect/>
          </a:stretch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>
            <a:fillRect/>
          </a:stretch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138" y="170399"/>
            <a:ext cx="1656000" cy="883200"/>
          </a:xfrm>
          <a:prstGeom prst="rect">
            <a:avLst/>
          </a:prstGeom>
        </p:spPr>
      </p:pic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  <a:endParaRPr lang="ru-RU" dirty="0"/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синя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762" y="170399"/>
            <a:ext cx="1656000" cy="88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>
            <a:fillRect/>
          </a:stretch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>
            <a:fillRect/>
          </a:stretch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>
            <a:fillRect/>
          </a:stretch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173513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  <a:endParaRPr lang="ru-RU" dirty="0"/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>
            <a:fillRect/>
          </a:stretch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>
            <a:fillRect/>
          </a:stretch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>
            <a:fillRect/>
          </a:stretch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8900951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rgbClr val="E46C2A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  <a:endParaRPr lang="ru-RU" dirty="0"/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956" y="-135287"/>
            <a:ext cx="2376074" cy="1512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сер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DD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>
            <a:fillRect/>
          </a:stretch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>
            <a:fillRect/>
          </a:stretch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>
            <a:fillRect/>
          </a:stretch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032836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rgbClr val="0055BB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  <a:endParaRPr lang="ru-RU" dirty="0"/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9525956" y="-144001"/>
            <a:ext cx="2376074" cy="1512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25" y="2898000"/>
            <a:ext cx="4752575" cy="39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4" y="558606"/>
            <a:ext cx="2484000" cy="1656000"/>
          </a:xfrm>
          <a:prstGeom prst="rect">
            <a:avLst/>
          </a:prstGeom>
        </p:spPr>
      </p:pic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  <a:endParaRPr lang="ru-RU" dirty="0"/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560194" y="2567225"/>
            <a:ext cx="269475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  <a:endParaRPr lang="ru-RU" dirty="0"/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98167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6418217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  <a:endParaRPr lang="ru-RU" dirty="0"/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6418217" y="2567225"/>
            <a:ext cx="269475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  <a:endParaRPr lang="ru-RU" dirty="0"/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6418217" y="3198167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250"/>
            <a:ext cx="5886994" cy="4088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25" y="2898000"/>
            <a:ext cx="4752575" cy="3960000"/>
          </a:xfrm>
          <a:prstGeom prst="rect">
            <a:avLst/>
          </a:prstGeom>
        </p:spPr>
      </p:pic>
      <p:sp>
        <p:nvSpPr>
          <p:cNvPr id="7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05834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898E15E-D357-46DB-9C4E-D3853F45E685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FF3CA0-2789-4490-AAFF-E8D373FEA7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16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560194" y="6083856"/>
            <a:ext cx="1649811" cy="368300"/>
          </a:xfrm>
        </p:spPr>
        <p:txBody>
          <a:bodyPr/>
          <a:lstStyle/>
          <a:p>
            <a:r>
              <a:rPr lang="ru-RU" dirty="0"/>
              <a:t>05.05.2026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560070" y="4274185"/>
            <a:ext cx="8221980" cy="83312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Исаков Д. А., студент 4 курса ИЯФиТ НИЯУ МИФИ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Научный руководитель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:</a:t>
            </a:r>
            <a:endParaRPr lang="en-US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Салахутдинов Г. Х., </a:t>
            </a:r>
            <a:r>
              <a:rPr lang="ru-RU" alt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п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рофессор кафедры №11</a:t>
            </a:r>
            <a:r>
              <a:rPr lang="ru-RU" alt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 НИЯУ МИФИ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 </a:t>
            </a:r>
            <a:endParaRPr lang="en-US" altLang="en-US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endParaRPr lang="ru-RU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3"/>
          </p:nvPr>
        </p:nvSpPr>
        <p:spPr>
          <a:xfrm>
            <a:off x="560070" y="2092325"/>
            <a:ext cx="10026015" cy="1739265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ИССЛЕДОВАНИЕ ПАРАМЕТРОВ СЦИНТИЛЛЯЦИОННЫХ </a:t>
            </a:r>
            <a:r>
              <a:rPr lang="en-US" altLang="ru-RU" sz="3200" dirty="0"/>
              <a:t>CsI(pure) </a:t>
            </a:r>
            <a:r>
              <a:rPr lang="en-US" altLang="en-US" sz="3200" dirty="0"/>
              <a:t>МОДУЛЕЙ ДЛЯ РЕГИСТРАЦИИ НЕЙТРИНО ИЗ РАСПАДА ТРИТИЯ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/>
          <p:nvPr/>
        </p:nvSpPr>
        <p:spPr>
          <a:xfrm>
            <a:off x="0" y="635"/>
            <a:ext cx="12192000" cy="967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+mn-lt"/>
                <a:cs typeface="+mn-lt"/>
              </a:rPr>
              <a:t>Исследование уровня тепловых шумов от амплитуды порога регистрации</a:t>
            </a:r>
            <a:endParaRPr lang="en-US" altLang="en-US" sz="2800" b="1" dirty="0" smtClean="0">
              <a:latin typeface="+mn-lt"/>
              <a:cs typeface="+mn-lt"/>
            </a:endParaRPr>
          </a:p>
        </p:txBody>
      </p:sp>
      <p:sp>
        <p:nvSpPr>
          <p:cNvPr id="3" name="Замещающее содержимое 2"/>
          <p:cNvSpPr/>
          <p:nvPr>
            <p:ph idx="1"/>
          </p:nvPr>
        </p:nvSpPr>
        <p:spPr>
          <a:xfrm>
            <a:off x="460375" y="5106670"/>
            <a:ext cx="5283200" cy="1282700"/>
          </a:xfrm>
        </p:spPr>
        <p:txBody>
          <a:bodyPr/>
          <a:p>
            <a:pPr marL="0" indent="0" algn="ctr">
              <a:buNone/>
            </a:pPr>
            <a:r>
              <a:rPr lang="en-US" altLang="en-US" sz="2000">
                <a:latin typeface="+mj-lt"/>
                <a:cs typeface="+mj-lt"/>
              </a:rPr>
              <a:t>Зависимость частоты одноэлектронных шумов на единицу площади от величины перенапряжения для </a:t>
            </a:r>
            <a:r>
              <a:rPr lang="en-US" altLang="ru-RU" sz="2000">
                <a:latin typeface="+mj-lt"/>
                <a:cs typeface="+mj-lt"/>
              </a:rPr>
              <a:t>SiPM MPPC S14161-3050HS-04 </a:t>
            </a:r>
            <a:r>
              <a:rPr lang="en-US" altLang="en-US" sz="2000">
                <a:latin typeface="+mj-lt"/>
                <a:cs typeface="+mj-lt"/>
              </a:rPr>
              <a:t>при температуре -35 °</a:t>
            </a:r>
            <a:r>
              <a:rPr lang="en-US" altLang="ru-RU" sz="2000">
                <a:latin typeface="+mj-lt"/>
                <a:cs typeface="+mj-lt"/>
              </a:rPr>
              <a:t>C </a:t>
            </a:r>
            <a:r>
              <a:rPr lang="en-US" altLang="en-US" sz="2000">
                <a:latin typeface="+mj-lt"/>
                <a:cs typeface="+mj-lt"/>
              </a:rPr>
              <a:t>и амплитудном пороге 0.5 ф.э.</a:t>
            </a:r>
            <a:endParaRPr lang="en-US" altLang="en-US" sz="2000">
              <a:latin typeface="+mj-lt"/>
              <a:cs typeface="+mj-lt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6407785" y="5107305"/>
            <a:ext cx="5459730" cy="216535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en-US" altLang="en-US">
                <a:latin typeface="+mj-lt"/>
                <a:ea typeface="Microsoft YaHei" panose="020B0503020204020204" charset="-122"/>
                <a:cs typeface="+mj-lt"/>
              </a:rPr>
              <a:t>Зависимость частоты одноэлектронных шумов на единицу площади от величины перенапряжения для </a:t>
            </a:r>
            <a:r>
              <a:rPr lang="en-US" altLang="ru-RU">
                <a:latin typeface="+mj-lt"/>
                <a:ea typeface="Microsoft YaHei" panose="020B0503020204020204" charset="-122"/>
                <a:cs typeface="+mj-lt"/>
              </a:rPr>
              <a:t>SiPM </a:t>
            </a:r>
            <a:r>
              <a:rPr lang="en-US" altLang="en-US">
                <a:latin typeface="+mj-lt"/>
                <a:ea typeface="Microsoft YaHei" panose="020B0503020204020204" charset="-122"/>
                <a:cs typeface="+mj-lt"/>
              </a:rPr>
              <a:t>при температуре -65 °</a:t>
            </a:r>
            <a:r>
              <a:rPr lang="en-US" altLang="ru-RU">
                <a:latin typeface="+mj-lt"/>
                <a:ea typeface="Microsoft YaHei" panose="020B0503020204020204" charset="-122"/>
                <a:cs typeface="+mj-lt"/>
              </a:rPr>
              <a:t>C </a:t>
            </a:r>
            <a:r>
              <a:rPr lang="en-US" altLang="en-US">
                <a:latin typeface="+mj-lt"/>
                <a:ea typeface="Microsoft YaHei" panose="020B0503020204020204" charset="-122"/>
                <a:cs typeface="+mj-lt"/>
              </a:rPr>
              <a:t>для трех амплитудных порогов регистрации сигналов. Синий график соответствует порогу 0.5 ф.э., красный – 1.5 ф.э. и желтый – 2.5 ф.э.</a:t>
            </a:r>
            <a:endParaRPr lang="en-US" altLang="en-US">
              <a:latin typeface="+mj-lt"/>
              <a:ea typeface="Microsoft YaHei" panose="020B0503020204020204" charset="-122"/>
              <a:cs typeface="+mj-lt"/>
            </a:endParaRPr>
          </a:p>
        </p:txBody>
      </p:sp>
      <p:pic>
        <p:nvPicPr>
          <p:cNvPr id="29" name="Рисунок 2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" y="1633220"/>
            <a:ext cx="5937885" cy="3566160"/>
          </a:xfrm>
          <a:prstGeom prst="rect">
            <a:avLst/>
          </a:prstGeom>
          <a:noFill/>
        </p:spPr>
      </p:pic>
      <p:pic>
        <p:nvPicPr>
          <p:cNvPr id="20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235" y="1805940"/>
            <a:ext cx="5796280" cy="3221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/>
          <p:nvPr/>
        </p:nvSpPr>
        <p:spPr>
          <a:xfrm>
            <a:off x="0" y="635"/>
            <a:ext cx="12192000" cy="967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+mn-lt"/>
                <a:cs typeface="+mn-lt"/>
              </a:rPr>
              <a:t>Формы сигнала с </a:t>
            </a:r>
            <a:r>
              <a:rPr lang="en-US" altLang="ru-RU" sz="2800" b="1" dirty="0" smtClean="0">
                <a:latin typeface="+mn-lt"/>
                <a:cs typeface="+mn-lt"/>
              </a:rPr>
              <a:t>CsI(pure) </a:t>
            </a:r>
            <a:r>
              <a:rPr lang="en-US" altLang="en-US" sz="2800" b="1" dirty="0" smtClean="0">
                <a:latin typeface="+mn-lt"/>
                <a:cs typeface="+mn-lt"/>
              </a:rPr>
              <a:t>детектора</a:t>
            </a:r>
            <a:endParaRPr lang="en-US" altLang="en-US" sz="2800" b="1" dirty="0" smtClean="0">
              <a:latin typeface="+mn-lt"/>
              <a:cs typeface="+mn-lt"/>
            </a:endParaRPr>
          </a:p>
        </p:txBody>
      </p:sp>
      <p:sp>
        <p:nvSpPr>
          <p:cNvPr id="3" name="Замещающее содержимое 2"/>
          <p:cNvSpPr/>
          <p:nvPr>
            <p:ph idx="1"/>
          </p:nvPr>
        </p:nvSpPr>
        <p:spPr>
          <a:xfrm>
            <a:off x="460375" y="5615940"/>
            <a:ext cx="11177270" cy="1141095"/>
          </a:xfrm>
        </p:spPr>
        <p:txBody>
          <a:bodyPr/>
          <a:p>
            <a:pPr marL="0" indent="0" algn="ctr">
              <a:buNone/>
            </a:pPr>
            <a:r>
              <a:rPr lang="en-US" altLang="en-US" sz="2000">
                <a:latin typeface="+mj-lt"/>
                <a:cs typeface="+mj-lt"/>
              </a:rPr>
              <a:t>Формы сигналов с </a:t>
            </a:r>
            <a:r>
              <a:rPr lang="en-US" altLang="ru-RU" sz="2000">
                <a:latin typeface="+mj-lt"/>
                <a:cs typeface="+mj-lt"/>
              </a:rPr>
              <a:t>CsI(pure) </a:t>
            </a:r>
            <a:r>
              <a:rPr lang="en-US" altLang="en-US" sz="2000">
                <a:latin typeface="+mj-lt"/>
                <a:cs typeface="+mj-lt"/>
              </a:rPr>
              <a:t>детектора. </a:t>
            </a:r>
            <a:r>
              <a:rPr lang="ru-RU" altLang="en-US" sz="2000">
                <a:latin typeface="+mj-lt"/>
                <a:cs typeface="+mj-lt"/>
              </a:rPr>
              <a:t>Слева</a:t>
            </a:r>
            <a:r>
              <a:rPr lang="en-US" altLang="en-US" sz="2000">
                <a:latin typeface="+mj-lt"/>
                <a:cs typeface="+mj-lt"/>
              </a:rPr>
              <a:t> – сигнал с низкой амплитудой, соответствующей энерговыделению на уровне десятков кэВ. </a:t>
            </a:r>
            <a:r>
              <a:rPr lang="ru-RU" altLang="en-US" sz="2000">
                <a:latin typeface="+mj-lt"/>
                <a:cs typeface="+mj-lt"/>
              </a:rPr>
              <a:t>Справа</a:t>
            </a:r>
            <a:r>
              <a:rPr lang="en-US" altLang="en-US" sz="2000">
                <a:latin typeface="+mj-lt"/>
                <a:cs typeface="+mj-lt"/>
              </a:rPr>
              <a:t> - сигнал с высокой амплитудой, соответствующей энерговыделению на уровне сотен кэВ.</a:t>
            </a:r>
            <a:endParaRPr lang="en-US" altLang="en-US" sz="2000">
              <a:latin typeface="+mj-lt"/>
              <a:cs typeface="+mj-lt"/>
            </a:endParaRPr>
          </a:p>
        </p:txBody>
      </p:sp>
      <p:pic>
        <p:nvPicPr>
          <p:cNvPr id="623685049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8401" r="9054" b="2263"/>
          <a:stretch>
            <a:fillRect/>
          </a:stretch>
        </p:blipFill>
        <p:spPr>
          <a:xfrm>
            <a:off x="0" y="1991995"/>
            <a:ext cx="6096635" cy="2874645"/>
          </a:xfrm>
          <a:prstGeom prst="rect">
            <a:avLst/>
          </a:prstGeom>
          <a:ln>
            <a:noFill/>
          </a:ln>
        </p:spPr>
      </p:pic>
      <p:pic>
        <p:nvPicPr>
          <p:cNvPr id="452989709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8122" r="8541" b="2544"/>
          <a:stretch>
            <a:fillRect/>
          </a:stretch>
        </p:blipFill>
        <p:spPr>
          <a:xfrm>
            <a:off x="6096635" y="1991995"/>
            <a:ext cx="6096000" cy="287464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/>
          <p:nvPr/>
        </p:nvSpPr>
        <p:spPr>
          <a:xfrm>
            <a:off x="0" y="635"/>
            <a:ext cx="12192000" cy="967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+mn-lt"/>
                <a:cs typeface="+mn-lt"/>
              </a:rPr>
              <a:t>Абсолютная калибровка кремниевых фотоумножителей</a:t>
            </a:r>
            <a:endParaRPr lang="en-US" altLang="en-US" sz="2800" b="1" dirty="0" smtClean="0">
              <a:latin typeface="+mn-lt"/>
              <a:cs typeface="+mn-lt"/>
            </a:endParaRPr>
          </a:p>
        </p:txBody>
      </p:sp>
      <p:sp>
        <p:nvSpPr>
          <p:cNvPr id="3" name="Замещающее содержимое 2"/>
          <p:cNvSpPr/>
          <p:nvPr>
            <p:ph idx="1"/>
          </p:nvPr>
        </p:nvSpPr>
        <p:spPr>
          <a:xfrm>
            <a:off x="460375" y="6040755"/>
            <a:ext cx="11177270" cy="716280"/>
          </a:xfrm>
        </p:spPr>
        <p:txBody>
          <a:bodyPr/>
          <a:p>
            <a:pPr marL="0" indent="0" algn="ctr">
              <a:buNone/>
            </a:pPr>
            <a:r>
              <a:rPr lang="en-US" altLang="en-US" sz="2000">
                <a:latin typeface="+mj-lt"/>
                <a:cs typeface="+mj-lt"/>
              </a:rPr>
              <a:t> Спектр низкоамплитудных шумов </a:t>
            </a:r>
            <a:r>
              <a:rPr lang="en-US" altLang="ru-RU" sz="2000">
                <a:latin typeface="+mj-lt"/>
                <a:cs typeface="+mj-lt"/>
              </a:rPr>
              <a:t>SiPM, </a:t>
            </a:r>
            <a:r>
              <a:rPr lang="en-US" altLang="en-US" sz="2000">
                <a:latin typeface="+mj-lt"/>
                <a:cs typeface="+mj-lt"/>
              </a:rPr>
              <a:t>полученный с использованием УПТ с высоким усилением. Для указанного спектра был получен коэффициент калибровки </a:t>
            </a:r>
            <a:r>
              <a:rPr lang="en-US" altLang="ru-RU" sz="2000">
                <a:latin typeface="+mj-lt"/>
                <a:cs typeface="+mj-lt"/>
              </a:rPr>
              <a:t>k=9387</a:t>
            </a:r>
            <a:r>
              <a:rPr lang="en-US" altLang="en-US" sz="2000">
                <a:latin typeface="+mj-lt"/>
                <a:cs typeface="+mj-lt"/>
              </a:rPr>
              <a:t>канал/ф.э.</a:t>
            </a:r>
            <a:endParaRPr lang="en-US" altLang="en-US" sz="2000">
              <a:latin typeface="+mj-lt"/>
              <a:cs typeface="+mj-lt"/>
            </a:endParaRPr>
          </a:p>
        </p:txBody>
      </p:sp>
      <p:pic>
        <p:nvPicPr>
          <p:cNvPr id="1009113088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375" y="974090"/>
            <a:ext cx="10913745" cy="5066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/>
          <p:nvPr/>
        </p:nvSpPr>
        <p:spPr>
          <a:xfrm>
            <a:off x="0" y="635"/>
            <a:ext cx="12192000" cy="967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+mn-lt"/>
                <a:cs typeface="+mn-lt"/>
              </a:rPr>
              <a:t>Определение абсолютного светосбора детектора с УПТ с высоким усилением</a:t>
            </a:r>
            <a:endParaRPr lang="en-US" altLang="en-US" sz="2800" b="1" dirty="0" smtClean="0">
              <a:latin typeface="+mn-lt"/>
              <a:cs typeface="+mn-lt"/>
            </a:endParaRPr>
          </a:p>
        </p:txBody>
      </p:sp>
      <p:sp>
        <p:nvSpPr>
          <p:cNvPr id="3" name="Замещающее содержимое 2"/>
          <p:cNvSpPr/>
          <p:nvPr>
            <p:ph idx="1"/>
          </p:nvPr>
        </p:nvSpPr>
        <p:spPr>
          <a:xfrm>
            <a:off x="460375" y="6012180"/>
            <a:ext cx="11186160" cy="641985"/>
          </a:xfrm>
        </p:spPr>
        <p:txBody>
          <a:bodyPr/>
          <a:p>
            <a:pPr marL="0" indent="0" algn="ctr">
              <a:buNone/>
            </a:pPr>
            <a:r>
              <a:rPr lang="en-US" altLang="en-US" sz="2000">
                <a:latin typeface="+mj-lt"/>
                <a:cs typeface="+mj-lt"/>
              </a:rPr>
              <a:t>Амплитудный спектр детектора от гамма-источника 57</a:t>
            </a:r>
            <a:r>
              <a:rPr lang="en-US" altLang="ru-RU" sz="2000">
                <a:latin typeface="+mj-lt"/>
                <a:cs typeface="+mj-lt"/>
              </a:rPr>
              <a:t>Co, </a:t>
            </a:r>
            <a:r>
              <a:rPr lang="en-US" altLang="en-US" sz="2000">
                <a:latin typeface="+mj-lt"/>
                <a:cs typeface="+mj-lt"/>
              </a:rPr>
              <a:t>полученный с использованием УПТ с высоким усилением.</a:t>
            </a:r>
            <a:endParaRPr lang="en-US" altLang="en-US" sz="2000">
              <a:latin typeface="+mj-lt"/>
              <a:cs typeface="+mj-lt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7455535" y="5199380"/>
            <a:ext cx="4064000" cy="207327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endParaRPr lang="en-US" altLang="en-US" sz="2000">
              <a:latin typeface="+mj-lt"/>
              <a:ea typeface="Microsoft YaHei" panose="020B0503020204020204" charset="-122"/>
              <a:cs typeface="+mj-lt"/>
            </a:endParaRPr>
          </a:p>
        </p:txBody>
      </p:sp>
      <p:pic>
        <p:nvPicPr>
          <p:cNvPr id="202317891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7505" y="967740"/>
            <a:ext cx="8936990" cy="5044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/>
          <p:nvPr/>
        </p:nvSpPr>
        <p:spPr>
          <a:xfrm>
            <a:off x="0" y="635"/>
            <a:ext cx="12192000" cy="967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+mn-lt"/>
                <a:cs typeface="+mn-lt"/>
              </a:rPr>
              <a:t>Определение абсолютного светосбора детектора с УПТ с высоким усилением</a:t>
            </a:r>
            <a:endParaRPr lang="en-US" altLang="en-US" sz="2800" b="1" dirty="0" smtClean="0">
              <a:latin typeface="+mn-lt"/>
              <a:cs typeface="+mn-lt"/>
            </a:endParaRPr>
          </a:p>
        </p:txBody>
      </p:sp>
      <p:sp>
        <p:nvSpPr>
          <p:cNvPr id="3" name="Замещающее содержимое 2"/>
          <p:cNvSpPr/>
          <p:nvPr>
            <p:ph idx="1"/>
          </p:nvPr>
        </p:nvSpPr>
        <p:spPr>
          <a:xfrm>
            <a:off x="460375" y="6012180"/>
            <a:ext cx="11186160" cy="641985"/>
          </a:xfrm>
        </p:spPr>
        <p:txBody>
          <a:bodyPr/>
          <a:p>
            <a:pPr marL="0" indent="0" algn="ctr">
              <a:buNone/>
            </a:pPr>
            <a:r>
              <a:rPr lang="en-US" altLang="en-US" sz="2000">
                <a:latin typeface="+mj-lt"/>
                <a:cs typeface="+mj-lt"/>
              </a:rPr>
              <a:t>Амплитудный спектр детектора от гамма-источника 241</a:t>
            </a:r>
            <a:r>
              <a:rPr lang="en-US" altLang="ru-RU" sz="2000">
                <a:latin typeface="+mj-lt"/>
                <a:cs typeface="+mj-lt"/>
              </a:rPr>
              <a:t>Am, </a:t>
            </a:r>
            <a:r>
              <a:rPr lang="en-US" altLang="en-US" sz="2000">
                <a:latin typeface="+mj-lt"/>
                <a:cs typeface="+mj-lt"/>
              </a:rPr>
              <a:t>полученный с использованием УПТ с высоким усилением.</a:t>
            </a:r>
            <a:endParaRPr lang="en-US" altLang="en-US" sz="2000">
              <a:latin typeface="+mj-lt"/>
              <a:cs typeface="+mj-lt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7455535" y="5199380"/>
            <a:ext cx="4064000" cy="207327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endParaRPr lang="en-US" altLang="en-US" sz="2000">
              <a:latin typeface="+mj-lt"/>
              <a:ea typeface="Microsoft YaHei" panose="020B0503020204020204" charset="-122"/>
              <a:cs typeface="+mj-lt"/>
            </a:endParaRPr>
          </a:p>
        </p:txBody>
      </p:sp>
      <p:pic>
        <p:nvPicPr>
          <p:cNvPr id="418058446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7835" y="1130300"/>
            <a:ext cx="8650605" cy="4881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9572" y="359726"/>
            <a:ext cx="11081566" cy="521970"/>
          </a:xfrm>
        </p:spPr>
        <p:txBody>
          <a:bodyPr/>
          <a:lstStyle/>
          <a:p>
            <a:r>
              <a:rPr lang="en-US" altLang="en-US" dirty="0"/>
              <a:t>Основные</a:t>
            </a:r>
            <a:r>
              <a:rPr lang="en-US" altLang="ru-RU" dirty="0"/>
              <a:t> </a:t>
            </a:r>
            <a:r>
              <a:rPr lang="en-US" altLang="en-US" dirty="0"/>
              <a:t>результаты</a:t>
            </a:r>
            <a:r>
              <a:rPr lang="en-US" altLang="ru-RU" dirty="0"/>
              <a:t>:</a:t>
            </a:r>
            <a:endParaRPr lang="en-US" altLang="ru-RU" dirty="0"/>
          </a:p>
        </p:txBody>
      </p:sp>
      <p:sp>
        <p:nvSpPr>
          <p:cNvPr id="6" name="Текст 6"/>
          <p:cNvSpPr txBox="1"/>
          <p:nvPr/>
        </p:nvSpPr>
        <p:spPr>
          <a:xfrm>
            <a:off x="899160" y="1548130"/>
            <a:ext cx="10978515" cy="396176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rgbClr val="222A3F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000" dirty="0"/>
              <a:t>1. Исследована зависимость </a:t>
            </a:r>
            <a:r>
              <a:rPr lang="en-US" altLang="en-US" sz="2000" dirty="0"/>
              <a:t>напряжения пробоя </a:t>
            </a:r>
            <a:r>
              <a:rPr lang="en-US" altLang="ru-RU" sz="2000" dirty="0"/>
              <a:t>SiPM</a:t>
            </a:r>
            <a:r>
              <a:rPr lang="ru-RU" altLang="en-US" sz="2000" dirty="0"/>
              <a:t> от </a:t>
            </a:r>
            <a:r>
              <a:rPr lang="en-US" altLang="en-US" sz="2000" dirty="0"/>
              <a:t>температуры окружающей среды</a:t>
            </a:r>
            <a:r>
              <a:rPr lang="en-US" altLang="ru-RU" sz="2000" dirty="0"/>
              <a:t>.</a:t>
            </a:r>
            <a:endParaRPr lang="en-US" altLang="ru-RU" sz="2000" dirty="0"/>
          </a:p>
          <a:p>
            <a:endParaRPr lang="en-US" altLang="ru-RU" sz="2000" dirty="0"/>
          </a:p>
          <a:p>
            <a:r>
              <a:rPr lang="ru-RU" altLang="en-US" sz="2000" dirty="0"/>
              <a:t>2. Определена з</a:t>
            </a:r>
            <a:r>
              <a:rPr lang="en-US" altLang="en-US" sz="2000" dirty="0"/>
              <a:t>ависимость оптической связи от температуры для </a:t>
            </a:r>
            <a:r>
              <a:rPr lang="en-US" altLang="ru-RU" sz="2000" dirty="0"/>
              <a:t>MPPC S14161-3050HS-04</a:t>
            </a:r>
            <a:r>
              <a:rPr lang="en-US" altLang="ru-RU" sz="2000" dirty="0"/>
              <a:t>.</a:t>
            </a:r>
            <a:endParaRPr lang="en-US" altLang="ru-RU" sz="2000" dirty="0"/>
          </a:p>
          <a:p>
            <a:endParaRPr lang="en-US" altLang="ru-RU" sz="2000" dirty="0"/>
          </a:p>
          <a:p>
            <a:r>
              <a:rPr lang="ru-RU" altLang="en-US" sz="2000" dirty="0"/>
              <a:t>3. П</a:t>
            </a:r>
            <a:r>
              <a:rPr lang="en-US" altLang="en-US" sz="2000" dirty="0"/>
              <a:t>роанализированы</a:t>
            </a:r>
            <a:r>
              <a:rPr lang="ru-RU" altLang="en-US" sz="2000" dirty="0"/>
              <a:t> </a:t>
            </a:r>
            <a:r>
              <a:rPr lang="en-US" altLang="en-US" sz="2000" dirty="0"/>
              <a:t>уровн</a:t>
            </a:r>
            <a:r>
              <a:rPr lang="ru-RU" altLang="en-US" sz="2000" dirty="0"/>
              <a:t>и</a:t>
            </a:r>
            <a:r>
              <a:rPr lang="en-US" altLang="en-US" sz="2000" dirty="0"/>
              <a:t> тепловых шумов от амплитуды порога регистрации</a:t>
            </a:r>
            <a:r>
              <a:rPr lang="ru-RU" altLang="en-US" sz="2000" dirty="0"/>
              <a:t>.</a:t>
            </a:r>
            <a:endParaRPr lang="ru-RU" altLang="en-US" sz="2000" dirty="0"/>
          </a:p>
          <a:p>
            <a:endParaRPr lang="ru-RU" altLang="en-US" sz="2400" dirty="0"/>
          </a:p>
          <a:p>
            <a:r>
              <a:rPr lang="ru-RU" altLang="en-US" sz="2000" dirty="0"/>
              <a:t>4.</a:t>
            </a:r>
            <a:r>
              <a:rPr lang="ru-RU" altLang="en-US" sz="2400" dirty="0"/>
              <a:t> </a:t>
            </a:r>
            <a:r>
              <a:rPr lang="ru-RU" altLang="en-US" sz="2000" dirty="0"/>
              <a:t>Получены значения абсолютного светосбора  </a:t>
            </a:r>
            <a:r>
              <a:rPr lang="en-US" altLang="en-US" sz="2000" dirty="0"/>
              <a:t>для различных гамма-линий:</a:t>
            </a:r>
            <a:endParaRPr lang="en-US" altLang="en-US" sz="2400" dirty="0"/>
          </a:p>
          <a:p>
            <a:endParaRPr lang="ru-RU" altLang="en-US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649710" y="6473825"/>
            <a:ext cx="265430" cy="254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graphicFrame>
        <p:nvGraphicFramePr>
          <p:cNvPr id="2" name="Таблица 1"/>
          <p:cNvGraphicFramePr/>
          <p:nvPr/>
        </p:nvGraphicFramePr>
        <p:xfrm>
          <a:off x="897890" y="5509895"/>
          <a:ext cx="10337165" cy="1162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2715"/>
                <a:gridCol w="2145665"/>
                <a:gridCol w="2092325"/>
                <a:gridCol w="2156460"/>
              </a:tblGrid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/>
                        <a:t>      Энергия, кэВ	</a:t>
                      </a:r>
                      <a:endParaRPr lang="en-US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ru-RU"/>
                        <a:t>14.4</a:t>
                      </a:r>
                      <a:endParaRPr lang="en-US" altLang="ru-RU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ru-RU"/>
                        <a:t>13.81</a:t>
                      </a:r>
                      <a:endParaRPr lang="en-US" altLang="ru-RU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ru-RU"/>
                        <a:t>60</a:t>
                      </a:r>
                      <a:endParaRPr lang="en-US" altLang="ru-RU"/>
                    </a:p>
                  </a:txBody>
                  <a:tcPr anchor="ctr" anchorCtr="0"/>
                </a:tc>
              </a:tr>
              <a:tr h="7969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/>
                        <a:t>Светосбор для сильного усилителя, фэ/кэВ</a:t>
                      </a:r>
                      <a:endParaRPr lang="en-US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ru-RU"/>
                        <a:t>39.1</a:t>
                      </a:r>
                      <a:endParaRPr lang="en-US" altLang="ru-RU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ru-RU"/>
                        <a:t>36.64</a:t>
                      </a:r>
                      <a:endParaRPr lang="en-US" altLang="ru-RU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ru-RU"/>
                        <a:t>33.8</a:t>
                      </a:r>
                      <a:endParaRPr lang="en-US" altLang="ru-RU"/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560194" y="3105834"/>
            <a:ext cx="6737421" cy="646331"/>
          </a:xfrm>
        </p:spPr>
        <p:txBody>
          <a:bodyPr/>
          <a:lstStyle/>
          <a:p>
            <a:r>
              <a:rPr lang="ru-RU" dirty="0"/>
              <a:t>Спасибо за внимание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9572" y="359726"/>
            <a:ext cx="11081566" cy="521970"/>
          </a:xfrm>
        </p:spPr>
        <p:txBody>
          <a:bodyPr/>
          <a:lstStyle/>
          <a:p>
            <a:r>
              <a:rPr lang="ru-RU" dirty="0"/>
              <a:t>Цель и задачи</a:t>
            </a:r>
            <a:endParaRPr lang="en-US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559571" y="1690847"/>
            <a:ext cx="11040839" cy="953135"/>
          </a:xfrm>
        </p:spPr>
        <p:txBody>
          <a:bodyPr/>
          <a:lstStyle/>
          <a:p>
            <a:r>
              <a:rPr lang="ru-RU" sz="2400" b="1" dirty="0"/>
              <a:t>Цель работы: </a:t>
            </a:r>
            <a:r>
              <a:rPr lang="en-US" altLang="ru-RU" sz="2400" dirty="0"/>
              <a:t> </a:t>
            </a:r>
            <a:r>
              <a:rPr lang="ru-RU" altLang="en-US" sz="2800" dirty="0">
                <a:latin typeface="Calibri Light" panose="020F0302020204030204" charset="0"/>
                <a:cs typeface="Calibri Light" panose="020F0302020204030204" charset="0"/>
              </a:rPr>
              <a:t>Исследование свойств сцинтилляционных кристаллов</a:t>
            </a:r>
            <a:r>
              <a:rPr lang="en-US" altLang="en-US" sz="2800" dirty="0">
                <a:latin typeface="Calibri Light" panose="020F0302020204030204" charset="0"/>
                <a:cs typeface="Calibri Light" panose="020F0302020204030204" charset="0"/>
              </a:rPr>
              <a:t> </a:t>
            </a:r>
            <a:r>
              <a:rPr lang="en-US" altLang="ru-RU" sz="2800" dirty="0">
                <a:latin typeface="Calibri Light" panose="020F0302020204030204" charset="0"/>
                <a:cs typeface="Calibri Light" panose="020F0302020204030204" charset="0"/>
              </a:rPr>
              <a:t>CsI(pure)</a:t>
            </a:r>
            <a:r>
              <a:rPr lang="ru-RU" altLang="en-US" sz="2800" dirty="0">
                <a:latin typeface="Calibri Light" panose="020F0302020204030204" charset="0"/>
                <a:cs typeface="Calibri Light" panose="020F0302020204030204" charset="0"/>
              </a:rPr>
              <a:t> и парамметров </a:t>
            </a:r>
            <a:r>
              <a:rPr lang="en-US" altLang="en-US" sz="2800" dirty="0">
                <a:latin typeface="Calibri Light" panose="020F0302020204030204" charset="0"/>
                <a:cs typeface="Calibri Light" panose="020F0302020204030204" charset="0"/>
              </a:rPr>
              <a:t>фотодетектирующих устройств</a:t>
            </a:r>
            <a:r>
              <a:rPr lang="ru-RU" altLang="en-US" sz="2800" dirty="0">
                <a:latin typeface="Calibri Light" panose="020F0302020204030204" charset="0"/>
                <a:cs typeface="Calibri Light" panose="020F0302020204030204" charset="0"/>
              </a:rPr>
              <a:t>(</a:t>
            </a:r>
            <a:r>
              <a:rPr lang="en-US" altLang="en-US" sz="2800" dirty="0">
                <a:latin typeface="Calibri Light" panose="020F0302020204030204" charset="0"/>
                <a:cs typeface="Calibri Light" panose="020F0302020204030204" charset="0"/>
              </a:rPr>
              <a:t>SiPM)</a:t>
            </a:r>
            <a:r>
              <a:rPr lang="ru-RU" altLang="en-US" sz="2800" dirty="0">
                <a:latin typeface="Calibri Light" panose="020F0302020204030204" charset="0"/>
                <a:cs typeface="Calibri Light" panose="020F0302020204030204" charset="0"/>
              </a:rPr>
              <a:t>.</a:t>
            </a:r>
            <a:endParaRPr lang="ru-RU" altLang="en-US" sz="2800" dirty="0">
              <a:latin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13080" y="3068955"/>
            <a:ext cx="11128375" cy="3317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sz="2400" b="1" dirty="0" smtClean="0">
                <a:solidFill>
                  <a:schemeClr val="tx1"/>
                </a:solidFill>
                <a:latin typeface="Montserrat" panose="00000500000000000000" pitchFamily="2" charset="-52"/>
              </a:rPr>
              <a:t>Задачи</a:t>
            </a:r>
            <a:r>
              <a:rPr lang="en-US" altLang="en-US" sz="2400" b="1" dirty="0" smtClean="0">
                <a:solidFill>
                  <a:schemeClr val="tx1"/>
                </a:solidFill>
                <a:latin typeface="Montserrat" panose="00000500000000000000" pitchFamily="2" charset="-52"/>
              </a:rPr>
              <a:t>:</a:t>
            </a:r>
            <a:endParaRPr lang="en-US" altLang="en-US" sz="2400" b="1" dirty="0" smtClean="0">
              <a:solidFill>
                <a:schemeClr val="tx1"/>
              </a:solidFill>
              <a:latin typeface="Montserrat" panose="00000500000000000000" pitchFamily="2" charset="-52"/>
            </a:endParaRPr>
          </a:p>
          <a:p>
            <a:endParaRPr lang="en-US" altLang="en-US" sz="2400" b="1" dirty="0" smtClean="0">
              <a:solidFill>
                <a:schemeClr val="tx1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sz="2400" b="1" dirty="0" smtClean="0">
                <a:sym typeface="+mn-ea"/>
              </a:rPr>
              <a:t>Исследова</a:t>
            </a:r>
            <a:r>
              <a:rPr lang="ru-RU" altLang="en-US" sz="2400" b="1" dirty="0" smtClean="0">
                <a:sym typeface="+mn-ea"/>
              </a:rPr>
              <a:t>ть</a:t>
            </a:r>
            <a:r>
              <a:rPr lang="en-US" altLang="en-US" sz="2400" b="1" dirty="0" smtClean="0">
                <a:sym typeface="+mn-ea"/>
              </a:rPr>
              <a:t> зависимост</a:t>
            </a:r>
            <a:r>
              <a:rPr lang="ru-RU" altLang="en-US" sz="2400" b="1" dirty="0" smtClean="0">
                <a:sym typeface="+mn-ea"/>
              </a:rPr>
              <a:t>ь</a:t>
            </a:r>
            <a:r>
              <a:rPr lang="en-US" altLang="en-US" sz="2400" b="1" dirty="0" smtClean="0">
                <a:sym typeface="+mn-ea"/>
              </a:rPr>
              <a:t> величины оптической связи от температуры </a:t>
            </a:r>
            <a:r>
              <a:rPr lang="en-US" altLang="ru-RU" sz="2400" b="1" dirty="0" smtClean="0">
                <a:sym typeface="+mn-ea"/>
              </a:rPr>
              <a:t>SiPM</a:t>
            </a:r>
            <a:r>
              <a:rPr lang="ru-RU" sz="2400" b="1" dirty="0" smtClean="0">
                <a:sym typeface="+mn-ea"/>
              </a:rPr>
              <a:t>;</a:t>
            </a:r>
            <a:endParaRPr lang="ru-RU" sz="24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en-US" sz="2400" b="1" dirty="0" smtClean="0">
                <a:sym typeface="+mn-ea"/>
              </a:rPr>
              <a:t>Проанализировать</a:t>
            </a:r>
            <a:r>
              <a:rPr lang="en-US" altLang="en-US" sz="2400" b="1" dirty="0" smtClean="0">
                <a:sym typeface="+mn-ea"/>
              </a:rPr>
              <a:t> уров</a:t>
            </a:r>
            <a:r>
              <a:rPr lang="ru-RU" altLang="en-US" sz="2400" b="1" dirty="0" smtClean="0">
                <a:sym typeface="+mn-ea"/>
              </a:rPr>
              <a:t>ень</a:t>
            </a:r>
            <a:r>
              <a:rPr lang="en-US" altLang="en-US" sz="2400" b="1" dirty="0" smtClean="0">
                <a:sym typeface="+mn-ea"/>
              </a:rPr>
              <a:t> тепловых шумов от амплитуды порога регистрации</a:t>
            </a:r>
            <a:r>
              <a:rPr lang="ru-RU" sz="2400" b="1" dirty="0" smtClean="0">
                <a:sym typeface="+mn-ea"/>
              </a:rPr>
              <a:t>;</a:t>
            </a:r>
            <a:endParaRPr lang="ru-RU" sz="24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ym typeface="+mn-ea"/>
              </a:rPr>
              <a:t>Изучить ф</a:t>
            </a:r>
            <a:r>
              <a:rPr lang="en-US" altLang="en-US" sz="2400" b="1" dirty="0" smtClean="0">
                <a:sym typeface="+mn-ea"/>
              </a:rPr>
              <a:t>ормы сигнала с </a:t>
            </a:r>
            <a:r>
              <a:rPr lang="en-US" altLang="ru-RU" sz="2400" b="1" dirty="0" smtClean="0">
                <a:sym typeface="+mn-ea"/>
              </a:rPr>
              <a:t>CsI(pure) </a:t>
            </a:r>
            <a:r>
              <a:rPr lang="en-US" altLang="en-US" sz="2400" b="1" dirty="0" smtClean="0">
                <a:sym typeface="+mn-ea"/>
              </a:rPr>
              <a:t>детектора</a:t>
            </a:r>
            <a:r>
              <a:rPr lang="ru-RU" sz="2400" b="1" dirty="0" smtClean="0">
                <a:sym typeface="+mn-ea"/>
              </a:rPr>
              <a:t>;</a:t>
            </a:r>
            <a:endParaRPr lang="ru-RU" sz="24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sz="2400" b="1" dirty="0" smtClean="0">
                <a:sym typeface="+mn-ea"/>
              </a:rPr>
              <a:t>Определ</a:t>
            </a:r>
            <a:r>
              <a:rPr lang="ru-RU" altLang="en-US" sz="2400" b="1" dirty="0" smtClean="0">
                <a:sym typeface="+mn-ea"/>
              </a:rPr>
              <a:t>ить</a:t>
            </a:r>
            <a:r>
              <a:rPr lang="en-US" altLang="en-US" sz="2400" b="1" dirty="0" smtClean="0">
                <a:sym typeface="+mn-ea"/>
              </a:rPr>
              <a:t> абсолютн</a:t>
            </a:r>
            <a:r>
              <a:rPr lang="ru-RU" altLang="en-US" sz="2400" b="1" dirty="0" smtClean="0">
                <a:sym typeface="+mn-ea"/>
              </a:rPr>
              <a:t>ый</a:t>
            </a:r>
            <a:r>
              <a:rPr lang="en-US" altLang="en-US" sz="2400" b="1" dirty="0" smtClean="0">
                <a:sym typeface="+mn-ea"/>
              </a:rPr>
              <a:t> светосбор </a:t>
            </a:r>
            <a:r>
              <a:rPr lang="en-US" altLang="ru-RU" sz="2400" b="1" dirty="0" smtClean="0">
                <a:sym typeface="+mn-ea"/>
              </a:rPr>
              <a:t>CsI(pure) </a:t>
            </a:r>
            <a:r>
              <a:rPr lang="en-US" altLang="en-US" sz="2400" b="1" dirty="0" smtClean="0">
                <a:sym typeface="+mn-ea"/>
              </a:rPr>
              <a:t>детектора с УПТ с высоким усилением</a:t>
            </a:r>
            <a:r>
              <a:rPr lang="ru-RU" sz="2400" b="1" dirty="0" smtClean="0">
                <a:sym typeface="+mn-ea"/>
              </a:rPr>
              <a:t>;</a:t>
            </a:r>
            <a:endParaRPr lang="ru-RU" sz="2400" b="1" dirty="0" smtClean="0"/>
          </a:p>
          <a:p>
            <a:endParaRPr lang="ru-RU" altLang="en-US" sz="2400" b="1" dirty="0" smtClean="0">
              <a:solidFill>
                <a:schemeClr val="tx1"/>
              </a:solidFill>
              <a:latin typeface="Montserrat" panose="00000500000000000000" pitchFamily="2" charset="-52"/>
            </a:endParaRPr>
          </a:p>
          <a:p>
            <a:endParaRPr lang="ru-RU" altLang="en-US" sz="2400" b="1" dirty="0" smtClean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49710" y="6473825"/>
            <a:ext cx="265430" cy="254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54060" y="5978525"/>
            <a:ext cx="2771775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6" name="Заголовок 1"/>
          <p:cNvSpPr txBox="1"/>
          <p:nvPr/>
        </p:nvSpPr>
        <p:spPr>
          <a:xfrm>
            <a:off x="1" y="1"/>
            <a:ext cx="12192000" cy="5675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 smtClean="0">
                <a:latin typeface="+mn-lt"/>
              </a:rPr>
              <a:t>Схема установки и методика проведения измерений</a:t>
            </a:r>
            <a:r>
              <a:rPr lang="ru-RU" sz="3200" b="1" dirty="0" smtClean="0">
                <a:latin typeface="+mn-lt"/>
              </a:rPr>
              <a:t> </a:t>
            </a:r>
            <a:endParaRPr lang="ru-RU" sz="3200" b="1" dirty="0">
              <a:latin typeface="+mn-lt"/>
            </a:endParaRPr>
          </a:p>
        </p:txBody>
      </p:sp>
      <p:pic>
        <p:nvPicPr>
          <p:cNvPr id="9" name="Рисунок 2" descr="E:\IYAI_DOKUMENTI_TESTI\HOLODILNIK\Itogi\Схема шумы.bmp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35100" y="762635"/>
            <a:ext cx="9321800" cy="4497705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1565275" y="5455920"/>
            <a:ext cx="9325610" cy="11658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en-US" sz="28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С</a:t>
            </a:r>
            <a:r>
              <a:rPr lang="ru-RU" altLang="en-US" sz="28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С</a:t>
            </a:r>
            <a:r>
              <a:rPr lang="en-US" altLang="en-US" sz="1600" dirty="0" smtClean="0">
                <a:solidFill>
                  <a:schemeClr val="tx1"/>
                </a:solidFill>
                <a:latin typeface="+mj-ea"/>
                <a:cs typeface="+mj-ea"/>
              </a:rPr>
              <a:t>Схема установки по измерению зависимости частоты собственного шума кремниевых фотоумножителелей от температуры окружающей среды . </a:t>
            </a:r>
            <a:r>
              <a:rPr lang="en-US" altLang="ru-RU" sz="1600" dirty="0" smtClean="0">
                <a:solidFill>
                  <a:schemeClr val="tx1"/>
                </a:solidFill>
                <a:latin typeface="+mj-ea"/>
                <a:cs typeface="+mj-ea"/>
              </a:rPr>
              <a:t>SiPM – </a:t>
            </a:r>
            <a:r>
              <a:rPr lang="en-US" altLang="en-US" sz="1600" dirty="0" smtClean="0">
                <a:solidFill>
                  <a:schemeClr val="tx1"/>
                </a:solidFill>
                <a:latin typeface="+mj-ea"/>
                <a:cs typeface="+mj-ea"/>
              </a:rPr>
              <a:t>кремниевый фотоумножитель. АЦП – амплитудно-цифровой преобразователь</a:t>
            </a:r>
            <a:endParaRPr lang="en-US" altLang="en-US" sz="1600" dirty="0" smtClean="0">
              <a:solidFill>
                <a:schemeClr val="tx1"/>
              </a:solidFill>
              <a:latin typeface="+mj-ea"/>
              <a:cs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/>
          <p:nvPr/>
        </p:nvSpPr>
        <p:spPr>
          <a:xfrm>
            <a:off x="0" y="0"/>
            <a:ext cx="12192000" cy="9899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 dirty="0">
                <a:latin typeface="+mn-lt"/>
              </a:rPr>
              <a:t>Вольтамперные характеристики </a:t>
            </a:r>
            <a:r>
              <a:rPr lang="en-US" altLang="ru-RU" sz="3200" b="1" dirty="0">
                <a:latin typeface="+mn-lt"/>
              </a:rPr>
              <a:t>SiPM</a:t>
            </a:r>
            <a:endParaRPr lang="en-US" altLang="ru-RU" sz="3200" b="1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4540" y="5715000"/>
            <a:ext cx="4163060" cy="403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27330" y="5657215"/>
            <a:ext cx="4418965" cy="381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dirty="0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1819275" y="6039485"/>
            <a:ext cx="8246745" cy="498475"/>
          </a:xfrm>
          <a:prstGeom prst="rect">
            <a:avLst/>
          </a:prstGeom>
        </p:spPr>
        <p:txBody>
          <a:bodyPr>
            <a:noAutofit/>
          </a:bodyPr>
          <a:p>
            <a:pPr algn="ctr" defTabSz="266700">
              <a:lnSpc>
                <a:spcPct val="107000"/>
              </a:lnSpc>
            </a:pPr>
            <a:r>
              <a:rPr lang="en-US" altLang="en-US" sz="1600">
                <a:latin typeface="+mj-lt"/>
                <a:ea typeface="Calibri" panose="020F0502020204030204"/>
                <a:cs typeface="+mj-lt"/>
              </a:rPr>
              <a:t>Графики зависимости корня из значения тока в </a:t>
            </a:r>
            <a:r>
              <a:rPr lang="en-US" altLang="ru-RU" sz="1600">
                <a:latin typeface="+mj-lt"/>
                <a:ea typeface="Calibri" panose="020F0502020204030204"/>
                <a:cs typeface="+mj-lt"/>
              </a:rPr>
              <a:t>SiPM MPPC S14161-3050HS-04 </a:t>
            </a:r>
            <a:r>
              <a:rPr lang="en-US" altLang="en-US" sz="1600">
                <a:latin typeface="+mj-lt"/>
                <a:ea typeface="Calibri" panose="020F0502020204030204"/>
                <a:cs typeface="+mj-lt"/>
              </a:rPr>
              <a:t>от величины поданного на него напряжения для двух температур.</a:t>
            </a:r>
            <a:endParaRPr lang="en-US" altLang="en-US" sz="1600">
              <a:latin typeface="+mj-lt"/>
              <a:ea typeface="Calibri" panose="020F0502020204030204"/>
              <a:cs typeface="+mj-lt"/>
            </a:endParaRPr>
          </a:p>
        </p:txBody>
      </p:sp>
      <p:pic>
        <p:nvPicPr>
          <p:cNvPr id="9" name="Рисунок 7" descr="E:\IYAI_DOKUMENTI_TESTI\HOLODILNIK\VAH_HAMAMATSU\T-3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r="9182"/>
          <a:stretch>
            <a:fillRect/>
          </a:stretch>
        </p:blipFill>
        <p:spPr>
          <a:xfrm>
            <a:off x="1015365" y="3189605"/>
            <a:ext cx="4428490" cy="2849880"/>
          </a:xfrm>
          <a:prstGeom prst="rect">
            <a:avLst/>
          </a:prstGeom>
          <a:ln>
            <a:noFill/>
          </a:ln>
        </p:spPr>
      </p:pic>
      <p:pic>
        <p:nvPicPr>
          <p:cNvPr id="4" name="Image2" descr="E:\IYAI_DOKUMENTI_TESTI\HOLODILNIK\VAH_HAMAMATSU\T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r="8799"/>
          <a:stretch>
            <a:fillRect/>
          </a:stretch>
        </p:blipFill>
        <p:spPr>
          <a:xfrm>
            <a:off x="6352540" y="3190240"/>
            <a:ext cx="4428490" cy="2849245"/>
          </a:xfrm>
          <a:prstGeom prst="rect">
            <a:avLst/>
          </a:prstGeom>
          <a:ln>
            <a:noFill/>
          </a:ln>
        </p:spPr>
      </p:pic>
      <p:sp>
        <p:nvSpPr>
          <p:cNvPr id="13" name="Текстовое поле 12"/>
          <p:cNvSpPr txBox="1"/>
          <p:nvPr/>
        </p:nvSpPr>
        <p:spPr>
          <a:xfrm>
            <a:off x="1240155" y="1196975"/>
            <a:ext cx="9636125" cy="166814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just"/>
            <a:r>
              <a:rPr lang="en-US" altLang="en-US" sz="2400">
                <a:latin typeface="+mj-lt"/>
                <a:ea typeface="Microsoft YaHei" panose="020B0503020204020204" charset="-122"/>
                <a:cs typeface="+mj-lt"/>
              </a:rPr>
              <a:t>По данному графику, приведенному </a:t>
            </a:r>
            <a:r>
              <a:rPr lang="ru-RU" altLang="en-US" sz="2400">
                <a:latin typeface="+mj-lt"/>
                <a:ea typeface="Microsoft YaHei" panose="020B0503020204020204" charset="-122"/>
                <a:cs typeface="+mj-lt"/>
              </a:rPr>
              <a:t>ниже</a:t>
            </a:r>
            <a:r>
              <a:rPr lang="en-US" altLang="en-US" sz="2400">
                <a:latin typeface="+mj-lt"/>
                <a:ea typeface="Microsoft YaHei" panose="020B0503020204020204" charset="-122"/>
                <a:cs typeface="+mj-lt"/>
              </a:rPr>
              <a:t>, было определено напряжение пробоя методом пересечения прямой, соответствующей подложке обратного тока утечки, с прямой, полученной методом МНК по точкам, соответствующим напряжениям, выше напряжения пробоя.</a:t>
            </a:r>
            <a:endParaRPr lang="en-US" altLang="en-US" sz="2400">
              <a:latin typeface="+mj-lt"/>
              <a:ea typeface="Microsoft YaHei" panose="020B0503020204020204" charset="-122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/>
          <p:nvPr/>
        </p:nvSpPr>
        <p:spPr>
          <a:xfrm>
            <a:off x="0" y="0"/>
            <a:ext cx="12192000" cy="989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 dirty="0">
                <a:latin typeface="+mn-lt"/>
              </a:rPr>
              <a:t>Вольтамперные характеристики </a:t>
            </a:r>
            <a:r>
              <a:rPr lang="en-US" altLang="ru-RU" sz="3200" b="1" dirty="0">
                <a:latin typeface="+mn-lt"/>
              </a:rPr>
              <a:t>SiPM</a:t>
            </a:r>
            <a:endParaRPr lang="en-US" altLang="ru-RU" sz="3200" b="1" dirty="0">
              <a:latin typeface="+mn-lt"/>
            </a:endParaRPr>
          </a:p>
          <a:p>
            <a:pPr algn="ctr"/>
            <a:endParaRPr lang="en-US" altLang="ru-RU" sz="3200" b="1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4540" y="5715000"/>
            <a:ext cx="4163060" cy="403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27330" y="5657215"/>
            <a:ext cx="4418965" cy="381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dirty="0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1819275" y="6038850"/>
            <a:ext cx="8246745" cy="725170"/>
          </a:xfrm>
          <a:prstGeom prst="rect">
            <a:avLst/>
          </a:prstGeom>
        </p:spPr>
        <p:txBody>
          <a:bodyPr>
            <a:noAutofit/>
          </a:bodyPr>
          <a:p>
            <a:pPr algn="ctr" defTabSz="266700">
              <a:lnSpc>
                <a:spcPct val="107000"/>
              </a:lnSpc>
            </a:pPr>
            <a:r>
              <a:rPr lang="en-US" altLang="en-US" sz="1600">
                <a:latin typeface="+mj-lt"/>
                <a:ea typeface="Calibri" panose="020F0502020204030204"/>
                <a:cs typeface="+mj-lt"/>
              </a:rPr>
              <a:t>Зависимость напряжения пробоя </a:t>
            </a:r>
            <a:r>
              <a:rPr lang="en-US" altLang="ru-RU" sz="1600">
                <a:latin typeface="+mj-lt"/>
                <a:ea typeface="Calibri" panose="020F0502020204030204"/>
                <a:cs typeface="+mj-lt"/>
              </a:rPr>
              <a:t>SiPM MPPC S14161-3050HS-04 </a:t>
            </a:r>
            <a:r>
              <a:rPr lang="en-US" altLang="en-US" sz="1600">
                <a:latin typeface="+mj-lt"/>
                <a:ea typeface="Calibri" panose="020F0502020204030204"/>
                <a:cs typeface="+mj-lt"/>
              </a:rPr>
              <a:t>от температуры окружающей среды</a:t>
            </a:r>
            <a:endParaRPr lang="en-US" altLang="en-US" sz="1600">
              <a:latin typeface="+mj-lt"/>
              <a:ea typeface="Calibri" panose="020F0502020204030204"/>
              <a:cs typeface="+mj-lt"/>
            </a:endParaRPr>
          </a:p>
        </p:txBody>
      </p:sp>
      <p:graphicFrame>
        <p:nvGraphicFramePr>
          <p:cNvPr id="5" name="Таблица 4"/>
          <p:cNvGraphicFramePr/>
          <p:nvPr>
            <p:custDataLst>
              <p:tags r:id="rId1"/>
            </p:custDataLst>
          </p:nvPr>
        </p:nvGraphicFramePr>
        <p:xfrm>
          <a:off x="1828800" y="3089275"/>
          <a:ext cx="8534400" cy="2949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4267200"/>
              </a:tblGrid>
              <a:tr h="6464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/>
                        <a:t>Температура детектора </a:t>
                      </a:r>
                      <a:r>
                        <a:rPr lang="en-US" altLang="ru-RU"/>
                        <a:t>C0</a:t>
                      </a:r>
                      <a:endParaRPr lang="en-US" altLang="ru-RU"/>
                    </a:p>
                  </a:txBody>
                  <a:tcPr anchor="t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800">
                          <a:sym typeface="+mn-ea"/>
                        </a:rPr>
                        <a:t>Напряжение пробоя [</a:t>
                      </a:r>
                      <a:r>
                        <a:rPr lang="en-US" altLang="ru-RU" sz="1800">
                          <a:sym typeface="+mn-ea"/>
                        </a:rPr>
                        <a:t>V]</a:t>
                      </a:r>
                      <a:endParaRPr lang="en-US" altLang="ru-RU" sz="1800"/>
                    </a:p>
                    <a:p>
                      <a:pPr>
                        <a:buNone/>
                      </a:pPr>
                      <a:endParaRPr lang="ru-RU" altLang="en-US"/>
                    </a:p>
                  </a:txBody>
                  <a:tcPr anchor="ctr" anchorCtr="0"/>
                </a:tc>
              </a:tr>
              <a:tr h="329565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>
                          <a:latin typeface="Calibri" panose="020F0502020204030204"/>
                          <a:ea typeface="Calibri" panose="020F0502020204030204"/>
                        </a:rPr>
                        <a:t>26</a:t>
                      </a:r>
                      <a:endParaRPr sz="20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>
                          <a:latin typeface="Calibri" panose="020F0502020204030204"/>
                          <a:ea typeface="Calibri" panose="020F0502020204030204"/>
                        </a:rPr>
                        <a:t>38.78</a:t>
                      </a:r>
                      <a:endParaRPr sz="20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/>
                </a:tc>
              </a:tr>
              <a:tr h="328295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sz="20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>
                          <a:latin typeface="Calibri" panose="020F0502020204030204"/>
                          <a:ea typeface="Calibri" panose="020F0502020204030204"/>
                        </a:rPr>
                        <a:t>38.11</a:t>
                      </a:r>
                      <a:endParaRPr sz="20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/>
                </a:tc>
              </a:tr>
              <a:tr h="328930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>
                          <a:latin typeface="Calibri" panose="020F0502020204030204"/>
                          <a:ea typeface="Calibri" panose="020F0502020204030204"/>
                        </a:rPr>
                        <a:t>-2</a:t>
                      </a:r>
                      <a:endParaRPr sz="20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>
                          <a:latin typeface="Calibri" panose="020F0502020204030204"/>
                          <a:ea typeface="Calibri" panose="020F0502020204030204"/>
                        </a:rPr>
                        <a:t>37.88</a:t>
                      </a:r>
                      <a:endParaRPr sz="20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/>
                </a:tc>
              </a:tr>
              <a:tr h="328930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>
                          <a:latin typeface="Calibri" panose="020F0502020204030204"/>
                          <a:ea typeface="Calibri" panose="020F0502020204030204"/>
                        </a:rPr>
                        <a:t>-9</a:t>
                      </a:r>
                      <a:endParaRPr sz="20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>
                          <a:latin typeface="Calibri" panose="020F0502020204030204"/>
                          <a:ea typeface="Calibri" panose="020F0502020204030204"/>
                        </a:rPr>
                        <a:t>37.67</a:t>
                      </a:r>
                      <a:endParaRPr sz="20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/>
                </a:tc>
              </a:tr>
              <a:tr h="329565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>
                          <a:latin typeface="Calibri" panose="020F0502020204030204"/>
                          <a:ea typeface="Calibri" panose="020F0502020204030204"/>
                        </a:rPr>
                        <a:t>-18</a:t>
                      </a:r>
                      <a:endParaRPr sz="20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>
                          <a:latin typeface="Calibri" panose="020F0502020204030204"/>
                          <a:ea typeface="Calibri" panose="020F0502020204030204"/>
                        </a:rPr>
                        <a:t>37.43</a:t>
                      </a:r>
                      <a:endParaRPr sz="20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/>
                </a:tc>
              </a:tr>
              <a:tr h="328930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>
                          <a:latin typeface="Calibri" panose="020F0502020204030204"/>
                          <a:ea typeface="Calibri" panose="020F0502020204030204"/>
                        </a:rPr>
                        <a:t>-23</a:t>
                      </a:r>
                      <a:endParaRPr sz="20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>
                          <a:latin typeface="Calibri" panose="020F0502020204030204"/>
                          <a:ea typeface="Calibri" panose="020F0502020204030204"/>
                        </a:rPr>
                        <a:t>37.1</a:t>
                      </a:r>
                      <a:endParaRPr sz="20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/>
                </a:tc>
              </a:tr>
              <a:tr h="328930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>
                          <a:latin typeface="Calibri" panose="020F0502020204030204"/>
                          <a:ea typeface="Calibri" panose="020F0502020204030204"/>
                        </a:rPr>
                        <a:t>-32</a:t>
                      </a:r>
                      <a:endParaRPr sz="20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>
                          <a:latin typeface="Calibri" panose="020F0502020204030204"/>
                          <a:ea typeface="Calibri" panose="020F0502020204030204"/>
                        </a:rPr>
                        <a:t>36.84</a:t>
                      </a:r>
                      <a:endParaRPr sz="20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/>
                </a:tc>
              </a:tr>
            </a:tbl>
          </a:graphicData>
        </a:graphic>
      </p:graphicFrame>
      <p:sp>
        <p:nvSpPr>
          <p:cNvPr id="13" name="Текстовое поле 12"/>
          <p:cNvSpPr txBox="1"/>
          <p:nvPr/>
        </p:nvSpPr>
        <p:spPr>
          <a:xfrm>
            <a:off x="1261745" y="989330"/>
            <a:ext cx="9771380" cy="139382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just"/>
            <a:r>
              <a:rPr lang="ru-RU" altLang="en-US" sz="2400">
                <a:latin typeface="Calibri Light" panose="020F0302020204030204" charset="0"/>
                <a:ea typeface="Microsoft YaHei" panose="020B0503020204020204" charset="-122"/>
                <a:cs typeface="Calibri Light" panose="020F0302020204030204" charset="0"/>
              </a:rPr>
              <a:t>П</a:t>
            </a:r>
            <a:r>
              <a:rPr lang="en-US" altLang="en-US" sz="2400">
                <a:latin typeface="Calibri Light" panose="020F0302020204030204" charset="0"/>
                <a:ea typeface="Microsoft YaHei" panose="020B0503020204020204" charset="-122"/>
                <a:cs typeface="Calibri Light" panose="020F0302020204030204" charset="0"/>
              </a:rPr>
              <a:t>ри понижении температуры значение напряжения пробоя снижается почти на 2 вольта по сравнению с его величиной в условиях комнатной температуры. Данное отклонение хорошо согласуется с температурным коэффициентом напряжения, заявленным производителем в технической документации на прибор (34 мВ/°С).</a:t>
            </a:r>
            <a:endParaRPr lang="en-US" altLang="en-US" sz="2400">
              <a:latin typeface="Calibri Light" panose="020F0302020204030204" charset="0"/>
              <a:ea typeface="Microsoft YaHei" panose="020B0503020204020204" charset="-122"/>
              <a:cs typeface="Calibri Light" panose="020F03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/>
          <p:nvPr/>
        </p:nvSpPr>
        <p:spPr>
          <a:xfrm>
            <a:off x="0" y="635"/>
            <a:ext cx="12192000" cy="967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+mn-lt"/>
                <a:cs typeface="+mn-lt"/>
              </a:rPr>
              <a:t>Исследование зависимости величины оптической связи от температуры </a:t>
            </a:r>
            <a:r>
              <a:rPr lang="en-US" altLang="ru-RU" sz="2800" b="1" dirty="0" smtClean="0">
                <a:latin typeface="+mn-lt"/>
                <a:cs typeface="+mn-lt"/>
              </a:rPr>
              <a:t>SiPM </a:t>
            </a:r>
            <a:endParaRPr lang="en-US" altLang="en-US" sz="2800" b="1" dirty="0" smtClean="0">
              <a:latin typeface="+mn-lt"/>
              <a:cs typeface="+mn-lt"/>
            </a:endParaRPr>
          </a:p>
        </p:txBody>
      </p:sp>
      <p:sp>
        <p:nvSpPr>
          <p:cNvPr id="3" name="Замещающее содержимое 2"/>
          <p:cNvSpPr/>
          <p:nvPr>
            <p:ph idx="1"/>
          </p:nvPr>
        </p:nvSpPr>
        <p:spPr>
          <a:xfrm>
            <a:off x="460375" y="6012180"/>
            <a:ext cx="11186160" cy="641985"/>
          </a:xfrm>
        </p:spPr>
        <p:txBody>
          <a:bodyPr/>
          <a:p>
            <a:pPr marL="0" indent="0" algn="ctr">
              <a:buNone/>
            </a:pPr>
            <a:r>
              <a:rPr lang="en-US" altLang="en-US" sz="2000">
                <a:latin typeface="+mj-lt"/>
                <a:cs typeface="+mj-lt"/>
              </a:rPr>
              <a:t>Пример амплитудного распределения шумов на </a:t>
            </a:r>
            <a:r>
              <a:rPr lang="en-US" altLang="ru-RU" sz="2000">
                <a:latin typeface="+mj-lt"/>
                <a:cs typeface="+mj-lt"/>
              </a:rPr>
              <a:t>MPPC S14161-3050HS-04 </a:t>
            </a:r>
            <a:r>
              <a:rPr lang="en-US" altLang="en-US" sz="2000">
                <a:latin typeface="+mj-lt"/>
                <a:cs typeface="+mj-lt"/>
              </a:rPr>
              <a:t>при температуре -10 °</a:t>
            </a:r>
            <a:r>
              <a:rPr lang="en-US" altLang="ru-RU" sz="2000">
                <a:latin typeface="+mj-lt"/>
                <a:cs typeface="+mj-lt"/>
              </a:rPr>
              <a:t>C</a:t>
            </a:r>
            <a:r>
              <a:rPr lang="ru-RU" altLang="en-US" sz="2000">
                <a:latin typeface="+mj-lt"/>
                <a:cs typeface="+mj-lt"/>
              </a:rPr>
              <a:t>.</a:t>
            </a:r>
            <a:endParaRPr lang="ru-RU" altLang="en-US" sz="2000">
              <a:latin typeface="+mj-lt"/>
              <a:cs typeface="+mj-lt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7455535" y="5199380"/>
            <a:ext cx="4064000" cy="207327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endParaRPr lang="en-US" altLang="en-US" sz="2000">
              <a:latin typeface="+mj-lt"/>
              <a:ea typeface="Microsoft YaHei" panose="020B0503020204020204" charset="-122"/>
              <a:cs typeface="+mj-lt"/>
            </a:endParaRPr>
          </a:p>
        </p:txBody>
      </p:sp>
      <p:pic>
        <p:nvPicPr>
          <p:cNvPr id="31" name="Image13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60375" y="1163320"/>
            <a:ext cx="9197340" cy="4653280"/>
          </a:xfrm>
          <a:prstGeom prst="rect">
            <a:avLst/>
          </a:prstGeom>
        </p:spPr>
      </p:pic>
      <p:graphicFrame>
        <p:nvGraphicFramePr>
          <p:cNvPr id="4" name="Объект -2147482622"/>
          <p:cNvGraphicFramePr>
            <a:graphicFrameLocks noChangeAspect="1"/>
          </p:cNvGraphicFramePr>
          <p:nvPr/>
        </p:nvGraphicFramePr>
        <p:xfrm>
          <a:off x="9875520" y="3827780"/>
          <a:ext cx="2010410" cy="792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1219200" imgH="482600" progId="Equation.3">
                  <p:embed/>
                </p:oleObj>
              </mc:Choice>
              <mc:Fallback>
                <p:oleObj name="" r:id="rId2" imgW="1219200" imgH="482600" progId="Equation.3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75520" y="3827780"/>
                        <a:ext cx="2010410" cy="7924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-2147482623"/>
          <p:cNvGraphicFramePr>
            <a:graphicFrameLocks noChangeAspect="1"/>
          </p:cNvGraphicFramePr>
          <p:nvPr/>
        </p:nvGraphicFramePr>
        <p:xfrm>
          <a:off x="9831705" y="2305685"/>
          <a:ext cx="205422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4" imgW="952500" imgH="457200" progId="Equation.3">
                  <p:embed/>
                </p:oleObj>
              </mc:Choice>
              <mc:Fallback>
                <p:oleObj name="" r:id="rId4" imgW="952500" imgH="457200" progId="Equation.3">
                  <p:embed/>
                  <p:pic>
                    <p:nvPicPr>
                      <p:cNvPr id="0" name="Изображение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31705" y="2305685"/>
                        <a:ext cx="2054225" cy="9429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/>
          <p:nvPr/>
        </p:nvSpPr>
        <p:spPr>
          <a:xfrm>
            <a:off x="0" y="0"/>
            <a:ext cx="12192000" cy="11036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35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9145" b="1" dirty="0" smtClean="0">
                <a:solidFill>
                  <a:schemeClr val="tx1"/>
                </a:solidFill>
                <a:latin typeface="+mn-lt"/>
                <a:ea typeface="Cambria" panose="02040503050406030204" pitchFamily="18" charset="0"/>
              </a:rPr>
              <a:t>Исследование зависимости величины оптической связи от температуры </a:t>
            </a:r>
            <a:r>
              <a:rPr lang="en-US" altLang="ru-RU" sz="9145" b="1" dirty="0" smtClean="0">
                <a:solidFill>
                  <a:schemeClr val="tx1"/>
                </a:solidFill>
                <a:latin typeface="+mn-lt"/>
                <a:ea typeface="Cambria" panose="02040503050406030204" pitchFamily="18" charset="0"/>
              </a:rPr>
              <a:t>SiPM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Cambria" panose="02040503050406030204" pitchFamily="18" charset="0"/>
              </a:rPr>
              <a:t> </a:t>
            </a:r>
            <a:endParaRPr lang="ru-RU" sz="2800" b="1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15630" y="5715000"/>
            <a:ext cx="3345815" cy="324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344805" y="5788025"/>
            <a:ext cx="11405235" cy="897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en-US" dirty="0">
                <a:latin typeface="+mj-lt"/>
                <a:cs typeface="+mj-lt"/>
              </a:rPr>
              <a:t>Зависимость оптической связи</a:t>
            </a:r>
            <a:r>
              <a:rPr lang="en-US" altLang="ru-RU" dirty="0">
                <a:latin typeface="+mj-lt"/>
                <a:cs typeface="+mj-lt"/>
              </a:rPr>
              <a:t>, </a:t>
            </a:r>
            <a:r>
              <a:rPr lang="en-US" altLang="en-US" dirty="0">
                <a:latin typeface="+mj-lt"/>
                <a:cs typeface="+mj-lt"/>
              </a:rPr>
              <a:t>определенная по свойствам пуассоновского распределения. Синяя, красная и желтая линии приведены для значения перенапряжения 8 В, 7 В и 6 В, соответственно.</a:t>
            </a:r>
            <a:endParaRPr lang="ru-RU" dirty="0">
              <a:latin typeface="+mj-lt"/>
              <a:cs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58970" y="3032760"/>
            <a:ext cx="6533515" cy="395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43255" y="5231765"/>
            <a:ext cx="5574030" cy="807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ru-RU" dirty="0">
              <a:latin typeface="+mj-lt"/>
              <a:cs typeface="+mj-lt"/>
            </a:endParaRPr>
          </a:p>
        </p:txBody>
      </p:sp>
      <p:pic>
        <p:nvPicPr>
          <p:cNvPr id="4" name="Рисунок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0395" y="1338580"/>
            <a:ext cx="8313420" cy="4376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/>
          <p:nvPr/>
        </p:nvSpPr>
        <p:spPr>
          <a:xfrm>
            <a:off x="0" y="635"/>
            <a:ext cx="12192000" cy="967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+mn-lt"/>
                <a:cs typeface="+mn-lt"/>
              </a:rPr>
              <a:t>Исследование уровня тепловых шумов от амплитуды порога регистрации</a:t>
            </a:r>
            <a:endParaRPr lang="en-US" altLang="en-US" sz="2800" b="1" dirty="0" smtClean="0">
              <a:latin typeface="+mn-lt"/>
              <a:cs typeface="+mn-lt"/>
            </a:endParaRPr>
          </a:p>
        </p:txBody>
      </p:sp>
      <p:sp>
        <p:nvSpPr>
          <p:cNvPr id="3" name="Замещающее содержимое 2"/>
          <p:cNvSpPr/>
          <p:nvPr>
            <p:ph idx="1"/>
          </p:nvPr>
        </p:nvSpPr>
        <p:spPr>
          <a:xfrm>
            <a:off x="838200" y="5565775"/>
            <a:ext cx="10515600" cy="823595"/>
          </a:xfrm>
        </p:spPr>
        <p:txBody>
          <a:bodyPr/>
          <a:p>
            <a:pPr marL="0" indent="0" algn="ctr">
              <a:buNone/>
            </a:pPr>
            <a:r>
              <a:rPr lang="en-US" altLang="en-US" sz="2400">
                <a:latin typeface="+mj-lt"/>
                <a:cs typeface="+mj-lt"/>
              </a:rPr>
              <a:t>Оцифрованные АЦП шумовые сигналы с SIPM</a:t>
            </a:r>
            <a:r>
              <a:rPr lang="en-US" altLang="ru-RU" sz="2400">
                <a:latin typeface="+mj-lt"/>
                <a:cs typeface="+mj-lt"/>
              </a:rPr>
              <a:t> </a:t>
            </a:r>
            <a:r>
              <a:rPr lang="en-US" altLang="en-US" sz="2400">
                <a:latin typeface="+mj-lt"/>
                <a:cs typeface="+mj-lt"/>
              </a:rPr>
              <a:t>для двух температур окружающей среды. Слева -  температура 22 °</a:t>
            </a:r>
            <a:r>
              <a:rPr lang="en-US" altLang="ru-RU" sz="2400">
                <a:latin typeface="+mj-lt"/>
                <a:cs typeface="+mj-lt"/>
              </a:rPr>
              <a:t>C, </a:t>
            </a:r>
            <a:r>
              <a:rPr lang="en-US" altLang="en-US" sz="2400">
                <a:latin typeface="+mj-lt"/>
                <a:cs typeface="+mj-lt"/>
              </a:rPr>
              <a:t>справа – температура -35 °</a:t>
            </a:r>
            <a:r>
              <a:rPr lang="en-US" altLang="ru-RU" sz="2400">
                <a:latin typeface="+mj-lt"/>
                <a:cs typeface="+mj-lt"/>
              </a:rPr>
              <a:t>C.</a:t>
            </a:r>
            <a:endParaRPr lang="en-US" altLang="ru-RU" sz="2400">
              <a:latin typeface="+mj-lt"/>
              <a:cs typeface="+mj-lt"/>
            </a:endParaRPr>
          </a:p>
        </p:txBody>
      </p:sp>
      <p:pic>
        <p:nvPicPr>
          <p:cNvPr id="19" name="Image1"/>
          <p:cNvPicPr>
            <a:picLocks noChangeAspect="1" noChangeArrowheads="1"/>
          </p:cNvPicPr>
          <p:nvPr/>
        </p:nvPicPr>
        <p:blipFill>
          <a:blip r:embed="rId1" cstate="print"/>
          <a:srcRect l="1540" t="7098" r="8797" b="1429"/>
          <a:stretch>
            <a:fillRect/>
          </a:stretch>
        </p:blipFill>
        <p:spPr>
          <a:xfrm>
            <a:off x="267335" y="1833245"/>
            <a:ext cx="5539740" cy="2867025"/>
          </a:xfrm>
          <a:prstGeom prst="rect">
            <a:avLst/>
          </a:prstGeom>
          <a:ln>
            <a:noFill/>
          </a:ln>
        </p:spPr>
      </p:pic>
      <p:pic>
        <p:nvPicPr>
          <p:cNvPr id="12" name="Image4"/>
          <p:cNvPicPr>
            <a:picLocks noChangeAspect="1" noChangeArrowheads="1"/>
          </p:cNvPicPr>
          <p:nvPr/>
        </p:nvPicPr>
        <p:blipFill>
          <a:blip r:embed="rId2" cstate="print"/>
          <a:srcRect l="1667" t="8028" r="9182" b="3114"/>
          <a:stretch>
            <a:fillRect/>
          </a:stretch>
        </p:blipFill>
        <p:spPr>
          <a:xfrm>
            <a:off x="6426835" y="1840865"/>
            <a:ext cx="5483225" cy="285178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/>
          <p:nvPr/>
        </p:nvSpPr>
        <p:spPr>
          <a:xfrm>
            <a:off x="0" y="635"/>
            <a:ext cx="12192000" cy="967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+mn-lt"/>
                <a:cs typeface="+mn-lt"/>
              </a:rPr>
              <a:t>Исследование уровня тепловых шумов от амплитуды порога регистрации</a:t>
            </a:r>
            <a:endParaRPr lang="en-US" altLang="en-US" sz="2800" b="1" dirty="0" smtClean="0">
              <a:latin typeface="+mn-lt"/>
              <a:cs typeface="+mn-lt"/>
            </a:endParaRPr>
          </a:p>
        </p:txBody>
      </p:sp>
      <p:sp>
        <p:nvSpPr>
          <p:cNvPr id="3" name="Замещающее содержимое 2"/>
          <p:cNvSpPr/>
          <p:nvPr>
            <p:ph idx="1"/>
          </p:nvPr>
        </p:nvSpPr>
        <p:spPr>
          <a:xfrm>
            <a:off x="460375" y="5200650"/>
            <a:ext cx="5283200" cy="1188720"/>
          </a:xfrm>
        </p:spPr>
        <p:txBody>
          <a:bodyPr/>
          <a:p>
            <a:pPr marL="0" indent="0" algn="ctr">
              <a:buNone/>
            </a:pPr>
            <a:r>
              <a:rPr lang="en-US" altLang="en-US" sz="2000">
                <a:latin typeface="+mj-lt"/>
                <a:cs typeface="+mj-lt"/>
              </a:rPr>
              <a:t>Зависимость частоты одноэлектронных шумов на единицу площади от температуры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для трех амплитудных порогов регистрации сигналов. Синий график соответствует порогу 0.5 ф.э., красный – 1.5 ф.э. и желтый – 2.5 ф.э.</a:t>
            </a:r>
            <a:endParaRPr lang="en-US" altLang="en-US" sz="2000">
              <a:latin typeface="+mj-lt"/>
              <a:cs typeface="+mj-lt"/>
            </a:endParaRPr>
          </a:p>
        </p:txBody>
      </p:sp>
      <p:pic>
        <p:nvPicPr>
          <p:cNvPr id="24" name="Рисунок 2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33500"/>
            <a:ext cx="6095365" cy="3866515"/>
          </a:xfrm>
          <a:prstGeom prst="rect">
            <a:avLst/>
          </a:prstGeom>
          <a:noFill/>
        </p:spPr>
      </p:pic>
      <p:pic>
        <p:nvPicPr>
          <p:cNvPr id="25" name="Рисунок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332865"/>
            <a:ext cx="6095365" cy="3883025"/>
          </a:xfrm>
          <a:prstGeom prst="rect">
            <a:avLst/>
          </a:prstGeom>
          <a:noFill/>
        </p:spPr>
      </p:pic>
      <p:sp>
        <p:nvSpPr>
          <p:cNvPr id="2" name="Текстовое поле 1"/>
          <p:cNvSpPr txBox="1"/>
          <p:nvPr/>
        </p:nvSpPr>
        <p:spPr>
          <a:xfrm>
            <a:off x="7455535" y="5199380"/>
            <a:ext cx="4064000" cy="207327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en-US" altLang="en-US" sz="2000">
                <a:latin typeface="+mj-lt"/>
                <a:ea typeface="Microsoft YaHei" panose="020B0503020204020204" charset="-122"/>
                <a:cs typeface="+mj-lt"/>
              </a:rPr>
              <a:t>Зависимость частоты одноэлектронных шумов на единицу площади от температуры для амплитудного порога 1.5 ф.э.</a:t>
            </a:r>
            <a:endParaRPr lang="en-US" altLang="en-US" sz="2000">
              <a:latin typeface="+mj-lt"/>
              <a:ea typeface="Microsoft YaHei" panose="020B0503020204020204" charset="-122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ABLE_ENDDRAG_ORIGIN_RECT" val="672*245"/>
  <p:tag name="TABLE_ENDDRAG_RECT" val="144*229*672*245"/>
</p:tagLst>
</file>

<file path=ppt/theme/theme1.xml><?xml version="1.0" encoding="utf-8"?>
<a:theme xmlns:a="http://schemas.openxmlformats.org/drawingml/2006/main" name="Шаблон МИФИ">
  <a:themeElements>
    <a:clrScheme name="Другая 7">
      <a:dk1>
        <a:srgbClr val="171616"/>
      </a:dk1>
      <a:lt1>
        <a:srgbClr val="FFFFFF"/>
      </a:lt1>
      <a:dk2>
        <a:srgbClr val="0055BB"/>
      </a:dk2>
      <a:lt2>
        <a:srgbClr val="E2E2E2"/>
      </a:lt2>
      <a:accent1>
        <a:srgbClr val="0055BB"/>
      </a:accent1>
      <a:accent2>
        <a:srgbClr val="00BBEE"/>
      </a:accent2>
      <a:accent3>
        <a:srgbClr val="FF5000"/>
      </a:accent3>
      <a:accent4>
        <a:srgbClr val="00B050"/>
      </a:accent4>
      <a:accent5>
        <a:srgbClr val="00FFCC"/>
      </a:accent5>
      <a:accent6>
        <a:srgbClr val="FF66CC"/>
      </a:accent6>
      <a:hlink>
        <a:srgbClr val="00BBEE"/>
      </a:hlink>
      <a:folHlink>
        <a:srgbClr val="FFAE8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800" b="1" dirty="0" smtClean="0">
            <a:solidFill>
              <a:schemeClr val="bg1"/>
            </a:solidFill>
            <a:latin typeface="Montserrat" panose="00000500000000000000" pitchFamily="2" charset="-5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4554</Words>
  <Application>WPS Presentation</Application>
  <PresentationFormat>Широкоэкранный</PresentationFormat>
  <Paragraphs>145</Paragraphs>
  <Slides>16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SimSun</vt:lpstr>
      <vt:lpstr>Wingdings</vt:lpstr>
      <vt:lpstr>Montserrat</vt:lpstr>
      <vt:lpstr>Calibri Light</vt:lpstr>
      <vt:lpstr>Calibri</vt:lpstr>
      <vt:lpstr>Microsoft YaHei</vt:lpstr>
      <vt:lpstr>Cambria</vt:lpstr>
      <vt:lpstr>Arial Unicode MS</vt:lpstr>
      <vt:lpstr>Шаблон МИФИ</vt:lpstr>
      <vt:lpstr>Equation.3</vt:lpstr>
      <vt:lpstr>Equation.3</vt:lpstr>
      <vt:lpstr>PowerPoint 演示文稿</vt:lpstr>
      <vt:lpstr>Цель и задачи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Основные результаты: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 Замахаев</dc:creator>
  <cp:lastModifiedBy>Димон Исаков</cp:lastModifiedBy>
  <cp:revision>65</cp:revision>
  <dcterms:created xsi:type="dcterms:W3CDTF">2020-05-28T16:18:00Z</dcterms:created>
  <dcterms:modified xsi:type="dcterms:W3CDTF">2026-05-05T11:05:29Z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ICV">
    <vt:lpwstr>84D972ABBF864804895086E8AE7D94B0_13</vt:lpwstr>
  </property>
  <property fmtid="{D5CDD505-2E9C-101B-9397-08002B2CF9AE}" pid="4" name="KSOProductBuildVer">
    <vt:lpwstr>1049-12.1.0.25862</vt:lpwstr>
  </property>
</Properties>
</file>