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60" r:id="rId4"/>
    <p:sldId id="282" r:id="rId5"/>
    <p:sldId id="261" r:id="rId6"/>
    <p:sldId id="263" r:id="rId7"/>
    <p:sldId id="281" r:id="rId8"/>
    <p:sldId id="280" r:id="rId9"/>
    <p:sldId id="283" r:id="rId10"/>
    <p:sldId id="286" r:id="rId11"/>
    <p:sldId id="273" r:id="rId12"/>
    <p:sldId id="276" r:id="rId13"/>
    <p:sldId id="275" r:id="rId14"/>
    <p:sldId id="279" r:id="rId15"/>
    <p:sldId id="264" r:id="rId16"/>
    <p:sldId id="265" r:id="rId17"/>
  </p:sldIdLst>
  <p:sldSz cx="18288000" cy="10287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ooper Hewitt Bold" panose="020B0604020202020204" charset="0"/>
      <p:regular r:id="rId23"/>
    </p:embeddedFont>
    <p:embeddedFont>
      <p:font typeface="Flatory Slab Bold" panose="020B0604020202020204" charset="-34"/>
      <p:regular r:id="rId24"/>
    </p:embeddedFont>
    <p:embeddedFont>
      <p:font typeface="Flatory Slab Semi-Bold" panose="020B0604020202020204" charset="-34"/>
      <p:regular r:id="rId25"/>
    </p:embeddedFont>
    <p:embeddedFont>
      <p:font typeface="Flatory Slab Ultra-Bold" panose="020B0604020202020204" charset="-34"/>
      <p:regular r:id="rId26"/>
    </p:embeddedFont>
    <p:embeddedFont>
      <p:font typeface="TAN Headline" panose="020B0604020202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706EED-3BF5-4EF6-B57B-64754F559525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B3D95C-06F2-49A8-AB33-66CC922AB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808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B3D95C-06F2-49A8-AB33-66CC922AB7E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878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8.e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324600" y="5221148"/>
            <a:ext cx="10210800" cy="2447380"/>
            <a:chOff x="-48424" y="138836"/>
            <a:chExt cx="3903836" cy="864005"/>
          </a:xfrm>
        </p:grpSpPr>
        <p:sp>
          <p:nvSpPr>
            <p:cNvPr id="3" name="Freeform 3"/>
            <p:cNvSpPr/>
            <p:nvPr/>
          </p:nvSpPr>
          <p:spPr>
            <a:xfrm>
              <a:off x="0" y="138836"/>
              <a:ext cx="3855412" cy="864005"/>
            </a:xfrm>
            <a:custGeom>
              <a:avLst/>
              <a:gdLst/>
              <a:ahLst/>
              <a:cxnLst/>
              <a:rect l="l" t="t" r="r" b="b"/>
              <a:pathLst>
                <a:path w="3855412" h="864005">
                  <a:moveTo>
                    <a:pt x="0" y="0"/>
                  </a:moveTo>
                  <a:lnTo>
                    <a:pt x="3855412" y="0"/>
                  </a:lnTo>
                  <a:lnTo>
                    <a:pt x="3855412" y="864005"/>
                  </a:lnTo>
                  <a:lnTo>
                    <a:pt x="0" y="864005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-48424" y="302515"/>
              <a:ext cx="3903836" cy="561489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>
                <a:lnSpc>
                  <a:spcPts val="5759"/>
                </a:lnSpc>
              </a:pPr>
              <a:r>
                <a:rPr lang="ru-RU" sz="4000" spc="86" dirty="0">
                  <a:solidFill>
                    <a:srgbClr val="0B3A69"/>
                  </a:solidFill>
                  <a:latin typeface="Cooper Hewitt Bold"/>
                </a:rPr>
                <a:t>      </a:t>
              </a:r>
              <a:r>
                <a:rPr lang="en-US" sz="4000" spc="86" dirty="0">
                  <a:solidFill>
                    <a:srgbClr val="0B3A69"/>
                  </a:solidFill>
                  <a:latin typeface="Cooper Hewitt Bold"/>
                </a:rPr>
                <a:t>Speaker:</a:t>
              </a:r>
              <a:r>
                <a:rPr lang="ru-RU" sz="4000" spc="86" dirty="0">
                  <a:solidFill>
                    <a:srgbClr val="0B3A69"/>
                  </a:solidFill>
                  <a:latin typeface="Cooper Hewitt Bold"/>
                </a:rPr>
                <a:t>   </a:t>
              </a:r>
              <a:r>
                <a:rPr lang="en-US" sz="4000" u="sng" spc="86" dirty="0">
                  <a:solidFill>
                    <a:srgbClr val="0B3A69"/>
                  </a:solidFill>
                  <a:latin typeface="Cooper Hewitt Bold"/>
                </a:rPr>
                <a:t>Anton Ignatovskiy</a:t>
              </a:r>
            </a:p>
            <a:p>
              <a:pPr>
                <a:lnSpc>
                  <a:spcPts val="5759"/>
                </a:lnSpc>
                <a:spcBef>
                  <a:spcPct val="0"/>
                </a:spcBef>
              </a:pPr>
              <a:r>
                <a:rPr lang="en-US" sz="4000" spc="86" dirty="0">
                  <a:solidFill>
                    <a:srgbClr val="0B3A69"/>
                  </a:solidFill>
                  <a:latin typeface="Cooper Hewitt Bold"/>
                </a:rPr>
                <a:t>Affiliations:</a:t>
              </a:r>
              <a:r>
                <a:rPr lang="ru-RU" sz="4000" spc="86" dirty="0">
                  <a:solidFill>
                    <a:srgbClr val="0B3A69"/>
                  </a:solidFill>
                  <a:latin typeface="Cooper Hewitt Bold"/>
                </a:rPr>
                <a:t>  </a:t>
              </a:r>
              <a:r>
                <a:rPr lang="en-US" sz="4000" spc="86" dirty="0">
                  <a:solidFill>
                    <a:srgbClr val="0B3A69"/>
                  </a:solidFill>
                  <a:latin typeface="Cooper Hewitt Bold"/>
                </a:rPr>
                <a:t>NRC «KI»</a:t>
              </a:r>
              <a:r>
                <a:rPr lang="ru-RU" sz="4000" spc="86" dirty="0">
                  <a:solidFill>
                    <a:srgbClr val="0B3A69"/>
                  </a:solidFill>
                  <a:latin typeface="Cooper Hewitt Bold"/>
                </a:rPr>
                <a:t> (</a:t>
              </a:r>
              <a:r>
                <a:rPr lang="en-US" sz="4000" spc="86" dirty="0">
                  <a:solidFill>
                    <a:srgbClr val="0B3A69"/>
                  </a:solidFill>
                  <a:latin typeface="Cooper Hewitt Bold"/>
                </a:rPr>
                <a:t>Sr. Res. Fellow)</a:t>
              </a:r>
              <a:br>
                <a:rPr lang="ru-RU" sz="4000" spc="86" dirty="0">
                  <a:solidFill>
                    <a:srgbClr val="0B3A69"/>
                  </a:solidFill>
                  <a:latin typeface="Cooper Hewitt Bold"/>
                </a:rPr>
              </a:br>
              <a:r>
                <a:rPr lang="ru-RU" sz="4000" spc="86" dirty="0">
                  <a:solidFill>
                    <a:srgbClr val="0B3A69"/>
                  </a:solidFill>
                  <a:latin typeface="Cooper Hewitt Bold"/>
                </a:rPr>
                <a:t>                            </a:t>
              </a:r>
              <a:r>
                <a:rPr lang="en-US" sz="4000" spc="86" dirty="0">
                  <a:solidFill>
                    <a:srgbClr val="0B3A69"/>
                  </a:solidFill>
                  <a:latin typeface="Cooper Hewitt Bold"/>
                </a:rPr>
                <a:t>MIPT </a:t>
              </a:r>
              <a:r>
                <a:rPr lang="ru-RU" sz="4000" spc="86" dirty="0">
                  <a:solidFill>
                    <a:srgbClr val="0B3A69"/>
                  </a:solidFill>
                  <a:latin typeface="Cooper Hewitt Bold"/>
                </a:rPr>
                <a:t>(</a:t>
              </a:r>
              <a:r>
                <a:rPr lang="af-ZA" sz="4000" spc="86" dirty="0">
                  <a:solidFill>
                    <a:srgbClr val="0B3A69"/>
                  </a:solidFill>
                  <a:latin typeface="Cooper Hewitt Bold"/>
                </a:rPr>
                <a:t>Assoc. Prof.</a:t>
              </a:r>
              <a:r>
                <a:rPr lang="ru-RU" sz="4000" spc="86" dirty="0">
                  <a:solidFill>
                    <a:srgbClr val="0B3A69"/>
                  </a:solidFill>
                  <a:latin typeface="Cooper Hewitt Bold"/>
                </a:rPr>
                <a:t>)</a:t>
              </a:r>
              <a:br>
                <a:rPr lang="ru-RU" sz="4000" spc="86" dirty="0">
                  <a:solidFill>
                    <a:srgbClr val="0B3A69"/>
                  </a:solidFill>
                  <a:latin typeface="Cooper Hewitt Bold"/>
                </a:rPr>
              </a:br>
              <a:r>
                <a:rPr lang="ru-RU" sz="4000" spc="86" dirty="0">
                  <a:solidFill>
                    <a:srgbClr val="0B3A69"/>
                  </a:solidFill>
                  <a:latin typeface="Cooper Hewitt Bold"/>
                </a:rPr>
                <a:t>  </a:t>
              </a:r>
              <a:r>
                <a:rPr lang="en-US" sz="4000" spc="86" dirty="0">
                  <a:solidFill>
                    <a:srgbClr val="0B3A69"/>
                  </a:solidFill>
                  <a:latin typeface="Cooper Hewitt Bold"/>
                </a:rPr>
                <a:t>Coauthors: </a:t>
              </a:r>
              <a:r>
                <a:rPr lang="ru-RU" sz="4000" spc="86" dirty="0">
                  <a:solidFill>
                    <a:srgbClr val="0B3A69"/>
                  </a:solidFill>
                  <a:latin typeface="Cooper Hewitt Bold"/>
                </a:rPr>
                <a:t> </a:t>
              </a:r>
              <a:r>
                <a:rPr lang="en-US" sz="4000" spc="86" dirty="0">
                  <a:solidFill>
                    <a:srgbClr val="0B3A69"/>
                  </a:solidFill>
                  <a:latin typeface="Cooper Hewitt Bold"/>
                </a:rPr>
                <a:t>Igor Panov, Andrey Yudin</a:t>
              </a:r>
            </a:p>
            <a:p>
              <a:pPr lvl="0">
                <a:lnSpc>
                  <a:spcPts val="5759"/>
                </a:lnSpc>
                <a:spcBef>
                  <a:spcPct val="0"/>
                </a:spcBef>
              </a:pPr>
              <a:endParaRPr lang="en-US" sz="4000" spc="86" dirty="0">
                <a:solidFill>
                  <a:srgbClr val="0B3A69"/>
                </a:solidFill>
                <a:latin typeface="Cooper Hewitt Bold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559067" y="636484"/>
            <a:ext cx="13202837" cy="3451417"/>
            <a:chOff x="0" y="0"/>
            <a:chExt cx="3477290" cy="90901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477290" cy="909015"/>
            </a:xfrm>
            <a:custGeom>
              <a:avLst/>
              <a:gdLst/>
              <a:ahLst/>
              <a:cxnLst/>
              <a:rect l="l" t="t" r="r" b="b"/>
              <a:pathLst>
                <a:path w="3477290" h="909015">
                  <a:moveTo>
                    <a:pt x="58638" y="0"/>
                  </a:moveTo>
                  <a:lnTo>
                    <a:pt x="3418652" y="0"/>
                  </a:lnTo>
                  <a:cubicBezTo>
                    <a:pt x="3434204" y="0"/>
                    <a:pt x="3449119" y="6178"/>
                    <a:pt x="3460116" y="17175"/>
                  </a:cubicBezTo>
                  <a:cubicBezTo>
                    <a:pt x="3471113" y="28172"/>
                    <a:pt x="3477290" y="43086"/>
                    <a:pt x="3477290" y="58638"/>
                  </a:cubicBezTo>
                  <a:lnTo>
                    <a:pt x="3477290" y="850377"/>
                  </a:lnTo>
                  <a:cubicBezTo>
                    <a:pt x="3477290" y="865929"/>
                    <a:pt x="3471113" y="880844"/>
                    <a:pt x="3460116" y="891840"/>
                  </a:cubicBezTo>
                  <a:cubicBezTo>
                    <a:pt x="3449119" y="902837"/>
                    <a:pt x="3434204" y="909015"/>
                    <a:pt x="3418652" y="909015"/>
                  </a:cubicBezTo>
                  <a:lnTo>
                    <a:pt x="58638" y="909015"/>
                  </a:lnTo>
                  <a:cubicBezTo>
                    <a:pt x="43086" y="909015"/>
                    <a:pt x="28172" y="902837"/>
                    <a:pt x="17175" y="891840"/>
                  </a:cubicBezTo>
                  <a:cubicBezTo>
                    <a:pt x="6178" y="880844"/>
                    <a:pt x="0" y="865929"/>
                    <a:pt x="0" y="850377"/>
                  </a:cubicBezTo>
                  <a:lnTo>
                    <a:pt x="0" y="58638"/>
                  </a:lnTo>
                  <a:cubicBezTo>
                    <a:pt x="0" y="43086"/>
                    <a:pt x="6178" y="28172"/>
                    <a:pt x="17175" y="17175"/>
                  </a:cubicBezTo>
                  <a:cubicBezTo>
                    <a:pt x="28172" y="6178"/>
                    <a:pt x="43086" y="0"/>
                    <a:pt x="5863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  <a:ln cap="rnd">
              <a:noFill/>
              <a:prstDash val="solid"/>
              <a:round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76200"/>
              <a:ext cx="3477290" cy="985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8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304800" y="8378620"/>
            <a:ext cx="5588135" cy="1838325"/>
          </a:xfrm>
          <a:custGeom>
            <a:avLst/>
            <a:gdLst/>
            <a:ahLst/>
            <a:cxnLst/>
            <a:rect l="l" t="t" r="r" b="b"/>
            <a:pathLst>
              <a:path w="4102404" h="1503846">
                <a:moveTo>
                  <a:pt x="0" y="0"/>
                </a:moveTo>
                <a:lnTo>
                  <a:pt x="4102404" y="0"/>
                </a:lnTo>
                <a:lnTo>
                  <a:pt x="4102404" y="1503846"/>
                </a:lnTo>
                <a:lnTo>
                  <a:pt x="0" y="15038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1231777" y="8233542"/>
            <a:ext cx="6979498" cy="1838325"/>
          </a:xfrm>
          <a:custGeom>
            <a:avLst/>
            <a:gdLst/>
            <a:ahLst/>
            <a:cxnLst/>
            <a:rect l="l" t="t" r="r" b="b"/>
            <a:pathLst>
              <a:path w="6477072" h="1493746">
                <a:moveTo>
                  <a:pt x="0" y="0"/>
                </a:moveTo>
                <a:lnTo>
                  <a:pt x="6477073" y="0"/>
                </a:lnTo>
                <a:lnTo>
                  <a:pt x="6477073" y="1493746"/>
                </a:lnTo>
                <a:lnTo>
                  <a:pt x="0" y="14937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7338"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2690952" y="1052459"/>
            <a:ext cx="12906095" cy="282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7267"/>
              </a:lnSpc>
            </a:pPr>
            <a:r>
              <a:rPr lang="en-US" sz="7195" dirty="0">
                <a:solidFill>
                  <a:srgbClr val="FFFFFF"/>
                </a:solidFill>
                <a:latin typeface="Cooper Hewitt Bold"/>
              </a:rPr>
              <a:t>A FISSION FLASH IN THE INNER CRUST OF AN EXPLODING LOW-MASS NEUTRON STAR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6725" y="8731141"/>
            <a:ext cx="17190298" cy="1230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0B3A69"/>
                </a:solidFill>
                <a:latin typeface="Cooper Hewitt Bold"/>
              </a:rPr>
              <a:t>October 202</a:t>
            </a:r>
            <a:r>
              <a:rPr lang="ru-RU" sz="3399" dirty="0">
                <a:solidFill>
                  <a:srgbClr val="0B3A69"/>
                </a:solidFill>
                <a:latin typeface="Cooper Hewitt Bold"/>
              </a:rPr>
              <a:t>6</a:t>
            </a:r>
            <a:endParaRPr lang="en-US" sz="3399" dirty="0">
              <a:solidFill>
                <a:srgbClr val="0B3A69"/>
              </a:solidFill>
              <a:latin typeface="Cooper Hewitt Bold"/>
            </a:endParaRPr>
          </a:p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0B3A69"/>
                </a:solidFill>
                <a:latin typeface="Cooper Hewitt Bold"/>
              </a:rPr>
              <a:t>ICPPA, Moscow</a:t>
            </a:r>
            <a:r>
              <a:rPr lang="en-US" sz="3399" dirty="0">
                <a:solidFill>
                  <a:srgbClr val="000000"/>
                </a:solidFill>
                <a:latin typeface="Cooper Hewitt Bold"/>
              </a:rPr>
              <a:t> </a:t>
            </a:r>
          </a:p>
        </p:txBody>
      </p:sp>
      <p:sp>
        <p:nvSpPr>
          <p:cNvPr id="25" name="Freeform 5">
            <a:extLst>
              <a:ext uri="{FF2B5EF4-FFF2-40B4-BE49-F238E27FC236}">
                <a16:creationId xmlns:a16="http://schemas.microsoft.com/office/drawing/2014/main" id="{F4C01577-63AD-422D-91B9-EF11DA53D700}"/>
              </a:ext>
            </a:extLst>
          </p:cNvPr>
          <p:cNvSpPr/>
          <p:nvPr/>
        </p:nvSpPr>
        <p:spPr>
          <a:xfrm>
            <a:off x="1295400" y="4531917"/>
            <a:ext cx="3429000" cy="3631945"/>
          </a:xfrm>
          <a:custGeom>
            <a:avLst/>
            <a:gdLst/>
            <a:ahLst/>
            <a:cxnLst/>
            <a:rect l="l" t="t" r="r" b="b"/>
            <a:pathLst>
              <a:path w="7609248" h="7595413">
                <a:moveTo>
                  <a:pt x="0" y="0"/>
                </a:moveTo>
                <a:lnTo>
                  <a:pt x="7609248" y="0"/>
                </a:lnTo>
                <a:lnTo>
                  <a:pt x="7609248" y="7595413"/>
                </a:lnTo>
                <a:lnTo>
                  <a:pt x="0" y="75954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B12AC957-AA24-4C4E-AE76-88286921DAF2}"/>
              </a:ext>
            </a:extLst>
          </p:cNvPr>
          <p:cNvGrpSpPr/>
          <p:nvPr/>
        </p:nvGrpSpPr>
        <p:grpSpPr>
          <a:xfrm>
            <a:off x="13042071" y="6581080"/>
            <a:ext cx="3680992" cy="2269069"/>
            <a:chOff x="13026832" y="6989231"/>
            <a:chExt cx="3680992" cy="2269069"/>
          </a:xfrm>
        </p:grpSpPr>
        <p:sp>
          <p:nvSpPr>
            <p:cNvPr id="3" name="AutoShape 3"/>
            <p:cNvSpPr/>
            <p:nvPr/>
          </p:nvSpPr>
          <p:spPr>
            <a:xfrm>
              <a:off x="13133212" y="7111760"/>
              <a:ext cx="3574612" cy="2146540"/>
            </a:xfrm>
            <a:prstGeom prst="rect">
              <a:avLst/>
            </a:prstGeom>
            <a:solidFill>
              <a:srgbClr val="C9CDFC"/>
            </a:solidFill>
            <a:ln w="38100" cap="sq">
              <a:solidFill>
                <a:srgbClr val="525CBF"/>
              </a:solidFill>
              <a:prstDash val="solid"/>
              <a:miter/>
            </a:ln>
          </p:spPr>
        </p:sp>
        <p:sp>
          <p:nvSpPr>
            <p:cNvPr id="4" name="AutoShape 4"/>
            <p:cNvSpPr/>
            <p:nvPr/>
          </p:nvSpPr>
          <p:spPr>
            <a:xfrm>
              <a:off x="13026832" y="6989231"/>
              <a:ext cx="3574612" cy="2173601"/>
            </a:xfrm>
            <a:prstGeom prst="rect">
              <a:avLst/>
            </a:prstGeom>
            <a:solidFill>
              <a:srgbClr val="FFFFFF"/>
            </a:solidFill>
            <a:ln w="38100" cap="sq">
              <a:solidFill>
                <a:srgbClr val="525CBF"/>
              </a:solidFill>
              <a:prstDash val="solid"/>
              <a:miter/>
            </a:ln>
          </p:spPr>
        </p:sp>
        <p:grpSp>
          <p:nvGrpSpPr>
            <p:cNvPr id="5" name="Group 5"/>
            <p:cNvGrpSpPr/>
            <p:nvPr/>
          </p:nvGrpSpPr>
          <p:grpSpPr>
            <a:xfrm>
              <a:off x="13492198" y="8298255"/>
              <a:ext cx="2643882" cy="640941"/>
              <a:chOff x="0" y="0"/>
              <a:chExt cx="3525176" cy="85458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3525176" cy="854588"/>
              </a:xfrm>
              <a:custGeom>
                <a:avLst/>
                <a:gdLst/>
                <a:ahLst/>
                <a:cxnLst/>
                <a:rect l="l" t="t" r="r" b="b"/>
                <a:pathLst>
                  <a:path w="3525176" h="854588">
                    <a:moveTo>
                      <a:pt x="0" y="0"/>
                    </a:moveTo>
                    <a:lnTo>
                      <a:pt x="3525176" y="0"/>
                    </a:lnTo>
                    <a:lnTo>
                      <a:pt x="3525176" y="854588"/>
                    </a:lnTo>
                    <a:lnTo>
                      <a:pt x="0" y="85458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a:blipFill>
            </p:spPr>
          </p:sp>
        </p:grpSp>
        <p:sp>
          <p:nvSpPr>
            <p:cNvPr id="7" name="TextBox 7"/>
            <p:cNvSpPr txBox="1"/>
            <p:nvPr/>
          </p:nvSpPr>
          <p:spPr>
            <a:xfrm>
              <a:off x="13140886" y="7632404"/>
              <a:ext cx="3346506" cy="4436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27"/>
                </a:lnSpc>
              </a:pPr>
              <a:r>
                <a:rPr lang="en-US" sz="3709">
                  <a:solidFill>
                    <a:srgbClr val="5E17EB"/>
                  </a:solidFill>
                  <a:latin typeface="TAN Headline"/>
                </a:rPr>
                <a:t>r-process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92179D15-6E9D-4448-A353-7D0154A4C20C}"/>
              </a:ext>
            </a:extLst>
          </p:cNvPr>
          <p:cNvGrpSpPr/>
          <p:nvPr/>
        </p:nvGrpSpPr>
        <p:grpSpPr>
          <a:xfrm>
            <a:off x="13026831" y="3886835"/>
            <a:ext cx="3680992" cy="2269069"/>
            <a:chOff x="13026832" y="3799474"/>
            <a:chExt cx="3680992" cy="2269069"/>
          </a:xfrm>
        </p:grpSpPr>
        <p:sp>
          <p:nvSpPr>
            <p:cNvPr id="8" name="AutoShape 8"/>
            <p:cNvSpPr/>
            <p:nvPr/>
          </p:nvSpPr>
          <p:spPr>
            <a:xfrm>
              <a:off x="13133212" y="3922003"/>
              <a:ext cx="3574612" cy="2146540"/>
            </a:xfrm>
            <a:prstGeom prst="rect">
              <a:avLst/>
            </a:prstGeom>
            <a:solidFill>
              <a:srgbClr val="00BF63"/>
            </a:solidFill>
            <a:ln w="38100" cap="sq">
              <a:solidFill>
                <a:srgbClr val="00BF63"/>
              </a:solidFill>
              <a:prstDash val="solid"/>
              <a:miter/>
            </a:ln>
          </p:spPr>
        </p:sp>
        <p:sp>
          <p:nvSpPr>
            <p:cNvPr id="9" name="AutoShape 9"/>
            <p:cNvSpPr/>
            <p:nvPr/>
          </p:nvSpPr>
          <p:spPr>
            <a:xfrm>
              <a:off x="13026832" y="3799474"/>
              <a:ext cx="3574612" cy="2173601"/>
            </a:xfrm>
            <a:prstGeom prst="rect">
              <a:avLst/>
            </a:prstGeom>
            <a:solidFill>
              <a:srgbClr val="FFFFFF"/>
            </a:solidFill>
            <a:ln w="38100" cap="sq">
              <a:solidFill>
                <a:srgbClr val="00BF63"/>
              </a:solidFill>
              <a:prstDash val="solid"/>
              <a:miter/>
            </a:ln>
          </p:spPr>
        </p:sp>
        <p:grpSp>
          <p:nvGrpSpPr>
            <p:cNvPr id="10" name="Group 10"/>
            <p:cNvGrpSpPr/>
            <p:nvPr/>
          </p:nvGrpSpPr>
          <p:grpSpPr>
            <a:xfrm>
              <a:off x="13492198" y="5143500"/>
              <a:ext cx="2643882" cy="640941"/>
              <a:chOff x="0" y="0"/>
              <a:chExt cx="3525176" cy="854588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525176" cy="854588"/>
              </a:xfrm>
              <a:custGeom>
                <a:avLst/>
                <a:gdLst/>
                <a:ahLst/>
                <a:cxnLst/>
                <a:rect l="l" t="t" r="r" b="b"/>
                <a:pathLst>
                  <a:path w="3525176" h="854588">
                    <a:moveTo>
                      <a:pt x="0" y="0"/>
                    </a:moveTo>
                    <a:lnTo>
                      <a:pt x="3525176" y="0"/>
                    </a:lnTo>
                    <a:lnTo>
                      <a:pt x="3525176" y="854588"/>
                    </a:lnTo>
                    <a:lnTo>
                      <a:pt x="0" y="85458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a:blip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13140886" y="4442647"/>
              <a:ext cx="3346506" cy="4436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27"/>
                </a:lnSpc>
              </a:pPr>
              <a:r>
                <a:rPr lang="en-US" sz="3709">
                  <a:solidFill>
                    <a:srgbClr val="00BF63"/>
                  </a:solidFill>
                  <a:latin typeface="TAN Headline"/>
                </a:rPr>
                <a:t>s-process</a:t>
              </a: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5D2E4EAA-23A6-4AB0-A416-2E62CACD9157}"/>
              </a:ext>
            </a:extLst>
          </p:cNvPr>
          <p:cNvGrpSpPr/>
          <p:nvPr/>
        </p:nvGrpSpPr>
        <p:grpSpPr>
          <a:xfrm>
            <a:off x="12837889" y="1192590"/>
            <a:ext cx="3952497" cy="2269069"/>
            <a:chOff x="12891080" y="391779"/>
            <a:chExt cx="3952497" cy="2269069"/>
          </a:xfrm>
        </p:grpSpPr>
        <p:sp>
          <p:nvSpPr>
            <p:cNvPr id="13" name="AutoShape 13"/>
            <p:cNvSpPr/>
            <p:nvPr/>
          </p:nvSpPr>
          <p:spPr>
            <a:xfrm>
              <a:off x="13186401" y="514308"/>
              <a:ext cx="3574612" cy="2146540"/>
            </a:xfrm>
            <a:prstGeom prst="rect">
              <a:avLst/>
            </a:prstGeom>
            <a:solidFill>
              <a:srgbClr val="929693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4" name="AutoShape 14"/>
            <p:cNvSpPr/>
            <p:nvPr/>
          </p:nvSpPr>
          <p:spPr>
            <a:xfrm>
              <a:off x="13080022" y="391779"/>
              <a:ext cx="3574612" cy="2173601"/>
            </a:xfrm>
            <a:prstGeom prst="rect">
              <a:avLst/>
            </a:pr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2891080" y="955958"/>
              <a:ext cx="3952497" cy="11099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14"/>
                </a:lnSpc>
              </a:pPr>
              <a:r>
                <a:rPr lang="en-US" sz="3234">
                  <a:solidFill>
                    <a:srgbClr val="000000"/>
                  </a:solidFill>
                  <a:latin typeface="TAN Headline"/>
                </a:rPr>
                <a:t>trans-iron:</a:t>
              </a:r>
            </a:p>
            <a:p>
              <a:pPr algn="ctr">
                <a:lnSpc>
                  <a:spcPts val="2814"/>
                </a:lnSpc>
              </a:pPr>
              <a:endParaRPr lang="en-US" sz="3234">
                <a:solidFill>
                  <a:srgbClr val="000000"/>
                </a:solidFill>
                <a:latin typeface="TAN Headline"/>
              </a:endParaRPr>
            </a:p>
            <a:p>
              <a:pPr algn="ctr">
                <a:lnSpc>
                  <a:spcPts val="2814"/>
                </a:lnSpc>
              </a:pPr>
              <a:r>
                <a:rPr lang="en-US" sz="3234">
                  <a:solidFill>
                    <a:srgbClr val="000000"/>
                  </a:solidFill>
                  <a:latin typeface="TAN Headline"/>
                </a:rPr>
                <a:t>s-/r-processes</a:t>
              </a: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A9F5CDE-9052-4BDB-87D5-F5D6F3E5E5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26" y="182477"/>
            <a:ext cx="12955994" cy="99220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7513CA-8452-4850-97A4-2FADD03EFBDF}"/>
              </a:ext>
            </a:extLst>
          </p:cNvPr>
          <p:cNvSpPr txBox="1"/>
          <p:nvPr/>
        </p:nvSpPr>
        <p:spPr>
          <a:xfrm>
            <a:off x="0" y="0"/>
            <a:ext cx="18288000" cy="1205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9360"/>
              </a:lnSpc>
            </a:pPr>
            <a:r>
              <a:rPr lang="en-US" sz="7200" dirty="0">
                <a:solidFill>
                  <a:srgbClr val="000000"/>
                </a:solidFill>
                <a:latin typeface="Flatory Slab Bold"/>
              </a:rPr>
              <a:t>Close binary neutron stars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2AEF8C-ACC3-48D7-A264-99AC4DD99E62}"/>
              </a:ext>
            </a:extLst>
          </p:cNvPr>
          <p:cNvSpPr txBox="1"/>
          <p:nvPr/>
        </p:nvSpPr>
        <p:spPr>
          <a:xfrm>
            <a:off x="304800" y="8343900"/>
            <a:ext cx="17754600" cy="2177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4679"/>
              </a:lnSpc>
            </a:pPr>
            <a:r>
              <a:rPr lang="en-US" sz="3600" dirty="0">
                <a:solidFill>
                  <a:srgbClr val="000000"/>
                </a:solidFill>
                <a:latin typeface="Flatory Slab Ultra-Bold"/>
              </a:rPr>
              <a:t>Observations:</a:t>
            </a:r>
            <a:r>
              <a:rPr lang="en-US" sz="3600" dirty="0">
                <a:solidFill>
                  <a:srgbClr val="0B3A69"/>
                </a:solidFill>
                <a:latin typeface="Flatory Slab Bold"/>
              </a:rPr>
              <a:t>  </a:t>
            </a:r>
            <a:br>
              <a:rPr lang="en-US" sz="3600" dirty="0">
                <a:solidFill>
                  <a:srgbClr val="0B3A69"/>
                </a:solidFill>
                <a:latin typeface="Flatory Slab Bold"/>
              </a:rPr>
            </a:br>
            <a:r>
              <a:rPr lang="en-US" sz="3600" dirty="0">
                <a:latin typeface="Flatory Slab Bold"/>
              </a:rPr>
              <a:t>GW &amp; GRB:</a:t>
            </a:r>
            <a:r>
              <a:rPr lang="en-US" sz="3600" dirty="0">
                <a:solidFill>
                  <a:srgbClr val="0B3A69"/>
                </a:solidFill>
                <a:latin typeface="Flatory Slab Bold"/>
              </a:rPr>
              <a:t> Abbott et al./ Astrophys. J. Lett. 848/ 1-59 (2017)</a:t>
            </a:r>
            <a:br>
              <a:rPr lang="en-US" sz="3600" dirty="0">
                <a:solidFill>
                  <a:srgbClr val="0B3A69"/>
                </a:solidFill>
                <a:latin typeface="Flatory Slab Bold"/>
              </a:rPr>
            </a:br>
            <a:r>
              <a:rPr lang="en-US" sz="3600" dirty="0">
                <a:latin typeface="Flatory Slab Bold"/>
              </a:rPr>
              <a:t>Lanthanides:</a:t>
            </a:r>
            <a:r>
              <a:rPr lang="en-US" sz="3600" dirty="0">
                <a:solidFill>
                  <a:srgbClr val="0B3A69"/>
                </a:solidFill>
                <a:latin typeface="Flatory Slab Bold"/>
              </a:rPr>
              <a:t> Tanaka et al./ Publ. Astron. Soc. Jpn. 69 (6)/ 102 (2017)    </a:t>
            </a:r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B62180-E6F7-48BD-8D90-DA3529C5E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71600" y="723900"/>
            <a:ext cx="15003204" cy="85180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277598-3DFC-49CB-B7E4-36DA655C0E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8288000" cy="1028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13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5102349" y="-6639"/>
            <a:ext cx="8083302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>
                <a:solidFill>
                  <a:srgbClr val="000000"/>
                </a:solidFill>
                <a:latin typeface="Flatory Slab Bold"/>
              </a:rPr>
              <a:t>Stripping scenario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81342" y="6913245"/>
            <a:ext cx="18106658" cy="2410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lang="en-US" sz="3600" dirty="0">
                <a:solidFill>
                  <a:srgbClr val="000000"/>
                </a:solidFill>
                <a:latin typeface="Flatory Slab Ultra-Bold"/>
              </a:rPr>
              <a:t>a) Close binary neutron star system evolution with mass asymmetry </a:t>
            </a:r>
          </a:p>
          <a:p>
            <a:pPr algn="l">
              <a:lnSpc>
                <a:spcPts val="4680"/>
              </a:lnSpc>
            </a:pPr>
            <a:r>
              <a:rPr lang="en-US" sz="3600" dirty="0">
                <a:solidFill>
                  <a:srgbClr val="000000"/>
                </a:solidFill>
                <a:latin typeface="Flatory Slab Ultra-Bold"/>
              </a:rPr>
              <a:t>b) LMNS is the first to fill its Roche lobe</a:t>
            </a:r>
          </a:p>
          <a:p>
            <a:pPr algn="l">
              <a:lnSpc>
                <a:spcPts val="4680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latin typeface="Flatory Slab Ultra-Bold"/>
              </a:rPr>
              <a:t>c) LMNS approaches the lower mass limit                            , reaching a hydrodynamically unstable configuration and exploding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5485501" y="6644038"/>
            <a:ext cx="2384887" cy="1192443"/>
            <a:chOff x="0" y="0"/>
            <a:chExt cx="3179849" cy="158992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79849" cy="1589924"/>
            </a:xfrm>
            <a:custGeom>
              <a:avLst/>
              <a:gdLst/>
              <a:ahLst/>
              <a:cxnLst/>
              <a:rect l="l" t="t" r="r" b="b"/>
              <a:pathLst>
                <a:path w="3179849" h="1589924">
                  <a:moveTo>
                    <a:pt x="0" y="0"/>
                  </a:moveTo>
                  <a:lnTo>
                    <a:pt x="3179849" y="0"/>
                  </a:lnTo>
                  <a:lnTo>
                    <a:pt x="3179849" y="1589924"/>
                  </a:lnTo>
                  <a:lnTo>
                    <a:pt x="0" y="15899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9655836" y="8100060"/>
            <a:ext cx="3038056" cy="494567"/>
            <a:chOff x="0" y="0"/>
            <a:chExt cx="4050742" cy="65942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050742" cy="659423"/>
            </a:xfrm>
            <a:custGeom>
              <a:avLst/>
              <a:gdLst/>
              <a:ahLst/>
              <a:cxnLst/>
              <a:rect l="l" t="t" r="r" b="b"/>
              <a:pathLst>
                <a:path w="4050742" h="659423">
                  <a:moveTo>
                    <a:pt x="0" y="0"/>
                  </a:moveTo>
                  <a:lnTo>
                    <a:pt x="4050742" y="0"/>
                  </a:lnTo>
                  <a:lnTo>
                    <a:pt x="4050742" y="659423"/>
                  </a:lnTo>
                  <a:lnTo>
                    <a:pt x="0" y="6594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2438400" y="9622807"/>
            <a:ext cx="15588547" cy="573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80"/>
              </a:lnSpc>
              <a:spcBef>
                <a:spcPct val="0"/>
              </a:spcBef>
            </a:pPr>
            <a:r>
              <a:rPr lang="en-US" sz="3600" dirty="0">
                <a:solidFill>
                  <a:srgbClr val="0B3A69"/>
                </a:solidFill>
                <a:latin typeface="Flatory Slab Ultra-Bold"/>
              </a:rPr>
              <a:t>Blinnikov et al./ Astronomy Reports 65/ 385-391 (2021)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2FF0E4C-6274-4D35-BF98-FBC7201D6F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8558"/>
            <a:ext cx="18288000" cy="5181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0" y="14151"/>
            <a:ext cx="18288000" cy="1295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79"/>
              </a:lnSpc>
            </a:pPr>
            <a:r>
              <a:rPr lang="en-US" sz="7199" dirty="0">
                <a:solidFill>
                  <a:srgbClr val="000000"/>
                </a:solidFill>
                <a:latin typeface="Flatory Slab Bold"/>
              </a:rPr>
              <a:t>LMNS structure before the explosion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FC47850-7563-48BA-A22F-FB55E2D80C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308654"/>
            <a:ext cx="14325600" cy="8964195"/>
          </a:xfrm>
          <a:prstGeom prst="rect">
            <a:avLst/>
          </a:prstGeom>
        </p:spPr>
      </p:pic>
      <p:cxnSp>
        <p:nvCxnSpPr>
          <p:cNvPr id="17" name="Соединитель: изогнутый 16">
            <a:extLst>
              <a:ext uri="{FF2B5EF4-FFF2-40B4-BE49-F238E27FC236}">
                <a16:creationId xmlns:a16="http://schemas.microsoft.com/office/drawing/2014/main" id="{5C82A3C9-3DB8-4239-B264-B8C72C342229}"/>
              </a:ext>
            </a:extLst>
          </p:cNvPr>
          <p:cNvCxnSpPr>
            <a:cxnSpLocks/>
          </p:cNvCxnSpPr>
          <p:nvPr/>
        </p:nvCxnSpPr>
        <p:spPr>
          <a:xfrm rot="10800000" flipV="1">
            <a:off x="6096000" y="3013463"/>
            <a:ext cx="2209800" cy="838200"/>
          </a:xfrm>
          <a:prstGeom prst="curvedConnector3">
            <a:avLst>
              <a:gd name="adj1" fmla="val 99064"/>
            </a:avLst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DF2C3A8-A84A-48F8-97C0-274F0D027CE0}"/>
              </a:ext>
            </a:extLst>
          </p:cNvPr>
          <p:cNvSpPr txBox="1"/>
          <p:nvPr/>
        </p:nvSpPr>
        <p:spPr>
          <a:xfrm>
            <a:off x="8229600" y="2686734"/>
            <a:ext cx="43711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Flatory Slab Bold" panose="020B0604020202020204" charset="-34"/>
                <a:cs typeface="Flatory Slab Bold" panose="020B0604020202020204" charset="-34"/>
              </a:rPr>
              <a:t>The one we need</a:t>
            </a:r>
            <a:endParaRPr lang="ru-RU" sz="4000" dirty="0">
              <a:cs typeface="Flatory Slab Bold" panose="020B0604020202020204" charset="-34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529226B-1D9B-4CEA-ACBC-9BEA54F09981}"/>
              </a:ext>
            </a:extLst>
          </p:cNvPr>
          <p:cNvSpPr/>
          <p:nvPr/>
        </p:nvSpPr>
        <p:spPr>
          <a:xfrm>
            <a:off x="5943600" y="3848100"/>
            <a:ext cx="381000" cy="40649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725FC30-78AC-4769-A6F3-F4B30D2D4F50}"/>
              </a:ext>
            </a:extLst>
          </p:cNvPr>
          <p:cNvSpPr/>
          <p:nvPr/>
        </p:nvSpPr>
        <p:spPr>
          <a:xfrm>
            <a:off x="14249400" y="2933700"/>
            <a:ext cx="2133600" cy="533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31B6CC1-6DCE-421F-8293-EFB768DF3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1" y="2781300"/>
            <a:ext cx="9143999" cy="706581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A096B58-5039-4401-9B34-4C72987F4E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1301"/>
            <a:ext cx="9144000" cy="7065818"/>
          </a:xfrm>
          <a:prstGeom prst="rect">
            <a:avLst/>
          </a:prstGeom>
        </p:spPr>
      </p:pic>
      <p:sp>
        <p:nvSpPr>
          <p:cNvPr id="14" name="TextBox 9">
            <a:extLst>
              <a:ext uri="{FF2B5EF4-FFF2-40B4-BE49-F238E27FC236}">
                <a16:creationId xmlns:a16="http://schemas.microsoft.com/office/drawing/2014/main" id="{A99FAE13-FA8F-4962-8DC0-C0212675AB83}"/>
              </a:ext>
            </a:extLst>
          </p:cNvPr>
          <p:cNvSpPr txBox="1"/>
          <p:nvPr/>
        </p:nvSpPr>
        <p:spPr>
          <a:xfrm>
            <a:off x="0" y="266700"/>
            <a:ext cx="18288000" cy="15318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14"/>
              </a:lnSpc>
            </a:pPr>
            <a:r>
              <a:rPr lang="en-US" sz="5400" dirty="0">
                <a:solidFill>
                  <a:srgbClr val="002060"/>
                </a:solidFill>
                <a:latin typeface="Flatory Slab Ultra-Bold"/>
              </a:rPr>
              <a:t>Neutron induced fission</a:t>
            </a:r>
            <a:r>
              <a:rPr lang="en-US" sz="5400" dirty="0">
                <a:latin typeface="Flatory Slab Ultra-Bold"/>
              </a:rPr>
              <a:t> rates of</a:t>
            </a:r>
            <a:br>
              <a:rPr lang="en-US" sz="5400" dirty="0">
                <a:latin typeface="Flatory Slab Ultra-Bold"/>
              </a:rPr>
            </a:br>
            <a:r>
              <a:rPr lang="en-US" sz="5400" dirty="0">
                <a:solidFill>
                  <a:srgbClr val="002060"/>
                </a:solidFill>
                <a:latin typeface="Flatory Slab Ultra-Bold"/>
              </a:rPr>
              <a:t>P</a:t>
            </a:r>
            <a:r>
              <a:rPr lang="en-US" sz="5400" dirty="0">
                <a:latin typeface="Flatory Slab Ultra-Bold"/>
              </a:rPr>
              <a:t>rot</a:t>
            </a:r>
            <a:r>
              <a:rPr lang="en-US" sz="5400" dirty="0">
                <a:solidFill>
                  <a:srgbClr val="002060"/>
                </a:solidFill>
                <a:latin typeface="Flatory Slab Ultra-Bold"/>
              </a:rPr>
              <a:t>a</a:t>
            </a:r>
            <a:r>
              <a:rPr lang="en-US" sz="5400" dirty="0">
                <a:latin typeface="Flatory Slab Ultra-Bold"/>
              </a:rPr>
              <a:t>ctinium </a:t>
            </a:r>
            <a:r>
              <a:rPr lang="en-US" sz="5400" dirty="0">
                <a:solidFill>
                  <a:srgbClr val="002060"/>
                </a:solidFill>
                <a:latin typeface="Flatory Slab Ultra-Bold"/>
              </a:rPr>
              <a:t>(a)</a:t>
            </a:r>
            <a:r>
              <a:rPr lang="en-US" sz="5400" dirty="0">
                <a:latin typeface="Flatory Slab Ultra-Bold"/>
              </a:rPr>
              <a:t> and </a:t>
            </a:r>
            <a:r>
              <a:rPr lang="en-US" sz="5400" dirty="0">
                <a:solidFill>
                  <a:srgbClr val="002060"/>
                </a:solidFill>
                <a:latin typeface="Flatory Slab Ultra-Bold"/>
              </a:rPr>
              <a:t>U</a:t>
            </a:r>
            <a:r>
              <a:rPr lang="en-US" sz="5400" dirty="0">
                <a:latin typeface="Flatory Slab Ultra-Bold"/>
              </a:rPr>
              <a:t>ranium </a:t>
            </a:r>
            <a:r>
              <a:rPr lang="en-US" sz="5400" dirty="0">
                <a:solidFill>
                  <a:srgbClr val="002060"/>
                </a:solidFill>
                <a:latin typeface="Flatory Slab Ultra-Bold"/>
              </a:rPr>
              <a:t>(b)</a:t>
            </a:r>
            <a:r>
              <a:rPr lang="en-US" sz="5400" dirty="0">
                <a:latin typeface="Flatory Slab Ultra-Bold"/>
              </a:rPr>
              <a:t> isotopes for T</a:t>
            </a:r>
            <a:r>
              <a:rPr lang="en-US" sz="5400" baseline="-25000" dirty="0">
                <a:latin typeface="Flatory Slab Ultra-Bold"/>
              </a:rPr>
              <a:t>9 </a:t>
            </a:r>
            <a:r>
              <a:rPr lang="en-US" sz="5400" dirty="0">
                <a:latin typeface="Flatory Slab Ultra-Bold"/>
              </a:rPr>
              <a:t>range</a:t>
            </a:r>
            <a:endParaRPr lang="en-US" sz="5400" dirty="0">
              <a:solidFill>
                <a:srgbClr val="FF0000"/>
              </a:solidFill>
              <a:latin typeface="Flatory Slab Ultra-Bold"/>
            </a:endParaRPr>
          </a:p>
        </p:txBody>
      </p:sp>
    </p:spTree>
    <p:extLst>
      <p:ext uri="{BB962C8B-B14F-4D97-AF65-F5344CB8AC3E}">
        <p14:creationId xmlns:p14="http://schemas.microsoft.com/office/powerpoint/2010/main" val="3493107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FC1532D-3682-4A03-9759-863B5023D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54" y="1943100"/>
            <a:ext cx="10896092" cy="8141425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0BCF9AFC-63EA-486F-AC34-F479FCC30DD0}"/>
              </a:ext>
            </a:extLst>
          </p:cNvPr>
          <p:cNvSpPr txBox="1"/>
          <p:nvPr/>
        </p:nvSpPr>
        <p:spPr>
          <a:xfrm>
            <a:off x="-838200" y="495300"/>
            <a:ext cx="13944600" cy="12022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79"/>
              </a:lnSpc>
            </a:pPr>
            <a:r>
              <a:rPr lang="en-US" sz="6000" dirty="0">
                <a:solidFill>
                  <a:srgbClr val="000000"/>
                </a:solidFill>
                <a:latin typeface="Flatory Slab Bold"/>
              </a:rPr>
              <a:t>Layer 3 composition evolution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6ADE55-644E-47E4-A548-BAB3DEA74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8229" y="0"/>
            <a:ext cx="5987594" cy="51435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6FB0D2A-C7CC-4221-9D80-B8AEA5D50E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8229" y="5143500"/>
            <a:ext cx="598759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578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84836A7-F754-4940-B3FA-5CF16BE4AF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24743"/>
            <a:ext cx="9143999" cy="706581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B11DE52-D709-4253-96A5-3273FE296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1" y="2476501"/>
            <a:ext cx="9144000" cy="70658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37AA85-D52A-4297-9ED3-D9BBCEB00AB6}"/>
              </a:ext>
            </a:extLst>
          </p:cNvPr>
          <p:cNvSpPr txBox="1"/>
          <p:nvPr/>
        </p:nvSpPr>
        <p:spPr>
          <a:xfrm>
            <a:off x="0" y="647874"/>
            <a:ext cx="18288000" cy="1295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79"/>
              </a:lnSpc>
            </a:pPr>
            <a:r>
              <a:rPr lang="en-US" sz="7199" dirty="0">
                <a:solidFill>
                  <a:srgbClr val="000000"/>
                </a:solidFill>
                <a:latin typeface="Flatory Slab Bold"/>
              </a:rPr>
              <a:t>Layer 3 fission channels contribution </a:t>
            </a:r>
          </a:p>
        </p:txBody>
      </p:sp>
      <p:cxnSp>
        <p:nvCxnSpPr>
          <p:cNvPr id="6" name="Соединитель: изогнутый 5">
            <a:extLst>
              <a:ext uri="{FF2B5EF4-FFF2-40B4-BE49-F238E27FC236}">
                <a16:creationId xmlns:a16="http://schemas.microsoft.com/office/drawing/2014/main" id="{8BC29821-1750-4DCF-B45C-191082A612D0}"/>
              </a:ext>
            </a:extLst>
          </p:cNvPr>
          <p:cNvCxnSpPr>
            <a:cxnSpLocks/>
          </p:cNvCxnSpPr>
          <p:nvPr/>
        </p:nvCxnSpPr>
        <p:spPr>
          <a:xfrm rot="10800000">
            <a:off x="2449286" y="4289286"/>
            <a:ext cx="2133599" cy="533400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D42DF5E-7AD5-45AD-8C3B-FEFA695757FB}"/>
              </a:ext>
            </a:extLst>
          </p:cNvPr>
          <p:cNvSpPr txBox="1"/>
          <p:nvPr/>
        </p:nvSpPr>
        <p:spPr>
          <a:xfrm>
            <a:off x="4582885" y="4555986"/>
            <a:ext cx="31005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Flatory Slab Bold" panose="020B0604020202020204" charset="-34"/>
                <a:cs typeface="Flatory Slab Bold" panose="020B0604020202020204" charset="-34"/>
              </a:rPr>
              <a:t>fission flash</a:t>
            </a:r>
            <a:endParaRPr lang="ru-RU" sz="4000" dirty="0">
              <a:cs typeface="Flatory Slab Bold" panose="020B060402020202020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78254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D74D13-164C-42FE-8414-89835535A6A1}"/>
              </a:ext>
            </a:extLst>
          </p:cNvPr>
          <p:cNvSpPr txBox="1"/>
          <p:nvPr/>
        </p:nvSpPr>
        <p:spPr>
          <a:xfrm>
            <a:off x="0" y="647874"/>
            <a:ext cx="18288000" cy="1295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79"/>
              </a:lnSpc>
            </a:pPr>
            <a:r>
              <a:rPr lang="en-US" sz="7199" dirty="0">
                <a:solidFill>
                  <a:srgbClr val="000000"/>
                </a:solidFill>
                <a:latin typeface="Flatory Slab Bold"/>
              </a:rPr>
              <a:t>Layer 2 fission channels contribution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67688F-7922-4F6E-A3FF-7CDE18FCC3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1" y="2476501"/>
            <a:ext cx="9144000" cy="706581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35C9571-D7DC-4227-95D7-70F549DF53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476500"/>
            <a:ext cx="9143999" cy="706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663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EC8ACA3-DF24-4C4A-AA45-78B8186751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9870343"/>
              </p:ext>
            </p:extLst>
          </p:nvPr>
        </p:nvGraphicFramePr>
        <p:xfrm>
          <a:off x="457200" y="1257299"/>
          <a:ext cx="8932833" cy="89328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" name="Acrobat Document" r:id="rId4" imgW="4800523" imgH="4800600" progId="Acrobat.Document.DC">
                  <p:embed/>
                </p:oleObj>
              </mc:Choice>
              <mc:Fallback>
                <p:oleObj name="Acrobat Document" r:id="rId4" imgW="4800523" imgH="48006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7200" y="1257299"/>
                        <a:ext cx="8932833" cy="89328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2"/>
          <p:cNvSpPr txBox="1"/>
          <p:nvPr/>
        </p:nvSpPr>
        <p:spPr>
          <a:xfrm>
            <a:off x="1752600" y="38100"/>
            <a:ext cx="14554200" cy="1295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 dirty="0">
                <a:solidFill>
                  <a:srgbClr val="000000"/>
                </a:solidFill>
                <a:latin typeface="Flatory Slab Bold"/>
              </a:rPr>
              <a:t>Conclusions and Discussion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123714" y="6940284"/>
            <a:ext cx="7707086" cy="30168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4679"/>
              </a:lnSpc>
            </a:pPr>
            <a:r>
              <a:rPr lang="en-US" sz="4000" dirty="0">
                <a:solidFill>
                  <a:srgbClr val="000000"/>
                </a:solidFill>
                <a:latin typeface="Flatory Slab Semi-Bold"/>
              </a:rPr>
              <a:t>As a result, the actinides created in the inner crust of the LMNS fission almost instantly. We call this new phenomenon the «fission flash».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25000" y="6901483"/>
            <a:ext cx="796866" cy="756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14"/>
              </a:lnSpc>
            </a:pPr>
            <a:r>
              <a:rPr lang="en-US" sz="4549" dirty="0">
                <a:solidFill>
                  <a:srgbClr val="0B3A69"/>
                </a:solidFill>
                <a:latin typeface="Flatory Slab Ultra-Bold"/>
              </a:rPr>
              <a:t>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525000" y="1257299"/>
            <a:ext cx="796866" cy="756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14"/>
              </a:lnSpc>
            </a:pPr>
            <a:r>
              <a:rPr lang="en-US" sz="4549" dirty="0">
                <a:solidFill>
                  <a:srgbClr val="0B3A69"/>
                </a:solidFill>
                <a:latin typeface="Flatory Slab Ultra-Bold"/>
              </a:rPr>
              <a:t>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123714" y="1334415"/>
            <a:ext cx="7859487" cy="54277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79"/>
              </a:lnSpc>
            </a:pPr>
            <a:r>
              <a:rPr lang="en-US" sz="4000" dirty="0">
                <a:solidFill>
                  <a:srgbClr val="000000"/>
                </a:solidFill>
                <a:latin typeface="Flatory Slab Semi-Bold"/>
              </a:rPr>
              <a:t>It was found that the generated shock wave strongly heats the expanding matter for a short time and dramatically increases nuclear reaction rates, especially neutron-induced fission, which becomes dominant and changes the nucleosynthesis mode.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BBF76F-43D6-4D60-BCBA-BB50719DE43A}"/>
              </a:ext>
            </a:extLst>
          </p:cNvPr>
          <p:cNvSpPr txBox="1"/>
          <p:nvPr/>
        </p:nvSpPr>
        <p:spPr>
          <a:xfrm>
            <a:off x="762000" y="4914900"/>
            <a:ext cx="16764000" cy="1573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19900" dirty="0">
                <a:solidFill>
                  <a:srgbClr val="000000"/>
                </a:solidFill>
                <a:latin typeface="Flatory Slab Bold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3164483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CD84472-6B4A-4AFD-89EF-6727E86B99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457" y="5123068"/>
            <a:ext cx="5763602" cy="514140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7FFC077-613D-4D5B-B8B8-A37D034378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457" y="0"/>
            <a:ext cx="5763602" cy="514140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B2155F0-E658-4634-85BF-523B483F4A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5763603" cy="51414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EE1C2FF-518E-4D96-9DF9-FFD8594BF0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5108917"/>
            <a:ext cx="5763602" cy="5141407"/>
          </a:xfrm>
          <a:prstGeom prst="rect">
            <a:avLst/>
          </a:prstGeom>
        </p:spPr>
      </p:pic>
      <p:sp>
        <p:nvSpPr>
          <p:cNvPr id="15" name="TextBox 9">
            <a:extLst>
              <a:ext uri="{FF2B5EF4-FFF2-40B4-BE49-F238E27FC236}">
                <a16:creationId xmlns:a16="http://schemas.microsoft.com/office/drawing/2014/main" id="{AF2FF095-FABC-483B-A4C4-4C87C33131B7}"/>
              </a:ext>
            </a:extLst>
          </p:cNvPr>
          <p:cNvSpPr txBox="1"/>
          <p:nvPr/>
        </p:nvSpPr>
        <p:spPr>
          <a:xfrm>
            <a:off x="12346713" y="3243883"/>
            <a:ext cx="6553200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914"/>
              </a:lnSpc>
            </a:pPr>
            <a:r>
              <a:rPr lang="en-US" sz="4000" dirty="0">
                <a:solidFill>
                  <a:srgbClr val="0B3A69"/>
                </a:solidFill>
                <a:latin typeface="Flatory Slab Ultra-Bold"/>
              </a:rPr>
              <a:t>a) Electron per nucleon 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9336ACED-D1FD-4F41-A95D-1936B34275CC}"/>
              </a:ext>
            </a:extLst>
          </p:cNvPr>
          <p:cNvSpPr txBox="1"/>
          <p:nvPr/>
        </p:nvSpPr>
        <p:spPr>
          <a:xfrm>
            <a:off x="12346713" y="4920283"/>
            <a:ext cx="6553200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914"/>
              </a:lnSpc>
            </a:pPr>
            <a:r>
              <a:rPr lang="en-US" sz="4000" dirty="0">
                <a:solidFill>
                  <a:srgbClr val="0B3A69"/>
                </a:solidFill>
                <a:latin typeface="Flatory Slab Ultra-Bold"/>
              </a:rPr>
              <a:t>b) Temperature GK</a:t>
            </a:r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852BBFBC-C30B-4BA6-86AC-4901152C022D}"/>
              </a:ext>
            </a:extLst>
          </p:cNvPr>
          <p:cNvSpPr txBox="1"/>
          <p:nvPr/>
        </p:nvSpPr>
        <p:spPr>
          <a:xfrm>
            <a:off x="12346713" y="6289551"/>
            <a:ext cx="6553200" cy="1513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914"/>
              </a:lnSpc>
            </a:pPr>
            <a:r>
              <a:rPr lang="en-US" sz="4000" dirty="0">
                <a:solidFill>
                  <a:srgbClr val="0B3A69"/>
                </a:solidFill>
                <a:latin typeface="Flatory Slab Ultra-Bold"/>
              </a:rPr>
              <a:t>c) Free neutrons concentration</a:t>
            </a:r>
          </a:p>
        </p:txBody>
      </p:sp>
      <p:sp>
        <p:nvSpPr>
          <p:cNvPr id="18" name="TextBox 9">
            <a:extLst>
              <a:ext uri="{FF2B5EF4-FFF2-40B4-BE49-F238E27FC236}">
                <a16:creationId xmlns:a16="http://schemas.microsoft.com/office/drawing/2014/main" id="{B7E00447-5089-4A9E-B561-D87DE65A8357}"/>
              </a:ext>
            </a:extLst>
          </p:cNvPr>
          <p:cNvSpPr txBox="1"/>
          <p:nvPr/>
        </p:nvSpPr>
        <p:spPr>
          <a:xfrm>
            <a:off x="12327119" y="8420100"/>
            <a:ext cx="6553200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914"/>
              </a:lnSpc>
            </a:pPr>
            <a:r>
              <a:rPr lang="en-US" sz="4000" dirty="0">
                <a:solidFill>
                  <a:srgbClr val="0B3A69"/>
                </a:solidFill>
                <a:latin typeface="Flatory Slab Ultra-Bold"/>
              </a:rPr>
              <a:t>d) Density  g cm</a:t>
            </a:r>
            <a:r>
              <a:rPr lang="en-US" sz="4000" baseline="30000" dirty="0">
                <a:solidFill>
                  <a:srgbClr val="0B3A69"/>
                </a:solidFill>
                <a:latin typeface="Flatory Slab Ultra-Bold"/>
              </a:rPr>
              <a:t>-3</a:t>
            </a:r>
            <a:endParaRPr lang="en-US" sz="4000" dirty="0">
              <a:solidFill>
                <a:srgbClr val="0B3A69"/>
              </a:solidFill>
              <a:latin typeface="Flatory Slab Ultra-Bold"/>
            </a:endParaRPr>
          </a:p>
        </p:txBody>
      </p:sp>
      <p:sp>
        <p:nvSpPr>
          <p:cNvPr id="19" name="TextBox 9">
            <a:extLst>
              <a:ext uri="{FF2B5EF4-FFF2-40B4-BE49-F238E27FC236}">
                <a16:creationId xmlns:a16="http://schemas.microsoft.com/office/drawing/2014/main" id="{23A465AC-DB15-41EE-B128-9BFA879BE61C}"/>
              </a:ext>
            </a:extLst>
          </p:cNvPr>
          <p:cNvSpPr txBox="1"/>
          <p:nvPr/>
        </p:nvSpPr>
        <p:spPr>
          <a:xfrm>
            <a:off x="11780520" y="988307"/>
            <a:ext cx="6400800" cy="15318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14"/>
              </a:lnSpc>
            </a:pPr>
            <a:r>
              <a:rPr lang="en-US" sz="4800" dirty="0">
                <a:solidFill>
                  <a:srgbClr val="0B3A69"/>
                </a:solidFill>
                <a:latin typeface="Flatory Slab Ultra-Bold"/>
              </a:rPr>
              <a:t>Inner crust conditions evolution</a:t>
            </a:r>
          </a:p>
        </p:txBody>
      </p:sp>
    </p:spTree>
    <p:extLst>
      <p:ext uri="{BB962C8B-B14F-4D97-AF65-F5344CB8AC3E}">
        <p14:creationId xmlns:p14="http://schemas.microsoft.com/office/powerpoint/2010/main" val="677144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A8D2AD1-136F-4101-AB58-4BD387BFE0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82" y="3009900"/>
            <a:ext cx="7855319" cy="662482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6E050A-73E7-4778-9BB8-6473636E9E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354" y="3009900"/>
            <a:ext cx="7855319" cy="662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856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54" y="1943100"/>
            <a:ext cx="9498088" cy="7339432"/>
          </a:xfrm>
          <a:custGeom>
            <a:avLst/>
            <a:gdLst/>
            <a:ahLst/>
            <a:cxnLst/>
            <a:rect l="l" t="t" r="r" b="b"/>
            <a:pathLst>
              <a:path w="9498088" h="7339432">
                <a:moveTo>
                  <a:pt x="0" y="0"/>
                </a:moveTo>
                <a:lnTo>
                  <a:pt x="9498088" y="0"/>
                </a:lnTo>
                <a:lnTo>
                  <a:pt x="9498088" y="7339432"/>
                </a:lnTo>
                <a:lnTo>
                  <a:pt x="0" y="73394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794266" y="1943100"/>
            <a:ext cx="9498088" cy="7339432"/>
          </a:xfrm>
          <a:custGeom>
            <a:avLst/>
            <a:gdLst/>
            <a:ahLst/>
            <a:cxnLst/>
            <a:rect l="l" t="t" r="r" b="b"/>
            <a:pathLst>
              <a:path w="9498088" h="7339432">
                <a:moveTo>
                  <a:pt x="0" y="0"/>
                </a:moveTo>
                <a:lnTo>
                  <a:pt x="9498088" y="0"/>
                </a:lnTo>
                <a:lnTo>
                  <a:pt x="9498088" y="7339432"/>
                </a:lnTo>
                <a:lnTo>
                  <a:pt x="0" y="73394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-533400" y="1404491"/>
            <a:ext cx="18288000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000000"/>
                </a:solidFill>
                <a:latin typeface="Flatory Slab Bold"/>
              </a:rPr>
              <a:t>Stripping (3, 7, 14) + merging (NSM)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005534" y="1790700"/>
            <a:ext cx="9243278" cy="7395815"/>
          </a:xfrm>
          <a:custGeom>
            <a:avLst/>
            <a:gdLst/>
            <a:ahLst/>
            <a:cxnLst/>
            <a:rect l="l" t="t" r="r" b="b"/>
            <a:pathLst>
              <a:path w="9445972" h="7299160">
                <a:moveTo>
                  <a:pt x="0" y="0"/>
                </a:moveTo>
                <a:lnTo>
                  <a:pt x="9445972" y="0"/>
                </a:lnTo>
                <a:lnTo>
                  <a:pt x="9445972" y="7299161"/>
                </a:lnTo>
                <a:lnTo>
                  <a:pt x="0" y="72991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3" name="Freeform 3"/>
          <p:cNvSpPr/>
          <p:nvPr/>
        </p:nvSpPr>
        <p:spPr>
          <a:xfrm>
            <a:off x="37011" y="1790700"/>
            <a:ext cx="9091749" cy="7395815"/>
          </a:xfrm>
          <a:custGeom>
            <a:avLst/>
            <a:gdLst/>
            <a:ahLst/>
            <a:cxnLst/>
            <a:rect l="l" t="t" r="r" b="b"/>
            <a:pathLst>
              <a:path w="9445972" h="7299160">
                <a:moveTo>
                  <a:pt x="0" y="0"/>
                </a:moveTo>
                <a:lnTo>
                  <a:pt x="9445972" y="0"/>
                </a:lnTo>
                <a:lnTo>
                  <a:pt x="9445972" y="7299161"/>
                </a:lnTo>
                <a:lnTo>
                  <a:pt x="0" y="72991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4185</TotalTime>
  <Words>316</Words>
  <Application>Microsoft Office PowerPoint</Application>
  <PresentationFormat>Произвольный</PresentationFormat>
  <Paragraphs>37</Paragraphs>
  <Slides>16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Calibri</vt:lpstr>
      <vt:lpstr>Flatory Slab Semi-Bold</vt:lpstr>
      <vt:lpstr>Flatory Slab Bold</vt:lpstr>
      <vt:lpstr>Flatory Slab Ultra-Bold</vt:lpstr>
      <vt:lpstr>Arial</vt:lpstr>
      <vt:lpstr>Cooper Hewitt Bold</vt:lpstr>
      <vt:lpstr>TAN Headline</vt:lpstr>
      <vt:lpstr>Office Theme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NUCLEUS2024</dc:title>
  <dc:creator>Антон</dc:creator>
  <cp:lastModifiedBy>Антон</cp:lastModifiedBy>
  <cp:revision>185</cp:revision>
  <dcterms:created xsi:type="dcterms:W3CDTF">2006-08-16T00:00:00Z</dcterms:created>
  <dcterms:modified xsi:type="dcterms:W3CDTF">2026-10-28T21:59:24Z</dcterms:modified>
  <dc:identifier>DAGHjKgffPs</dc:identifier>
</cp:coreProperties>
</file>