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318" r:id="rId3"/>
    <p:sldId id="314" r:id="rId4"/>
    <p:sldId id="328" r:id="rId5"/>
    <p:sldId id="315" r:id="rId6"/>
    <p:sldId id="312" r:id="rId7"/>
    <p:sldId id="277" r:id="rId8"/>
    <p:sldId id="309" r:id="rId9"/>
    <p:sldId id="294" r:id="rId10"/>
    <p:sldId id="304" r:id="rId11"/>
    <p:sldId id="313" r:id="rId12"/>
    <p:sldId id="303" r:id="rId13"/>
    <p:sldId id="293" r:id="rId14"/>
    <p:sldId id="295" r:id="rId15"/>
    <p:sldId id="297" r:id="rId16"/>
    <p:sldId id="296" r:id="rId17"/>
    <p:sldId id="300" r:id="rId18"/>
    <p:sldId id="316" r:id="rId19"/>
    <p:sldId id="319" r:id="rId20"/>
    <p:sldId id="301" r:id="rId21"/>
    <p:sldId id="320" r:id="rId22"/>
    <p:sldId id="270" r:id="rId23"/>
    <p:sldId id="326" r:id="rId24"/>
    <p:sldId id="327" r:id="rId25"/>
    <p:sldId id="311" r:id="rId26"/>
    <p:sldId id="325" r:id="rId27"/>
    <p:sldId id="324" r:id="rId28"/>
    <p:sldId id="322" r:id="rId29"/>
    <p:sldId id="32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22" autoAdjust="0"/>
    <p:restoredTop sz="94660"/>
  </p:normalViewPr>
  <p:slideViewPr>
    <p:cSldViewPr snapToGrid="0">
      <p:cViewPr>
        <p:scale>
          <a:sx n="75" d="100"/>
          <a:sy n="75" d="100"/>
        </p:scale>
        <p:origin x="898" y="11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3C7FB-4E92-4937-8A6D-697C09680CA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03489-012C-49FA-B8B9-92DB5EBFE9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03489-012C-49FA-B8B9-92DB5EBFE99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定量的 </a:t>
            </a:r>
            <a:r>
              <a:rPr lang="en-US" altLang="zh-CN" dirty="0"/>
              <a:t>- </a:t>
            </a:r>
            <a:r>
              <a:rPr lang="zh-CN" altLang="zh-CN" dirty="0"/>
              <a:t>quantitative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03489-012C-49FA-B8B9-92DB5EBFE99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584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验证 </a:t>
            </a:r>
            <a:r>
              <a:rPr lang="en-US" altLang="zh-CN" dirty="0"/>
              <a:t>- verify</a:t>
            </a:r>
            <a:r>
              <a:rPr lang="zh-CN" altLang="en-US" dirty="0"/>
              <a:t>，</a:t>
            </a:r>
            <a:r>
              <a:rPr lang="en-US" altLang="zh-CN" dirty="0"/>
              <a:t>Kr-83m - Krypton eighty-three metastable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03489-012C-49FA-B8B9-92DB5EBFE99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767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03489-012C-49FA-B8B9-92DB5EBFE99A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5EBF6-C93A-42C8-8EA2-60F5F9592EF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247A-7D84-41D7-8018-80E99B47A9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3961" y="1122363"/>
            <a:ext cx="11474245" cy="2387600"/>
          </a:xfrm>
        </p:spPr>
        <p:txBody>
          <a:bodyPr>
            <a:noAutofit/>
          </a:bodyPr>
          <a:lstStyle/>
          <a:p>
            <a:r>
              <a:rPr lang="zh-CN" altLang="zh-CN" sz="4800" dirty="0">
                <a:latin typeface="Calibri" panose="020F0502020204030204"/>
                <a:ea typeface="Calibri" panose="020F0502020204030204"/>
              </a:rPr>
              <a:t>Optimization of detector structure based on flow field numerical simulation with the assistance of artificial intelligence</a:t>
            </a:r>
            <a:endParaRPr lang="zh-CN" altLang="en-US" sz="4800" dirty="0"/>
          </a:p>
        </p:txBody>
      </p:sp>
      <p:sp>
        <p:nvSpPr>
          <p:cNvPr id="5" name="文本框 4"/>
          <p:cNvSpPr txBox="1"/>
          <p:nvPr/>
        </p:nvSpPr>
        <p:spPr>
          <a:xfrm>
            <a:off x="2137256" y="4165977"/>
            <a:ext cx="790765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Reporter: Haoyu Wang</a:t>
            </a:r>
          </a:p>
          <a:p>
            <a:pPr algn="ctr"/>
            <a:r>
              <a:rPr lang="zh-CN" altLang="zh-CN" sz="2400" dirty="0"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Corresponding: Zhou Wang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E-mail:</a:t>
            </a:r>
            <a:r>
              <a:rPr lang="zh-CN" altLang="zh-CN" sz="2400" dirty="0"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 hywangsjtu@sjtu.edu.cn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zh-CN" altLang="zh-CN" sz="2400" dirty="0"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wangzhou0303@sjtu.edu.cn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4132" y="32452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Content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: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344132" y="786188"/>
            <a:ext cx="11503736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Background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Model reliability validation with </a:t>
            </a:r>
            <a:r>
              <a:rPr lang="en-US" altLang="zh-CN" sz="2400" dirty="0">
                <a:latin typeface="Calibri" panose="020F0502020204030204"/>
                <a:ea typeface="Calibri" panose="020F0502020204030204"/>
                <a:cs typeface="Calibri" panose="020F0502020204030204" pitchFamily="34" charset="0"/>
              </a:rPr>
              <a:t>e</a:t>
            </a:r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xperimental data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Structure and single boundary condition optimization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Optimal flow field with fixed flowrate at present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Conclusion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EC407F-9D7F-ACEC-5D74-99E125895C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10" y="6930"/>
            <a:ext cx="2218316" cy="7062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C3BE81-435B-D92D-7F6D-22FCDC16D2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26" y="58"/>
            <a:ext cx="2169174" cy="7130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4132" y="32452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1. Background:</a:t>
            </a:r>
            <a:endParaRPr lang="en-US" altLang="zh-CN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344132" y="786188"/>
            <a:ext cx="115037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lang="zh-CN" altLang="zh-CN" sz="24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Xenon is a favored detection medium for </a:t>
            </a:r>
            <a:r>
              <a:rPr lang="en-US" altLang="zh-CN" sz="24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dark matter (</a:t>
            </a:r>
            <a:r>
              <a:rPr lang="zh-CN" altLang="zh-CN" sz="24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WIMP</a:t>
            </a:r>
            <a:r>
              <a:rPr lang="en-US" altLang="zh-CN" sz="24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(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Weakly Interacting Massive Particles)</a:t>
            </a:r>
            <a:r>
              <a:rPr lang="en-US" altLang="zh-CN" sz="24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)</a:t>
            </a:r>
            <a:r>
              <a:rPr lang="zh-CN" altLang="zh-CN" sz="24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–nucleus elastic scattering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.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PandaX  is a dual phase liquid/gas xenon Time Projection Chamber (TPC) operated at cryogenic temperature for the direct search of the dark matter WIMPs. 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The detector is located in the China </a:t>
            </a:r>
            <a:r>
              <a:rPr lang="en-US" altLang="zh-CN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JinPing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Deep Underground Laboratory,  2400m from the ground for shielding against cosmic rays.</a:t>
            </a:r>
            <a:endParaRPr lang="zh-CN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10" y="6930"/>
            <a:ext cx="2218316" cy="70622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455" y="3293801"/>
            <a:ext cx="2464466" cy="3036232"/>
          </a:xfrm>
          <a:prstGeom prst="rect">
            <a:avLst/>
          </a:prstGeom>
        </p:spPr>
      </p:pic>
      <p:pic>
        <p:nvPicPr>
          <p:cNvPr id="54" name="Picture 6"/>
          <p:cNvPicPr>
            <a:picLocks noChangeAspect="1"/>
          </p:cNvPicPr>
          <p:nvPr/>
        </p:nvPicPr>
        <p:blipFill rotWithShape="1">
          <a:blip r:embed="rId4"/>
          <a:srcRect l="16995" r="13868"/>
          <a:stretch>
            <a:fillRect/>
          </a:stretch>
        </p:blipFill>
        <p:spPr>
          <a:xfrm>
            <a:off x="3564890" y="3281189"/>
            <a:ext cx="2484120" cy="30495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1175" y="3244850"/>
            <a:ext cx="4008120" cy="3086100"/>
          </a:xfrm>
          <a:prstGeom prst="rect">
            <a:avLst/>
          </a:prstGeom>
        </p:spPr>
      </p:pic>
      <p:sp>
        <p:nvSpPr>
          <p:cNvPr id="25" name="任意多边形: 形状 31"/>
          <p:cNvSpPr/>
          <p:nvPr/>
        </p:nvSpPr>
        <p:spPr>
          <a:xfrm rot="10800000">
            <a:off x="5949950" y="5601335"/>
            <a:ext cx="1224280" cy="379095"/>
          </a:xfrm>
          <a:custGeom>
            <a:avLst/>
            <a:gdLst>
              <a:gd name="connsiteX0" fmla="*/ 0 w 530996"/>
              <a:gd name="connsiteY0" fmla="*/ 0 h 353342"/>
              <a:gd name="connsiteX1" fmla="*/ 230359 w 530996"/>
              <a:gd name="connsiteY1" fmla="*/ 107938 h 353342"/>
              <a:gd name="connsiteX2" fmla="*/ 358518 w 530996"/>
              <a:gd name="connsiteY2" fmla="*/ 115975 h 353342"/>
              <a:gd name="connsiteX3" fmla="*/ 358518 w 530996"/>
              <a:gd name="connsiteY3" fmla="*/ 14443 h 353342"/>
              <a:gd name="connsiteX4" fmla="*/ 530996 w 530996"/>
              <a:gd name="connsiteY4" fmla="*/ 180152 h 353342"/>
              <a:gd name="connsiteX5" fmla="*/ 358518 w 530996"/>
              <a:gd name="connsiteY5" fmla="*/ 345860 h 353342"/>
              <a:gd name="connsiteX6" fmla="*/ 358518 w 530996"/>
              <a:gd name="connsiteY6" fmla="*/ 237368 h 353342"/>
              <a:gd name="connsiteX7" fmla="*/ 230359 w 530996"/>
              <a:gd name="connsiteY7" fmla="*/ 245404 h 353342"/>
              <a:gd name="connsiteX8" fmla="*/ 0 w 530996"/>
              <a:gd name="connsiteY8" fmla="*/ 353342 h 35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0996" h="353342">
                <a:moveTo>
                  <a:pt x="0" y="0"/>
                </a:moveTo>
                <a:cubicBezTo>
                  <a:pt x="0" y="48523"/>
                  <a:pt x="94987" y="90155"/>
                  <a:pt x="230359" y="107938"/>
                </a:cubicBezTo>
                <a:lnTo>
                  <a:pt x="358518" y="115975"/>
                </a:lnTo>
                <a:lnTo>
                  <a:pt x="358518" y="14443"/>
                </a:lnTo>
                <a:lnTo>
                  <a:pt x="530996" y="180152"/>
                </a:lnTo>
                <a:lnTo>
                  <a:pt x="358518" y="345860"/>
                </a:lnTo>
                <a:lnTo>
                  <a:pt x="358518" y="237368"/>
                </a:lnTo>
                <a:lnTo>
                  <a:pt x="230359" y="245404"/>
                </a:lnTo>
                <a:cubicBezTo>
                  <a:pt x="94987" y="263187"/>
                  <a:pt x="0" y="304819"/>
                  <a:pt x="0" y="353342"/>
                </a:cubicBezTo>
                <a:close/>
              </a:path>
            </a:pathLst>
          </a:custGeom>
          <a:gradFill>
            <a:gsLst>
              <a:gs pos="68000">
                <a:srgbClr val="4167AE"/>
              </a:gs>
              <a:gs pos="34000">
                <a:srgbClr val="6E89BE"/>
              </a:gs>
              <a:gs pos="0">
                <a:srgbClr val="D7DBE4">
                  <a:alpha val="40000"/>
                </a:srgbClr>
              </a:gs>
              <a:gs pos="100000">
                <a:srgbClr val="0B3D9A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</p:spPr>
        <p:txBody>
          <a:bodyPr wrap="square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26" y="58"/>
            <a:ext cx="2169174" cy="7130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5FC11-5C76-FF98-608E-CF177F49D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6EFF2A8-5417-D04A-D4E6-856EC3FC226E}"/>
              </a:ext>
            </a:extLst>
          </p:cNvPr>
          <p:cNvSpPr txBox="1"/>
          <p:nvPr/>
        </p:nvSpPr>
        <p:spPr>
          <a:xfrm>
            <a:off x="344132" y="31618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1. Background:</a:t>
            </a:r>
            <a:endParaRPr lang="en-US" altLang="zh-CN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AC71F67-FEB8-BDA1-822C-7B496E02147F}"/>
              </a:ext>
            </a:extLst>
          </p:cNvPr>
          <p:cNvSpPr txBox="1"/>
          <p:nvPr/>
        </p:nvSpPr>
        <p:spPr>
          <a:xfrm>
            <a:off x="344132" y="758108"/>
            <a:ext cx="115037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Low background leads high sensitivity    </a:t>
            </a: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types of impurities: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57200"/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 radioactive noble gas: Kr-85 and Rn-222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removed by distillation system</a:t>
            </a:r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indent="457200"/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 Electron-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negative</a:t>
            </a:r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impurity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removed by the getter via purification system</a:t>
            </a:r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zh-CN" altLang="zh-CN" sz="2400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background control becomes decisive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.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0202CBD-58A0-4FF9-873E-1EA89BD60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2" y="2658646"/>
            <a:ext cx="3764606" cy="419898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23CA6BE-BDF9-2442-A387-7A034CA5A7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12" y="3705559"/>
            <a:ext cx="1125656" cy="112565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461A71E-74A6-DD34-D969-548C608F80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120" y="3611295"/>
            <a:ext cx="1219920" cy="121992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8D4D1260-34AF-34D5-6A96-82D8D8D8E822}"/>
              </a:ext>
            </a:extLst>
          </p:cNvPr>
          <p:cNvSpPr txBox="1"/>
          <p:nvPr/>
        </p:nvSpPr>
        <p:spPr>
          <a:xfrm>
            <a:off x="4550356" y="3003280"/>
            <a:ext cx="2027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/>
              <a:t>Radioactive</a:t>
            </a:r>
          </a:p>
          <a:p>
            <a:pPr algn="ctr"/>
            <a:r>
              <a:rPr lang="en-US" altLang="zh-CN" sz="2000" b="1" dirty="0"/>
              <a:t>Impurity</a:t>
            </a:r>
            <a:endParaRPr lang="zh-CN" altLang="en-US" sz="2000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1480A58-95FB-196C-5CBB-583463DF8FED}"/>
              </a:ext>
            </a:extLst>
          </p:cNvPr>
          <p:cNvSpPr txBox="1"/>
          <p:nvPr/>
        </p:nvSpPr>
        <p:spPr>
          <a:xfrm>
            <a:off x="3813859" y="4816070"/>
            <a:ext cx="281465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Krypton-85 (Beta decay  half-life of 10 years)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Even small amounts could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e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ffect detector sensitivity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Detector requirement: Kr&lt;1ppt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2B0F0CB-AD79-0EA6-D703-A4025B0447BC}"/>
              </a:ext>
            </a:extLst>
          </p:cNvPr>
          <p:cNvSpPr txBox="1"/>
          <p:nvPr/>
        </p:nvSpPr>
        <p:spPr>
          <a:xfrm>
            <a:off x="6628511" y="4831215"/>
            <a:ext cx="30142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Radon-222 generated from the decay of uranium and thorium inside the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Minuscule amount could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e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ffect detector sensitivity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Detector requirement:</a:t>
            </a:r>
          </a:p>
          <a:p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     Rn ~</a:t>
            </a:r>
            <a:r>
              <a:rPr lang="en-US" altLang="zh-CN" dirty="0" err="1">
                <a:latin typeface="Times New Roman" panose="02020603050405020304" pitchFamily="18" charset="0"/>
                <a:ea typeface="等线" panose="02010600030101010101" charset="-122"/>
              </a:rPr>
              <a:t>uBq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/kg level</a:t>
            </a:r>
            <a:endParaRPr lang="zh-CN" altLang="en-US" dirty="0"/>
          </a:p>
        </p:txBody>
      </p:sp>
      <p:sp>
        <p:nvSpPr>
          <p:cNvPr id="20" name="箭头: 左 8">
            <a:extLst>
              <a:ext uri="{FF2B5EF4-FFF2-40B4-BE49-F238E27FC236}">
                <a16:creationId xmlns:a16="http://schemas.microsoft.com/office/drawing/2014/main" id="{717891FA-EF3B-3157-8216-FE1F9B1A625D}"/>
              </a:ext>
            </a:extLst>
          </p:cNvPr>
          <p:cNvSpPr/>
          <p:nvPr/>
        </p:nvSpPr>
        <p:spPr>
          <a:xfrm>
            <a:off x="6327706" y="3229719"/>
            <a:ext cx="379761" cy="25500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4461124-5D59-B884-3543-B5572895CBD3}"/>
              </a:ext>
            </a:extLst>
          </p:cNvPr>
          <p:cNvSpPr txBox="1"/>
          <p:nvPr/>
        </p:nvSpPr>
        <p:spPr>
          <a:xfrm>
            <a:off x="6734856" y="3007598"/>
            <a:ext cx="1505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/>
              <a:t>Distillation</a:t>
            </a:r>
          </a:p>
          <a:p>
            <a:pPr algn="ctr"/>
            <a:r>
              <a:rPr lang="en-US" altLang="zh-CN" sz="2000" b="1" dirty="0"/>
              <a:t>System</a:t>
            </a:r>
            <a:endParaRPr lang="zh-CN" altLang="en-US" sz="2000" b="1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8315296-D8D5-8A86-70FB-B21B40034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1056" y="3332275"/>
            <a:ext cx="2499360" cy="3283585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C16D37C-A705-AB8E-51A8-0D62BF560F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10" y="6930"/>
            <a:ext cx="2218316" cy="70622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FBF845D-3811-CFAC-0173-4D191DD9D9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26" y="58"/>
            <a:ext cx="2169174" cy="7130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130" y="3936684"/>
            <a:ext cx="755727" cy="5753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17" y="3602100"/>
            <a:ext cx="708721" cy="57536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267540" y="2967446"/>
            <a:ext cx="21964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/>
              <a:t>Electro-negative Impurity</a:t>
            </a:r>
            <a:endParaRPr lang="zh-CN" altLang="en-US" sz="2000" b="1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89" b="9236"/>
          <a:stretch>
            <a:fillRect/>
          </a:stretch>
        </p:blipFill>
        <p:spPr>
          <a:xfrm>
            <a:off x="10809696" y="3583263"/>
            <a:ext cx="1079238" cy="59858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945" y="4324648"/>
            <a:ext cx="888057" cy="57536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557317" y="4836205"/>
            <a:ext cx="23536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Absorb photon to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e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charset="-122"/>
              </a:rPr>
              <a:t>ffect detector sensitivity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charset="-122"/>
              </a:rPr>
              <a:t>Detector requirement: ~1ppb</a:t>
            </a:r>
            <a:endParaRPr lang="zh-CN" altLang="en-US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295" y="4417446"/>
            <a:ext cx="1089658" cy="482562"/>
          </a:xfrm>
          <a:prstGeom prst="rect">
            <a:avLst/>
          </a:prstGeom>
        </p:spPr>
      </p:pic>
      <p:sp>
        <p:nvSpPr>
          <p:cNvPr id="26" name="箭头: 左 6"/>
          <p:cNvSpPr/>
          <p:nvPr/>
        </p:nvSpPr>
        <p:spPr>
          <a:xfrm>
            <a:off x="10165400" y="3248536"/>
            <a:ext cx="379761" cy="25500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0464001" y="2978332"/>
            <a:ext cx="1505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/>
              <a:t>Purification</a:t>
            </a:r>
          </a:p>
          <a:p>
            <a:pPr algn="ctr"/>
            <a:r>
              <a:rPr lang="en-US" altLang="zh-CN" sz="2000" b="1" dirty="0"/>
              <a:t>System</a:t>
            </a:r>
            <a:endParaRPr lang="zh-CN" altLang="en-US" sz="2000" b="1" dirty="0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81950" y="3462783"/>
            <a:ext cx="4210050" cy="288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4132" y="32452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1. Background:</a:t>
            </a:r>
            <a:endParaRPr lang="en-US" altLang="zh-CN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344133" y="786188"/>
            <a:ext cx="115037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circulation, the inlet/outlet configuration and flow field inside the detector affect the purification efficiency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dilution effects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charset="0"/>
              <a:buChar char="l"/>
            </a:pPr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Related studies have been carried out in both the liquid-argon experiment DarkSide-20k [1] and the liquid-xenon experiment LZ [2]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3796" y="6177032"/>
            <a:ext cx="11464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[1]</a:t>
            </a:r>
            <a:r>
              <a:rPr lang="zh-CN" altLang="zh-CN" sz="1200" dirty="0"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</a:rPr>
              <a:t>Acerbi, F., Ahmad, I., Aprile, E., Azzolini, O., Back, H. O., Bhowmick, P., … Zhu, T. (2025). Flow and thermal modelling of the argon volume in the DarkSide-20k TPC. Journal of Instrumentation, 20(6), P06046. </a:t>
            </a:r>
            <a:endParaRPr lang="en-US" altLang="zh-CN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[2] LZ Collaboration, Background reduction and modeling in LZ: Flow-tag and double electron capture [Conference presentation slides], UCLA Dark Matter 2025, Los Angeles, America.</a:t>
            </a:r>
            <a:endParaRPr lang="zh-CN" altLang="zh-C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rcRect t="3401" r="19059" b="52374"/>
          <a:stretch>
            <a:fillRect/>
          </a:stretch>
        </p:blipFill>
        <p:spPr>
          <a:xfrm>
            <a:off x="4302046" y="2725532"/>
            <a:ext cx="3465419" cy="258088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352" y="2605551"/>
            <a:ext cx="3249521" cy="346332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rcRect t="47778" r="19561" b="-1"/>
          <a:stretch>
            <a:fillRect/>
          </a:stretch>
        </p:blipFill>
        <p:spPr>
          <a:xfrm>
            <a:off x="7653031" y="2725532"/>
            <a:ext cx="3433609" cy="303854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rcRect l="79759"/>
          <a:stretch>
            <a:fillRect/>
          </a:stretch>
        </p:blipFill>
        <p:spPr>
          <a:xfrm>
            <a:off x="11010921" y="2561897"/>
            <a:ext cx="475510" cy="320218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10" y="6930"/>
            <a:ext cx="2218316" cy="70622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26" y="58"/>
            <a:ext cx="2169174" cy="7130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22" y="2064773"/>
            <a:ext cx="5319251" cy="46543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348922" y="782912"/>
                <a:ext cx="11513573" cy="23414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charset="0"/>
                  <a:buChar char="l"/>
                </a:pP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 the </a:t>
                </a:r>
                <a:r>
                  <a:rPr lang="en-US" altLang="zh-CN" sz="24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PandaX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experiment, the experimental velocity field was reconstructed by determining the spatial locations where Rn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-222 → P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-218 and Po-218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→ Pb-214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en-US" altLang="zh-CN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  <m:r>
                      <a:rPr lang="en-US" altLang="zh-CN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=3.10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min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occurs.</a:t>
                </a:r>
                <a:endParaRPr lang="en-US" altLang="zh-CN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Wingdings" panose="05000000000000000000" charset="0"/>
                  <a:buChar char="l"/>
                </a:pPr>
                <a:r>
                  <a:rPr lang="en-US" altLang="zh-CN" sz="24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Simulation structure setting: 4 symmetrical inlets at the bottom, 1 leak inlet at the top surface, Overflow uniform outlet at the top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342900" indent="-342900">
                  <a:buFont typeface="Wingdings" panose="05000000000000000000" charset="0"/>
                  <a:buChar char="l"/>
                </a:pP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Simulation boundary condition setting:</a:t>
                </a:r>
                <a:endParaRPr lang="en-US" altLang="zh-CN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22" y="782912"/>
                <a:ext cx="11513573" cy="2341475"/>
              </a:xfrm>
              <a:prstGeom prst="rect">
                <a:avLst/>
              </a:prstGeom>
              <a:blipFill rotWithShape="1">
                <a:blip r:embed="rId4"/>
                <a:stretch>
                  <a:fillRect l="-3" t="-25" r="1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348922" y="321247"/>
            <a:ext cx="11494156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2. Model reliability validation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with experimental data</a:t>
            </a:r>
          </a:p>
          <a:p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76222647"/>
              </p:ext>
            </p:extLst>
          </p:nvPr>
        </p:nvGraphicFramePr>
        <p:xfrm>
          <a:off x="348922" y="3124387"/>
          <a:ext cx="599288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8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/>
                        <a:t>Boundary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Circulation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13.05 kg/h (37.5 SLPM)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Inlet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177.6K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Lateral wall heat leak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52795"/>
            <a:ext cx="6096000" cy="5334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4129" y="324068"/>
            <a:ext cx="7183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2.1 Model reliability validation – flow-field comparison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888"/>
            <a:ext cx="6096000" cy="4647813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6464693" y="5297023"/>
            <a:ext cx="48424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738731" y="6086791"/>
            <a:ext cx="26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2400" b="0" dirty="0">
                <a:latin typeface="Calibri" panose="020F0502020204030204"/>
                <a:ea typeface="Calibri" panose="020F0502020204030204"/>
              </a:rPr>
              <a:t>Experiment</a:t>
            </a:r>
            <a:r>
              <a:rPr lang="en-US" sz="2400" b="0" dirty="0">
                <a:latin typeface="Calibri" panose="020F0502020204030204"/>
                <a:ea typeface="Calibri" panose="020F0502020204030204"/>
              </a:rPr>
              <a:t>al result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995544" y="6098281"/>
            <a:ext cx="2296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2400" b="0" dirty="0">
                <a:latin typeface="Calibri" panose="020F0502020204030204"/>
                <a:ea typeface="Calibri" panose="020F0502020204030204"/>
              </a:rPr>
              <a:t>Simulation</a:t>
            </a:r>
            <a:r>
              <a:rPr lang="en-US" sz="2400" b="0" dirty="0">
                <a:latin typeface="Calibri" panose="020F0502020204030204"/>
                <a:ea typeface="Calibri" panose="020F0502020204030204"/>
              </a:rPr>
              <a:t> result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0"/>
          <a:stretch>
            <a:fillRect/>
          </a:stretch>
        </p:blipFill>
        <p:spPr>
          <a:xfrm>
            <a:off x="528002" y="1924685"/>
            <a:ext cx="10736580" cy="453039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4150" y="322886"/>
            <a:ext cx="7183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2.1 Model reliability validation – flow-field comparison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4170" y="725805"/>
            <a:ext cx="1110424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The (r,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z) plane is divided into 8×6 = 48 bins; for each bin, the mean difference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s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of |U|, Uz and Ur between simulation and experiment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are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 computed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.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sz="2400" dirty="0">
                <a:latin typeface="Calibri" panose="020F0502020204030204"/>
                <a:ea typeface="Calibri" panose="020F0502020204030204"/>
                <a:sym typeface="+mn-ea"/>
              </a:rPr>
              <a:t>The model is </a:t>
            </a:r>
            <a:r>
              <a:rPr sz="2400" dirty="0">
                <a:latin typeface="Calibri" panose="020F0502020204030204"/>
                <a:ea typeface="Calibri" panose="020F0502020204030204"/>
                <a:sym typeface="+mn-ea"/>
              </a:rPr>
              <a:t>reliable</a:t>
            </a:r>
            <a:r>
              <a:rPr lang="en-US" sz="2400" dirty="0">
                <a:latin typeface="Calibri" panose="020F0502020204030204"/>
                <a:ea typeface="Calibri" panose="020F0502020204030204"/>
                <a:sym typeface="+mn-ea"/>
              </a:rPr>
              <a:t>, especially in the middle and lower parts.</a:t>
            </a:r>
            <a:endParaRPr lang="zh-CN" altLang="en-US" sz="2400" dirty="0">
              <a:latin typeface="Calibri" panose="020F0502020204030204"/>
              <a:ea typeface="Calibri" panose="020F0502020204030204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65" y="1520634"/>
            <a:ext cx="8347710" cy="49714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221282" y="6395085"/>
                <a:ext cx="102980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zh-CN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RMSD = sqrt(mean((sim_n − exp_n)²))</a:t>
                </a:r>
                <a:r>
                  <a:rPr lang="zh-CN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，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RMSD corresponding to 55%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zh-CN" altLang="zh-CN" sz="2400" i="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m:t>1.1×</m:t>
                    </m:r>
                    <m:sSup>
                      <m:sSup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zh-CN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282" y="6395085"/>
                <a:ext cx="1029807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" r="4" b="-65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334297" y="324936"/>
            <a:ext cx="11260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2.2 Model reliability validation – concentration-field comparison after Kr-83m injection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4297" y="786601"/>
            <a:ext cx="1095946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Simulation and experiment are compared by tracking the spatial distribution after Kr-83m injection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. The measurement area has been normalized.</a:t>
            </a:r>
            <a:endParaRPr lang="en-US" alt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19" y="1184539"/>
            <a:ext cx="6326620" cy="47449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4129" y="324690"/>
            <a:ext cx="7240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 Structure </a:t>
            </a:r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and single boundary condition 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optimization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388390" y="678834"/>
            <a:ext cx="42716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/>
                <a:ea typeface="Calibri" panose="020F0502020204030204"/>
              </a:rPr>
              <a:t>PandaX-4T </a:t>
            </a:r>
            <a:r>
              <a:rPr sz="2400" dirty="0">
                <a:latin typeface="Calibri" panose="020F0502020204030204"/>
                <a:ea typeface="Calibri" panose="020F0502020204030204"/>
              </a:rPr>
              <a:t>Purification </a:t>
            </a:r>
            <a:r>
              <a:rPr lang="en-US" sz="2400" dirty="0">
                <a:latin typeface="Calibri" panose="020F0502020204030204"/>
                <a:ea typeface="Calibri" panose="020F0502020204030204"/>
              </a:rPr>
              <a:t>P</a:t>
            </a:r>
            <a:r>
              <a:rPr sz="2400" dirty="0">
                <a:latin typeface="Calibri" panose="020F0502020204030204"/>
                <a:ea typeface="Calibri" panose="020F0502020204030204"/>
              </a:rPr>
              <a:t>rocess</a:t>
            </a:r>
            <a:endParaRPr lang="en-US" altLang="zh-CN" sz="2400" dirty="0"/>
          </a:p>
        </p:txBody>
      </p:sp>
      <p:sp>
        <p:nvSpPr>
          <p:cNvPr id="6" name="矩形 5"/>
          <p:cNvSpPr/>
          <p:nvPr/>
        </p:nvSpPr>
        <p:spPr>
          <a:xfrm>
            <a:off x="7639662" y="1549237"/>
            <a:ext cx="1238865" cy="38542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Calibri" panose="020F0502020204030204"/>
                <a:ea typeface="Calibri" panose="020F0502020204030204"/>
              </a:rPr>
              <a:t>Distillation</a:t>
            </a:r>
          </a:p>
          <a:p>
            <a:pPr algn="ctr"/>
            <a:endParaRPr lang="en-US" altLang="zh-CN" dirty="0"/>
          </a:p>
          <a:p>
            <a:pPr algn="ctr"/>
            <a:r>
              <a:rPr lang="en-US" altLang="zh-CN" dirty="0">
                <a:latin typeface="Calibri" panose="020F0502020204030204"/>
                <a:ea typeface="Calibri" panose="020F0502020204030204"/>
              </a:rPr>
              <a:t>Remove Kr and Rn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434050" y="1549237"/>
            <a:ext cx="1238865" cy="38542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Calibri" panose="020F0502020204030204"/>
                <a:ea typeface="Calibri" panose="020F0502020204030204"/>
              </a:rPr>
              <a:t>Getter</a:t>
            </a:r>
          </a:p>
          <a:p>
            <a:pPr algn="ctr"/>
            <a:endParaRPr lang="en-US" altLang="zh-CN" dirty="0"/>
          </a:p>
          <a:p>
            <a:pPr algn="ctr"/>
            <a:r>
              <a:rPr lang="en-US" altLang="zh-CN" dirty="0">
                <a:latin typeface="Calibri" panose="020F0502020204030204"/>
                <a:ea typeface="Calibri" panose="020F0502020204030204"/>
              </a:rPr>
              <a:t>Remove electron-attracting impurity</a:t>
            </a:r>
            <a:endParaRPr lang="zh-CN" altLang="en-US" dirty="0"/>
          </a:p>
        </p:txBody>
      </p:sp>
      <p:cxnSp>
        <p:nvCxnSpPr>
          <p:cNvPr id="16" name="直接连接符 15"/>
          <p:cNvCxnSpPr>
            <a:cxnSpLocks/>
          </p:cNvCxnSpPr>
          <p:nvPr/>
        </p:nvCxnSpPr>
        <p:spPr>
          <a:xfrm>
            <a:off x="8259095" y="1164876"/>
            <a:ext cx="1794387" cy="0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 flipH="1">
            <a:off x="1467932" y="1873702"/>
            <a:ext cx="806245" cy="0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467932" y="1164876"/>
            <a:ext cx="5056298" cy="0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0053482" y="1164876"/>
            <a:ext cx="0" cy="384361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259095" y="1164876"/>
            <a:ext cx="0" cy="384361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1472847" y="1164876"/>
            <a:ext cx="0" cy="708826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>
            <a:off x="5743575" y="1873702"/>
            <a:ext cx="780655" cy="0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6524230" y="1164876"/>
            <a:ext cx="0" cy="708826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cxnSpLocks/>
          </p:cNvCxnSpPr>
          <p:nvPr/>
        </p:nvCxnSpPr>
        <p:spPr>
          <a:xfrm>
            <a:off x="1446335" y="5354629"/>
            <a:ext cx="635891" cy="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 flipH="1">
            <a:off x="8259095" y="5998329"/>
            <a:ext cx="1794387" cy="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cxnSpLocks/>
            <a:stCxn id="8" idx="2"/>
          </p:cNvCxnSpPr>
          <p:nvPr/>
        </p:nvCxnSpPr>
        <p:spPr>
          <a:xfrm>
            <a:off x="10053483" y="5403482"/>
            <a:ext cx="0" cy="594847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cxnSpLocks/>
            <a:stCxn id="6" idx="2"/>
          </p:cNvCxnSpPr>
          <p:nvPr/>
        </p:nvCxnSpPr>
        <p:spPr>
          <a:xfrm>
            <a:off x="8259095" y="5403482"/>
            <a:ext cx="0" cy="594847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cxnSpLocks/>
          </p:cNvCxnSpPr>
          <p:nvPr/>
        </p:nvCxnSpPr>
        <p:spPr>
          <a:xfrm flipV="1">
            <a:off x="1446335" y="5354629"/>
            <a:ext cx="0" cy="64370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5921010" y="5354629"/>
            <a:ext cx="576708" cy="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 flipV="1">
            <a:off x="6497718" y="5354629"/>
            <a:ext cx="0" cy="64370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H="1">
            <a:off x="6497718" y="5998329"/>
            <a:ext cx="1761377" cy="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H="1">
            <a:off x="1446335" y="5998329"/>
            <a:ext cx="5051383" cy="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cxnSpLocks/>
          </p:cNvCxnSpPr>
          <p:nvPr/>
        </p:nvCxnSpPr>
        <p:spPr>
          <a:xfrm>
            <a:off x="6524230" y="1164876"/>
            <a:ext cx="1734865" cy="0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650D741E-3D31-833F-71C2-315FE4739A62}"/>
              </a:ext>
            </a:extLst>
          </p:cNvPr>
          <p:cNvCxnSpPr>
            <a:cxnSpLocks/>
          </p:cNvCxnSpPr>
          <p:nvPr/>
        </p:nvCxnSpPr>
        <p:spPr>
          <a:xfrm>
            <a:off x="3019903" y="6214396"/>
            <a:ext cx="1734865" cy="0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593461B1-6E85-66E6-B6AB-8F395F71BC3E}"/>
              </a:ext>
            </a:extLst>
          </p:cNvPr>
          <p:cNvCxnSpPr>
            <a:cxnSpLocks/>
          </p:cNvCxnSpPr>
          <p:nvPr/>
        </p:nvCxnSpPr>
        <p:spPr>
          <a:xfrm>
            <a:off x="7245150" y="6214396"/>
            <a:ext cx="1734865" cy="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D794C46B-8EF6-A12F-4DD1-5D3B120F5018}"/>
              </a:ext>
            </a:extLst>
          </p:cNvPr>
          <p:cNvSpPr txBox="1"/>
          <p:nvPr/>
        </p:nvSpPr>
        <p:spPr>
          <a:xfrm>
            <a:off x="2611593" y="6302477"/>
            <a:ext cx="25514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Before purification</a:t>
            </a:r>
            <a:endParaRPr lang="en-US" altLang="zh-CN" sz="24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8958B89-658D-B009-0421-022BEC05D053}"/>
              </a:ext>
            </a:extLst>
          </p:cNvPr>
          <p:cNvSpPr txBox="1"/>
          <p:nvPr/>
        </p:nvSpPr>
        <p:spPr>
          <a:xfrm>
            <a:off x="7028925" y="6327688"/>
            <a:ext cx="2342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After purification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348921" y="5033640"/>
                <a:ext cx="11513574" cy="1600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 simulation, initial Kr concentration supposed to be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1∗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mol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24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i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nlet Kr concentration supposed to be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mol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24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/>
                    <a:ea typeface="Calibri" panose="020F0502020204030204"/>
                  </a:rPr>
                  <a:t>.</a:t>
                </a:r>
              </a:p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en-US" sz="2400" dirty="0">
                    <a:latin typeface="Calibri" panose="020F0502020204030204"/>
                    <a:ea typeface="Calibri" panose="020F0502020204030204"/>
                  </a:rPr>
                  <a:t>The purification efficiency is evaluated by simulating the residual concentration inside the TPC after 120 hours.</a:t>
                </a:r>
                <a:endParaRPr sz="2000" dirty="0">
                  <a:latin typeface="Calibri" panose="020F0502020204030204"/>
                  <a:ea typeface="Calibri" panose="020F0502020204030204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21" y="5033640"/>
                <a:ext cx="11513574" cy="1600835"/>
              </a:xfrm>
              <a:prstGeom prst="rect">
                <a:avLst/>
              </a:prstGeom>
              <a:blipFill>
                <a:blip r:embed="rId3"/>
                <a:stretch>
                  <a:fillRect l="-688" t="-2672" b="-6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/>
        </p:nvSpPr>
        <p:spPr>
          <a:xfrm>
            <a:off x="344129" y="324690"/>
            <a:ext cx="7240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 Structure </a:t>
            </a:r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and single boundary condition 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optimization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8922" y="782912"/>
            <a:ext cx="115135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s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imulation structure (corresponding to PandaX-4T TPC) setting: 4 symmetrical inlets at the bottom, Overflow uniform outlet at the top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simulation boundary condition setting:</a:t>
            </a:r>
            <a:endParaRPr lang="en-US" altLang="zh-CN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61896250"/>
              </p:ext>
            </p:extLst>
          </p:nvPr>
        </p:nvGraphicFramePr>
        <p:xfrm>
          <a:off x="344129" y="2057400"/>
          <a:ext cx="610091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/>
                        <a:t>Boundary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Circulation 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13.05 kg/h (37.5 SLPM)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Inlet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177.6K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Lateral wall heat leak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77" y="1178255"/>
            <a:ext cx="4321401" cy="37812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761999"/>
            <a:ext cx="6095999" cy="53339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61999"/>
            <a:ext cx="6095998" cy="53339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61999"/>
            <a:ext cx="6096002" cy="53340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8" y="761996"/>
            <a:ext cx="6058964" cy="530159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8" y="778200"/>
            <a:ext cx="6058964" cy="5301594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823585" y="781660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libri" panose="020F0502020204030204"/>
                <a:ea typeface="Calibri" panose="020F0502020204030204"/>
              </a:rPr>
              <a:t>initial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823040" y="787082"/>
            <a:ext cx="3064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libri" panose="020F0502020204030204"/>
                <a:ea typeface="Calibri" panose="020F0502020204030204"/>
              </a:rPr>
              <a:t>2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6823038" y="788812"/>
            <a:ext cx="3064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libri" panose="020F0502020204030204"/>
                <a:ea typeface="Calibri" panose="020F0502020204030204"/>
              </a:rPr>
              <a:t>3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6823036" y="795964"/>
            <a:ext cx="3064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libri" panose="020F0502020204030204"/>
                <a:ea typeface="Calibri" panose="020F0502020204030204"/>
              </a:rPr>
              <a:t>4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6823036" y="788809"/>
            <a:ext cx="3064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libri" panose="020F0502020204030204"/>
                <a:ea typeface="Calibri" panose="020F0502020204030204"/>
              </a:rPr>
              <a:t>5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334297" y="334298"/>
            <a:ext cx="6854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3.1 Structure optimization – inlet/outlet distribution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335386" y="1401113"/>
          <a:ext cx="648765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1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4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8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inlet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outlet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initial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symmetrical, bottom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Overflow uniform,</a:t>
                      </a:r>
                      <a:r>
                        <a:rPr lang="zh-CN" alt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in, top out – pipes for outlet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symmetrical, bottom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symmetrical, top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aligned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cross</a:t>
                      </a:r>
                      <a:endParaRPr lang="zh-CN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in, bottom out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symmetrical, top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symmetrical, bottom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aligned</a:t>
                      </a:r>
                      <a:endParaRPr lang="zh-CN" alt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cross</a:t>
                      </a:r>
                      <a:endParaRPr lang="zh-CN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095998" y="5440674"/>
            <a:ext cx="727038" cy="458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10DE410-4C9E-A7B6-5A96-C9683DB85014}"/>
              </a:ext>
            </a:extLst>
          </p:cNvPr>
          <p:cNvSpPr/>
          <p:nvPr/>
        </p:nvSpPr>
        <p:spPr>
          <a:xfrm>
            <a:off x="7129530" y="788806"/>
            <a:ext cx="436880" cy="296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4129" y="6084056"/>
            <a:ext cx="10728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Conclusion: </a:t>
            </a:r>
            <a:r>
              <a:rPr lang="en-US" sz="2400" b="0" dirty="0">
                <a:latin typeface="Calibri" panose="020F0502020204030204"/>
                <a:ea typeface="Calibri" panose="020F0502020204030204"/>
              </a:rPr>
              <a:t>4 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symmetrical</a:t>
            </a:r>
            <a:r>
              <a:rPr lang="en-US" sz="2400" b="0" dirty="0">
                <a:latin typeface="Calibri" panose="020F0502020204030204"/>
                <a:ea typeface="Calibri" panose="020F0502020204030204"/>
              </a:rPr>
              <a:t> top inlet, 4 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symmetrical</a:t>
            </a:r>
            <a:r>
              <a:rPr lang="en-US" sz="2400" b="0" dirty="0">
                <a:latin typeface="Calibri" panose="020F0502020204030204"/>
                <a:ea typeface="Calibri" panose="020F0502020204030204"/>
              </a:rPr>
              <a:t> bottom outlet</a:t>
            </a:r>
            <a:r>
              <a:rPr sz="2400" b="0" dirty="0">
                <a:latin typeface="Calibri" panose="020F0502020204030204"/>
                <a:ea typeface="Calibri" panose="020F0502020204030204"/>
              </a:rPr>
              <a:t>, aligned, is optimal</a:t>
            </a:r>
            <a:r>
              <a:rPr lang="en-US" sz="2400" b="0" dirty="0">
                <a:latin typeface="Calibri" panose="020F0502020204030204"/>
                <a:ea typeface="Calibri" panose="020F0502020204030204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44129" y="325956"/>
            <a:ext cx="7989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3.1 Structure optimization – effect of inlet/outlet distribution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42" y="780782"/>
            <a:ext cx="8005115" cy="52964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4130" y="324464"/>
            <a:ext cx="9720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3.2 </a:t>
            </a:r>
            <a:r>
              <a:rPr lang="en-US" sz="2400" b="1" dirty="0">
                <a:latin typeface="Calibri" panose="020F0502020204030204"/>
                <a:ea typeface="Calibri" panose="020F0502020204030204"/>
              </a:rPr>
              <a:t>S</a:t>
            </a:r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ingle boundary condition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 optimization – effect of bottom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344129" y="6058641"/>
                <a:ext cx="11512797" cy="4945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libri" panose="020F0502020204030204"/>
                    <a:ea typeface="Calibri" panose="020F0502020204030204"/>
                  </a:rPr>
                  <a:t>Conclusion: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0" smtClean="0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Calibri" panose="020F0502020204030204"/>
                          </a:rPr>
                          <m:t>bottom</m:t>
                        </m:r>
                      </m:sub>
                    </m:sSub>
                  </m:oMath>
                </a14:m>
                <a:r>
                  <a:rPr lang="en-US" altLang="zh-CN" sz="2400" b="0" dirty="0">
                    <a:latin typeface="Calibri" panose="020F0502020204030204"/>
                    <a:ea typeface="Calibri" panose="020F0502020204030204"/>
                  </a:rPr>
                  <a:t> = 177.4K </a:t>
                </a:r>
                <a:r>
                  <a:rPr lang="en-US" sz="2400" b="0" dirty="0">
                    <a:latin typeface="Calibri" panose="020F0502020204030204"/>
                    <a:ea typeface="Calibri" panose="020F0502020204030204"/>
                  </a:rPr>
                  <a:t>is </a:t>
                </a:r>
                <a:r>
                  <a:rPr lang="en-US" altLang="zh-CN" sz="2400" dirty="0">
                    <a:latin typeface="Calibri" panose="020F0502020204030204"/>
                    <a:ea typeface="Calibri" panose="020F0502020204030204"/>
                  </a:rPr>
                  <a:t>optimal </a:t>
                </a:r>
                <a:r>
                  <a:rPr lang="en-US" sz="2400" b="0" dirty="0">
                    <a:latin typeface="Calibri" panose="020F0502020204030204"/>
                    <a:ea typeface="Calibri" panose="020F0502020204030204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Calibri" panose="020F0502020204030204"/>
                          </a:rPr>
                          <m:t>top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" panose="020F0502020204030204"/>
                    <a:ea typeface="Calibri" panose="020F0502020204030204"/>
                  </a:rPr>
                  <a:t> = 178.0K and 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+mn-ea"/>
                  </a:rPr>
                  <a:t>lateral wall heat leak 4.5W.</a:t>
                </a:r>
                <a:endParaRPr lang="en-US" altLang="zh-CN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29" y="6058641"/>
                <a:ext cx="11512797" cy="494559"/>
              </a:xfrm>
              <a:prstGeom prst="rect">
                <a:avLst/>
              </a:prstGeom>
              <a:blipFill rotWithShape="1">
                <a:blip r:embed="rId2"/>
                <a:stretch>
                  <a:fillRect l="-5" t="-21" r="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577" y="786129"/>
            <a:ext cx="8012846" cy="53015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4130" y="324466"/>
            <a:ext cx="9740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3.3 </a:t>
            </a:r>
            <a:r>
              <a:rPr lang="en-US" sz="2400" b="1" dirty="0">
                <a:latin typeface="Calibri" panose="020F0502020204030204"/>
                <a:ea typeface="Calibri" panose="020F0502020204030204"/>
              </a:rPr>
              <a:t>Single b</a:t>
            </a:r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oundary condition optimization 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– effect of </a:t>
            </a:r>
            <a:r>
              <a:rPr lang="en-US" sz="2400" b="1" dirty="0">
                <a:latin typeface="Calibri" panose="020F0502020204030204"/>
                <a:ea typeface="Calibri" panose="020F0502020204030204"/>
              </a:rPr>
              <a:t>lateral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 </a:t>
            </a:r>
            <a:r>
              <a:rPr lang="en-US" sz="2400" b="1" dirty="0">
                <a:latin typeface="Calibri" panose="020F0502020204030204"/>
                <a:ea typeface="Calibri" panose="020F0502020204030204"/>
              </a:rPr>
              <a:t>wall 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heat leak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344130" y="6071869"/>
                <a:ext cx="11484747" cy="494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sz="2400" b="1" dirty="0">
                    <a:latin typeface="Calibri" panose="020F0502020204030204"/>
                    <a:ea typeface="Calibri" panose="020F0502020204030204"/>
                  </a:rPr>
                  <a:t>Conclusion:</a:t>
                </a:r>
                <a:r>
                  <a:rPr sz="2400" b="0" dirty="0">
                    <a:latin typeface="Calibri" panose="020F0502020204030204"/>
                    <a:ea typeface="Calibri" panose="020F0502020204030204"/>
                  </a:rPr>
                  <a:t> </a:t>
                </a:r>
                <a:r>
                  <a:rPr lang="en-US" altLang="zh-CN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+mn-ea"/>
                  </a:rPr>
                  <a:t>lateral wall heat leak 2.0W</a:t>
                </a:r>
                <a:r>
                  <a:rPr lang="en-US" altLang="zh-CN" sz="2400" dirty="0">
                    <a:latin typeface="Calibri" panose="020F0502020204030204"/>
                    <a:ea typeface="Calibri" panose="020F0502020204030204"/>
                  </a:rPr>
                  <a:t> is optimal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  <m:t>top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" panose="020F0502020204030204"/>
                    <a:ea typeface="Calibri" panose="020F0502020204030204"/>
                  </a:rPr>
                  <a:t> = 178.0K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  <a:ea typeface="Calibri" panose="020F0502020204030204"/>
                          </a:rPr>
                          <m:t>bottom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" panose="020F0502020204030204"/>
                    <a:ea typeface="Calibri" panose="020F0502020204030204"/>
                  </a:rPr>
                  <a:t> = 177.6K.</a:t>
                </a:r>
                <a:endParaRPr sz="2400" b="0" dirty="0">
                  <a:latin typeface="Calibri" panose="020F0502020204030204"/>
                  <a:ea typeface="Calibri" panose="020F0502020204030204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30" y="6071869"/>
                <a:ext cx="11484747" cy="494559"/>
              </a:xfrm>
              <a:prstGeom prst="rect">
                <a:avLst/>
              </a:prstGeom>
              <a:blipFill>
                <a:blip r:embed="rId2"/>
                <a:stretch>
                  <a:fillRect l="-796" t="-8642" b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C821D142-DE35-1739-DA3C-20EF12B4A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54" y="769005"/>
            <a:ext cx="8029692" cy="53126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4129" y="324465"/>
            <a:ext cx="9659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3.4 </a:t>
            </a:r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Single boundary condition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 optimization – effect of circulation flow rate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4129" y="6080210"/>
            <a:ext cx="847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Conclusion:</a:t>
            </a:r>
            <a:r>
              <a:rPr sz="2400" b="0" dirty="0">
                <a:latin typeface="Calibri" panose="020F0502020204030204"/>
                <a:ea typeface="Calibri" panose="020F0502020204030204"/>
              </a:rPr>
              <a:t> increasing the circulation flow rate is highly beneficial</a:t>
            </a:r>
            <a:r>
              <a:rPr lang="en-US" sz="2400" b="0" dirty="0">
                <a:latin typeface="Calibri" panose="020F0502020204030204"/>
                <a:ea typeface="Calibri" panose="020F0502020204030204"/>
              </a:rPr>
              <a:t>.</a:t>
            </a:r>
            <a:endParaRPr sz="2400" b="0" dirty="0">
              <a:latin typeface="Calibri" panose="020F0502020204030204"/>
              <a:ea typeface="Calibri" panose="020F050202020403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222" y="781960"/>
            <a:ext cx="8001556" cy="52940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4129" y="786130"/>
            <a:ext cx="115037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cross-testing simulations of structure, bottom temperature and lateral wall heat leak, the optimal result at present is below: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 setting: 4 symmetrical inlets at the bottom, Overflow uniform outlet at the top.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Simulation boundary condition setting: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4129" y="324465"/>
            <a:ext cx="6655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4. Optimal flow field with fixed flowrate at present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162138"/>
              </p:ext>
            </p:extLst>
          </p:nvPr>
        </p:nvGraphicFramePr>
        <p:xfrm>
          <a:off x="344129" y="2355790"/>
          <a:ext cx="610091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/>
                        <a:t>Boundary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Circulation 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13.05 kg/h (37.5 SLPM)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Inlet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177.4K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Lateral wall heat leak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97" y="2210642"/>
            <a:ext cx="4321401" cy="378122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6096000" cy="5334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4127" y="319999"/>
            <a:ext cx="11503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4.1 Optimal flow field with fixed flowrate - compared with initial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761999"/>
            <a:ext cx="6096001" cy="53340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23823" y="6067122"/>
            <a:ext cx="2648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/>
                <a:ea typeface="Calibri" panose="020F0502020204030204"/>
              </a:rPr>
              <a:t>Before optimization</a:t>
            </a:r>
            <a:endParaRPr lang="en-US" sz="2400" b="0" dirty="0"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15874" y="6081646"/>
            <a:ext cx="2456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alibri" panose="020F0502020204030204"/>
                <a:ea typeface="Calibri" panose="020F0502020204030204"/>
              </a:rPr>
              <a:t>After optimization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471" y="781664"/>
            <a:ext cx="8070437" cy="533965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4127" y="319999"/>
            <a:ext cx="11503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4.2 Optimal purification efficiency - compared with initial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5385" y="6121399"/>
            <a:ext cx="119665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Conclusion:</a:t>
            </a:r>
            <a:r>
              <a:rPr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Purification efficiency increase 12.75% (from 29.56% to 33.33%) after optimization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559" y="2997204"/>
            <a:ext cx="4321401" cy="37812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344127" y="781664"/>
                <a:ext cx="11503744" cy="5635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1. Model is reliable </a:t>
                </a:r>
                <a:r>
                  <a:rPr lang="en-US" altLang="zh-CN" b="1" dirty="0"/>
                  <a:t>both in </a:t>
                </a:r>
                <a:r>
                  <a:rPr lang="en-US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flow-field and in concentration-field.</a:t>
                </a:r>
              </a:p>
              <a:p>
                <a:r>
                  <a:rPr lang="en-US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2. The model can be optimized in structure, bottom temperature, lateral wall heat leak and circulation flow rate.</a:t>
                </a:r>
              </a:p>
              <a:p>
                <a:r>
                  <a:rPr lang="en-US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3. The result of structure and single boundary condition optimization is below:</a:t>
                </a:r>
              </a:p>
              <a:p>
                <a:pPr marL="285750" indent="285750">
                  <a:buFont typeface="Wingdings" panose="05000000000000000000" pitchFamily="2" charset="2"/>
                  <a:buChar char="l"/>
                </a:pP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 symmetrical</a:t>
                </a:r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 top inlet, 4 </a:t>
                </a: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symmetrical</a:t>
                </a:r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 bottom outlet, aligned, is optimal.</a:t>
                </a:r>
              </a:p>
              <a:p>
                <a:pPr marL="285750" indent="285750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bottom</m:t>
                        </m:r>
                      </m:sub>
                    </m:sSub>
                  </m:oMath>
                </a14:m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 = 177.4K is optimal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top</m:t>
                        </m:r>
                      </m:sub>
                    </m:sSub>
                  </m:oMath>
                </a14:m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 = 178.0K and </a:t>
                </a: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+mn-ea"/>
                  </a:rPr>
                  <a:t>lateral wall heat leak 4.5W.</a:t>
                </a:r>
              </a:p>
              <a:p>
                <a:pPr marL="285750" indent="285750">
                  <a:buFont typeface="Wingdings" panose="05000000000000000000" pitchFamily="2" charset="2"/>
                  <a:buChar char="l"/>
                </a:pPr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lateral wall heat leak 2.0W is optimal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top</m:t>
                        </m:r>
                      </m:sub>
                    </m:sSub>
                  </m:oMath>
                </a14:m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 = 178.0K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libri" panose="020F0502020204030204"/>
                          </a:rPr>
                          <m:t>bottom</m:t>
                        </m:r>
                      </m:sub>
                    </m:sSub>
                  </m:oMath>
                </a14:m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 = 177.6K.</a:t>
                </a:r>
              </a:p>
              <a:p>
                <a:pPr marL="285750" indent="285750">
                  <a:buFont typeface="Wingdings" panose="05000000000000000000" pitchFamily="2" charset="2"/>
                  <a:buChar char="l"/>
                </a:pPr>
                <a:r>
                  <a:rPr lang="en-US" altLang="zh-CN" dirty="0">
                    <a:latin typeface="Calibri" panose="020F0502020204030204"/>
                    <a:ea typeface="Calibri" panose="020F0502020204030204"/>
                  </a:rPr>
                  <a:t>Increasing the circulation flow rate is highly beneficial.</a:t>
                </a:r>
              </a:p>
              <a:p>
                <a:r>
                  <a:rPr lang="en-US" altLang="zh-CN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4. the optimal result with fixed flowrate at present is below:</a:t>
                </a:r>
              </a:p>
              <a:p>
                <a:pPr marL="342900" indent="342900">
                  <a:buFont typeface="Wingdings" panose="05000000000000000000" charset="0"/>
                  <a:buChar char="l"/>
                </a:pP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Structure setting: 4 symmetrical inlets at the bottom, Overflow uniform outlet at the top.</a:t>
                </a:r>
              </a:p>
              <a:p>
                <a:pPr marL="342900" indent="342900">
                  <a:buFont typeface="Wingdings" panose="05000000000000000000" charset="0"/>
                  <a:buChar char="l"/>
                </a:pPr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Simulation boundary condition setting:</a:t>
                </a: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  <a:p>
                <a:r>
                  <a:rPr lang="en-US" altLang="zh-CN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Purification efficiency increase 12.75% (from 29.56% to 33.33%) with fixed flowrate.</a:t>
                </a:r>
                <a:endParaRPr lang="en-US" altLang="zh-CN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27" y="781664"/>
                <a:ext cx="11503744" cy="5635625"/>
              </a:xfrm>
              <a:prstGeom prst="rect">
                <a:avLst/>
              </a:prstGeom>
              <a:blipFill>
                <a:blip r:embed="rId4"/>
                <a:stretch>
                  <a:fillRect l="-424" t="-541" b="-1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344127" y="319999"/>
            <a:ext cx="11503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5. Conclusions</a:t>
            </a:r>
            <a:endParaRPr lang="en-US" altLang="zh-CN" sz="2400" dirty="0"/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1258525" y="3656329"/>
          <a:ext cx="610091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/>
                        <a:t>Boundary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Circulation 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13.05 kg/h (37.5 SLPM)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Inlet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177.4K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Lateral wall heat Leak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344129" y="0"/>
            <a:ext cx="11503742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6000" dirty="0">
              <a:latin typeface="Calibri" panose="020F0502020204030204"/>
              <a:ea typeface="Calibri" panose="020F0502020204030204"/>
            </a:endParaRPr>
          </a:p>
          <a:p>
            <a:pPr algn="ctr"/>
            <a:endParaRPr lang="en-US" altLang="zh-CN" sz="6000" dirty="0">
              <a:latin typeface="Calibri" panose="020F0502020204030204"/>
              <a:ea typeface="Calibri" panose="020F0502020204030204"/>
            </a:endParaRPr>
          </a:p>
          <a:p>
            <a:pPr algn="ctr"/>
            <a:endParaRPr lang="en-US" altLang="zh-CN" sz="6000" dirty="0">
              <a:latin typeface="Calibri" panose="020F0502020204030204"/>
              <a:ea typeface="Calibri" panose="020F0502020204030204"/>
            </a:endParaRPr>
          </a:p>
          <a:p>
            <a:pPr algn="ctr"/>
            <a:r>
              <a:rPr lang="en-US" altLang="zh-CN" sz="6000" dirty="0">
                <a:latin typeface="Calibri" panose="020F0502020204030204"/>
                <a:ea typeface="Calibri" panose="020F0502020204030204"/>
              </a:rPr>
              <a:t>Thank you for your attention !</a:t>
            </a:r>
            <a:endParaRPr lang="zh-CN" altLang="en-US" sz="6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/>
          <a:lstStyle/>
          <a:p>
            <a:r>
              <a:rPr lang="en-US" altLang="zh-CN" dirty="0">
                <a:latin typeface="Calibri" panose="020F0502020204030204"/>
                <a:ea typeface="Calibri" panose="020F0502020204030204"/>
              </a:rPr>
              <a:t>Back up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4129" y="325956"/>
            <a:ext cx="7989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3.1 Structure optimization – effect of inlet/outlet distribution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4417" y="6076337"/>
            <a:ext cx="4635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4 bottom inlet, 4 top outlet, aligned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6916262" y="6070379"/>
            <a:ext cx="4359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4 bottom inlet, 4 top outlet, cross</a:t>
            </a:r>
            <a:endParaRPr lang="zh-CN" altLang="en-US" sz="24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6096000" cy="5334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0"/>
            <a:ext cx="60960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4129" y="325956"/>
            <a:ext cx="7989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3.1 Structure optimization – effect of inlet/outlet distribution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2872"/>
            <a:ext cx="6009385" cy="525821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4417" y="6076337"/>
            <a:ext cx="4635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4 top inlet, 4 bottom outlet, aligned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6964268" y="6076336"/>
            <a:ext cx="4359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4 top inlet, 4 bottom outlet, cross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0"/>
            <a:ext cx="60960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6096000" cy="533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0"/>
            <a:ext cx="6096000" cy="5334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32443" y="6076336"/>
            <a:ext cx="2431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latin typeface="Calibri" panose="020F0502020204030204"/>
                <a:ea typeface="Calibri" panose="020F0502020204030204"/>
              </a:rPr>
              <a:t>T_bottom</a:t>
            </a:r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=177.5K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7928442" y="6076336"/>
            <a:ext cx="2431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latin typeface="Calibri" panose="020F0502020204030204"/>
                <a:ea typeface="Calibri" panose="020F0502020204030204"/>
              </a:rPr>
              <a:t>T_bottom</a:t>
            </a:r>
            <a:r>
              <a:rPr lang="en-US" altLang="zh-CN" sz="2400" dirty="0">
                <a:latin typeface="Calibri" panose="020F0502020204030204"/>
                <a:ea typeface="Calibri" panose="020F0502020204030204"/>
              </a:rPr>
              <a:t>=177.4K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344129" y="323844"/>
            <a:ext cx="9083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3.2 Structure optimization – effect of bottom temperature – flow field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0"/>
            <a:ext cx="6096000" cy="5334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4130" y="324466"/>
            <a:ext cx="8869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3.3 </a:t>
            </a:r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Boundary condition optimization 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– effect of </a:t>
            </a:r>
            <a:r>
              <a:rPr lang="en-US" sz="2400" b="1" dirty="0">
                <a:latin typeface="Calibri" panose="020F0502020204030204"/>
                <a:ea typeface="Calibri" panose="020F0502020204030204"/>
              </a:rPr>
              <a:t>lateral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 </a:t>
            </a:r>
            <a:r>
              <a:rPr lang="en-US" sz="2400" b="1" dirty="0">
                <a:latin typeface="Calibri" panose="020F0502020204030204"/>
                <a:ea typeface="Calibri" panose="020F0502020204030204"/>
              </a:rPr>
              <a:t>wall 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heat leak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35460" y="6071869"/>
            <a:ext cx="3617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alibri" panose="020F0502020204030204"/>
                <a:ea typeface="Calibri" panose="020F0502020204030204"/>
              </a:rPr>
              <a:t>Lateral wall heat leak 2.0W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6131"/>
            <a:ext cx="6096000" cy="5334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273924" y="6085270"/>
            <a:ext cx="3548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>
                <a:latin typeface="Calibri" panose="020F0502020204030204"/>
                <a:ea typeface="Calibri" panose="020F0502020204030204"/>
              </a:rPr>
              <a:t>Lateral wall heat leak 3.0W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0"/>
            <a:ext cx="6096000" cy="5334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4129" y="324465"/>
            <a:ext cx="8835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 dirty="0">
                <a:latin typeface="Calibri" panose="020F0502020204030204"/>
                <a:ea typeface="Calibri" panose="020F0502020204030204"/>
              </a:rPr>
              <a:t>3.4 </a:t>
            </a:r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Boundary condition</a:t>
            </a:r>
            <a:r>
              <a:rPr sz="2400" b="1" dirty="0">
                <a:latin typeface="Calibri" panose="020F0502020204030204"/>
                <a:ea typeface="Calibri" panose="020F0502020204030204"/>
              </a:rPr>
              <a:t> optimization – effect of circulation flow rate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19563" y="6071870"/>
            <a:ext cx="3848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0" dirty="0">
                <a:latin typeface="Calibri" panose="020F0502020204030204"/>
                <a:ea typeface="Calibri" panose="020F0502020204030204"/>
              </a:rPr>
              <a:t>Circulation flow rate 10 times</a:t>
            </a:r>
            <a:endParaRPr lang="en-US" sz="2400" b="0" dirty="0">
              <a:latin typeface="Calibri" panose="020F0502020204030204"/>
              <a:ea typeface="Calibri" panose="020F0502020204030204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6096000" cy="5334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201309" y="6096000"/>
            <a:ext cx="3693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0" dirty="0">
                <a:latin typeface="Calibri" panose="020F0502020204030204"/>
                <a:ea typeface="Calibri" panose="020F0502020204030204"/>
              </a:rPr>
              <a:t>Circulation flow rate 4 times</a:t>
            </a:r>
            <a:endParaRPr lang="en-US" sz="2400" b="0" dirty="0">
              <a:latin typeface="Calibri" panose="020F0502020204030204"/>
              <a:ea typeface="Calibri" panose="020F050202020403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4129" y="324465"/>
            <a:ext cx="6655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4. Optimal flow field with fixed flowrate at present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346587" y="1768126"/>
          <a:ext cx="610091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/>
                        <a:t>Boundary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Circulation 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13.05 kg/h (37.5 SLPM)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Inlet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177.4K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Lateral wall heat Leak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3.0W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349045" y="786129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 setting: 4 symmetrical top inlets, Overflow uniform outlet at the top.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Simulation boundary condition setting:</a:t>
            </a: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Kr concentration at t=120h is 68.43%, worse than just optimizing the bottom temperature (66.67%).</a:t>
            </a:r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19" y="3425313"/>
            <a:ext cx="5188217" cy="34326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97" y="-510"/>
            <a:ext cx="3982835" cy="34849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49045" y="786129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 setting: </a:t>
            </a:r>
            <a:r>
              <a:rPr lang="en-US" altLang="zh-CN" dirty="0">
                <a:latin typeface="Calibri" panose="020F0502020204030204"/>
                <a:ea typeface="Calibri" panose="020F0502020204030204"/>
              </a:rPr>
              <a:t>4 </a:t>
            </a: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symmetrical</a:t>
            </a:r>
            <a:r>
              <a:rPr lang="en-US" altLang="zh-CN" dirty="0">
                <a:latin typeface="Calibri" panose="020F0502020204030204"/>
                <a:ea typeface="Calibri" panose="020F0502020204030204"/>
              </a:rPr>
              <a:t> top inlet, 4 </a:t>
            </a:r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symmetrical</a:t>
            </a:r>
            <a:r>
              <a:rPr lang="en-US" altLang="zh-CN" dirty="0">
                <a:latin typeface="Calibri" panose="020F0502020204030204"/>
                <a:ea typeface="Calibri" panose="020F0502020204030204"/>
              </a:rPr>
              <a:t> bottom outlet, aligned</a:t>
            </a:r>
            <a:r>
              <a:rPr lang="en-US" altLang="zh-C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Simulation boundary condition setting:</a:t>
            </a: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 indent="-342900"/>
            <a:r>
              <a:rPr lang="en-US" altLang="zh-C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ea"/>
              </a:rPr>
              <a:t>Kr concentration at t=120h is 71.45%, even worse than initial (70.44%).</a:t>
            </a:r>
            <a:endParaRPr lang="en-US" altLang="zh-C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4129" y="324465"/>
            <a:ext cx="6655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Calibri" panose="020F0502020204030204"/>
                <a:ea typeface="Calibri" panose="020F0502020204030204"/>
              </a:rPr>
              <a:t>4. Optimal flow field with fixed flowrate at present</a:t>
            </a:r>
            <a:endParaRPr lang="en-US" altLang="zh-C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1745919"/>
              </p:ext>
            </p:extLst>
          </p:nvPr>
        </p:nvGraphicFramePr>
        <p:xfrm>
          <a:off x="346587" y="1768126"/>
          <a:ext cx="610091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/>
                        <a:t>Boundary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Circulation 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13.05 kg/h (37.5 SLPM)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Inlet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Bottom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177.4K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Lateral wall heat Leak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2.0W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97" y="-7844"/>
            <a:ext cx="3923608" cy="343315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4355E27-7253-8362-B2E0-B53FD143BC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45" y="3425313"/>
            <a:ext cx="5177070" cy="342531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2*260"/>
  <p:tag name="TABLE_ENDDRAG_RECT" val="20*256*642*2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2*260"/>
  <p:tag name="TABLE_ENDDRAG_RECT" val="20*256*642*26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2*260"/>
  <p:tag name="TABLE_ENDDRAG_RECT" val="20*256*642*26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2*260"/>
  <p:tag name="TABLE_ENDDRAG_RECT" val="20*256*642*2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2*260"/>
  <p:tag name="TABLE_ENDDRAG_RECT" val="20*256*642*26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2*260"/>
  <p:tag name="TABLE_ENDDRAG_RECT" val="20*256*642*26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1907</Words>
  <Application>Microsoft Office PowerPoint</Application>
  <PresentationFormat>宽屏</PresentationFormat>
  <Paragraphs>258</Paragraphs>
  <Slides>29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7" baseType="lpstr">
      <vt:lpstr>等线</vt:lpstr>
      <vt:lpstr>等线 Light</vt:lpstr>
      <vt:lpstr>Arial</vt:lpstr>
      <vt:lpstr>Calibri</vt:lpstr>
      <vt:lpstr>Cambria Math</vt:lpstr>
      <vt:lpstr>Times New Roman</vt:lpstr>
      <vt:lpstr>Wingdings</vt:lpstr>
      <vt:lpstr>Office 主题​​</vt:lpstr>
      <vt:lpstr>Optimization of detector structure based on flow field numerical simulation with the assistance of artificial intelligence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Back up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浩宇 王</dc:creator>
  <cp:lastModifiedBy>浩宇 王</cp:lastModifiedBy>
  <cp:revision>356</cp:revision>
  <dcterms:created xsi:type="dcterms:W3CDTF">2024-12-02T02:27:00Z</dcterms:created>
  <dcterms:modified xsi:type="dcterms:W3CDTF">2026-10-29T12:34:10Z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3EE0A131F1964DEEBDD9DD1A087815F8_13</vt:lpwstr>
  </property>
  <property fmtid="{D5CDD505-2E9C-101B-9397-08002B2CF9AE}" pid="3" name="KSOProductBuildVer">
    <vt:lpwstr>2052-12.1.0.29161</vt:lpwstr>
  </property>
</Properties>
</file>