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</p:sldMasterIdLst>
  <p:notesMasterIdLst>
    <p:notesMasterId r:id="rId18"/>
  </p:notesMasterIdLst>
  <p:sldIdLst>
    <p:sldId id="257" r:id="rId4"/>
    <p:sldId id="279" r:id="rId5"/>
    <p:sldId id="280" r:id="rId6"/>
    <p:sldId id="282" r:id="rId7"/>
    <p:sldId id="286" r:id="rId8"/>
    <p:sldId id="284" r:id="rId9"/>
    <p:sldId id="283" r:id="rId10"/>
    <p:sldId id="285" r:id="rId11"/>
    <p:sldId id="271" r:id="rId12"/>
    <p:sldId id="272" r:id="rId13"/>
    <p:sldId id="290" r:id="rId14"/>
    <p:sldId id="287" r:id="rId15"/>
    <p:sldId id="288" r:id="rId16"/>
    <p:sldId id="28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 autoAdjust="0"/>
  </p:normalViewPr>
  <p:slideViewPr>
    <p:cSldViewPr snapToGrid="0">
      <p:cViewPr varScale="1">
        <p:scale>
          <a:sx n="109" d="100"/>
          <a:sy n="109" d="100"/>
        </p:scale>
        <p:origin x="61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A1DAC-24C3-48AF-8B93-FA5C921E227E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22871-8361-4804-AAA3-904118F67D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524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E9C39-330D-1E35-4325-CAEC69F75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268A10-5D65-E399-1A1A-7F0E22A56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1B5BFD-4928-9871-C2D2-F84F94C92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BABD32-29FD-355A-BD28-E96F242CB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B5F986-A80A-767C-D32F-88CD951C4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060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B89CAF-B4CE-71DE-F30B-A9212416A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1986F5-87AF-A77C-634D-C9666561E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0BE99A-CEF1-11B6-E463-542FFDD5D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F6FB69-808C-B393-7F7F-4A6805BD8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BFE1E6-D7B0-6575-531D-0EB1D1E68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51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DB875-6440-C1EB-8098-9108BF6C5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566656-3DCB-EE47-20A0-75478A9E5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D2D6D6-98A6-2133-3514-F1F8C24EE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352121-AAF3-DB3F-7B17-253DF3159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D803BC-89ED-55D1-65A0-FB61335F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1749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8B055-D57F-6EBC-0E16-0BDAF286C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1A796E-D249-98E4-0801-DBC0E2CC90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92D4C6-84D7-24C7-7B57-BD33CD715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1E8A7F-FD84-DD3F-8EE5-18B51C3CF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654AF2-46F7-D6FB-F548-5BDDFFB91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08F4F7-DB25-F850-B23D-D0523951A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261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3961A-AB10-0AA3-2A37-E93E1BBAB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3B45E8-B270-41FE-5360-B8EF9E96B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D9EA28-F714-AC6D-78FA-19B5ED48D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FDD34BD-9880-1D40-FA91-A67BAECBA4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06C7241-3B40-3209-C669-51ED93ACB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133095A-EFC8-0C17-EEE0-478CC649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C22FA96-929C-D206-9F70-3B75F64D8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372874A-F04F-9A05-D637-32E20EE63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194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1C5F2-50E8-D98F-51C1-506737474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642DCF7-7555-9D36-D71E-0A1D0BA5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D142F0-A4F1-E28C-9A27-1C09CE100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D74AE9-1FDE-D823-54C7-2E2F29104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26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9E1FBAD-BC79-E8B6-2A04-5C5613BE7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D0DA4E6-961F-1DEB-F662-C7B2B70B7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A1FFDC-215D-2621-5DC3-4F7986B52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3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839058-12C0-EC09-1C9D-8F062F265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5346-4452-BB4D-89C7-14C417FFF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AEDEB6-3D16-5FF8-6A7F-41488FA45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11512B-9BE7-9688-FED4-F90583111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FCDB2A-B2B2-E0F6-F7EA-14E62184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2AD38D-4E3E-3148-C5BA-113AD971F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84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820B0-400A-7E69-25E7-A183E91AD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D3F8BF7-9878-1E49-C75B-C337F172B3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4349829-4994-1DFD-352D-6B89D1992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E4194F-BF32-359C-4F1A-02648D152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133AEF-0E8B-11D2-59AC-EC23CD0F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5BFE32-9C49-118F-71D7-31CEC0BF6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90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19AE2-D1A2-6496-1B08-4A9836CD6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A36963-7C9D-B3B0-78F7-9BFECF19C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C9A59D-9CF5-64CD-37E1-D6B761098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D3526A-7B68-1FA9-D93C-2364899D4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083D25-08EC-5AAE-176D-466F5B45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668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1B5F24-E4B7-F9C3-3AB9-63C3493D72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AB338F-E019-8440-B41C-BF9BBF5D35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E85D2A-0C06-3BB8-7C1A-8B0088C98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5E36C5-53BB-5B49-3DE6-029C7A00D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45BCED-732C-1E4D-B6F3-165787D19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3667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1211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989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539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802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01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770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5521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8031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474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6389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318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425" y="2898000"/>
            <a:ext cx="4752575" cy="3960000"/>
          </a:xfrm>
          <a:prstGeom prst="rect">
            <a:avLst/>
          </a:prstGeom>
        </p:spPr>
      </p:pic>
      <p:sp>
        <p:nvSpPr>
          <p:cNvPr id="7" name="Текст 26"/>
          <p:cNvSpPr>
            <a:spLocks noGrp="1"/>
          </p:cNvSpPr>
          <p:nvPr>
            <p:ph type="body" sz="quarter" idx="13" hasCustomPrompt="1"/>
          </p:nvPr>
        </p:nvSpPr>
        <p:spPr>
          <a:xfrm>
            <a:off x="560194" y="3105834"/>
            <a:ext cx="2936041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3600" b="1">
                <a:solidFill>
                  <a:srgbClr val="0055BB"/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5563474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от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 hasCustomPrompt="1"/>
          </p:nvPr>
        </p:nvSpPr>
        <p:spPr>
          <a:xfrm>
            <a:off x="559572" y="359101"/>
            <a:ext cx="9199890" cy="523220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lnSpc>
                <a:spcPct val="100000"/>
              </a:lnSpc>
              <a:defRPr sz="2800" b="1">
                <a:solidFill>
                  <a:schemeClr val="accent4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en-US" dirty="0"/>
              <a:t>Header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5D4A470-D186-460E-BFFA-A336BBB6414C}"/>
              </a:ext>
            </a:extLst>
          </p:cNvPr>
          <p:cNvSpPr/>
          <p:nvPr userDrawn="1"/>
        </p:nvSpPr>
        <p:spPr>
          <a:xfrm>
            <a:off x="11641138" y="6453188"/>
            <a:ext cx="415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fld id="{14D38384-7A71-42FD-A8FA-E9EF1AAD0FA2}" type="slidenum">
              <a:rPr lang="ru-RU" sz="1400" smtClean="0">
                <a:solidFill>
                  <a:srgbClr val="8F9092"/>
                </a:solidFill>
                <a:latin typeface="Montserrat" panose="00000500000000000000" pitchFamily="2" charset="-52"/>
              </a:rPr>
              <a:pPr algn="l"/>
              <a:t>‹#›</a:t>
            </a:fld>
            <a:endParaRPr lang="ru-RU" sz="1400" dirty="0">
              <a:solidFill>
                <a:srgbClr val="8F9092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Текст 19">
            <a:extLst>
              <a:ext uri="{FF2B5EF4-FFF2-40B4-BE49-F238E27FC236}">
                <a16:creationId xmlns:a16="http://schemas.microsoft.com/office/drawing/2014/main" id="{7FA5C059-6720-8EA8-2127-CC766C4FEA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572" y="1729294"/>
            <a:ext cx="2549388" cy="33855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  <a:latin typeface="Montserrat" panose="00000500000000000000" pitchFamily="2" charset="-52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222A3F"/>
                </a:solidFill>
                <a:latin typeface="Montserrat" panose="00000500000000000000" pitchFamily="2" charset="-52"/>
              </a:defRPr>
            </a:lvl2pPr>
          </a:lstStyle>
          <a:p>
            <a:pPr lvl="0"/>
            <a:r>
              <a:rPr lang="en-US" dirty="0"/>
              <a:t>Subtitle</a:t>
            </a:r>
            <a:endParaRPr lang="ru-RU" dirty="0"/>
          </a:p>
        </p:txBody>
      </p:sp>
      <p:sp>
        <p:nvSpPr>
          <p:cNvPr id="11" name="Текст 26">
            <a:extLst>
              <a:ext uri="{FF2B5EF4-FFF2-40B4-BE49-F238E27FC236}">
                <a16:creationId xmlns:a16="http://schemas.microsoft.com/office/drawing/2014/main" id="{393AEB9E-588F-90FC-6C14-18CCE2759A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9572" y="2409034"/>
            <a:ext cx="2549388" cy="30777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/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en-US" dirty="0"/>
              <a:t>Text</a:t>
            </a:r>
            <a:endParaRPr lang="ru-RU" dirty="0"/>
          </a:p>
        </p:txBody>
      </p:sp>
      <p:sp>
        <p:nvSpPr>
          <p:cNvPr id="8" name="Рисунок 4">
            <a:extLst>
              <a:ext uri="{FF2B5EF4-FFF2-40B4-BE49-F238E27FC236}">
                <a16:creationId xmlns:a16="http://schemas.microsoft.com/office/drawing/2014/main" id="{674E2C94-1261-85F0-5C52-FA383809E6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572" y="3429000"/>
            <a:ext cx="3461412" cy="3024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id="{6F732173-8CDC-DF6E-D254-13C9110AE26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5294" y="3428999"/>
            <a:ext cx="3461412" cy="3024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sp>
        <p:nvSpPr>
          <p:cNvPr id="14" name="Рисунок 4">
            <a:extLst>
              <a:ext uri="{FF2B5EF4-FFF2-40B4-BE49-F238E27FC236}">
                <a16:creationId xmlns:a16="http://schemas.microsoft.com/office/drawing/2014/main" id="{A13A99EE-FBD0-C1F2-9690-228CEBED6D4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71015" y="3428999"/>
            <a:ext cx="3461412" cy="3024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Image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0802431-0225-6562-799F-4ABFC35977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44221" y="256692"/>
            <a:ext cx="1199611" cy="62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326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пка с атом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1641138" y="6453188"/>
            <a:ext cx="415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38384-7A71-42FD-A8FA-E9EF1AAD0FA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8F9092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8F9092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80" t="32381" r="-4361" b="40680"/>
          <a:stretch/>
        </p:blipFill>
        <p:spPr>
          <a:xfrm>
            <a:off x="0" y="1269807"/>
            <a:ext cx="982787" cy="1505489"/>
          </a:xfrm>
          <a:prstGeom prst="rect">
            <a:avLst/>
          </a:prstGeom>
        </p:spPr>
      </p:pic>
      <p:sp>
        <p:nvSpPr>
          <p:cNvPr id="6" name="Прямоугольник 5"/>
          <p:cNvSpPr/>
          <p:nvPr userDrawn="1"/>
        </p:nvSpPr>
        <p:spPr bwMode="hidden">
          <a:xfrm>
            <a:off x="-1" y="-1"/>
            <a:ext cx="12192001" cy="1224000"/>
          </a:xfrm>
          <a:prstGeom prst="rect">
            <a:avLst/>
          </a:prstGeom>
          <a:solidFill>
            <a:srgbClr val="005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55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654" b="46857"/>
          <a:stretch/>
        </p:blipFill>
        <p:spPr>
          <a:xfrm>
            <a:off x="8040340" y="-1"/>
            <a:ext cx="4151660" cy="12239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t="1513" r="20843" b="88431"/>
          <a:stretch/>
        </p:blipFill>
        <p:spPr>
          <a:xfrm>
            <a:off x="0" y="6296025"/>
            <a:ext cx="982787" cy="5619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t="45097" r="86065" b="31852"/>
          <a:stretch/>
        </p:blipFill>
        <p:spPr>
          <a:xfrm>
            <a:off x="11703437" y="3382263"/>
            <a:ext cx="491219" cy="1288239"/>
          </a:xfrm>
          <a:prstGeom prst="rect">
            <a:avLst/>
          </a:prstGeom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559572" y="359101"/>
            <a:ext cx="11081566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0" hasCustomPrompt="1"/>
          </p:nvPr>
        </p:nvSpPr>
        <p:spPr>
          <a:xfrm>
            <a:off x="559572" y="1729294"/>
            <a:ext cx="1348446" cy="33855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2"/>
                </a:solidFill>
                <a:latin typeface="Montserrat" panose="00000500000000000000" pitchFamily="2" charset="-52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222A3F"/>
                </a:solidFill>
                <a:latin typeface="Montserrat" panose="00000500000000000000" pitchFamily="2" charset="-52"/>
              </a:defRPr>
            </a:lvl2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7" name="Текст 26"/>
          <p:cNvSpPr>
            <a:spLocks noGrp="1"/>
          </p:cNvSpPr>
          <p:nvPr>
            <p:ph type="body" sz="quarter" idx="11"/>
          </p:nvPr>
        </p:nvSpPr>
        <p:spPr>
          <a:xfrm>
            <a:off x="559572" y="2409034"/>
            <a:ext cx="164981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rgbClr val="222A3F"/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378145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пка с логотипом без коня (бела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80" t="32381" r="-4361" b="40680"/>
          <a:stretch/>
        </p:blipFill>
        <p:spPr>
          <a:xfrm>
            <a:off x="0" y="1269807"/>
            <a:ext cx="982787" cy="15054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t="1513" r="20843" b="88431"/>
          <a:stretch/>
        </p:blipFill>
        <p:spPr>
          <a:xfrm>
            <a:off x="0" y="6296025"/>
            <a:ext cx="982787" cy="5619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t="45097" r="86065" b="31852"/>
          <a:stretch/>
        </p:blipFill>
        <p:spPr>
          <a:xfrm>
            <a:off x="11703437" y="3382263"/>
            <a:ext cx="491219" cy="1288239"/>
          </a:xfrm>
          <a:prstGeom prst="rect">
            <a:avLst/>
          </a:prstGeom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559572" y="359101"/>
            <a:ext cx="9199890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lnSpc>
                <a:spcPct val="100000"/>
              </a:lnSpc>
              <a:defRPr sz="2800" b="1">
                <a:solidFill>
                  <a:srgbClr val="0055BB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138" y="170399"/>
            <a:ext cx="1656000" cy="883200"/>
          </a:xfrm>
          <a:prstGeom prst="rect">
            <a:avLst/>
          </a:prstGeom>
        </p:spPr>
      </p:pic>
      <p:sp>
        <p:nvSpPr>
          <p:cNvPr id="14" name="Текст 19"/>
          <p:cNvSpPr>
            <a:spLocks noGrp="1"/>
          </p:cNvSpPr>
          <p:nvPr>
            <p:ph type="body" sz="quarter" idx="10" hasCustomPrompt="1"/>
          </p:nvPr>
        </p:nvSpPr>
        <p:spPr>
          <a:xfrm>
            <a:off x="559572" y="1729294"/>
            <a:ext cx="1348446" cy="33855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rgbClr val="00BBEE"/>
                </a:solidFill>
                <a:latin typeface="Montserrat" panose="00000500000000000000" pitchFamily="2" charset="-52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222A3F"/>
                </a:solidFill>
                <a:latin typeface="Montserrat" panose="00000500000000000000" pitchFamily="2" charset="-52"/>
              </a:defRPr>
            </a:lvl2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6" name="Текст 26"/>
          <p:cNvSpPr>
            <a:spLocks noGrp="1"/>
          </p:cNvSpPr>
          <p:nvPr>
            <p:ph type="body" sz="quarter" idx="11"/>
          </p:nvPr>
        </p:nvSpPr>
        <p:spPr>
          <a:xfrm>
            <a:off x="559572" y="2409034"/>
            <a:ext cx="164981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rgbClr val="222A3F"/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5D4A470-D186-460E-BFFA-A336BBB6414C}"/>
              </a:ext>
            </a:extLst>
          </p:cNvPr>
          <p:cNvSpPr/>
          <p:nvPr userDrawn="1"/>
        </p:nvSpPr>
        <p:spPr>
          <a:xfrm>
            <a:off x="11641138" y="6453188"/>
            <a:ext cx="415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38384-7A71-42FD-A8FA-E9EF1AAD0FA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8F9092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8F9092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673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пка с логотипом без коня (синя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 bwMode="hidden">
          <a:xfrm>
            <a:off x="-1" y="-1"/>
            <a:ext cx="12192001" cy="1224000"/>
          </a:xfrm>
          <a:prstGeom prst="rect">
            <a:avLst/>
          </a:prstGeom>
          <a:solidFill>
            <a:srgbClr val="005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62" y="170399"/>
            <a:ext cx="1656000" cy="883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80" t="32381" r="-4361" b="40680"/>
          <a:stretch/>
        </p:blipFill>
        <p:spPr>
          <a:xfrm>
            <a:off x="0" y="1269807"/>
            <a:ext cx="982787" cy="15054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t="1513" r="20843" b="88431"/>
          <a:stretch/>
        </p:blipFill>
        <p:spPr>
          <a:xfrm>
            <a:off x="0" y="6296025"/>
            <a:ext cx="982787" cy="5619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t="45097" r="86065" b="31852"/>
          <a:stretch/>
        </p:blipFill>
        <p:spPr>
          <a:xfrm>
            <a:off x="11703437" y="3382263"/>
            <a:ext cx="491219" cy="1288239"/>
          </a:xfrm>
          <a:prstGeom prst="rect">
            <a:avLst/>
          </a:prstGeom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559572" y="359101"/>
            <a:ext cx="9173513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lnSpc>
                <a:spcPct val="100000"/>
              </a:lnSpc>
              <a:defRPr sz="2800" b="1">
                <a:solidFill>
                  <a:schemeClr val="bg1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19"/>
          <p:cNvSpPr>
            <a:spLocks noGrp="1"/>
          </p:cNvSpPr>
          <p:nvPr>
            <p:ph type="body" sz="quarter" idx="10" hasCustomPrompt="1"/>
          </p:nvPr>
        </p:nvSpPr>
        <p:spPr>
          <a:xfrm>
            <a:off x="559572" y="1729294"/>
            <a:ext cx="1348446" cy="33855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rgbClr val="00BBEE"/>
                </a:solidFill>
                <a:latin typeface="Montserrat" panose="00000500000000000000" pitchFamily="2" charset="-52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222A3F"/>
                </a:solidFill>
                <a:latin typeface="Montserrat" panose="00000500000000000000" pitchFamily="2" charset="-52"/>
              </a:defRPr>
            </a:lvl2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6" name="Текст 26"/>
          <p:cNvSpPr>
            <a:spLocks noGrp="1"/>
          </p:cNvSpPr>
          <p:nvPr>
            <p:ph type="body" sz="quarter" idx="11"/>
          </p:nvPr>
        </p:nvSpPr>
        <p:spPr>
          <a:xfrm>
            <a:off x="559572" y="2409034"/>
            <a:ext cx="164981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rgbClr val="222A3F"/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43DE57E-711D-404D-B188-192C4B659303}"/>
              </a:ext>
            </a:extLst>
          </p:cNvPr>
          <p:cNvSpPr/>
          <p:nvPr userDrawn="1"/>
        </p:nvSpPr>
        <p:spPr>
          <a:xfrm>
            <a:off x="11641138" y="6453188"/>
            <a:ext cx="415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38384-7A71-42FD-A8FA-E9EF1AAD0FA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8F9092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8F9092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92353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пка с логотипом коня (бела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80" t="32381" r="-4361" b="40680"/>
          <a:stretch/>
        </p:blipFill>
        <p:spPr>
          <a:xfrm>
            <a:off x="0" y="1269807"/>
            <a:ext cx="982787" cy="15054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t="1513" r="20843" b="88431"/>
          <a:stretch/>
        </p:blipFill>
        <p:spPr>
          <a:xfrm>
            <a:off x="0" y="6296025"/>
            <a:ext cx="982787" cy="5619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t="45097" r="86065" b="31852"/>
          <a:stretch/>
        </p:blipFill>
        <p:spPr>
          <a:xfrm>
            <a:off x="11703437" y="3382263"/>
            <a:ext cx="491219" cy="1288239"/>
          </a:xfrm>
          <a:prstGeom prst="rect">
            <a:avLst/>
          </a:prstGeom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559572" y="359101"/>
            <a:ext cx="8900951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lnSpc>
                <a:spcPct val="100000"/>
              </a:lnSpc>
              <a:defRPr lang="ru-RU" sz="2800" b="1" kern="1200" dirty="0">
                <a:solidFill>
                  <a:srgbClr val="E46C2A"/>
                </a:solidFill>
                <a:latin typeface="Montserrat" panose="000005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19"/>
          <p:cNvSpPr>
            <a:spLocks noGrp="1"/>
          </p:cNvSpPr>
          <p:nvPr>
            <p:ph type="body" sz="quarter" idx="10" hasCustomPrompt="1"/>
          </p:nvPr>
        </p:nvSpPr>
        <p:spPr>
          <a:xfrm>
            <a:off x="559572" y="1729294"/>
            <a:ext cx="1348446" cy="33855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rgbClr val="00BBEE"/>
                </a:solidFill>
                <a:latin typeface="Montserrat" panose="00000500000000000000" pitchFamily="2" charset="-52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222A3F"/>
                </a:solidFill>
                <a:latin typeface="Montserrat" panose="00000500000000000000" pitchFamily="2" charset="-52"/>
              </a:defRPr>
            </a:lvl2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6" name="Текст 26"/>
          <p:cNvSpPr>
            <a:spLocks noGrp="1"/>
          </p:cNvSpPr>
          <p:nvPr>
            <p:ph type="body" sz="quarter" idx="11"/>
          </p:nvPr>
        </p:nvSpPr>
        <p:spPr>
          <a:xfrm>
            <a:off x="559572" y="2409034"/>
            <a:ext cx="164981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rgbClr val="222A3F"/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956" y="-135287"/>
            <a:ext cx="2376074" cy="1512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00D0962-6951-42C9-AAB7-A8419B4562CD}"/>
              </a:ext>
            </a:extLst>
          </p:cNvPr>
          <p:cNvSpPr/>
          <p:nvPr userDrawn="1"/>
        </p:nvSpPr>
        <p:spPr>
          <a:xfrm>
            <a:off x="11641138" y="6453188"/>
            <a:ext cx="415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38384-7A71-42FD-A8FA-E9EF1AAD0FA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8F9092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8F9092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71142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пка с логотипом коня (сера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 bwMode="hidden">
          <a:xfrm>
            <a:off x="-1" y="-1"/>
            <a:ext cx="12192001" cy="1224000"/>
          </a:xfrm>
          <a:prstGeom prst="rect">
            <a:avLst/>
          </a:prstGeom>
          <a:solidFill>
            <a:srgbClr val="DDDE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80" t="32381" r="-4361" b="40680"/>
          <a:stretch/>
        </p:blipFill>
        <p:spPr>
          <a:xfrm>
            <a:off x="0" y="1269807"/>
            <a:ext cx="982787" cy="15054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6" t="1513" r="20843" b="88431"/>
          <a:stretch/>
        </p:blipFill>
        <p:spPr>
          <a:xfrm>
            <a:off x="0" y="6296025"/>
            <a:ext cx="982787" cy="5619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" t="45097" r="86065" b="31852"/>
          <a:stretch/>
        </p:blipFill>
        <p:spPr>
          <a:xfrm>
            <a:off x="11703437" y="3382263"/>
            <a:ext cx="491219" cy="1288239"/>
          </a:xfrm>
          <a:prstGeom prst="rect">
            <a:avLst/>
          </a:prstGeom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559572" y="359101"/>
            <a:ext cx="9032836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lnSpc>
                <a:spcPct val="100000"/>
              </a:lnSpc>
              <a:defRPr lang="ru-RU" sz="2800" b="1" kern="1200" dirty="0">
                <a:solidFill>
                  <a:srgbClr val="0055BB"/>
                </a:solidFill>
                <a:latin typeface="Montserrat" panose="000005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Текст 19"/>
          <p:cNvSpPr>
            <a:spLocks noGrp="1"/>
          </p:cNvSpPr>
          <p:nvPr>
            <p:ph type="body" sz="quarter" idx="10" hasCustomPrompt="1"/>
          </p:nvPr>
        </p:nvSpPr>
        <p:spPr>
          <a:xfrm>
            <a:off x="559572" y="1729294"/>
            <a:ext cx="1348446" cy="33855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rgbClr val="00BBEE"/>
                </a:solidFill>
                <a:latin typeface="Montserrat" panose="00000500000000000000" pitchFamily="2" charset="-52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222A3F"/>
                </a:solidFill>
                <a:latin typeface="Montserrat" panose="00000500000000000000" pitchFamily="2" charset="-52"/>
              </a:defRPr>
            </a:lvl2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6" name="Текст 26"/>
          <p:cNvSpPr>
            <a:spLocks noGrp="1"/>
          </p:cNvSpPr>
          <p:nvPr>
            <p:ph type="body" sz="quarter" idx="11"/>
          </p:nvPr>
        </p:nvSpPr>
        <p:spPr>
          <a:xfrm>
            <a:off x="559572" y="2409034"/>
            <a:ext cx="164981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rgbClr val="222A3F"/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9525956" y="-144001"/>
            <a:ext cx="2376074" cy="1512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077ADA-551A-4656-A047-B811D4148796}"/>
              </a:ext>
            </a:extLst>
          </p:cNvPr>
          <p:cNvSpPr/>
          <p:nvPr userDrawn="1"/>
        </p:nvSpPr>
        <p:spPr>
          <a:xfrm>
            <a:off x="11641138" y="6453188"/>
            <a:ext cx="415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D38384-7A71-42FD-A8FA-E9EF1AAD0FA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8F9092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8F9092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490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425" y="2898000"/>
            <a:ext cx="4752575" cy="396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94" y="558606"/>
            <a:ext cx="2484000" cy="1656000"/>
          </a:xfrm>
          <a:prstGeom prst="rect">
            <a:avLst/>
          </a:prstGeom>
        </p:spPr>
      </p:pic>
      <p:sp>
        <p:nvSpPr>
          <p:cNvPr id="6" name="Текст 26"/>
          <p:cNvSpPr>
            <a:spLocks noGrp="1"/>
          </p:cNvSpPr>
          <p:nvPr>
            <p:ph type="body" sz="quarter" idx="11" hasCustomPrompt="1"/>
          </p:nvPr>
        </p:nvSpPr>
        <p:spPr>
          <a:xfrm>
            <a:off x="560194" y="6083856"/>
            <a:ext cx="1649811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01.01.2010</a:t>
            </a:r>
          </a:p>
        </p:txBody>
      </p:sp>
      <p:sp>
        <p:nvSpPr>
          <p:cNvPr id="7" name="Текст 26"/>
          <p:cNvSpPr>
            <a:spLocks noGrp="1"/>
          </p:cNvSpPr>
          <p:nvPr>
            <p:ph type="body" sz="quarter" idx="12" hasCustomPrompt="1"/>
          </p:nvPr>
        </p:nvSpPr>
        <p:spPr>
          <a:xfrm>
            <a:off x="560194" y="2567225"/>
            <a:ext cx="2694755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Текст 26"/>
          <p:cNvSpPr>
            <a:spLocks noGrp="1"/>
          </p:cNvSpPr>
          <p:nvPr>
            <p:ph type="body" sz="quarter" idx="13" hasCustomPrompt="1"/>
          </p:nvPr>
        </p:nvSpPr>
        <p:spPr>
          <a:xfrm>
            <a:off x="560194" y="3198167"/>
            <a:ext cx="2936041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3600" b="1">
                <a:solidFill>
                  <a:srgbClr val="0055BB"/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84352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26"/>
          <p:cNvSpPr>
            <a:spLocks noGrp="1"/>
          </p:cNvSpPr>
          <p:nvPr>
            <p:ph type="body" sz="quarter" idx="11" hasCustomPrompt="1"/>
          </p:nvPr>
        </p:nvSpPr>
        <p:spPr>
          <a:xfrm>
            <a:off x="6418217" y="6083856"/>
            <a:ext cx="1649811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01.01.2010</a:t>
            </a:r>
          </a:p>
        </p:txBody>
      </p:sp>
      <p:sp>
        <p:nvSpPr>
          <p:cNvPr id="7" name="Текст 26"/>
          <p:cNvSpPr>
            <a:spLocks noGrp="1"/>
          </p:cNvSpPr>
          <p:nvPr>
            <p:ph type="body" sz="quarter" idx="12" hasCustomPrompt="1"/>
          </p:nvPr>
        </p:nvSpPr>
        <p:spPr>
          <a:xfrm>
            <a:off x="6418217" y="2567225"/>
            <a:ext cx="2694755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Текст 26"/>
          <p:cNvSpPr>
            <a:spLocks noGrp="1"/>
          </p:cNvSpPr>
          <p:nvPr>
            <p:ph type="body" sz="quarter" idx="13" hasCustomPrompt="1"/>
          </p:nvPr>
        </p:nvSpPr>
        <p:spPr>
          <a:xfrm>
            <a:off x="6418217" y="3198167"/>
            <a:ext cx="2936041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3600" b="1">
                <a:solidFill>
                  <a:srgbClr val="0055BB"/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9250"/>
            <a:ext cx="5886994" cy="408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075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425" y="2898000"/>
            <a:ext cx="4752575" cy="3960000"/>
          </a:xfrm>
          <a:prstGeom prst="rect">
            <a:avLst/>
          </a:prstGeom>
        </p:spPr>
      </p:pic>
      <p:sp>
        <p:nvSpPr>
          <p:cNvPr id="7" name="Текст 26"/>
          <p:cNvSpPr>
            <a:spLocks noGrp="1"/>
          </p:cNvSpPr>
          <p:nvPr>
            <p:ph type="body" sz="quarter" idx="13" hasCustomPrompt="1"/>
          </p:nvPr>
        </p:nvSpPr>
        <p:spPr>
          <a:xfrm>
            <a:off x="560194" y="3105834"/>
            <a:ext cx="2936041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3600" b="1">
                <a:solidFill>
                  <a:srgbClr val="0055BB"/>
                </a:solidFill>
                <a:latin typeface="Montserrat" panose="00000500000000000000" pitchFamily="2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01685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166C4-3AC6-FB20-3D03-A7F6393E1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E805D6-542B-0CF1-A5CB-93485F935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8FA5C7-A616-EC27-393C-B6A637C64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9637E-DABC-254C-9C20-F00FC3951DF8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9F10F5-EE62-D99F-1DF3-CF0AA1631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4EC194-36D5-4A65-2C52-E89A3E6817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85E889-A5B8-704D-B56C-BC5E8C9D29C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Yu Gothic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Yu Gothic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634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1C73C-7B79-4AAC-8ECC-41FA4D6D3A3C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16C11-F9BC-4F4F-99B0-3D5E9FD4648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60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9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70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91">
          <p15:clr>
            <a:srgbClr val="F26B43"/>
          </p15:clr>
        </p15:guide>
        <p15:guide id="4" orient="horz" pos="4065">
          <p15:clr>
            <a:srgbClr val="F26B43"/>
          </p15:clr>
        </p15:guide>
        <p15:guide id="5" pos="347">
          <p15:clr>
            <a:srgbClr val="F26B43"/>
          </p15:clr>
        </p15:guide>
        <p15:guide id="6" pos="73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90287" y="2174381"/>
            <a:ext cx="70238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ru-RU" sz="3200" b="1" dirty="0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Analysis of the electron-photon and hadron components of EAS</a:t>
            </a:r>
            <a:r>
              <a:rPr lang="ru-RU" altLang="ru-RU" sz="3200" b="1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altLang="ru-RU" sz="3200" b="1" dirty="0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according to the data of the NEVOD-EAS and PRISMA-32 installations</a:t>
            </a:r>
            <a:endParaRPr kumimoji="0" lang="ru-RU" sz="3200" b="1" i="0" u="none" strike="noStrike" kern="1200" cap="none" spc="0" normalizeH="0" baseline="0" noProof="0" dirty="0">
              <a:solidFill>
                <a:schemeClr val="bg1"/>
              </a:solidFill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14009" y="418499"/>
            <a:ext cx="5892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 smtClean="0">
                <a:solidFill>
                  <a:prstClr val="white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The </a:t>
            </a:r>
            <a:r>
              <a:rPr lang="ru-RU" sz="2000" dirty="0" smtClean="0">
                <a:solidFill>
                  <a:prstClr val="white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8</a:t>
            </a:r>
            <a:r>
              <a:rPr lang="en-US" sz="2000" dirty="0" err="1" smtClean="0">
                <a:solidFill>
                  <a:prstClr val="white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th</a:t>
            </a:r>
            <a:r>
              <a:rPr lang="en-US" sz="2000" dirty="0" smtClean="0">
                <a:solidFill>
                  <a:prstClr val="white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dirty="0">
                <a:solidFill>
                  <a:prstClr val="white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International Conference on Particle Physics and Astrophysics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37278" y="5905352"/>
            <a:ext cx="18085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dirty="0" smtClean="0">
                <a:solidFill>
                  <a:prstClr val="white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October</a:t>
            </a:r>
            <a:r>
              <a:rPr lang="ru-RU" sz="2000" dirty="0" smtClean="0">
                <a:solidFill>
                  <a:prstClr val="white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30</a:t>
            </a:r>
          </a:p>
          <a:p>
            <a:pPr algn="ctr"/>
            <a:r>
              <a:rPr lang="en-US" sz="2000" dirty="0" smtClean="0">
                <a:solidFill>
                  <a:prstClr val="white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Moscow</a:t>
            </a:r>
            <a:r>
              <a:rPr lang="ru-RU" sz="2000" dirty="0" smtClean="0">
                <a:solidFill>
                  <a:prstClr val="white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2026</a:t>
            </a:r>
            <a:endParaRPr lang="ru-RU" sz="2000" dirty="0">
              <a:solidFill>
                <a:prstClr val="white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86" y="214143"/>
            <a:ext cx="1830880" cy="12420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90287" y="4624856"/>
            <a:ext cx="62589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E.A. </a:t>
            </a:r>
            <a:r>
              <a:rPr lang="en-US" sz="2000" dirty="0" err="1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Yuzhakova</a:t>
            </a:r>
            <a:r>
              <a:rPr lang="ru-RU" sz="2000" dirty="0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r>
              <a:rPr lang="en-US" sz="2000" dirty="0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A.G</a:t>
            </a:r>
            <a:r>
              <a:rPr lang="en-US" sz="20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Bogdanov</a:t>
            </a:r>
            <a:r>
              <a:rPr lang="en-US" sz="20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</a:t>
            </a:r>
            <a:r>
              <a:rPr lang="en-US" sz="2000" dirty="0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D.M</a:t>
            </a:r>
            <a:r>
              <a:rPr lang="en-US" sz="20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Gromushkin</a:t>
            </a:r>
            <a:r>
              <a:rPr lang="en-US" sz="20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A.Yu</a:t>
            </a:r>
            <a:r>
              <a:rPr lang="en-US" sz="20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Konovalova</a:t>
            </a:r>
            <a:r>
              <a:rPr lang="en-US" sz="20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D. V. </a:t>
            </a:r>
            <a:r>
              <a:rPr lang="en-US" sz="2000" dirty="0" err="1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Fedorov</a:t>
            </a:r>
            <a:r>
              <a:rPr lang="ru-RU" sz="2000" dirty="0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</a:t>
            </a:r>
            <a:r>
              <a:rPr lang="en-US" sz="20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Yu. V. </a:t>
            </a:r>
            <a:r>
              <a:rPr lang="en-US" sz="2000" dirty="0" err="1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Stenkin</a:t>
            </a:r>
            <a:r>
              <a:rPr lang="en-US" sz="2000" dirty="0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</a:t>
            </a:r>
            <a:r>
              <a:rPr lang="en-US" sz="20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S.S. </a:t>
            </a:r>
            <a:r>
              <a:rPr lang="en-US" sz="2000" dirty="0" err="1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Khokhlov</a:t>
            </a:r>
            <a:r>
              <a:rPr lang="en-US" sz="2000" dirty="0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</a:t>
            </a:r>
            <a:r>
              <a:rPr lang="en-US" sz="20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I.A. </a:t>
            </a:r>
            <a:r>
              <a:rPr lang="en-US" sz="2000" dirty="0" err="1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Shulzhenko</a:t>
            </a:r>
            <a:r>
              <a:rPr lang="en-US" sz="2000" dirty="0" smtClean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E.P. </a:t>
            </a:r>
            <a:r>
              <a:rPr lang="en-US" sz="2000" dirty="0" err="1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Khomchuk</a:t>
            </a:r>
            <a:endParaRPr lang="en-US" sz="2000" dirty="0">
              <a:solidFill>
                <a:schemeClr val="bg1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346" y="214143"/>
            <a:ext cx="2110154" cy="124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89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4">
            <a:extLst>
              <a:ext uri="{FF2B5EF4-FFF2-40B4-BE49-F238E27FC236}">
                <a16:creationId xmlns:a16="http://schemas.microsoft.com/office/drawing/2014/main" id="{BD7D4270-3123-458E-88F5-C1569F6C22C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54977" y="140464"/>
            <a:ext cx="3208058" cy="488069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tx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NEVOD-EAS array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72259" y="1028643"/>
            <a:ext cx="443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9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clusters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,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36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detector </a:t>
            </a:r>
            <a:r>
              <a:rPr lang="en-US" sz="2000" dirty="0" smtClean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stations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;</a:t>
            </a:r>
            <a:endParaRPr kumimoji="0" lang="ru-RU" alt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Array area: </a:t>
            </a:r>
            <a:r>
              <a:rPr lang="en-US" sz="2000" b="1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10</a:t>
            </a:r>
            <a:r>
              <a:rPr lang="en-US" sz="2000" b="1" baseline="30000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4</a:t>
            </a:r>
            <a:r>
              <a:rPr lang="en-US" sz="2000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 m</a:t>
            </a:r>
            <a:r>
              <a:rPr lang="en-US" sz="2000" baseline="30000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2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4" t="7335" r="5984" b="9653"/>
          <a:stretch>
            <a:fillRect/>
          </a:stretch>
        </p:blipFill>
        <p:spPr bwMode="auto">
          <a:xfrm>
            <a:off x="6576648" y="729759"/>
            <a:ext cx="3745523" cy="3183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51" y="3100772"/>
            <a:ext cx="6116296" cy="343974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283" y="4019242"/>
            <a:ext cx="3266837" cy="263848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3653" y="628533"/>
            <a:ext cx="52524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Electron-photon component of showers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351" y="181391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The array gives the main shower parameters: </a:t>
            </a:r>
            <a:endParaRPr lang="ru-RU" sz="2000" dirty="0" smtClean="0"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arrival direction and axis 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position, </a:t>
            </a:r>
            <a:endParaRPr lang="ru-RU" sz="2000" dirty="0" smtClean="0"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shower size</a:t>
            </a:r>
            <a:r>
              <a:rPr lang="ru-RU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and 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shower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age.</a:t>
            </a:r>
            <a:endParaRPr lang="ru-RU" sz="20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109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4">
            <a:extLst>
              <a:ext uri="{FF2B5EF4-FFF2-40B4-BE49-F238E27FC236}">
                <a16:creationId xmlns:a16="http://schemas.microsoft.com/office/drawing/2014/main" id="{BD7D4270-3123-458E-88F5-C1569F6C22C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83375" y="103650"/>
            <a:ext cx="3144405" cy="49038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panose="020B0604020202020204" pitchFamily="34" charset="0"/>
              </a:rPr>
              <a:t>PRISMA-32 </a:t>
            </a:r>
            <a:r>
              <a:rPr lang="en-US" dirty="0">
                <a:solidFill>
                  <a:schemeClr val="tx1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panose="020B0604020202020204" pitchFamily="34" charset="0"/>
              </a:rPr>
              <a:t>array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5" y="764931"/>
            <a:ext cx="7902013" cy="337833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905697" y="2237243"/>
            <a:ext cx="23279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32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en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-detectors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;</a:t>
            </a:r>
            <a:endParaRPr kumimoji="0" lang="ru-RU" alt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Area</a:t>
            </a:r>
            <a:r>
              <a:rPr lang="en-US" sz="2000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: </a:t>
            </a:r>
            <a:r>
              <a:rPr lang="ru-RU" sz="20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500 </a:t>
            </a:r>
            <a:r>
              <a:rPr lang="en-US" sz="2000" dirty="0" smtClean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m</a:t>
            </a:r>
            <a:r>
              <a:rPr lang="en-US" sz="2000" baseline="30000" dirty="0" smtClean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2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4" t="9784" r="14523" b="7338"/>
          <a:stretch/>
        </p:blipFill>
        <p:spPr>
          <a:xfrm>
            <a:off x="3174023" y="4143268"/>
            <a:ext cx="2729114" cy="23532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60811" y="1506832"/>
            <a:ext cx="3728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b="1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Hadron + charged component</a:t>
            </a:r>
            <a:endParaRPr lang="ru-RU" sz="2000" b="1" dirty="0">
              <a:solidFill>
                <a:prstClr val="black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6793744" y="5302609"/>
            <a:ext cx="397025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0" eaLnBrk="1" hangingPunct="1">
              <a:spcBef>
                <a:spcPct val="0"/>
              </a:spcBef>
              <a:buNone/>
              <a:defRPr/>
            </a:pPr>
            <a:r>
              <a:rPr lang="ru-RU" altLang="ru-RU" sz="2000" kern="0" baseline="30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6</a:t>
            </a:r>
            <a:r>
              <a:rPr lang="en-US" altLang="ru-RU" sz="2000" kern="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Li</a:t>
            </a:r>
            <a:r>
              <a: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+ </a:t>
            </a:r>
            <a:r>
              <a:rPr kumimoji="0" lang="en-US" altLang="ru-RU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n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 → </a:t>
            </a:r>
            <a:r>
              <a:rPr lang="ru-RU" altLang="ru-RU" sz="2000" kern="0" baseline="30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3</a:t>
            </a:r>
            <a:r>
              <a:rPr kumimoji="0" lang="en-US" alt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H</a:t>
            </a:r>
            <a:r>
              <a: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+ 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sym typeface="Symbol" pitchFamily="18" charset="2"/>
              </a:rPr>
              <a:t>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 + </a:t>
            </a:r>
            <a:r>
              <a:rPr lang="en-US" altLang="ru-RU" sz="2000" kern="0" dirty="0">
                <a:latin typeface="Yu Gothic UI" panose="020B0500000000000000" pitchFamily="34" charset="-128"/>
                <a:ea typeface="Yu Gothic UI" panose="020B0500000000000000" pitchFamily="34" charset="-128"/>
              </a:rPr>
              <a:t>4</a:t>
            </a:r>
            <a:r>
              <a: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  <a:r>
              <a:rPr kumimoji="0" lang="en-US" alt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8</a:t>
            </a:r>
            <a:r>
              <a:rPr kumimoji="0" lang="ru-RU" alt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kumimoji="0" lang="en-US" altLang="ru-RU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MeV</a:t>
            </a: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793744" y="4625735"/>
            <a:ext cx="31758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Scintillator: </a:t>
            </a:r>
            <a:r>
              <a:rPr lang="en-US" sz="2000" b="1" dirty="0" err="1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ZnS</a:t>
            </a:r>
            <a:r>
              <a:rPr lang="en-US" sz="2000" b="1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(Ag) + </a:t>
            </a:r>
            <a:r>
              <a:rPr lang="en-US" sz="2000" b="1" baseline="30000" dirty="0" smtClean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6</a:t>
            </a:r>
            <a:r>
              <a:rPr lang="en-US" sz="2000" b="1" dirty="0" smtClean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LiF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4374" t="5585" r="5381" b="8845"/>
          <a:stretch/>
        </p:blipFill>
        <p:spPr>
          <a:xfrm>
            <a:off x="207952" y="3908727"/>
            <a:ext cx="2614379" cy="282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02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26119"/>
            <a:ext cx="32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Data for analysis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9702" y="1007198"/>
            <a:ext cx="7361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NEVOD-EAS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and </a:t>
            </a:r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PRISMA-32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data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from 2018 to </a:t>
            </a:r>
            <a:r>
              <a:rPr lang="en-US" sz="2400" dirty="0" smtClean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2023</a:t>
            </a:r>
            <a:endParaRPr lang="en-US" sz="2400" dirty="0">
              <a:latin typeface="Yu Gothic UI" panose="020B0500000000000000" pitchFamily="34" charset="-128"/>
              <a:ea typeface="Yu Gothic UI" panose="020B05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2092" y="1880483"/>
            <a:ext cx="35135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Joint events: 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152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000</a:t>
            </a:r>
            <a:endParaRPr lang="ru-RU" sz="24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6767" y="3057866"/>
            <a:ext cx="53157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ρ</a:t>
            </a:r>
            <a:r>
              <a:rPr lang="en-US" sz="2400" baseline="-250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max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in </a:t>
            </a:r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central 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detect</a:t>
            </a:r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rs</a:t>
            </a:r>
            <a:endParaRPr lang="ru-RU" sz="2400" dirty="0" smtClean="0">
              <a:latin typeface="Yu Gothic UI" panose="020B0500000000000000" pitchFamily="34" charset="-128"/>
              <a:ea typeface="Yu Gothic UI" panose="020B05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E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nergy </a:t>
            </a:r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deposit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≥1 GeV</a:t>
            </a:r>
            <a:endParaRPr lang="ru-RU" sz="2400" dirty="0" smtClean="0">
              <a:latin typeface="Yu Gothic UI" panose="020B0500000000000000" pitchFamily="34" charset="-128"/>
              <a:ea typeface="Yu Gothic UI" panose="020B0500000000000000" pitchFamily="34" charset="-128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Zenith angle &lt; 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30</a:t>
            </a:r>
            <a:r>
              <a:rPr lang="en-US" sz="2400" dirty="0" smtClean="0">
                <a:latin typeface="Times New Roman" panose="02020603050405020304" pitchFamily="18" charset="0"/>
                <a:ea typeface="Yu Gothic UI" panose="020B0500000000000000" pitchFamily="34" charset="-128"/>
                <a:cs typeface="Times New Roman" panose="02020603050405020304" pitchFamily="18" charset="0"/>
              </a:rPr>
              <a:t>°</a:t>
            </a:r>
            <a:endParaRPr lang="ru-RU" sz="24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331" y="1468863"/>
            <a:ext cx="5715001" cy="468003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02092" y="5227967"/>
            <a:ext cx="5020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Yu Gothic UI" panose="020B0500000000000000" pitchFamily="34" charset="-128"/>
                <a:ea typeface="Yu Gothic UI" panose="020B0500000000000000" pitchFamily="34" charset="-128"/>
              </a:rPr>
              <a:t>A</a:t>
            </a:r>
            <a:r>
              <a:rPr lang="ru-RU" sz="2400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fter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ru-RU" sz="2400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selection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ru-RU" sz="2400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criteria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: 9 900 events</a:t>
            </a:r>
            <a:endParaRPr lang="ru-RU" sz="24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6255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41491" y="224967"/>
            <a:ext cx="50818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2800" b="1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Example of a coincident event</a:t>
            </a:r>
            <a:endParaRPr lang="ru-RU" sz="2800" b="1" dirty="0">
              <a:solidFill>
                <a:prstClr val="black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t="9197" b="5907"/>
          <a:stretch/>
        </p:blipFill>
        <p:spPr>
          <a:xfrm>
            <a:off x="141491" y="1749676"/>
            <a:ext cx="11912334" cy="42203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65449" y="1102535"/>
            <a:ext cx="43877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Charged</a:t>
            </a:r>
            <a:r>
              <a:rPr lang="ru-RU" sz="2400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-</a:t>
            </a:r>
            <a:r>
              <a:rPr lang="en-US" sz="2400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particle: NEVOD-EAS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35162" y="1102536"/>
            <a:ext cx="43989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Thermal neutrons: PRISMA-32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599761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4">
            <a:extLst>
              <a:ext uri="{FF2B5EF4-FFF2-40B4-BE49-F238E27FC236}">
                <a16:creationId xmlns:a16="http://schemas.microsoft.com/office/drawing/2014/main" id="{BD7D4270-3123-458E-88F5-C1569F6C22C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28600" y="198555"/>
            <a:ext cx="6605114" cy="45729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Lateral distribution </a:t>
            </a:r>
            <a:r>
              <a:rPr lang="en-US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of </a:t>
            </a:r>
            <a:r>
              <a:rPr lang="en-US" b="1" dirty="0"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thermal neutrons</a:t>
            </a:r>
            <a:endParaRPr lang="ru-RU" b="1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5329" y="5619817"/>
            <a:ext cx="58184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The r₀ parameter is independent of shower size within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uncertainties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. </a:t>
            </a:r>
            <a:endParaRPr lang="ru-RU" sz="2000" dirty="0" smtClean="0"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The 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mean radius is </a:t>
            </a:r>
            <a:r>
              <a:rPr lang="ru-RU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7.56 ± 0.21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m.</a:t>
            </a:r>
            <a:r>
              <a:rPr lang="ru-RU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endParaRPr lang="ru-RU" sz="20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915773" y="5619816"/>
            <a:ext cx="48483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Mean radius from Tien Shan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data:</a:t>
            </a:r>
          </a:p>
          <a:p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below 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the knee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7.15 m and 5.30 m 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above the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knee at </a:t>
            </a:r>
            <a:r>
              <a:rPr lang="en-US" sz="2000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lg</a:t>
            </a:r>
            <a:r>
              <a:rPr lang="en-US" sz="2000" i="1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N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ₑ 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=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6.00.</a:t>
            </a:r>
            <a:endParaRPr lang="ru-RU" sz="20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4" y="985432"/>
            <a:ext cx="6079079" cy="45750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574" y="890923"/>
            <a:ext cx="4789866" cy="476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151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2807" y="151230"/>
            <a:ext cx="9969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Dependence of the number of hadrons and the shower size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542290" y="1968273"/>
            <a:ext cx="3752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Kiel +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Yakutsk</a:t>
            </a:r>
            <a:r>
              <a:rPr lang="en-US" sz="2000" baseline="30000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[1</a:t>
            </a:r>
            <a:r>
              <a:rPr lang="en-US" sz="2000" baseline="30000" dirty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]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(sea level, neutron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monitors)</a:t>
            </a:r>
            <a:endParaRPr lang="ru-RU" sz="20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21595" y="5788761"/>
            <a:ext cx="51419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CORSIKA</a:t>
            </a:r>
            <a:r>
              <a:rPr lang="en-US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 (</a:t>
            </a:r>
            <a:r>
              <a:rPr lang="ru-RU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QGSJET-II-04 + FLUKA 2020.0.3</a:t>
            </a:r>
            <a:r>
              <a:rPr lang="en-US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)</a:t>
            </a:r>
            <a:r>
              <a:rPr lang="ru-RU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;</a:t>
            </a:r>
            <a:r>
              <a:rPr lang="en-US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 </a:t>
            </a:r>
            <a:r>
              <a:rPr lang="en-US" i="1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p, </a:t>
            </a:r>
            <a:r>
              <a:rPr lang="en-US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Fe </a:t>
            </a:r>
            <a:r>
              <a:rPr lang="ru-RU" b="1" i="1" dirty="0" smtClean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E</a:t>
            </a:r>
            <a:r>
              <a:rPr lang="en-US" b="1" i="1" dirty="0" smtClean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=10</a:t>
            </a:r>
            <a:r>
              <a:rPr lang="ru-RU" b="1" baseline="30000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1</a:t>
            </a:r>
            <a:r>
              <a:rPr lang="en-US" b="1" baseline="30000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4</a:t>
            </a:r>
            <a:r>
              <a:rPr lang="ru-RU" b="1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 – 10</a:t>
            </a:r>
            <a:r>
              <a:rPr lang="ru-RU" b="1" baseline="30000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17 </a:t>
            </a:r>
            <a:r>
              <a:rPr lang="en-US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eV, </a:t>
            </a:r>
            <a:r>
              <a:rPr lang="el-GR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(γ + 1) = 2.7</a:t>
            </a:r>
            <a:r>
              <a:rPr lang="en-US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(</a:t>
            </a:r>
            <a:r>
              <a:rPr lang="en-US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3 million events</a:t>
            </a:r>
            <a:r>
              <a:rPr lang="ru-RU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)</a:t>
            </a:r>
            <a:r>
              <a:rPr lang="ru-RU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  <a:endParaRPr lang="en-US" dirty="0">
              <a:solidFill>
                <a:prstClr val="black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712661" y="2133467"/>
            <a:ext cx="11432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β</a:t>
            </a:r>
            <a:r>
              <a:rPr lang="ru-RU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=</a:t>
            </a:r>
            <a:r>
              <a:rPr lang="ru-RU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0.92</a:t>
            </a:r>
            <a:endParaRPr lang="ru-RU" sz="2000" b="1" baseline="30000" dirty="0">
              <a:solidFill>
                <a:srgbClr val="0070C0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447139" y="998636"/>
            <a:ext cx="1375698" cy="461665"/>
          </a:xfrm>
          <a:prstGeom prst="rect">
            <a:avLst/>
          </a:prstGeom>
          <a:ln w="19050"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r>
              <a:rPr lang="en-US" sz="2400" i="1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N</a:t>
            </a:r>
            <a:r>
              <a:rPr lang="en-US" sz="2400" baseline="-25000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h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⁓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400" i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N</a:t>
            </a:r>
            <a:r>
              <a:rPr lang="en-US" sz="2400" baseline="-25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e</a:t>
            </a:r>
            <a:r>
              <a:rPr lang="el-GR" sz="2400" baseline="30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β</a:t>
            </a:r>
            <a:endParaRPr lang="ru-RU" sz="2400" baseline="300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712661" y="3190712"/>
            <a:ext cx="1614545" cy="1123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β</a:t>
            </a:r>
            <a:r>
              <a:rPr lang="en-US" sz="2000" b="1" baseline="-25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1</a:t>
            </a:r>
            <a:r>
              <a:rPr lang="ru-RU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=</a:t>
            </a:r>
            <a:r>
              <a:rPr lang="ru-RU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0.58</a:t>
            </a:r>
            <a:endParaRPr lang="en-US" sz="2000" b="1" baseline="30000" dirty="0" smtClean="0">
              <a:solidFill>
                <a:srgbClr val="0070C0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Yu Gothic UI" panose="020B0500000000000000" pitchFamily="34" charset="-128"/>
                <a:ea typeface="Yu Gothic UI" panose="020B0500000000000000" pitchFamily="34" charset="-128"/>
              </a:rPr>
              <a:t>Knee </a:t>
            </a:r>
            <a:r>
              <a:rPr lang="en-US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lg</a:t>
            </a:r>
            <a:r>
              <a:rPr lang="en-US" i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N</a:t>
            </a:r>
            <a:r>
              <a:rPr lang="en-US" baseline="-25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e</a:t>
            </a:r>
            <a:r>
              <a:rPr lang="en-US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dirty="0">
                <a:latin typeface="Yu Gothic UI" panose="020B0500000000000000" pitchFamily="34" charset="-128"/>
                <a:ea typeface="Yu Gothic UI" panose="020B0500000000000000" pitchFamily="34" charset="-128"/>
              </a:rPr>
              <a:t>≈ </a:t>
            </a:r>
            <a:r>
              <a:rPr lang="en-US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6</a:t>
            </a:r>
            <a:endParaRPr lang="en-US" dirty="0">
              <a:solidFill>
                <a:srgbClr val="0070C0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r>
              <a:rPr lang="el-GR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β</a:t>
            </a:r>
            <a:r>
              <a:rPr lang="en-US" sz="2000" b="1" baseline="-25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2</a:t>
            </a:r>
            <a:r>
              <a:rPr lang="ru-RU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=</a:t>
            </a:r>
            <a:r>
              <a:rPr lang="ru-RU" sz="20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1.04</a:t>
            </a:r>
            <a:endParaRPr lang="ru-RU" sz="2000" b="1" baseline="30000" dirty="0">
              <a:solidFill>
                <a:srgbClr val="0070C0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542290" y="3338906"/>
            <a:ext cx="27689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Tien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Shan</a:t>
            </a:r>
            <a:r>
              <a:rPr lang="en-US" sz="2000" baseline="30000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[2</a:t>
            </a:r>
            <a:r>
              <a:rPr lang="en-US" sz="2000" baseline="30000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]</a:t>
            </a:r>
          </a:p>
          <a:p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(3340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m,³He counters)</a:t>
            </a:r>
            <a:endParaRPr lang="ru-RU" sz="20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712661" y="5170078"/>
            <a:ext cx="1281120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β</a:t>
            </a:r>
            <a:r>
              <a:rPr lang="ru-RU" sz="2000" b="1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=</a:t>
            </a:r>
            <a:r>
              <a:rPr lang="ru-RU" sz="2000" b="1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0.807</a:t>
            </a:r>
            <a:endParaRPr lang="ru-RU" sz="2000" b="1" baseline="30000" dirty="0">
              <a:solidFill>
                <a:srgbClr val="0070C0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6453554" y="2875088"/>
            <a:ext cx="5002823" cy="8793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6453554" y="4664400"/>
            <a:ext cx="5002823" cy="8793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8542290" y="4936858"/>
            <a:ext cx="32306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This work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PRISMA-32 + NEVOD-EAS</a:t>
            </a:r>
            <a:endParaRPr lang="ru-RU" sz="2000" b="1" dirty="0">
              <a:solidFill>
                <a:srgbClr val="0070C0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61" y="833146"/>
            <a:ext cx="6139656" cy="479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9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81922" y="158116"/>
            <a:ext cx="71112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T</a:t>
            </a:r>
            <a:r>
              <a:rPr lang="en-US" sz="2800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he </a:t>
            </a:r>
            <a:r>
              <a:rPr lang="en-US" sz="2800" b="1" dirty="0"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integral spectrum of thermal neutrons</a:t>
            </a:r>
            <a:endParaRPr lang="ru-RU" sz="2800" b="1" dirty="0"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786187" y="5911306"/>
            <a:ext cx="64379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The spectral indices agree within uncertainties</a:t>
            </a:r>
            <a:endParaRPr lang="ru-RU" sz="24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74766" y="1161039"/>
            <a:ext cx="37524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PRISMA-YBJ</a:t>
            </a:r>
            <a:r>
              <a:rPr lang="en-US" sz="2000" baseline="30000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[3]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(4300 m)</a:t>
            </a:r>
            <a:endParaRPr lang="ru-RU" sz="20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204971" y="1578320"/>
            <a:ext cx="19672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γ</a:t>
            </a:r>
            <a:r>
              <a:rPr lang="ru-RU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=</a:t>
            </a:r>
            <a:r>
              <a:rPr lang="ru-RU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1.95 </a:t>
            </a:r>
            <a:r>
              <a:rPr lang="en-US" sz="20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± 0.05 </a:t>
            </a:r>
            <a:endParaRPr lang="ru-RU" sz="2000" b="1" baseline="30000" dirty="0">
              <a:solidFill>
                <a:srgbClr val="0070C0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8262045" y="2181475"/>
            <a:ext cx="3561891" cy="614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8262045" y="3787942"/>
            <a:ext cx="15663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This work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262045" y="3040297"/>
            <a:ext cx="962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γ</a:t>
            </a:r>
            <a:r>
              <a:rPr lang="ru-RU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≈ </a:t>
            </a:r>
            <a:r>
              <a:rPr lang="en-US" sz="2000" b="1" dirty="0">
                <a:latin typeface="Yu Gothic UI" panose="020B0500000000000000" pitchFamily="34" charset="-128"/>
                <a:ea typeface="Yu Gothic UI" panose="020B0500000000000000" pitchFamily="34" charset="-128"/>
              </a:rPr>
              <a:t>2.1</a:t>
            </a:r>
            <a:endParaRPr lang="ru-RU" sz="2000" b="1" baseline="30000" dirty="0">
              <a:solidFill>
                <a:srgbClr val="0070C0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262045" y="2316903"/>
            <a:ext cx="37524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ENDA-64 LHAASO </a:t>
            </a:r>
            <a:r>
              <a:rPr lang="en-US" sz="2000" baseline="30000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[4]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(4410 m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)</a:t>
            </a:r>
          </a:p>
          <a:p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Simulation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endParaRPr lang="ru-RU" sz="20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8202902" y="5233184"/>
            <a:ext cx="3561891" cy="614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8204971" y="3743043"/>
            <a:ext cx="3561891" cy="614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8262045" y="4689923"/>
            <a:ext cx="21723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γ</a:t>
            </a:r>
            <a:r>
              <a:rPr lang="ru-RU" sz="2000" b="1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=</a:t>
            </a:r>
            <a:r>
              <a:rPr lang="ru-RU" sz="2000" b="1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2.012 </a:t>
            </a:r>
            <a:r>
              <a:rPr lang="ru-RU" sz="2000" b="1" dirty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± 0.118</a:t>
            </a:r>
            <a:endParaRPr lang="ru-RU" sz="2000" b="1" baseline="30000" dirty="0">
              <a:solidFill>
                <a:srgbClr val="0070C0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9"/>
          <a:stretch/>
        </p:blipFill>
        <p:spPr>
          <a:xfrm>
            <a:off x="0" y="1072660"/>
            <a:ext cx="8067046" cy="473905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262045" y="4248566"/>
            <a:ext cx="15071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PRISMA-32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36697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746" y="1662564"/>
            <a:ext cx="117707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Tx/>
              <a:buAutoNum type="arabicPeriod"/>
            </a:pPr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We combined data on the electron-photon and neutron components of 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EAS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</a:p>
          <a:p>
            <a:pPr marL="457200" lvl="0" indent="-457200" algn="just">
              <a:buFontTx/>
              <a:buAutoNum type="arabicPeriod"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 marL="457200" indent="-457200" algn="just">
              <a:buFontTx/>
              <a:buAutoNum type="arabicPeriod"/>
            </a:pPr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The r₀ parameter is independent of shower size within 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uncertainties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</a:p>
          <a:p>
            <a:pPr marL="457200" indent="-457200" algn="just">
              <a:buFontTx/>
              <a:buAutoNum type="arabicPeriod"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 marL="457200" indent="-457200" algn="just">
              <a:buFontTx/>
              <a:buAutoNum type="arabicPeriod"/>
            </a:pPr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The integral neutron spectrum index </a:t>
            </a:r>
            <a:r>
              <a:rPr lang="en-US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is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l-GR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γ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=</a:t>
            </a:r>
            <a:r>
              <a:rPr lang="ru-RU" sz="24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 2.012 </a:t>
            </a:r>
            <a:r>
              <a:rPr lang="ru-RU" sz="2400" dirty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± 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0.118.</a:t>
            </a:r>
            <a:r>
              <a:rPr lang="ru-RU" sz="24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</a:p>
          <a:p>
            <a:pPr marL="457200" indent="-457200" algn="just">
              <a:buFontTx/>
              <a:buAutoNum type="arabicPeriod"/>
            </a:pPr>
            <a:endParaRPr lang="en-US" sz="2400" dirty="0">
              <a:solidFill>
                <a:prstClr val="black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 marL="457200" indent="-457200" algn="just">
              <a:buFontTx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Within uncertainties, </a:t>
            </a:r>
            <a:r>
              <a:rPr lang="en-US" sz="2400" dirty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the number of neutrons in a shower follows the number of hadrons at observation </a:t>
            </a:r>
            <a:r>
              <a:rPr lang="en-US" sz="2400" dirty="0" smtClean="0">
                <a:solidFill>
                  <a:srgbClr val="0070C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level</a:t>
            </a:r>
            <a:r>
              <a:rPr lang="ru-RU" sz="2400" dirty="0" smtClean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5829" y="291727"/>
            <a:ext cx="10645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panose="020B0604020202020204" pitchFamily="34" charset="0"/>
              </a:rPr>
              <a:t>Conclusion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/>
        </p:nvSpPr>
        <p:spPr>
          <a:xfrm>
            <a:off x="9698966" y="640046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12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43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5706" y="2875378"/>
            <a:ext cx="10645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prstClr val="black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panose="020B0604020202020204" pitchFamily="34" charset="0"/>
              </a:rPr>
              <a:t>Thanks for your attention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panose="020B0604020202020204" pitchFamily="34" charset="0"/>
              </a:rPr>
              <a:t>!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27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09171" y="272416"/>
            <a:ext cx="22605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Bibliography</a:t>
            </a:r>
            <a:endParaRPr lang="ru-RU" sz="2800" b="1" dirty="0"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9171" y="1444814"/>
            <a:ext cx="111408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P.K.F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. </a:t>
            </a:r>
            <a:r>
              <a:rPr lang="en-US" sz="2000" dirty="0" err="1">
                <a:latin typeface="Yu Gothic UI" panose="020B0500000000000000" pitchFamily="34" charset="-128"/>
                <a:ea typeface="Yu Gothic UI" panose="020B0500000000000000" pitchFamily="34" charset="-128"/>
              </a:rPr>
              <a:t>Grieder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, Extensive Air Showers, Vol. 2, Springer, 2010, Sect. 13.6.1, Fig. 13.28a, p.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718.</a:t>
            </a:r>
          </a:p>
          <a:p>
            <a:pPr marL="457200" indent="-457200">
              <a:buAutoNum type="arabicPeriod"/>
            </a:pP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A. </a:t>
            </a:r>
            <a:r>
              <a:rPr lang="en-US" sz="2000" dirty="0" err="1">
                <a:latin typeface="Yu Gothic UI" panose="020B0500000000000000" pitchFamily="34" charset="-128"/>
                <a:ea typeface="Yu Gothic UI" panose="020B0500000000000000" pitchFamily="34" charset="-128"/>
              </a:rPr>
              <a:t>Shepetov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 et al., Low-energy neutron and gamma-ray accompaniment of EAS in the knee region,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arXiv:1912.13173.</a:t>
            </a:r>
          </a:p>
          <a:p>
            <a:pPr marL="457200" indent="-457200">
              <a:buAutoNum type="arabicPeriod"/>
            </a:pP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B. </a:t>
            </a:r>
            <a:r>
              <a:rPr lang="en-US" sz="2000" dirty="0" err="1">
                <a:latin typeface="Yu Gothic UI" panose="020B0500000000000000" pitchFamily="34" charset="-128"/>
                <a:ea typeface="Yu Gothic UI" panose="020B0500000000000000" pitchFamily="34" charset="-128"/>
              </a:rPr>
              <a:t>Bartoli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 et al., Detection of thermal neutrons with the PRISMA-YBJ array in EAS, </a:t>
            </a:r>
            <a:r>
              <a:rPr lang="en-US" sz="2000" dirty="0" err="1">
                <a:latin typeface="Yu Gothic UI" panose="020B0500000000000000" pitchFamily="34" charset="-128"/>
                <a:ea typeface="Yu Gothic UI" panose="020B0500000000000000" pitchFamily="34" charset="-128"/>
              </a:rPr>
              <a:t>Astropart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. Phys. 81 (2016)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49.</a:t>
            </a:r>
          </a:p>
          <a:p>
            <a:pPr marL="457200" indent="-457200">
              <a:buAutoNum type="arabicPeriod"/>
            </a:pP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</a:rPr>
              <a:t>Li et al., Study of the lateral distribution of EAS thermal neutrons based on ENDA, </a:t>
            </a:r>
            <a:r>
              <a:rPr lang="en-US" sz="2000" dirty="0" err="1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PoS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(ICRC2025)265.</a:t>
            </a:r>
            <a:endParaRPr lang="ru-RU" sz="20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4450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097" y="91872"/>
            <a:ext cx="12053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 smtClean="0">
                <a:solidFill>
                  <a:prstClr val="black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panose="020B0604020202020204" pitchFamily="34" charset="0"/>
              </a:rPr>
              <a:t>Simulation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2" name="Номер слайда 3"/>
          <p:cNvSpPr>
            <a:spLocks noGrp="1"/>
          </p:cNvSpPr>
          <p:nvPr/>
        </p:nvSpPr>
        <p:spPr>
          <a:xfrm>
            <a:off x="9698966" y="640046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5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048" y="740363"/>
            <a:ext cx="117016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CORSIKA</a:t>
            </a:r>
            <a:r>
              <a:rPr lang="en-US" sz="2000" dirty="0" smtClean="0">
                <a:solidFill>
                  <a:prstClr val="black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 (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QGSJET-II-04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+ FLUKA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2020.0.3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)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;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 </a:t>
            </a:r>
            <a:r>
              <a:rPr lang="en-US" sz="2000" i="1" dirty="0" smtClean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p, </a:t>
            </a:r>
            <a:r>
              <a:rPr lang="en-US" sz="2000" dirty="0" smtClean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Fe :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E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=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10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1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4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 – 10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17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eV</a:t>
            </a:r>
            <a:r>
              <a:rPr lang="en-US" sz="2000" dirty="0" smtClean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, </a:t>
            </a:r>
            <a:r>
              <a:rPr lang="el-GR" sz="2000" dirty="0" smtClean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(γ + 1) = 2.7</a:t>
            </a:r>
            <a:r>
              <a:rPr lang="en-US" sz="2000" dirty="0" smtClean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(</a:t>
            </a:r>
            <a:r>
              <a:rPr lang="en-US" sz="2000" noProof="0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3</a:t>
            </a:r>
            <a:r>
              <a:rPr lang="en-US" sz="2000" dirty="0" smtClean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222222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million events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</a:rPr>
              <a:t>)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1" t="7778" r="5486" b="7222"/>
          <a:stretch/>
        </p:blipFill>
        <p:spPr>
          <a:xfrm>
            <a:off x="295048" y="2269024"/>
            <a:ext cx="4657952" cy="35236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46953" y="1786717"/>
            <a:ext cx="34916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Axis reconstruction accuracy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743375" y="5792384"/>
            <a:ext cx="24834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∆R 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(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p</a:t>
            </a:r>
            <a:r>
              <a:rPr lang="en-US" sz="2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) </a:t>
            </a:r>
            <a:r>
              <a:rPr lang="en-US" sz="2000" i="1" dirty="0" smtClean="0">
                <a:solidFill>
                  <a:srgbClr val="171616"/>
                </a:solidFill>
                <a:latin typeface="Times New Roman" panose="02020603050405020304" pitchFamily="18" charset="0"/>
                <a:ea typeface="Yu Gothic UI" panose="020B0500000000000000" pitchFamily="34" charset="-128"/>
                <a:cs typeface="Times New Roman" panose="02020603050405020304" pitchFamily="18" charset="0"/>
              </a:rPr>
              <a:t>⁓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2</a:t>
            </a:r>
            <a:r>
              <a:rPr lang="ru-RU" sz="2000" b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  <a:r>
              <a:rPr lang="en-US" sz="2000" b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2</a:t>
            </a:r>
            <a:r>
              <a:rPr lang="ru-RU" sz="2000" b="1" dirty="0" smtClean="0">
                <a:solidFill>
                  <a:srgbClr val="171616"/>
                </a:solidFill>
              </a:rPr>
              <a:t> </a:t>
            </a:r>
            <a:r>
              <a:rPr lang="en-US" sz="2000" b="1" dirty="0" smtClean="0">
                <a:solidFill>
                  <a:srgbClr val="171616"/>
                </a:solidFill>
              </a:rPr>
              <a:t>m</a:t>
            </a:r>
          </a:p>
          <a:p>
            <a:r>
              <a:rPr lang="ru-RU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∆R 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(</a:t>
            </a:r>
            <a:r>
              <a:rPr lang="en-US" sz="2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Fe) </a:t>
            </a:r>
            <a:r>
              <a:rPr lang="en-US" sz="2000" i="1" dirty="0" smtClean="0">
                <a:solidFill>
                  <a:srgbClr val="171616"/>
                </a:solidFill>
                <a:latin typeface="Times New Roman" panose="02020603050405020304" pitchFamily="18" charset="0"/>
                <a:ea typeface="Yu Gothic UI" panose="020B0500000000000000" pitchFamily="34" charset="-128"/>
                <a:cs typeface="Times New Roman" panose="02020603050405020304" pitchFamily="18" charset="0"/>
              </a:rPr>
              <a:t>⁓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2</a:t>
            </a:r>
            <a:r>
              <a:rPr lang="ru-RU" sz="2000" b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  <a:r>
              <a:rPr lang="en-US" sz="2000" b="1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6</a:t>
            </a:r>
            <a:r>
              <a:rPr lang="ru-RU" sz="2000" b="1" dirty="0" smtClean="0">
                <a:solidFill>
                  <a:srgbClr val="171616"/>
                </a:solidFill>
              </a:rPr>
              <a:t> </a:t>
            </a:r>
            <a:r>
              <a:rPr lang="en-US" sz="2000" b="1" dirty="0" smtClean="0">
                <a:solidFill>
                  <a:srgbClr val="171616"/>
                </a:solidFill>
              </a:rPr>
              <a:t>m</a:t>
            </a:r>
            <a:endParaRPr lang="ru-RU" sz="2000" b="1" dirty="0" smtClean="0">
              <a:solidFill>
                <a:srgbClr val="171616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2309" y="5946272"/>
            <a:ext cx="25795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For</a:t>
            </a:r>
            <a:r>
              <a:rPr lang="ru-RU" sz="2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dirty="0" err="1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lg</a:t>
            </a:r>
            <a:r>
              <a:rPr lang="en-US" sz="2000" i="1" dirty="0" err="1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N</a:t>
            </a:r>
            <a:r>
              <a:rPr lang="en-US" sz="2000" baseline="-25000" dirty="0" err="1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e</a:t>
            </a:r>
            <a:r>
              <a:rPr lang="ru-RU" sz="2000" baseline="-25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(</a:t>
            </a:r>
            <a:r>
              <a:rPr lang="en-US" sz="2000" baseline="-25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sim</a:t>
            </a:r>
            <a:r>
              <a:rPr lang="ru-RU" sz="2000" baseline="-25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.) </a:t>
            </a:r>
            <a:r>
              <a:rPr lang="ru-RU" sz="2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= </a:t>
            </a:r>
            <a:r>
              <a:rPr lang="ru-RU" sz="2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5±0.1</a:t>
            </a:r>
            <a:r>
              <a:rPr lang="ru-RU" sz="2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:</a:t>
            </a:r>
            <a:r>
              <a:rPr lang="en-US" sz="2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87321" y="1782118"/>
            <a:ext cx="34756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Size reconstruction accuracy</a:t>
            </a:r>
            <a:endParaRPr lang="ru-RU" sz="2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282884" y="6000358"/>
            <a:ext cx="2650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For</a:t>
            </a:r>
            <a:r>
              <a:rPr lang="ru-RU" sz="2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sz="2000" dirty="0" err="1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lg</a:t>
            </a:r>
            <a:r>
              <a:rPr lang="en-US" sz="2000" i="1" dirty="0" err="1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N</a:t>
            </a:r>
            <a:r>
              <a:rPr lang="en-US" sz="2000" baseline="-25000" dirty="0" err="1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e</a:t>
            </a:r>
            <a:r>
              <a:rPr lang="ru-RU" sz="2000" baseline="-25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(</a:t>
            </a:r>
            <a:r>
              <a:rPr lang="en-US" sz="2000" baseline="-25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sim</a:t>
            </a:r>
            <a:r>
              <a:rPr lang="ru-RU" sz="2000" baseline="-25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.) </a:t>
            </a:r>
            <a:r>
              <a:rPr lang="ru-RU" sz="2000" dirty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= 5±0.1 :</a:t>
            </a:r>
            <a:r>
              <a:rPr lang="en-US" sz="2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endParaRPr lang="ru-RU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830279" y="5846470"/>
            <a:ext cx="24834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∆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N</a:t>
            </a:r>
            <a:r>
              <a:rPr lang="en-US" sz="2000" baseline="-25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e</a:t>
            </a:r>
            <a:r>
              <a:rPr lang="ru-RU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(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p</a:t>
            </a:r>
            <a:r>
              <a:rPr lang="en-US" sz="2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) </a:t>
            </a:r>
            <a:r>
              <a:rPr lang="en-US" sz="2000" i="1" dirty="0" smtClean="0">
                <a:solidFill>
                  <a:srgbClr val="171616"/>
                </a:solidFill>
                <a:latin typeface="Times New Roman" panose="02020603050405020304" pitchFamily="18" charset="0"/>
                <a:ea typeface="Yu Gothic UI" panose="020B0500000000000000" pitchFamily="34" charset="-128"/>
                <a:cs typeface="Times New Roman" panose="02020603050405020304" pitchFamily="18" charset="0"/>
              </a:rPr>
              <a:t>⁓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0</a:t>
            </a:r>
            <a:r>
              <a:rPr lang="ru-RU" sz="2000" b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  <a:r>
              <a:rPr lang="en-US" sz="2000" b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05</a:t>
            </a:r>
            <a:endParaRPr lang="en-US" sz="2000" b="1" dirty="0" smtClean="0">
              <a:solidFill>
                <a:srgbClr val="171616"/>
              </a:solidFill>
            </a:endParaRPr>
          </a:p>
          <a:p>
            <a:r>
              <a:rPr lang="ru-RU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∆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N</a:t>
            </a:r>
            <a:r>
              <a:rPr lang="en-US" sz="2000" baseline="-25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e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(</a:t>
            </a:r>
            <a:r>
              <a:rPr lang="en-US" sz="2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Fe) </a:t>
            </a:r>
            <a:r>
              <a:rPr lang="en-US" sz="2000" i="1" dirty="0" smtClean="0">
                <a:solidFill>
                  <a:srgbClr val="171616"/>
                </a:solidFill>
                <a:latin typeface="Times New Roman" panose="02020603050405020304" pitchFamily="18" charset="0"/>
                <a:ea typeface="Yu Gothic UI" panose="020B0500000000000000" pitchFamily="34" charset="-128"/>
                <a:cs typeface="Times New Roman" panose="02020603050405020304" pitchFamily="18" charset="0"/>
              </a:rPr>
              <a:t>⁓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0</a:t>
            </a:r>
            <a:r>
              <a:rPr lang="ru-RU" sz="2000" b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  <a:r>
              <a:rPr lang="en-US" sz="2000" b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06</a:t>
            </a:r>
            <a:endParaRPr lang="ru-RU" sz="2000" b="1" dirty="0" smtClean="0">
              <a:solidFill>
                <a:srgbClr val="171616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46953" y="1258941"/>
            <a:ext cx="63980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Direction </a:t>
            </a:r>
            <a:r>
              <a:rPr lang="en-US" sz="2000" b="1" dirty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reconstruction </a:t>
            </a:r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accuracy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: </a:t>
            </a:r>
            <a:r>
              <a:rPr lang="en-US" sz="2000" i="1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p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~ </a:t>
            </a:r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2.6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°, </a:t>
            </a:r>
            <a:r>
              <a:rPr lang="en-US" sz="2000" dirty="0" smtClean="0">
                <a:solidFill>
                  <a:srgbClr val="171616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Fe 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~ </a:t>
            </a:r>
            <a:r>
              <a:rPr lang="en-US" sz="2000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2.2</a:t>
            </a:r>
            <a:r>
              <a:rPr lang="en-US" sz="20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°</a:t>
            </a:r>
            <a:endParaRPr lang="ru-RU" sz="2000" b="1" dirty="0">
              <a:effectLst/>
              <a:latin typeface="Yu Gothic UI" panose="020B0500000000000000" pitchFamily="34" charset="-128"/>
              <a:ea typeface="Yu Gothic UI" panose="020B05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7" t="7778" r="5078" b="6944"/>
          <a:stretch/>
        </p:blipFill>
        <p:spPr>
          <a:xfrm>
            <a:off x="6153149" y="2269022"/>
            <a:ext cx="4905375" cy="353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9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5501" y="68210"/>
            <a:ext cx="11080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 smtClean="0">
                <a:solidFill>
                  <a:prstClr val="black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panose="020B0604020202020204" pitchFamily="34" charset="0"/>
              </a:rPr>
              <a:t>Shower size spectrum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 Semibold" panose="020B0700000000000000" pitchFamily="34" charset="-128"/>
              <a:ea typeface="Yu Gothic UI Semibold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1288" y="5274179"/>
            <a:ext cx="14991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sng" strike="noStrike" kern="1200" cap="none" spc="0" normalizeH="0" baseline="0" noProof="0" dirty="0" smtClean="0">
                <a:ln>
                  <a:noFill/>
                </a:ln>
                <a:solidFill>
                  <a:srgbClr val="0200F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NEVOD-EAS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200F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200F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 lvl="0"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0200F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lg</a:t>
            </a:r>
            <a:r>
              <a:rPr kumimoji="0" lang="en-US" b="0" i="1" u="none" strike="noStrike" kern="1200" cap="none" spc="0" normalizeH="0" baseline="0" noProof="0" dirty="0" err="1">
                <a:ln>
                  <a:noFill/>
                </a:ln>
                <a:solidFill>
                  <a:srgbClr val="0200F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N</a:t>
            </a:r>
            <a:r>
              <a:rPr kumimoji="0" lang="en-US" b="0" i="0" u="none" strike="noStrike" kern="1200" cap="none" spc="0" normalizeH="0" baseline="-25000" noProof="0" dirty="0" err="1">
                <a:ln>
                  <a:noFill/>
                </a:ln>
                <a:solidFill>
                  <a:srgbClr val="0200F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ek</a:t>
            </a:r>
            <a:r>
              <a:rPr kumimoji="0" lang="ru-RU" b="0" i="0" u="none" strike="noStrike" kern="1200" cap="none" spc="0" normalizeH="0" baseline="-25000" noProof="0" dirty="0">
                <a:ln>
                  <a:noFill/>
                </a:ln>
                <a:solidFill>
                  <a:srgbClr val="0200F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200F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=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200F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lang="en-US" dirty="0" smtClean="0">
                <a:solidFill>
                  <a:srgbClr val="020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5.6</a:t>
            </a:r>
            <a:r>
              <a:rPr lang="ru-RU" dirty="0" smtClean="0">
                <a:solidFill>
                  <a:srgbClr val="020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5</a:t>
            </a:r>
          </a:p>
          <a:p>
            <a:pPr lvl="0">
              <a:defRPr/>
            </a:pPr>
            <a:r>
              <a:rPr lang="en-US" dirty="0" smtClean="0">
                <a:solidFill>
                  <a:srgbClr val="020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∆</a:t>
            </a:r>
            <a:r>
              <a:rPr lang="en-US" dirty="0">
                <a:solidFill>
                  <a:srgbClr val="020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k =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200F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200F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</a:rPr>
              <a:t>0.</a:t>
            </a:r>
            <a:r>
              <a:rPr lang="ru-RU" dirty="0" smtClean="0">
                <a:solidFill>
                  <a:srgbClr val="0200F0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33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200F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6" name="Номер слайда 3"/>
          <p:cNvSpPr>
            <a:spLocks noGrp="1"/>
          </p:cNvSpPr>
          <p:nvPr/>
        </p:nvSpPr>
        <p:spPr>
          <a:xfrm>
            <a:off x="9698966" y="640046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9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4624" y="5286758"/>
            <a:ext cx="21579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EAS-TOP</a:t>
            </a:r>
            <a:endParaRPr kumimoji="0" lang="ru-RU" b="0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(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M.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Aglietta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, 1999):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lg</a:t>
            </a:r>
            <a:r>
              <a:rPr kumimoji="0" lang="en-US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N</a:t>
            </a:r>
            <a:r>
              <a:rPr kumimoji="0" lang="en-US" b="0" i="0" u="none" strike="noStrike" kern="1200" cap="none" spc="0" normalizeH="0" baseline="-2500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ek</a:t>
            </a:r>
            <a:r>
              <a:rPr kumimoji="0" lang="ru-RU" b="0" i="0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=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5.63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±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0.07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∆k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=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0.25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±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0.07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09271" y="5282848"/>
            <a:ext cx="24032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KASCADE</a:t>
            </a:r>
            <a:endParaRPr lang="ru-RU" dirty="0">
              <a:solidFill>
                <a:prstClr val="black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(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K.-H.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Kampert, 1998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lg</a:t>
            </a:r>
            <a:r>
              <a:rPr kumimoji="0" lang="en-US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N</a:t>
            </a:r>
            <a:r>
              <a:rPr kumimoji="0" lang="en-US" b="0" i="0" u="none" strike="noStrike" kern="1200" cap="none" spc="0" normalizeH="0" baseline="-2500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ek</a:t>
            </a:r>
            <a:r>
              <a:rPr kumimoji="0" lang="ru-RU" b="0" i="0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=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5.7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0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±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0.07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70156" y="5282848"/>
            <a:ext cx="23903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MAKET-ANI</a:t>
            </a:r>
            <a:endParaRPr kumimoji="0" lang="ru-RU" b="0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(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A.Chilingarian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, 2007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lg</a:t>
            </a:r>
            <a:r>
              <a:rPr kumimoji="0" lang="en-US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N</a:t>
            </a:r>
            <a:r>
              <a:rPr kumimoji="0" lang="en-US" b="0" i="0" u="none" strike="noStrike" kern="1200" cap="none" spc="0" normalizeH="0" baseline="-2500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ek</a:t>
            </a:r>
            <a:r>
              <a:rPr kumimoji="0" lang="ru-RU" b="0" i="0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=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5.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84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±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0.07</a:t>
            </a: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∆k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=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0.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48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±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0.04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2" t="6909" r="4895" b="12363"/>
          <a:stretch/>
        </p:blipFill>
        <p:spPr>
          <a:xfrm>
            <a:off x="58189" y="944508"/>
            <a:ext cx="5906917" cy="42301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" t="7030" r="5285" b="12849"/>
          <a:stretch/>
        </p:blipFill>
        <p:spPr>
          <a:xfrm>
            <a:off x="6084917" y="933869"/>
            <a:ext cx="5671449" cy="424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4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5501" y="68210"/>
            <a:ext cx="11080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prstClr val="black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  <a:cs typeface="Arial" panose="020B0604020202020204" pitchFamily="34" charset="0"/>
              </a:rPr>
              <a:t>Shower size spectrum</a:t>
            </a:r>
            <a:endParaRPr lang="ru-RU" sz="3200" b="1" dirty="0">
              <a:solidFill>
                <a:prstClr val="black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6" name="Номер слайда 3"/>
          <p:cNvSpPr>
            <a:spLocks noGrp="1"/>
          </p:cNvSpPr>
          <p:nvPr/>
        </p:nvSpPr>
        <p:spPr>
          <a:xfrm>
            <a:off x="9698966" y="640046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+mn-cs"/>
              </a:rPr>
              <a:t>10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7436" y="5863753"/>
            <a:ext cx="59862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The position of the knee is changing 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:</a:t>
            </a:r>
          </a:p>
          <a:p>
            <a:r>
              <a:rPr lang="en-US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from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N</a:t>
            </a:r>
            <a:r>
              <a:rPr lang="en-US" baseline="-250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e</a:t>
            </a:r>
            <a:r>
              <a:rPr lang="en-US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(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35</a:t>
            </a:r>
            <a:r>
              <a:rPr lang="ru-RU" dirty="0" smtClean="0">
                <a:latin typeface="Times New Roman" panose="02020603050405020304" pitchFamily="18" charset="0"/>
                <a:ea typeface="Yu Gothic UI" panose="020B0500000000000000" pitchFamily="34" charset="-128"/>
                <a:cs typeface="Times New Roman" panose="02020603050405020304" pitchFamily="18" charset="0"/>
              </a:rPr>
              <a:t>°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÷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37</a:t>
            </a:r>
            <a:r>
              <a:rPr lang="ru-RU" dirty="0" smtClean="0">
                <a:latin typeface="Times New Roman" panose="02020603050405020304" pitchFamily="18" charset="0"/>
                <a:ea typeface="Yu Gothic UI" panose="020B0500000000000000" pitchFamily="34" charset="-128"/>
                <a:cs typeface="Times New Roman" panose="02020603050405020304" pitchFamily="18" charset="0"/>
              </a:rPr>
              <a:t>°</a:t>
            </a:r>
            <a:r>
              <a:rPr lang="en-US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) = </a:t>
            </a:r>
            <a:r>
              <a:rPr lang="ru-RU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2.2×10</a:t>
            </a:r>
            <a:r>
              <a:rPr lang="ru-RU" b="1" baseline="300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5</a:t>
            </a:r>
            <a:r>
              <a:rPr lang="ru-RU" baseline="300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to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N</a:t>
            </a:r>
            <a:r>
              <a:rPr lang="en-US" baseline="-250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e</a:t>
            </a:r>
            <a:r>
              <a:rPr lang="en-US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(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0</a:t>
            </a:r>
            <a:r>
              <a:rPr lang="ru-RU" dirty="0" smtClean="0">
                <a:latin typeface="Times New Roman" panose="02020603050405020304" pitchFamily="18" charset="0"/>
                <a:ea typeface="Yu Gothic UI" panose="020B0500000000000000" pitchFamily="34" charset="-128"/>
                <a:cs typeface="Times New Roman" panose="02020603050405020304" pitchFamily="18" charset="0"/>
              </a:rPr>
              <a:t>°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Segoe UI" panose="020B0502040204020203" pitchFamily="34" charset="0"/>
              </a:rPr>
              <a:t>÷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18</a:t>
            </a:r>
            <a:r>
              <a:rPr lang="ru-RU" dirty="0" smtClean="0">
                <a:latin typeface="Times New Roman" panose="02020603050405020304" pitchFamily="18" charset="0"/>
                <a:ea typeface="Yu Gothic UI" panose="020B0500000000000000" pitchFamily="34" charset="-128"/>
                <a:cs typeface="Times New Roman" panose="02020603050405020304" pitchFamily="18" charset="0"/>
              </a:rPr>
              <a:t>°</a:t>
            </a:r>
            <a:r>
              <a:rPr lang="en-US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)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= </a:t>
            </a:r>
            <a:r>
              <a:rPr lang="ru-RU" b="1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4.5×10</a:t>
            </a:r>
            <a:r>
              <a:rPr lang="ru-RU" b="1" baseline="30000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5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462" y="720137"/>
            <a:ext cx="5194344" cy="500167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112877" y="5867033"/>
            <a:ext cx="46434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Yu Gothic UI" panose="020B0500000000000000" pitchFamily="34" charset="-128"/>
                <a:ea typeface="Yu Gothic UI" panose="020B0500000000000000" pitchFamily="34" charset="-128"/>
              </a:rPr>
              <a:t>A. Chilingarian et al. </a:t>
            </a:r>
            <a:r>
              <a:rPr lang="fr-FR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Astroparticle </a:t>
            </a:r>
            <a:r>
              <a:rPr lang="fr-FR" dirty="0">
                <a:latin typeface="Yu Gothic UI" panose="020B0500000000000000" pitchFamily="34" charset="-128"/>
                <a:ea typeface="Yu Gothic UI" panose="020B0500000000000000" pitchFamily="34" charset="-128"/>
              </a:rPr>
              <a:t>Physics 28 (2007) </a:t>
            </a:r>
            <a:r>
              <a:rPr lang="fr-FR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58–71</a:t>
            </a:r>
            <a:r>
              <a:rPr lang="ru-RU" dirty="0" smtClean="0">
                <a:latin typeface="Yu Gothic UI" panose="020B0500000000000000" pitchFamily="34" charset="-128"/>
                <a:ea typeface="Yu Gothic UI" panose="020B0500000000000000" pitchFamily="34" charset="-128"/>
              </a:rPr>
              <a:t>.</a:t>
            </a:r>
            <a:endParaRPr lang="ru-RU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9" t="7879" r="4932" b="7515"/>
          <a:stretch/>
        </p:blipFill>
        <p:spPr>
          <a:xfrm>
            <a:off x="74813" y="939308"/>
            <a:ext cx="6342611" cy="484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7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Yu Gothic UI"/>
        <a:ea typeface=""/>
        <a:cs typeface=""/>
      </a:majorFont>
      <a:minorFont>
        <a:latin typeface="Yu Gothic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Шаблон МИФИ">
  <a:themeElements>
    <a:clrScheme name="Другая 7">
      <a:dk1>
        <a:srgbClr val="171616"/>
      </a:dk1>
      <a:lt1>
        <a:srgbClr val="FFFFFF"/>
      </a:lt1>
      <a:dk2>
        <a:srgbClr val="0055BB"/>
      </a:dk2>
      <a:lt2>
        <a:srgbClr val="E2E2E2"/>
      </a:lt2>
      <a:accent1>
        <a:srgbClr val="0055BB"/>
      </a:accent1>
      <a:accent2>
        <a:srgbClr val="00BBEE"/>
      </a:accent2>
      <a:accent3>
        <a:srgbClr val="FF5000"/>
      </a:accent3>
      <a:accent4>
        <a:srgbClr val="00B050"/>
      </a:accent4>
      <a:accent5>
        <a:srgbClr val="00FFCC"/>
      </a:accent5>
      <a:accent6>
        <a:srgbClr val="FF66CC"/>
      </a:accent6>
      <a:hlink>
        <a:srgbClr val="00BBEE"/>
      </a:hlink>
      <a:folHlink>
        <a:srgbClr val="FFAE89"/>
      </a:folHlink>
    </a:clrScheme>
    <a:fontScheme name="Другая 1">
      <a:majorFont>
        <a:latin typeface="Yu Gothic UI"/>
        <a:ea typeface=""/>
        <a:cs typeface=""/>
      </a:majorFont>
      <a:minorFont>
        <a:latin typeface="Yu Gothic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800" b="1" dirty="0" smtClean="0">
            <a:solidFill>
              <a:schemeClr val="bg1"/>
            </a:solidFill>
            <a:latin typeface="Montserrat" panose="00000500000000000000" pitchFamily="2" charset="-5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13765</TotalTime>
  <Words>749</Words>
  <Application>Microsoft Office PowerPoint</Application>
  <PresentationFormat>Широкоэкранный</PresentationFormat>
  <Paragraphs>104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6" baseType="lpstr">
      <vt:lpstr>Yu Gothic UI</vt:lpstr>
      <vt:lpstr>Yu Gothic UI Semibold</vt:lpstr>
      <vt:lpstr>Arial</vt:lpstr>
      <vt:lpstr>Calibri</vt:lpstr>
      <vt:lpstr>Calibri Light</vt:lpstr>
      <vt:lpstr>Montserrat</vt:lpstr>
      <vt:lpstr>Segoe UI</vt:lpstr>
      <vt:lpstr>Symbol</vt:lpstr>
      <vt:lpstr>Times New Roman</vt:lpstr>
      <vt:lpstr>2_Тема Office</vt:lpstr>
      <vt:lpstr>1_Тема Office</vt:lpstr>
      <vt:lpstr>Шаблон МИФИ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EAYuzhakova</dc:creator>
  <cp:lastModifiedBy>EAYuzhakova</cp:lastModifiedBy>
  <cp:revision>75</cp:revision>
  <dcterms:created xsi:type="dcterms:W3CDTF">2024-07-08T08:37:45Z</dcterms:created>
  <dcterms:modified xsi:type="dcterms:W3CDTF">2026-10-29T15:03:24Z</dcterms:modified>
</cp:coreProperties>
</file>