
<file path=[Content_Types].xml><?xml version="1.0" encoding="utf-8"?>
<Types xmlns="http://schemas.openxmlformats.org/package/2006/content-types">
  <Default Extension="jpg" ContentType="image/jp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83" r:id="rId3"/>
    <p:sldId id="258" r:id="rId4"/>
    <p:sldId id="259" r:id="rId5"/>
    <p:sldId id="260" r:id="rId6"/>
    <p:sldId id="261" r:id="rId7"/>
    <p:sldId id="262" r:id="rId8"/>
    <p:sldId id="265" r:id="rId9"/>
    <p:sldId id="266" r:id="rId10"/>
    <p:sldId id="284" r:id="rId11"/>
    <p:sldId id="277" r:id="rId12"/>
    <p:sldId id="278" r:id="rId13"/>
    <p:sldId id="279" r:id="rId14"/>
    <p:sldId id="280" r:id="rId15"/>
    <p:sldId id="269" r:id="rId16"/>
    <p:sldId id="281" r:id="rId17"/>
    <p:sldId id="270" r:id="rId18"/>
    <p:sldId id="273" r:id="rId19"/>
    <p:sldId id="274" r:id="rId20"/>
    <p:sldId id="264" r:id="rId21"/>
    <p:sldId id="268" r:id="rId22"/>
    <p:sldId id="282" r:id="rId23"/>
    <p:sldId id="275" r:id="rId24"/>
    <p:sldId id="272"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348"/>
    <p:restoredTop sz="94610"/>
  </p:normalViewPr>
  <p:slideViewPr>
    <p:cSldViewPr snapToGrid="0" snapToObjects="1">
      <p:cViewPr varScale="1">
        <p:scale>
          <a:sx n="93" d="100"/>
          <a:sy n="93" d="100"/>
        </p:scale>
        <p:origin x="216" y="5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c:style val="2"/>
  <c:chart>
    <c:title>
      <c:tx>
        <c:rich>
          <a:bodyPr/>
          <a:lstStyle/>
          <a:p>
            <a:pPr>
              <a:defRPr sz="1250" b="0" i="0" u="none" strike="noStrike">
                <a:solidFill>
                  <a:srgbClr val="1B2A41"/>
                </a:solidFill>
                <a:latin typeface="Calibri"/>
              </a:defRPr>
            </a:pPr>
            <a:r>
              <a:rPr lang="en" sz="1250" b="0" i="0" u="none" strike="noStrike">
                <a:solidFill>
                  <a:srgbClr val="1B2A41"/>
                </a:solidFill>
                <a:latin typeface="Calibri"/>
              </a:rPr>
              <a:t>Energy advantage of the spin channel, log₁₀ </a:t>
            </a:r>
            <a:r>
              <a:rPr lang="el-GR" sz="1250" b="0" i="0" u="none" strike="noStrike">
                <a:solidFill>
                  <a:srgbClr val="1B2A41"/>
                </a:solidFill>
                <a:latin typeface="Calibri"/>
              </a:rPr>
              <a:t>η, </a:t>
            </a:r>
            <a:r>
              <a:rPr lang="en" sz="1250" b="0" i="0" u="none" strike="noStrike">
                <a:solidFill>
                  <a:srgbClr val="1B2A41"/>
                </a:solidFill>
                <a:latin typeface="Calibri"/>
              </a:rPr>
              <a:t>vs. curvature radius </a:t>
            </a:r>
            <a:r>
              <a:rPr lang="el-GR" sz="1250" b="0" i="0" u="none" strike="noStrike">
                <a:solidFill>
                  <a:srgbClr val="1B2A41"/>
                </a:solidFill>
                <a:latin typeface="Calibri"/>
              </a:rPr>
              <a:t>ρ (</a:t>
            </a:r>
            <a:r>
              <a:rPr lang="en" sz="1250" b="0" i="0" u="none" strike="noStrike">
                <a:solidFill>
                  <a:srgbClr val="1B2A41"/>
                </a:solidFill>
                <a:latin typeface="Calibri"/>
              </a:rPr>
              <a:t>gravitons, </a:t>
            </a:r>
            <a:r>
              <a:rPr lang="el-GR" sz="1250" b="0" i="0" u="none" strike="noStrike">
                <a:solidFill>
                  <a:srgbClr val="1B2A41"/>
                </a:solidFill>
                <a:latin typeface="Calibri"/>
              </a:rPr>
              <a:t>λ ≥ 10¹⁶ </a:t>
            </a:r>
            <a:r>
              <a:rPr lang="en" sz="1250" b="0" i="0" u="none" strike="noStrike">
                <a:solidFill>
                  <a:srgbClr val="1B2A41"/>
                </a:solidFill>
                <a:latin typeface="Calibri"/>
              </a:rPr>
              <a:t>m, s = 2)</a:t>
            </a:r>
          </a:p>
        </c:rich>
      </c:tx>
      <c:overlay val="0"/>
    </c:title>
    <c:autoTitleDeleted val="0"/>
    <c:plotArea>
      <c:layout/>
      <c:barChart>
        <c:barDir val="col"/>
        <c:grouping val="clustered"/>
        <c:varyColors val="0"/>
        <c:ser>
          <c:idx val="0"/>
          <c:order val="0"/>
          <c:tx>
            <c:strRef>
              <c:f>Sheet1!$B$1</c:f>
              <c:strCache>
                <c:ptCount val="1"/>
                <c:pt idx="0">
                  <c:v>log10 η</c:v>
                </c:pt>
              </c:strCache>
            </c:strRef>
          </c:tx>
          <c:spPr>
            <a:solidFill>
              <a:srgbClr val="D9480F"/>
            </a:solidFill>
            <a:effectLst/>
          </c:spPr>
          <c:invertIfNegative val="0"/>
          <c:dPt>
            <c:idx val="0"/>
            <c:invertIfNegative val="0"/>
            <c:bubble3D val="0"/>
            <c:extLst>
              <c:ext xmlns:c16="http://schemas.microsoft.com/office/drawing/2014/chart" uri="{C3380CC4-5D6E-409C-BE32-E72D297353CC}">
                <c16:uniqueId val="{00000001-F473-2641-8EC7-83ACD60D65E6}"/>
              </c:ext>
            </c:extLst>
          </c:dPt>
          <c:dPt>
            <c:idx val="1"/>
            <c:invertIfNegative val="0"/>
            <c:bubble3D val="0"/>
            <c:extLst>
              <c:ext xmlns:c16="http://schemas.microsoft.com/office/drawing/2014/chart" uri="{C3380CC4-5D6E-409C-BE32-E72D297353CC}">
                <c16:uniqueId val="{00000003-F473-2641-8EC7-83ACD60D65E6}"/>
              </c:ext>
            </c:extLst>
          </c:dPt>
          <c:dPt>
            <c:idx val="2"/>
            <c:invertIfNegative val="0"/>
            <c:bubble3D val="0"/>
            <c:extLst>
              <c:ext xmlns:c16="http://schemas.microsoft.com/office/drawing/2014/chart" uri="{C3380CC4-5D6E-409C-BE32-E72D297353CC}">
                <c16:uniqueId val="{00000005-F473-2641-8EC7-83ACD60D65E6}"/>
              </c:ext>
            </c:extLst>
          </c:dPt>
          <c:dPt>
            <c:idx val="3"/>
            <c:invertIfNegative val="0"/>
            <c:bubble3D val="0"/>
            <c:spPr>
              <a:solidFill>
                <a:srgbClr val="13294B"/>
              </a:solidFill>
              <a:effectLst/>
            </c:spPr>
            <c:extLst>
              <c:ext xmlns:c16="http://schemas.microsoft.com/office/drawing/2014/chart" uri="{C3380CC4-5D6E-409C-BE32-E72D297353CC}">
                <c16:uniqueId val="{00000007-F473-2641-8EC7-83ACD60D65E6}"/>
              </c:ext>
            </c:extLst>
          </c:dPt>
          <c:cat>
            <c:strRef>
              <c:f>Sheet1!$A$2:$A$5</c:f>
              <c:strCache>
                <c:ptCount val="4"/>
                <c:pt idx="0">
                  <c:v>Earth radius
η ≈ 10⁹</c:v>
                </c:pt>
                <c:pt idx="1">
                  <c:v>Nucleon
η ≈ 10³⁰</c:v>
                </c:pt>
                <c:pt idx="2">
                  <c:v>Anisotropy Lₐ
η ≈ 10³⁴</c:v>
                </c:pt>
                <c:pt idx="3">
                  <c:v>Planck length
η ≈ 10⁵⁰</c:v>
                </c:pt>
              </c:strCache>
            </c:strRef>
          </c:cat>
          <c:val>
            <c:numRef>
              <c:f>Sheet1!$B$2:$B$5</c:f>
              <c:numCache>
                <c:formatCode>General</c:formatCode>
                <c:ptCount val="4"/>
                <c:pt idx="0">
                  <c:v>8.6999999999999993</c:v>
                </c:pt>
                <c:pt idx="1">
                  <c:v>30.5</c:v>
                </c:pt>
                <c:pt idx="2">
                  <c:v>33.5</c:v>
                </c:pt>
                <c:pt idx="3">
                  <c:v>50.3</c:v>
                </c:pt>
              </c:numCache>
            </c:numRef>
          </c:val>
          <c:extLst>
            <c:ext xmlns:c16="http://schemas.microsoft.com/office/drawing/2014/chart" uri="{C3380CC4-5D6E-409C-BE32-E72D297353CC}">
              <c16:uniqueId val="{00000008-F473-2641-8EC7-83ACD60D65E6}"/>
            </c:ext>
          </c:extLst>
        </c:ser>
        <c:dLbls>
          <c:showLegendKey val="0"/>
          <c:showVal val="0"/>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A41"/>
                </a:solidFill>
                <a:latin typeface="Arial"/>
              </a:defRPr>
            </a:pPr>
            <a:endParaRPr lang="en-US"/>
          </a:p>
        </c:txPr>
        <c:crossAx val="2094734552"/>
        <c:crosses val="autoZero"/>
        <c:auto val="1"/>
        <c:lblAlgn val="ctr"/>
        <c:lblOffset val="100"/>
        <c:noMultiLvlLbl val="1"/>
      </c:catAx>
      <c:valAx>
        <c:axId val="2094734552"/>
        <c:scaling>
          <c:orientation val="minMax"/>
          <c:max val="55"/>
          <c:min val="0"/>
        </c:scaling>
        <c:delete val="0"/>
        <c:axPos val="l"/>
        <c:majorGridlines>
          <c:spPr>
            <a:ln w="9525" cap="flat">
              <a:solidFill>
                <a:srgbClr val="E5E9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B6B82"/>
                </a:solidFill>
                <a:latin typeface="Arial"/>
              </a:defRPr>
            </a:pPr>
            <a:endParaRPr lang="en-US"/>
          </a:p>
        </c:txPr>
        <c:crossAx val="2094734554"/>
        <c:crosses val="autoZero"/>
        <c:crossBetween val="between"/>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0388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[0:30]</a:t>
            </a:r>
          </a:p>
          <a:p>
            <a:r>
              <a:t>Good afternoon. My name is Sergei Kupreev. I am from RUDN University in Moscow. This is joint work with Yury Razoumny. My talk is about gravity. I will show one simple idea. It links three problems of gravity. And I will show how to test it.</a:t>
            </a:r>
          </a:p>
          <a:p>
            <a:endParaRPr/>
          </a:p>
          <a:p>
            <a:r>
              <a:t>(RU) Добрый день. Я Сергей Купреев, РУДН. Работа совместно с Ю. Разумным. Одна идея связывает три проблемы гравитации; покажу, как её проверить.</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[0:50]</a:t>
            </a:r>
          </a:p>
          <a:p>
            <a:r>
              <a:t>Here are the three problems. First, the laboratory. We know the constant G very badly. The best experiments have errors of ten to sixty ppm. But the results differ by five hundred ppm.</a:t>
            </a:r>
          </a:p>
          <a:p>
            <a:r>
              <a:t>Second, the edge of the Solar System. Very distant small bodies have strange orbits. Many people explain this with a new planet, Planet Nine. Nobody has found it.</a:t>
            </a:r>
          </a:p>
          <a:p>
            <a:r>
              <a:t>Third, galaxies. Stars at the edge move too fast. Usually we explain this with dark matter. We think all three problems have one cause. Space is a medium.</a:t>
            </a:r>
          </a:p>
          <a:p>
            <a:endParaRPr/>
          </a:p>
          <a:p>
            <a:r>
              <a:t>(RU) G измерена плохо (разброс 500 ppm); странные орбиты далёких тел — «Планета Девять» не найдена; звёзды на краю галактик движутся слишком быстро. Причина одна: пространство — среда.</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a:t>
            </a:r>
          </a:p>
          <a:p>
            <a:r>
              <a:t>Let me start with simple mechanics. Here is a dumbbell with a flywheel in orbit. The flywheel spins up or slows down. Its angular momentum goes to the orbit. So the orbit changes. No fuel is used. The Moon does the same. It moves away from the Earth by four centimeters per year.</a:t>
            </a:r>
          </a:p>
          <a:p>
            <a:endParaRPr/>
          </a:p>
          <a:p>
            <a:r>
              <a:t>(RU) Гантель с маховиком: момент маховика переходит в орбиту, орбита меняется без топлива. Луна удаляется на 4 см в год.</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[0:30]</a:t>
            </a:r>
          </a:p>
          <a:p>
            <a:r>
              <a:t>This is already engineering. A ferry in lunar orbit can lift nine tons by twenty-three kilometers in eight hours. Without fuel. But for a small spacecraft the force is too weak. So we go to the quantum level.</a:t>
            </a:r>
          </a:p>
          <a:p>
            <a:endParaRPr/>
          </a:p>
          <a:p>
            <a:r>
              <a:t>(RU) Орбитальный паром: 9 т на 23 км за 8 часов без топлива. Для малого аппарата сила мала — переходим к квантовому уровню.</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a:t>
            </a:r>
          </a:p>
          <a:p>
            <a:r>
              <a:t>Spin is a quantum flywheel. It never stops. A body can emit or absorb particles with spin. If the path is curved, the velocity of the body changes. The curvature is the key. On a straight line there is no effect.</a:t>
            </a:r>
          </a:p>
          <a:p>
            <a:endParaRPr/>
          </a:p>
          <a:p>
            <a:r>
              <a:t>(RU) Спин — квантовый маховик. Испускание или поглощение частиц со спином на искривлённой траектории меняет скорость. Ключ — кривизна.</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[0:30]</a:t>
            </a:r>
          </a:p>
          <a:p>
            <a:r>
              <a:t>There are two ways to change velocity. The first way is a rocket. It throws mass out. The second way is spin. The spin way is cheaper, when the particles are light and the curvature is strong.</a:t>
            </a:r>
          </a:p>
          <a:p>
            <a:endParaRPr/>
          </a:p>
          <a:p>
            <a:r>
              <a:t>(RU) Два способа: ракета и спин. Спиновый дешевле для лёгких частиц и большой кривизны.</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[0:20]</a:t>
            </a:r>
          </a:p>
          <a:p>
            <a:r>
              <a:t>And the smaller the scale, the bigger the gain. At the smallest scale, the gain is ten to the power fifty.</a:t>
            </a:r>
          </a:p>
          <a:p>
            <a:endParaRPr/>
          </a:p>
          <a:p>
            <a:r>
              <a:t>(RU) Чем меньше масштаб, тем больше выигрыш — до 10^50. (Можно пропустить.)</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[0:45]</a:t>
            </a:r>
          </a:p>
          <a:p>
            <a:r>
              <a:t>From this idea we build the Spin-Density Model. Space-time is a real medium. It is made of very light particles with spin. We call them carriers. Carriers have three states: free, transit and bound. Matter is made of bound carriers. There is only one law. The total number of carriers does not change.</a:t>
            </a:r>
          </a:p>
          <a:p>
            <a:endParaRPr/>
          </a:p>
          <a:p>
            <a:r>
              <a:t>(RU) Пространство-время — среда лёгких частиц со спином в трёх состояниях. Вещество — связанные носители. Один закон: число носителей сохраняется.</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[0:45]</a:t>
            </a:r>
          </a:p>
          <a:p>
            <a:r>
              <a:t>Gravity comes from this medium. A mass absorbs carriers. So it makes a shadow around itself. The pressure of the carriers pushes other bodies into this shadow. This gives Newton's law. And the constant G depends on the medium. Inertia also comes from the medium. Remember one thing. If the number of useful carriers changes, gravity changes too.</a:t>
            </a:r>
          </a:p>
          <a:p>
            <a:endParaRPr/>
          </a:p>
          <a:p>
            <a:r>
              <a:t>(RU) Масса создаёт «тень», давление носителей толкает тела в неё — закон Ньютона, G зависит от среды. Меняется число полезных носителей — меняется гравитация.</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[0:40]</a:t>
            </a:r>
          </a:p>
          <a:p>
            <a:r>
              <a:t>Now the galaxies. Stars at the edge of a galaxy move too fast. Look at the right picture. The grey line is Newton, with visible matter only. The blue points are observations. They stay flat.</a:t>
            </a:r>
          </a:p>
          <a:p>
            <a:r>
              <a:t>Usually, this is explained by a halo of dark matter. But dark matter particles are still not found.</a:t>
            </a:r>
          </a:p>
          <a:p>
            <a:r>
              <a:t>In our model, the active nucleus of the galaxy sends out jets of polarized gravitons. They spread, bend and come back to the disk. They add useful carriers. So the attraction to the center is stronger, and the curve is flat.</a:t>
            </a:r>
          </a:p>
          <a:p>
            <a:endParaRPr/>
          </a:p>
          <a:p>
            <a:r>
              <a:t>(RU) Звёзды на краю галактик движутся слишком быстро: серая линия — Ньютон по видимому веществу, точки — наблюдения. Обычно это тёмная материя, но её частицы не найдены. У нас активное ядро излучает струи поляризованных гравитонов; они возвращаются в диск и добавляют полезные носители — притяжение к центру сильнее, кривая плоская.</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[0:40]</a:t>
            </a:r>
          </a:p>
          <a:p>
            <a:r>
              <a:t>But this effect has a direction. A free carrier has its spin along its velocity. The carriers come back to the disk from above and from below. So they help only the motion in the plane of the galaxy.</a:t>
            </a:r>
          </a:p>
          <a:p>
            <a:r>
              <a:t>The extra force depends only on the distance from this axis. So the field is conservative. Our Solar System is tilted to the plane of the galaxy by sixty degrees.</a:t>
            </a:r>
          </a:p>
          <a:p>
            <a:endParaRPr/>
          </a:p>
          <a:p>
            <a:r>
              <a:t>(RU) Эффект направленный: спин носителя направлен вдоль скорости, носители приходят в диск сверху и снизу и помогают только движению в плоскости Галактики. Добавочная сила зависит только от расстояния до оси — поле потенциально. Солнечная система наклонена на 60°.</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[1:10]</a:t>
            </a:r>
          </a:p>
          <a:p>
            <a:r>
              <a:t>This is the main formula of my talk. Near the Sun, the field of the Sun is strong. The Sun hides the effect. We call this screening.</a:t>
            </a:r>
          </a:p>
          <a:p>
            <a:r>
              <a:t>The effect depends on one number, x. x is the background acceleration, divided by the Newtonian acceleration.</a:t>
            </a:r>
          </a:p>
          <a:p>
            <a:r>
              <a:t>In galaxies, x is large. Then we get flat rotation curves and the Tully-Fisher law. The orange dashed line is the observed relation. Our green line is close to it, within fifteen percent.</a:t>
            </a:r>
          </a:p>
          <a:p>
            <a:r>
              <a:t>Near the Sun, x is small. The effect is very weak. It grows with distance, as the distance squared.</a:t>
            </a:r>
          </a:p>
          <a:p>
            <a:r>
              <a:t>We have only two numbers. The first comes from galaxies. The second, beta, comes from the distant bodies.</a:t>
            </a:r>
          </a:p>
          <a:p>
            <a:endParaRPr/>
          </a:p>
          <a:p>
            <a:r>
              <a:t>(RU) Главная формула. Поле Солнца экранирует эффект. x = фоновое ускорение / ньютоновское. В галактиках x велико — плоские кривые и закон Талли–Фишера; оранжевый пунктир — наблюдаемая зависимость, наша кривая отличается не более чем на 15%. У Солнца эффект слабый и растёт как квадрат расстояния. Два параметра: один из галактик, β — из далёких тел.</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a:t>
            </a:r>
          </a:p>
          <a:p>
            <a:r>
              <a:t>This table is the main result. The same formula gives the effect for every scale.</a:t>
            </a:r>
          </a:p>
          <a:p>
            <a:r>
              <a:t>For gravimeters on the Earth, it is ten to the minus twenty-two. For the Moon, it is ten to the minus fifteen. Nobody can see it. So laser ranging to the Moon is a null test.</a:t>
            </a:r>
          </a:p>
          <a:p>
            <a:r>
              <a:t>The important place is Saturn. The Cassini spacecraft gives a limit. Our value is inside this limit, but only ten times smaller. So better orbits of the outer planets will confirm our model, or reject it.</a:t>
            </a:r>
          </a:p>
          <a:p>
            <a:r>
              <a:t>For the distant bodies, we get ten to the minus five. This is exactly what they need.</a:t>
            </a:r>
          </a:p>
          <a:p>
            <a:endParaRPr/>
          </a:p>
          <a:p>
            <a:r>
              <a:t>(RU) Одна формула для всех масштабов: гравиметры 10⁻²², Луна 10⁻¹⁵ — не видно, LLR — нулевой тест. Важен Сатурн: наше значение внутри предела Cassini, но лишь в 10 раз меньше — уточнённые эфемериды внешних планет подтвердят или опровергнут модель. Для далёких тел 10⁻⁵ — ровно сколько нужно.</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[1:10]</a:t>
            </a:r>
          </a:p>
          <a:p>
            <a:r>
              <a:t>Now the distant bodies, beyond Neptune. Some of their orbits are grouped. Many people explain this with Planet Nine. Our field can do a similar job. At three hundred AU it must be as strong as the pull of Planet Nine. This gives beta about zero point three six. The orbits change slowly, in about ninety million years.</a:t>
            </a:r>
          </a:p>
          <a:p>
            <a:r>
              <a:t>What can our field do? It can group the planes of the orbits around the pole of the galaxy. And it can lift the closest points of the orbits far from Neptune. This gives detached objects, like Sedna.</a:t>
            </a:r>
          </a:p>
          <a:p>
            <a:r>
              <a:t>What can it not do? It cannot group the perihelia on one side. Here Planet Nine is stronger. The new survey, L-S-S-T, will show if this grouping is real.</a:t>
            </a:r>
          </a:p>
          <a:p>
            <a:endParaRPr/>
          </a:p>
          <a:p>
            <a:r>
              <a:t>(RU) Наше поле — альтернатива «Планете Девять»: при β ≈ 0,36 его сила на 300 а.е. равна притяжению планеты, время эволюции ~90 млн лет. Может: группировать плоскости орбит вокруг полюса Галактики и поднимать перигелии (отделённые объекты, Седна). Не может: одностороннюю кластеризацию перигелиев — здесь гипотеза «Планеты Девять» сильнее. LSST покажет, реальна ли эта кластеризация.</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a:t>
            </a:r>
          </a:p>
          <a:p>
            <a:r>
              <a:t>Now back to the laboratory. Here the medium gives a second effect. When a heavy mass accelerates, it leaves a wake in the medium. A body near this wake changes its oscillation. We propose a simple test. Two bodies fall together in a vacuum tower.</a:t>
            </a:r>
          </a:p>
          <a:p>
            <a:endParaRPr/>
          </a:p>
          <a:p>
            <a:r>
              <a:t>(RU) Ускоряющаяся масса оставляет след; соседнее тело меняет колебания. Тест — совместное падение в вакуумной башне. (Можно сократить.)</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a:t>
            </a:r>
          </a:p>
          <a:p>
            <a:r>
              <a:t>This wake may also explain the problem with G. Look at the table. The experiments move the masses in different ways.</a:t>
            </a:r>
          </a:p>
          <a:p>
            <a:r>
              <a:t>We think that the medium relaxes slowly. Then the wakes of all moved masses add up around the apparatus. They change the result.</a:t>
            </a:r>
          </a:p>
          <a:p>
            <a:r>
              <a:t>One fact supports this. The BIPM apparatus was moved to NIST. There it gave a value two hundred thirty-five ppm lower. But two different materials gave the same result.</a:t>
            </a:r>
          </a:p>
          <a:p>
            <a:r>
              <a:t>Our prediction: G depends on how the masses move, on the place, and on the history of the apparatus. It does not depend on the material.</a:t>
            </a:r>
          </a:p>
          <a:p>
            <a:endParaRPr/>
          </a:p>
          <a:p>
            <a:r>
              <a:t>(RU) След может объяснить и проблему G. Если среда релаксирует медленно, следы всех перемещённых масс накапливаются вокруг установки. Факт: установка BIPM, перевезённая в NIST, дала значение на 235 ppm меньше, а медь и сапфир дали одинаковый результат. Прогноз: G зависит от режима движения масс, места и истории установки, но не от материала.</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a:t>
            </a:r>
          </a:p>
          <a:p>
            <a:r>
              <a:t>So, how can we test the model? In the laboratory, we measure G with two identical apparatuses at two places. With the planets, we fit their orbits with our field. Saturn and Neptune will decide. With the distant bodies, we check the planes of their orbits with the new survey. Each test can reject the model.</a:t>
            </a:r>
          </a:p>
          <a:p>
            <a:endParaRPr/>
          </a:p>
          <a:p>
            <a:r>
              <a:t>(RU) Проверка: лаборатория (две одинаковые установки в разных местах), планеты (подгонка орбит с нашим полем — решают Сатурн и Нептун), далёкие тела (плоскости орбит по новому обзору). Каждый тест может опровергнуть модель.</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a:t>
            </a:r>
          </a:p>
          <a:p>
            <a:r>
              <a:t>To conclude. One medium explains three problems. In galaxies, it gives flat rotation curves. At the edge of the Solar System, it is an alternative to Planet Nine. It explains the grouped orbit planes, but not the grouped perihelia. In the laboratory, it can explain the spread of G. And all this can be tested soon.</a:t>
            </a:r>
          </a:p>
          <a:p>
            <a:endParaRPr/>
          </a:p>
          <a:p>
            <a:r>
              <a:t>(RU) Одна среда — три проблемы: кривые вращения; альтернатива «Планете Девять» (группирование плоскостей орбит, но не перигелиев); разброс G. Всё проверяемо в ближайшие годы.</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[0:10]</a:t>
            </a:r>
          </a:p>
          <a:p>
            <a:r>
              <a:t>Thank you for your attention. I am ready for your questions.</a:t>
            </a:r>
          </a:p>
          <a:p>
            <a:endParaRPr/>
          </a:p>
          <a:p>
            <a:r>
              <a:t>(RU) Спасибо за внимание. Готов ответить на вопросы.</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slide. (RU) Запасной слайд для ответов на вопросы.</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slide. (RU) Запасной слайд для ответов на вопросы.</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Backup slide. (RU) Запасной слайд для ответов на вопросы.</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slide. (RU) Запасной слайд для ответов на вопросы.</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slide. (RU) Запасной слайд для ответов на вопросы.</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slideLayout" Target="../slideLayouts/slideLayout1.xml"/><Relationship Id="rId7" Type="http://schemas.openxmlformats.org/officeDocument/2006/relationships/image" Target="../media/image39.jp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8.jpg"/><Relationship Id="rId5" Type="http://schemas.openxmlformats.org/officeDocument/2006/relationships/image" Target="../media/image37.png"/><Relationship Id="rId10" Type="http://schemas.openxmlformats.org/officeDocument/2006/relationships/image" Target="../media/image17.png"/><Relationship Id="rId4" Type="http://schemas.openxmlformats.org/officeDocument/2006/relationships/notesSlide" Target="../notesSlides/notesSlide23.xml"/><Relationship Id="rId9" Type="http://schemas.openxmlformats.org/officeDocument/2006/relationships/image" Target="../media/image41.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6949440" y="274320"/>
            <a:ext cx="6217920" cy="6217920"/>
          </a:xfrm>
          <a:prstGeom prst="ellipse">
            <a:avLst/>
          </a:prstGeom>
          <a:solidFill>
            <a:srgbClr val="13294B"/>
          </a:solidFill>
          <a:ln w="15875">
            <a:solidFill>
              <a:srgbClr val="2A4570"/>
            </a:solidFill>
            <a:prstDash val="dash"/>
          </a:ln>
        </p:spPr>
        <p:txBody>
          <a:bodyPr/>
          <a:lstStyle/>
          <a:p>
            <a:endParaRPr lang="ru-RU"/>
          </a:p>
        </p:txBody>
      </p:sp>
      <p:sp>
        <p:nvSpPr>
          <p:cNvPr id="3" name="Shape 1"/>
          <p:cNvSpPr/>
          <p:nvPr/>
        </p:nvSpPr>
        <p:spPr>
          <a:xfrm>
            <a:off x="7680960" y="1005840"/>
            <a:ext cx="4754880" cy="4754880"/>
          </a:xfrm>
          <a:prstGeom prst="ellipse">
            <a:avLst/>
          </a:prstGeom>
          <a:solidFill>
            <a:srgbClr val="13294B"/>
          </a:solidFill>
          <a:ln w="15875">
            <a:solidFill>
              <a:srgbClr val="3F6296"/>
            </a:solidFill>
            <a:prstDash val="solid"/>
          </a:ln>
        </p:spPr>
        <p:txBody>
          <a:bodyPr/>
          <a:lstStyle/>
          <a:p>
            <a:endParaRPr lang="ru-RU"/>
          </a:p>
        </p:txBody>
      </p:sp>
      <p:sp>
        <p:nvSpPr>
          <p:cNvPr id="4" name="Shape 2"/>
          <p:cNvSpPr/>
          <p:nvPr/>
        </p:nvSpPr>
        <p:spPr>
          <a:xfrm>
            <a:off x="8915400" y="2240280"/>
            <a:ext cx="2286000" cy="2286000"/>
          </a:xfrm>
          <a:prstGeom prst="ellipse">
            <a:avLst/>
          </a:prstGeom>
          <a:solidFill>
            <a:srgbClr val="D5DBE5"/>
          </a:solidFill>
          <a:ln w="12700">
            <a:solidFill>
              <a:srgbClr val="D5DBE5"/>
            </a:solidFill>
            <a:prstDash val="solid"/>
          </a:ln>
        </p:spPr>
        <p:txBody>
          <a:bodyPr/>
          <a:lstStyle/>
          <a:p>
            <a:endParaRPr lang="ru-RU"/>
          </a:p>
        </p:txBody>
      </p:sp>
      <p:sp>
        <p:nvSpPr>
          <p:cNvPr id="5" name="Shape 3"/>
          <p:cNvSpPr/>
          <p:nvPr/>
        </p:nvSpPr>
        <p:spPr>
          <a:xfrm>
            <a:off x="8549640" y="1874520"/>
            <a:ext cx="3017520" cy="3017520"/>
          </a:xfrm>
          <a:prstGeom prst="arc">
            <a:avLst>
              <a:gd name="adj1" fmla="val 12000000"/>
              <a:gd name="adj2" fmla="val 6600000"/>
            </a:avLst>
          </a:prstGeom>
          <a:noFill/>
          <a:ln w="38100">
            <a:solidFill>
              <a:srgbClr val="D9480F"/>
            </a:solidFill>
            <a:prstDash val="solid"/>
            <a:tailEnd type="triangle"/>
          </a:ln>
        </p:spPr>
        <p:txBody>
          <a:bodyPr/>
          <a:lstStyle/>
          <a:p>
            <a:endParaRPr lang="ru-RU"/>
          </a:p>
        </p:txBody>
      </p:sp>
      <p:sp>
        <p:nvSpPr>
          <p:cNvPr id="6" name="Shape 4"/>
          <p:cNvSpPr/>
          <p:nvPr/>
        </p:nvSpPr>
        <p:spPr>
          <a:xfrm>
            <a:off x="11837899" y="1846456"/>
            <a:ext cx="310896" cy="310896"/>
          </a:xfrm>
          <a:prstGeom prst="ellipse">
            <a:avLst/>
          </a:prstGeom>
          <a:solidFill>
            <a:srgbClr val="D9480F"/>
          </a:solidFill>
          <a:ln w="12700">
            <a:solidFill>
              <a:srgbClr val="D9480F"/>
            </a:solidFill>
            <a:prstDash val="solid"/>
          </a:ln>
        </p:spPr>
        <p:txBody>
          <a:bodyPr/>
          <a:lstStyle/>
          <a:p>
            <a:endParaRPr lang="ru-RU"/>
          </a:p>
        </p:txBody>
      </p:sp>
      <p:sp>
        <p:nvSpPr>
          <p:cNvPr id="7" name="Shape 5"/>
          <p:cNvSpPr/>
          <p:nvPr/>
        </p:nvSpPr>
        <p:spPr>
          <a:xfrm>
            <a:off x="10222992" y="1645920"/>
            <a:ext cx="64008" cy="64008"/>
          </a:xfrm>
          <a:prstGeom prst="ellipse">
            <a:avLst/>
          </a:prstGeom>
          <a:solidFill>
            <a:srgbClr val="C9D6EA"/>
          </a:solidFill>
          <a:ln w="12700">
            <a:solidFill>
              <a:srgbClr val="C9D6EA"/>
            </a:solidFill>
            <a:prstDash val="solid"/>
          </a:ln>
        </p:spPr>
        <p:txBody>
          <a:bodyPr/>
          <a:lstStyle/>
          <a:p>
            <a:endParaRPr lang="ru-RU"/>
          </a:p>
        </p:txBody>
      </p:sp>
      <p:sp>
        <p:nvSpPr>
          <p:cNvPr id="8" name="Shape 6"/>
          <p:cNvSpPr/>
          <p:nvPr/>
        </p:nvSpPr>
        <p:spPr>
          <a:xfrm>
            <a:off x="10515600" y="5029200"/>
            <a:ext cx="45720" cy="45720"/>
          </a:xfrm>
          <a:prstGeom prst="ellipse">
            <a:avLst/>
          </a:prstGeom>
          <a:solidFill>
            <a:srgbClr val="C9D6EA"/>
          </a:solidFill>
          <a:ln w="12700">
            <a:solidFill>
              <a:srgbClr val="C9D6EA"/>
            </a:solidFill>
            <a:prstDash val="solid"/>
          </a:ln>
        </p:spPr>
        <p:txBody>
          <a:bodyPr/>
          <a:lstStyle/>
          <a:p>
            <a:endParaRPr lang="ru-RU"/>
          </a:p>
        </p:txBody>
      </p:sp>
      <p:sp>
        <p:nvSpPr>
          <p:cNvPr id="9" name="Shape 7"/>
          <p:cNvSpPr/>
          <p:nvPr/>
        </p:nvSpPr>
        <p:spPr>
          <a:xfrm>
            <a:off x="9692640" y="731520"/>
            <a:ext cx="54864" cy="54864"/>
          </a:xfrm>
          <a:prstGeom prst="ellipse">
            <a:avLst/>
          </a:prstGeom>
          <a:solidFill>
            <a:srgbClr val="C9D6EA"/>
          </a:solidFill>
          <a:ln w="12700">
            <a:solidFill>
              <a:srgbClr val="C9D6EA"/>
            </a:solidFill>
            <a:prstDash val="solid"/>
          </a:ln>
        </p:spPr>
        <p:txBody>
          <a:bodyPr/>
          <a:lstStyle/>
          <a:p>
            <a:endParaRPr lang="ru-RU"/>
          </a:p>
        </p:txBody>
      </p:sp>
      <p:sp>
        <p:nvSpPr>
          <p:cNvPr id="10" name="Shape 8"/>
          <p:cNvSpPr/>
          <p:nvPr/>
        </p:nvSpPr>
        <p:spPr>
          <a:xfrm>
            <a:off x="11155680" y="5852160"/>
            <a:ext cx="45720" cy="45720"/>
          </a:xfrm>
          <a:prstGeom prst="ellipse">
            <a:avLst/>
          </a:prstGeom>
          <a:solidFill>
            <a:srgbClr val="C9D6EA"/>
          </a:solidFill>
          <a:ln w="12700">
            <a:solidFill>
              <a:srgbClr val="C9D6EA"/>
            </a:solidFill>
            <a:prstDash val="solid"/>
          </a:ln>
        </p:spPr>
        <p:txBody>
          <a:bodyPr/>
          <a:lstStyle/>
          <a:p>
            <a:endParaRPr lang="ru-RU"/>
          </a:p>
        </p:txBody>
      </p:sp>
      <p:sp>
        <p:nvSpPr>
          <p:cNvPr id="11" name="Shape 9"/>
          <p:cNvSpPr/>
          <p:nvPr/>
        </p:nvSpPr>
        <p:spPr>
          <a:xfrm>
            <a:off x="8412480" y="5394960"/>
            <a:ext cx="54864" cy="54864"/>
          </a:xfrm>
          <a:prstGeom prst="ellipse">
            <a:avLst/>
          </a:prstGeom>
          <a:solidFill>
            <a:srgbClr val="C9D6EA"/>
          </a:solidFill>
          <a:ln w="12700">
            <a:solidFill>
              <a:srgbClr val="C9D6EA"/>
            </a:solidFill>
            <a:prstDash val="solid"/>
          </a:ln>
        </p:spPr>
        <p:txBody>
          <a:bodyPr/>
          <a:lstStyle/>
          <a:p>
            <a:endParaRPr lang="ru-RU"/>
          </a:p>
        </p:txBody>
      </p:sp>
      <p:sp>
        <p:nvSpPr>
          <p:cNvPr id="12" name="Shape 10"/>
          <p:cNvSpPr/>
          <p:nvPr/>
        </p:nvSpPr>
        <p:spPr>
          <a:xfrm>
            <a:off x="11887200" y="1005840"/>
            <a:ext cx="45720" cy="45720"/>
          </a:xfrm>
          <a:prstGeom prst="ellipse">
            <a:avLst/>
          </a:prstGeom>
          <a:solidFill>
            <a:srgbClr val="C9D6EA"/>
          </a:solidFill>
          <a:ln w="12700">
            <a:solidFill>
              <a:srgbClr val="C9D6EA"/>
            </a:solidFill>
            <a:prstDash val="solid"/>
          </a:ln>
        </p:spPr>
        <p:txBody>
          <a:bodyPr/>
          <a:lstStyle/>
          <a:p>
            <a:endParaRPr lang="ru-RU"/>
          </a:p>
        </p:txBody>
      </p:sp>
      <p:sp>
        <p:nvSpPr>
          <p:cNvPr id="13" name="Shape 11"/>
          <p:cNvSpPr/>
          <p:nvPr/>
        </p:nvSpPr>
        <p:spPr>
          <a:xfrm>
            <a:off x="0" y="0"/>
            <a:ext cx="7269480" cy="6858000"/>
          </a:xfrm>
          <a:prstGeom prst="rect">
            <a:avLst/>
          </a:prstGeom>
          <a:solidFill>
            <a:srgbClr val="13294B"/>
          </a:solidFill>
          <a:ln w="12700">
            <a:solidFill>
              <a:srgbClr val="13294B"/>
            </a:solidFill>
            <a:prstDash val="solid"/>
          </a:ln>
        </p:spPr>
        <p:txBody>
          <a:bodyPr/>
          <a:lstStyle/>
          <a:p>
            <a:endParaRPr lang="ru-RU"/>
          </a:p>
        </p:txBody>
      </p:sp>
      <p:sp>
        <p:nvSpPr>
          <p:cNvPr id="14" name="Text 12"/>
          <p:cNvSpPr txBox="1"/>
          <p:nvPr/>
        </p:nvSpPr>
        <p:spPr>
          <a:xfrm>
            <a:off x="548640" y="548640"/>
            <a:ext cx="6583680" cy="274320"/>
          </a:xfrm>
          <a:prstGeom prst="rect">
            <a:avLst/>
          </a:prstGeom>
          <a:noFill/>
          <a:ln/>
        </p:spPr>
        <p:txBody>
          <a:bodyPr wrap="square" lIns="0" tIns="0" rIns="0" bIns="0" rtlCol="0" anchor="t"/>
          <a:lstStyle/>
          <a:p>
            <a:pPr marL="0" indent="0" algn="l">
              <a:buNone/>
            </a:pPr>
            <a:r>
              <a:rPr lang="en-US" sz="1300" b="1" kern="0" spc="200" dirty="0">
                <a:solidFill>
                  <a:srgbClr val="F08A5D"/>
                </a:solidFill>
                <a:latin typeface="Calibri" pitchFamily="34" charset="0"/>
                <a:ea typeface="Calibri" pitchFamily="34" charset="-122"/>
                <a:cs typeface="Calibri" pitchFamily="34" charset="-120"/>
              </a:rPr>
              <a:t>ICPPA-2026 · MEPhI · GRAVITATION AND COSMOLOGY</a:t>
            </a:r>
            <a:endParaRPr lang="en-US" sz="1300" dirty="0"/>
          </a:p>
        </p:txBody>
      </p:sp>
      <p:sp>
        <p:nvSpPr>
          <p:cNvPr id="15" name="Text 13"/>
          <p:cNvSpPr txBox="1"/>
          <p:nvPr/>
        </p:nvSpPr>
        <p:spPr>
          <a:xfrm>
            <a:off x="548640" y="1051560"/>
            <a:ext cx="6675120" cy="1920240"/>
          </a:xfrm>
          <a:prstGeom prst="rect">
            <a:avLst/>
          </a:prstGeom>
          <a:noFill/>
          <a:ln/>
        </p:spPr>
        <p:txBody>
          <a:bodyPr wrap="square" lIns="0" tIns="0" rIns="0" bIns="0" rtlCol="0" anchor="t"/>
          <a:lstStyle/>
          <a:p>
            <a:pPr marL="0" indent="0" algn="l">
              <a:buNone/>
            </a:pPr>
            <a:r>
              <a:rPr lang="en-US" sz="3800" b="1" dirty="0">
                <a:solidFill>
                  <a:srgbClr val="FFFFFF"/>
                </a:solidFill>
                <a:latin typeface="Cambria" pitchFamily="34" charset="0"/>
                <a:ea typeface="Cambria" pitchFamily="34" charset="-122"/>
                <a:cs typeface="Cambria" pitchFamily="34" charset="-120"/>
              </a:rPr>
              <a:t>Astronomical Tests of Spatial Anisotropy of Gravity</a:t>
            </a:r>
            <a:endParaRPr lang="en-US" sz="3800" dirty="0"/>
          </a:p>
        </p:txBody>
      </p:sp>
      <p:sp>
        <p:nvSpPr>
          <p:cNvPr id="16" name="Text 14"/>
          <p:cNvSpPr txBox="1"/>
          <p:nvPr/>
        </p:nvSpPr>
        <p:spPr>
          <a:xfrm>
            <a:off x="548640" y="3063240"/>
            <a:ext cx="6583680" cy="731520"/>
          </a:xfrm>
          <a:prstGeom prst="rect">
            <a:avLst/>
          </a:prstGeom>
          <a:noFill/>
          <a:ln/>
        </p:spPr>
        <p:txBody>
          <a:bodyPr wrap="square" lIns="0" tIns="0" rIns="0" bIns="0" rtlCol="0" anchor="t"/>
          <a:lstStyle/>
          <a:p>
            <a:pPr marL="0" indent="0" algn="l">
              <a:buNone/>
            </a:pPr>
            <a:r>
              <a:rPr lang="en-US" sz="1900" i="1" dirty="0">
                <a:solidFill>
                  <a:srgbClr val="C9D6EA"/>
                </a:solidFill>
                <a:latin typeface="Calibri" pitchFamily="34" charset="0"/>
                <a:ea typeface="Calibri" pitchFamily="34" charset="-122"/>
                <a:cs typeface="Calibri" pitchFamily="34" charset="-120"/>
              </a:rPr>
              <a:t>Lunar laser ranging and TNOs in the Spin-Density Model</a:t>
            </a:r>
            <a:endParaRPr lang="en-US" sz="1900" dirty="0"/>
          </a:p>
        </p:txBody>
      </p:sp>
      <p:sp>
        <p:nvSpPr>
          <p:cNvPr id="17" name="Text 15"/>
          <p:cNvSpPr txBox="1"/>
          <p:nvPr/>
        </p:nvSpPr>
        <p:spPr>
          <a:xfrm>
            <a:off x="548640" y="3657600"/>
            <a:ext cx="6675120" cy="2286000"/>
          </a:xfrm>
          <a:prstGeom prst="rect">
            <a:avLst/>
          </a:prstGeom>
          <a:noFill/>
          <a:ln/>
        </p:spPr>
        <p:txBody>
          <a:bodyPr wrap="square" lIns="0" tIns="0" rIns="0" bIns="0" rtlCol="0" anchor="t"/>
          <a:lstStyle/>
          <a:p>
            <a:pPr marL="0" indent="0" algn="l">
              <a:spcAft>
                <a:spcPts val="300"/>
              </a:spcAft>
              <a:buNone/>
            </a:pPr>
            <a:r>
              <a:rPr lang="en-US" sz="2000" b="1" dirty="0">
                <a:solidFill>
                  <a:srgbClr val="FFFFFF"/>
                </a:solidFill>
                <a:latin typeface="Calibri" pitchFamily="34" charset="0"/>
                <a:ea typeface="Calibri" pitchFamily="34" charset="-122"/>
                <a:cs typeface="Calibri" pitchFamily="34" charset="-120"/>
              </a:rPr>
              <a:t>Sergei Kupreev</a:t>
            </a:r>
          </a:p>
          <a:p>
            <a:pPr marL="0" indent="0" algn="l">
              <a:spcAft>
                <a:spcPts val="300"/>
              </a:spcAft>
              <a:buNone/>
            </a:pPr>
            <a:r>
              <a:rPr lang="en-US" sz="2000" b="1" dirty="0">
                <a:solidFill>
                  <a:srgbClr val="FFFFFF"/>
                </a:solidFill>
                <a:latin typeface="Calibri" pitchFamily="34" charset="0"/>
                <a:cs typeface="Calibri" pitchFamily="34" charset="-120"/>
              </a:rPr>
              <a:t>RUDN University, Moscow</a:t>
            </a:r>
          </a:p>
          <a:p>
            <a:pPr marL="0" indent="0" algn="l">
              <a:spcAft>
                <a:spcPts val="300"/>
              </a:spcAft>
              <a:buNone/>
            </a:pPr>
            <a:endParaRPr lang="en-US" sz="2000" b="1" dirty="0">
              <a:solidFill>
                <a:srgbClr val="FFFFFF"/>
              </a:solidFill>
              <a:latin typeface="Calibri" pitchFamily="34" charset="0"/>
              <a:cs typeface="Calibri" pitchFamily="34" charset="-120"/>
            </a:endParaRPr>
          </a:p>
          <a:p>
            <a:pPr marL="0" indent="0" algn="l">
              <a:spcAft>
                <a:spcPts val="300"/>
              </a:spcAft>
              <a:buNone/>
            </a:pPr>
            <a:r>
              <a:rPr lang="en-US" sz="2000" b="1" dirty="0">
                <a:solidFill>
                  <a:srgbClr val="FFFFFF"/>
                </a:solidFill>
                <a:latin typeface="Calibri" pitchFamily="34" charset="0"/>
                <a:cs typeface="Calibri" pitchFamily="34" charset="-120"/>
              </a:rPr>
              <a:t>Jointly with Yury Razoumny</a:t>
            </a:r>
          </a:p>
          <a:p>
            <a:pPr marL="0" indent="0" algn="l">
              <a:spcAft>
                <a:spcPts val="300"/>
              </a:spcAft>
              <a:buNone/>
            </a:pPr>
            <a:r>
              <a:rPr lang="en-US" sz="2000" b="1" dirty="0">
                <a:solidFill>
                  <a:srgbClr val="FFFFFF"/>
                </a:solidFill>
                <a:latin typeface="Calibri" pitchFamily="34" charset="0"/>
                <a:cs typeface="Calibri" pitchFamily="34" charset="-120"/>
              </a:rPr>
              <a:t>RUDN University</a:t>
            </a:r>
            <a:endParaRPr lang="en-US" sz="1500" dirty="0"/>
          </a:p>
        </p:txBody>
      </p:sp>
      <p:sp>
        <p:nvSpPr>
          <p:cNvPr id="18" name="Text 16"/>
          <p:cNvSpPr txBox="1"/>
          <p:nvPr/>
        </p:nvSpPr>
        <p:spPr>
          <a:xfrm>
            <a:off x="548640" y="5806440"/>
            <a:ext cx="6675120" cy="320040"/>
          </a:xfrm>
          <a:prstGeom prst="rect">
            <a:avLst/>
          </a:prstGeom>
          <a:noFill/>
          <a:ln/>
        </p:spPr>
        <p:txBody>
          <a:bodyPr wrap="square" lIns="0" tIns="0" rIns="0" bIns="0" rtlCol="0" anchor="t"/>
          <a:lstStyle/>
          <a:p>
            <a:pPr marL="0" indent="0" algn="l">
              <a:buNone/>
            </a:pPr>
            <a:r>
              <a:rPr lang="en-US" sz="1300" dirty="0">
                <a:solidFill>
                  <a:srgbClr val="9FB0C8"/>
                </a:solidFill>
                <a:latin typeface="Calibri" pitchFamily="34" charset="0"/>
                <a:ea typeface="Calibri" pitchFamily="34" charset="-122"/>
                <a:cs typeface="Calibri" pitchFamily="34" charset="-120"/>
              </a:rPr>
              <a:t>8th International Conference on Particle Physics and Astrophysics · Moscow · 27–30 October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6747"/>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MOTIVATION</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Three open problems of gravity on three scales</a:t>
            </a:r>
            <a:endParaRPr lang="en-US" sz="3000" dirty="0"/>
          </a:p>
        </p:txBody>
      </p:sp>
      <p:sp>
        <p:nvSpPr>
          <p:cNvPr id="4" name="Shape 2"/>
          <p:cNvSpPr/>
          <p:nvPr/>
        </p:nvSpPr>
        <p:spPr>
          <a:xfrm>
            <a:off x="548640" y="1463040"/>
            <a:ext cx="3515258" cy="3840480"/>
          </a:xfrm>
          <a:prstGeom prst="roundRect">
            <a:avLst>
              <a:gd name="adj" fmla="val 2081"/>
            </a:avLst>
          </a:prstGeom>
          <a:solidFill>
            <a:srgbClr val="E3F1FA"/>
          </a:solidFill>
          <a:ln w="12700">
            <a:solidFill>
              <a:srgbClr val="E3F1FA"/>
            </a:solidFill>
            <a:prstDash val="solid"/>
          </a:ln>
        </p:spPr>
        <p:txBody>
          <a:bodyPr/>
          <a:lstStyle/>
          <a:p>
            <a:endParaRPr lang="ru-RU"/>
          </a:p>
        </p:txBody>
      </p:sp>
      <p:sp>
        <p:nvSpPr>
          <p:cNvPr id="5" name="Shape 3"/>
          <p:cNvSpPr/>
          <p:nvPr/>
        </p:nvSpPr>
        <p:spPr>
          <a:xfrm>
            <a:off x="777240" y="1691640"/>
            <a:ext cx="731520" cy="731520"/>
          </a:xfrm>
          <a:prstGeom prst="ellipse">
            <a:avLst/>
          </a:prstGeom>
          <a:solidFill>
            <a:srgbClr val="0B7FC1"/>
          </a:solidFill>
          <a:ln w="12700">
            <a:solidFill>
              <a:srgbClr val="0B7FC1"/>
            </a:solidFill>
            <a:prstDash val="solid"/>
          </a:ln>
        </p:spPr>
        <p:txBody>
          <a:bodyPr/>
          <a:lstStyle/>
          <a:p>
            <a:endParaRPr lang="ru-RU"/>
          </a:p>
        </p:txBody>
      </p:sp>
      <p:sp>
        <p:nvSpPr>
          <p:cNvPr id="7" name="Text 4"/>
          <p:cNvSpPr txBox="1"/>
          <p:nvPr/>
        </p:nvSpPr>
        <p:spPr>
          <a:xfrm>
            <a:off x="1645920" y="1691640"/>
            <a:ext cx="2235098" cy="731520"/>
          </a:xfrm>
          <a:prstGeom prst="rect">
            <a:avLst/>
          </a:prstGeom>
          <a:noFill/>
          <a:ln/>
        </p:spPr>
        <p:txBody>
          <a:bodyPr wrap="square" lIns="0" tIns="0" rIns="0" bIns="0" rtlCol="0" anchor="ctr"/>
          <a:lstStyle/>
          <a:p>
            <a:pPr marL="0" indent="0" algn="l">
              <a:buNone/>
            </a:pPr>
            <a:r>
              <a:rPr lang="en-US" sz="2000" b="1" dirty="0">
                <a:solidFill>
                  <a:srgbClr val="13294B"/>
                </a:solidFill>
                <a:latin typeface="Calibri" pitchFamily="34" charset="0"/>
                <a:ea typeface="Calibri" pitchFamily="34" charset="-122"/>
                <a:cs typeface="Calibri" pitchFamily="34" charset="-120"/>
              </a:rPr>
              <a:t>The G problem</a:t>
            </a:r>
            <a:endParaRPr lang="en-US" sz="2000" dirty="0"/>
          </a:p>
        </p:txBody>
      </p:sp>
      <p:sp>
        <p:nvSpPr>
          <p:cNvPr id="8" name="Text 5"/>
          <p:cNvSpPr txBox="1"/>
          <p:nvPr/>
        </p:nvSpPr>
        <p:spPr>
          <a:xfrm>
            <a:off x="777240" y="2697480"/>
            <a:ext cx="3103778" cy="2560320"/>
          </a:xfrm>
          <a:prstGeom prst="rect">
            <a:avLst/>
          </a:prstGeom>
          <a:noFill/>
          <a:ln/>
        </p:spPr>
        <p:txBody>
          <a:bodyPr wrap="square" lIns="0" tIns="0" rIns="0" bIns="0" rtlCol="0" anchor="t"/>
          <a:lstStyle/>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Best experiments: 10–60 ppm uncertainty</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Results scatter by ~500 ppm</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CODATA inflates the errors by a factor of 3.9</a:t>
            </a:r>
            <a:endParaRPr lang="en-US" sz="1500" dirty="0"/>
          </a:p>
        </p:txBody>
      </p:sp>
      <p:sp>
        <p:nvSpPr>
          <p:cNvPr id="9" name="Shape 6"/>
          <p:cNvSpPr/>
          <p:nvPr/>
        </p:nvSpPr>
        <p:spPr>
          <a:xfrm>
            <a:off x="4338218" y="1463040"/>
            <a:ext cx="3515258" cy="3840480"/>
          </a:xfrm>
          <a:prstGeom prst="roundRect">
            <a:avLst>
              <a:gd name="adj" fmla="val 2081"/>
            </a:avLst>
          </a:prstGeom>
          <a:solidFill>
            <a:srgbClr val="F0EBFB"/>
          </a:solidFill>
          <a:ln w="12700">
            <a:solidFill>
              <a:srgbClr val="F0EBFB"/>
            </a:solidFill>
            <a:prstDash val="solid"/>
          </a:ln>
        </p:spPr>
        <p:txBody>
          <a:bodyPr/>
          <a:lstStyle/>
          <a:p>
            <a:endParaRPr lang="ru-RU"/>
          </a:p>
        </p:txBody>
      </p:sp>
      <p:sp>
        <p:nvSpPr>
          <p:cNvPr id="10" name="Shape 7"/>
          <p:cNvSpPr/>
          <p:nvPr/>
        </p:nvSpPr>
        <p:spPr>
          <a:xfrm>
            <a:off x="4566818" y="1691640"/>
            <a:ext cx="731520" cy="731520"/>
          </a:xfrm>
          <a:prstGeom prst="ellipse">
            <a:avLst/>
          </a:prstGeom>
          <a:solidFill>
            <a:srgbClr val="6D28D9"/>
          </a:solidFill>
          <a:ln w="12700">
            <a:solidFill>
              <a:srgbClr val="6D28D9"/>
            </a:solidFill>
            <a:prstDash val="solid"/>
          </a:ln>
        </p:spPr>
        <p:txBody>
          <a:bodyPr/>
          <a:lstStyle/>
          <a:p>
            <a:endParaRPr lang="ru-RU"/>
          </a:p>
        </p:txBody>
      </p:sp>
      <p:sp>
        <p:nvSpPr>
          <p:cNvPr id="12" name="Text 8"/>
          <p:cNvSpPr txBox="1"/>
          <p:nvPr/>
        </p:nvSpPr>
        <p:spPr>
          <a:xfrm>
            <a:off x="5435498" y="1691640"/>
            <a:ext cx="2235098" cy="731520"/>
          </a:xfrm>
          <a:prstGeom prst="rect">
            <a:avLst/>
          </a:prstGeom>
          <a:noFill/>
          <a:ln/>
        </p:spPr>
        <p:txBody>
          <a:bodyPr wrap="square" lIns="0" tIns="0" rIns="0" bIns="0" rtlCol="0" anchor="ctr"/>
          <a:lstStyle/>
          <a:p>
            <a:pPr marL="0" indent="0" algn="l">
              <a:buNone/>
            </a:pPr>
            <a:r>
              <a:rPr lang="en-US" sz="2000" b="1" dirty="0">
                <a:solidFill>
                  <a:srgbClr val="13294B"/>
                </a:solidFill>
                <a:latin typeface="Calibri" pitchFamily="34" charset="0"/>
                <a:ea typeface="Calibri" pitchFamily="34" charset="-122"/>
                <a:cs typeface="Calibri" pitchFamily="34" charset="-120"/>
              </a:rPr>
              <a:t>Distant TNOs</a:t>
            </a:r>
            <a:endParaRPr lang="en-US" sz="2000" dirty="0"/>
          </a:p>
        </p:txBody>
      </p:sp>
      <p:sp>
        <p:nvSpPr>
          <p:cNvPr id="13" name="Text 9"/>
          <p:cNvSpPr txBox="1"/>
          <p:nvPr/>
        </p:nvSpPr>
        <p:spPr>
          <a:xfrm>
            <a:off x="4566818" y="2697480"/>
            <a:ext cx="3103778" cy="2560320"/>
          </a:xfrm>
          <a:prstGeom prst="rect">
            <a:avLst/>
          </a:prstGeom>
          <a:noFill/>
          <a:ln/>
        </p:spPr>
        <p:txBody>
          <a:bodyPr wrap="square" lIns="0" tIns="0" rIns="0" bIns="0" rtlCol="0" anchor="t"/>
          <a:lstStyle/>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Clustered orbits beyond 150–250 AU</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Planet Nine (≈6 Earth masses, 380 AU) is still not found</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Significance debated: selection effects</a:t>
            </a:r>
            <a:endParaRPr lang="en-US" sz="1500" dirty="0"/>
          </a:p>
        </p:txBody>
      </p:sp>
      <p:sp>
        <p:nvSpPr>
          <p:cNvPr id="14" name="Shape 10"/>
          <p:cNvSpPr/>
          <p:nvPr/>
        </p:nvSpPr>
        <p:spPr>
          <a:xfrm>
            <a:off x="8127797" y="1463040"/>
            <a:ext cx="3515258" cy="3840480"/>
          </a:xfrm>
          <a:prstGeom prst="roundRect">
            <a:avLst>
              <a:gd name="adj" fmla="val 2081"/>
            </a:avLst>
          </a:prstGeom>
          <a:solidFill>
            <a:srgbClr val="FDEEE3"/>
          </a:solidFill>
          <a:ln w="12700">
            <a:solidFill>
              <a:srgbClr val="FDEEE3"/>
            </a:solidFill>
            <a:prstDash val="solid"/>
          </a:ln>
        </p:spPr>
        <p:txBody>
          <a:bodyPr/>
          <a:lstStyle/>
          <a:p>
            <a:endParaRPr lang="ru-RU"/>
          </a:p>
        </p:txBody>
      </p:sp>
      <p:sp>
        <p:nvSpPr>
          <p:cNvPr id="15" name="Shape 11"/>
          <p:cNvSpPr/>
          <p:nvPr/>
        </p:nvSpPr>
        <p:spPr>
          <a:xfrm>
            <a:off x="8356397" y="1691640"/>
            <a:ext cx="731520" cy="731520"/>
          </a:xfrm>
          <a:prstGeom prst="ellipse">
            <a:avLst/>
          </a:prstGeom>
          <a:solidFill>
            <a:srgbClr val="D9480F"/>
          </a:solidFill>
          <a:ln w="12700">
            <a:solidFill>
              <a:srgbClr val="D9480F"/>
            </a:solidFill>
            <a:prstDash val="solid"/>
          </a:ln>
        </p:spPr>
        <p:txBody>
          <a:bodyPr/>
          <a:lstStyle/>
          <a:p>
            <a:endParaRPr lang="ru-RU"/>
          </a:p>
        </p:txBody>
      </p:sp>
      <p:sp>
        <p:nvSpPr>
          <p:cNvPr id="17" name="Text 12"/>
          <p:cNvSpPr txBox="1"/>
          <p:nvPr/>
        </p:nvSpPr>
        <p:spPr>
          <a:xfrm>
            <a:off x="9225077" y="1691640"/>
            <a:ext cx="2235098" cy="731520"/>
          </a:xfrm>
          <a:prstGeom prst="rect">
            <a:avLst/>
          </a:prstGeom>
          <a:noFill/>
          <a:ln/>
        </p:spPr>
        <p:txBody>
          <a:bodyPr wrap="square" lIns="0" tIns="0" rIns="0" bIns="0" rtlCol="0" anchor="ctr"/>
          <a:lstStyle/>
          <a:p>
            <a:pPr marL="0" indent="0" algn="l">
              <a:buNone/>
            </a:pPr>
            <a:r>
              <a:rPr lang="en-US" sz="2000" b="1" dirty="0">
                <a:solidFill>
                  <a:srgbClr val="13294B"/>
                </a:solidFill>
                <a:latin typeface="Calibri" pitchFamily="34" charset="0"/>
                <a:ea typeface="Calibri" pitchFamily="34" charset="-122"/>
                <a:cs typeface="Calibri" pitchFamily="34" charset="-120"/>
              </a:rPr>
              <a:t>Rotation curves</a:t>
            </a:r>
            <a:endParaRPr lang="en-US" sz="2000" dirty="0"/>
          </a:p>
        </p:txBody>
      </p:sp>
      <p:sp>
        <p:nvSpPr>
          <p:cNvPr id="18" name="Text 13"/>
          <p:cNvSpPr txBox="1"/>
          <p:nvPr/>
        </p:nvSpPr>
        <p:spPr>
          <a:xfrm>
            <a:off x="8356397" y="2697480"/>
            <a:ext cx="3103778" cy="2560320"/>
          </a:xfrm>
          <a:prstGeom prst="rect">
            <a:avLst/>
          </a:prstGeom>
          <a:noFill/>
          <a:ln/>
        </p:spPr>
        <p:txBody>
          <a:bodyPr wrap="square" lIns="0" tIns="0" rIns="0" bIns="0" rtlCol="0" anchor="t"/>
          <a:lstStyle/>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Flat curves: dark matter or modified gravity?</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Tully–Fisher: v⁴ = GM·a₀ with one acceleration scale a₀</a:t>
            </a:r>
            <a:endParaRPr lang="en-US" sz="1500" dirty="0"/>
          </a:p>
        </p:txBody>
      </p:sp>
      <p:sp>
        <p:nvSpPr>
          <p:cNvPr id="19" name="Shape 14"/>
          <p:cNvSpPr/>
          <p:nvPr/>
        </p:nvSpPr>
        <p:spPr>
          <a:xfrm>
            <a:off x="548640" y="5486400"/>
            <a:ext cx="11094415" cy="822960"/>
          </a:xfrm>
          <a:prstGeom prst="roundRect">
            <a:avLst>
              <a:gd name="adj" fmla="val 8889"/>
            </a:avLst>
          </a:prstGeom>
          <a:solidFill>
            <a:srgbClr val="13294B"/>
          </a:solidFill>
          <a:ln w="12700">
            <a:solidFill>
              <a:srgbClr val="13294B"/>
            </a:solidFill>
            <a:prstDash val="solid"/>
          </a:ln>
        </p:spPr>
        <p:txBody>
          <a:bodyPr/>
          <a:lstStyle/>
          <a:p>
            <a:endParaRPr lang="ru-RU"/>
          </a:p>
        </p:txBody>
      </p:sp>
      <p:sp>
        <p:nvSpPr>
          <p:cNvPr id="20" name="Text 15"/>
          <p:cNvSpPr txBox="1"/>
          <p:nvPr/>
        </p:nvSpPr>
        <p:spPr>
          <a:xfrm>
            <a:off x="822960" y="5486400"/>
            <a:ext cx="10545775" cy="822960"/>
          </a:xfrm>
          <a:prstGeom prst="rect">
            <a:avLst/>
          </a:prstGeom>
          <a:noFill/>
          <a:ln/>
        </p:spPr>
        <p:txBody>
          <a:bodyPr wrap="square" lIns="0" tIns="0" rIns="0" bIns="0" rtlCol="0" anchor="ctr"/>
          <a:lstStyle/>
          <a:p>
            <a:pPr marL="0" indent="0" algn="l">
              <a:buNone/>
            </a:pPr>
            <a:r>
              <a:rPr lang="en-US" sz="1500" dirty="0">
                <a:solidFill>
                  <a:srgbClr val="FFFFFF"/>
                </a:solidFill>
                <a:latin typeface="Calibri" pitchFamily="34" charset="0"/>
                <a:ea typeface="Calibri" pitchFamily="34" charset="-122"/>
                <a:cs typeface="Calibri" pitchFamily="34" charset="-120"/>
              </a:rPr>
              <a:t>The Spin-Density Model offers one cause: the dynamics of the medium in which bodies interact</a:t>
            </a:r>
            <a:endParaRPr lang="en-US" sz="1500" dirty="0"/>
          </a:p>
        </p:txBody>
      </p:sp>
      <p:sp>
        <p:nvSpPr>
          <p:cNvPr id="21" name="Text 16"/>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3" name="Text 14">
            <a:extLst>
              <a:ext uri="{FF2B5EF4-FFF2-40B4-BE49-F238E27FC236}">
                <a16:creationId xmlns:a16="http://schemas.microsoft.com/office/drawing/2014/main" id="{6C1A0D3B-7670-9D07-1AF7-07EC35983DED}"/>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2</a:t>
            </a:r>
            <a:endParaRPr lang="en-US" sz="2400" dirty="0"/>
          </a:p>
        </p:txBody>
      </p:sp>
      <p:pic>
        <p:nvPicPr>
          <p:cNvPr id="24" name="Picture 23" descr="g_scale.png"/>
          <p:cNvPicPr>
            <a:picLocks noChangeAspect="1"/>
          </p:cNvPicPr>
          <p:nvPr/>
        </p:nvPicPr>
        <p:blipFill>
          <a:blip r:embed="rId3"/>
          <a:stretch>
            <a:fillRect/>
          </a:stretch>
        </p:blipFill>
        <p:spPr>
          <a:xfrm>
            <a:off x="960120" y="1874520"/>
            <a:ext cx="365760" cy="365760"/>
          </a:xfrm>
          <a:prstGeom prst="rect">
            <a:avLst/>
          </a:prstGeom>
        </p:spPr>
      </p:pic>
      <p:pic>
        <p:nvPicPr>
          <p:cNvPr id="25" name="Picture 24" descr="tno.png"/>
          <p:cNvPicPr>
            <a:picLocks noChangeAspect="1"/>
          </p:cNvPicPr>
          <p:nvPr/>
        </p:nvPicPr>
        <p:blipFill>
          <a:blip r:embed="rId4"/>
          <a:stretch>
            <a:fillRect/>
          </a:stretch>
        </p:blipFill>
        <p:spPr>
          <a:xfrm>
            <a:off x="4749698" y="1874520"/>
            <a:ext cx="365760" cy="365760"/>
          </a:xfrm>
          <a:prstGeom prst="rect">
            <a:avLst/>
          </a:prstGeom>
        </p:spPr>
      </p:pic>
      <p:pic>
        <p:nvPicPr>
          <p:cNvPr id="26" name="Picture 25" descr="galaxy.png"/>
          <p:cNvPicPr>
            <a:picLocks noChangeAspect="1"/>
          </p:cNvPicPr>
          <p:nvPr/>
        </p:nvPicPr>
        <p:blipFill>
          <a:blip r:embed="rId5"/>
          <a:stretch>
            <a:fillRect/>
          </a:stretch>
        </p:blipFill>
        <p:spPr>
          <a:xfrm>
            <a:off x="8539277" y="1874520"/>
            <a:ext cx="365760" cy="365760"/>
          </a:xfrm>
          <a:prstGeom prst="rect">
            <a:avLst/>
          </a:prstGeom>
        </p:spPr>
      </p:pic>
      <p:sp>
        <p:nvSpPr>
          <p:cNvPr id="5001" name="Text 5001"/>
          <p:cNvSpPr txBox="1"/>
          <p:nvPr/>
        </p:nvSpPr>
        <p:spPr>
          <a:xfrm>
            <a:off x="777240" y="4206240"/>
            <a:ext cx="3099816" cy="64008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3000" b="1" dirty="0">
                <a:solidFill>
                  <a:srgbClr val="0B7FC1"/>
                </a:solidFill>
                <a:latin typeface="Cambria"/>
                <a:ea typeface="Cambria"/>
                <a:cs typeface="Cambria"/>
              </a:rPr>
              <a:t>~500 ppm</a:t>
            </a:r>
            <a:endParaRPr lang="en-US" sz="3000" dirty="0"/>
          </a:p>
        </p:txBody>
      </p:sp>
      <p:sp>
        <p:nvSpPr>
          <p:cNvPr id="5002" name="Text 5002"/>
          <p:cNvSpPr txBox="1"/>
          <p:nvPr/>
        </p:nvSpPr>
        <p:spPr>
          <a:xfrm>
            <a:off x="777240" y="4846320"/>
            <a:ext cx="3099816"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00" dirty="0">
                <a:solidFill>
                  <a:srgbClr val="5B6B82"/>
                </a:solidFill>
                <a:latin typeface="Calibri"/>
                <a:ea typeface="Calibri"/>
                <a:cs typeface="Calibri"/>
              </a:rPr>
              <a:t>spread of G values</a:t>
            </a:r>
            <a:endParaRPr lang="en-US" sz="1300" dirty="0"/>
          </a:p>
        </p:txBody>
      </p:sp>
      <p:sp>
        <p:nvSpPr>
          <p:cNvPr id="5003" name="Text 5003"/>
          <p:cNvSpPr txBox="1"/>
          <p:nvPr/>
        </p:nvSpPr>
        <p:spPr>
          <a:xfrm>
            <a:off x="4562856" y="4206240"/>
            <a:ext cx="3099816" cy="640080"/>
          </a:xfrm>
          <a:prstGeom prst="rect">
            <a:avLst/>
          </a:prstGeom>
          <a:noFill/>
          <a:ln/>
        </p:spPr>
        <p:txBody>
          <a:bodyPr wrap="square" lIns="0" tIns="0" rIns="0" bIns="0" rtlCol="0" anchor="t">
            <a:normAutofit/>
          </a:bodyPr>
          <a:lstStyle/>
          <a:p>
            <a:r>
              <a:rPr lang="en-US" sz="3000" b="1" dirty="0">
                <a:solidFill>
                  <a:srgbClr val="6D28D9"/>
                </a:solidFill>
                <a:latin typeface="Cambria"/>
                <a:ea typeface="Cambria"/>
                <a:cs typeface="Cambria"/>
              </a:rPr>
              <a:t>≈ 6 M</a:t>
            </a:r>
            <a:r>
              <a:rPr lang="ru-RU" baseline="-25000" dirty="0"/>
              <a:t>⊕</a:t>
            </a:r>
            <a:r>
              <a:rPr lang="ru-RU" sz="3200" dirty="0"/>
              <a:t> </a:t>
            </a:r>
            <a:endParaRPr lang="en-US" sz="3000" dirty="0"/>
          </a:p>
        </p:txBody>
      </p:sp>
      <p:sp>
        <p:nvSpPr>
          <p:cNvPr id="5004" name="Text 5004"/>
          <p:cNvSpPr txBox="1"/>
          <p:nvPr/>
        </p:nvSpPr>
        <p:spPr>
          <a:xfrm>
            <a:off x="4562856" y="4846320"/>
            <a:ext cx="3099816"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00" dirty="0">
                <a:solidFill>
                  <a:srgbClr val="5B6B82"/>
                </a:solidFill>
                <a:latin typeface="Calibri"/>
                <a:ea typeface="Calibri"/>
                <a:cs typeface="Calibri"/>
              </a:rPr>
              <a:t>hypothetical planet, not found</a:t>
            </a:r>
            <a:endParaRPr lang="en-US" sz="1300" dirty="0"/>
          </a:p>
        </p:txBody>
      </p:sp>
      <p:sp>
        <p:nvSpPr>
          <p:cNvPr id="5005" name="Text 5005"/>
          <p:cNvSpPr txBox="1"/>
          <p:nvPr/>
        </p:nvSpPr>
        <p:spPr>
          <a:xfrm>
            <a:off x="8357616" y="4206240"/>
            <a:ext cx="3099816" cy="64008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3000" b="1" dirty="0">
                <a:solidFill>
                  <a:srgbClr val="D9480F"/>
                </a:solidFill>
                <a:latin typeface="Cambria"/>
                <a:ea typeface="Cambria"/>
                <a:cs typeface="Cambria"/>
              </a:rPr>
              <a:t>1.2·10</a:t>
            </a:r>
            <a:r>
              <a:rPr lang="en-US" sz="3000" b="1" baseline="30000" dirty="0">
                <a:solidFill>
                  <a:srgbClr val="D9480F"/>
                </a:solidFill>
                <a:latin typeface="Cambria"/>
                <a:ea typeface="Cambria"/>
                <a:cs typeface="Cambria"/>
              </a:rPr>
              <a:t>−10</a:t>
            </a:r>
            <a:endParaRPr lang="en-US" sz="3000" dirty="0"/>
          </a:p>
        </p:txBody>
      </p:sp>
      <p:sp>
        <p:nvSpPr>
          <p:cNvPr id="5006" name="Text 5006"/>
          <p:cNvSpPr txBox="1"/>
          <p:nvPr/>
        </p:nvSpPr>
        <p:spPr>
          <a:xfrm>
            <a:off x="8357616" y="4846320"/>
            <a:ext cx="3099816"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00" dirty="0">
                <a:solidFill>
                  <a:srgbClr val="5B6B82"/>
                </a:solidFill>
                <a:latin typeface="Calibri"/>
                <a:ea typeface="Calibri"/>
                <a:cs typeface="Calibri"/>
              </a:rPr>
              <a:t>m/s², universal acceleration scale</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STEP 1 · CLASSICAL MECHANICS</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Dumbbell + flywheel: orbit change without mass ejection</a:t>
            </a:r>
            <a:endParaRPr lang="en-US" sz="3000" dirty="0"/>
          </a:p>
        </p:txBody>
      </p:sp>
      <p:sp>
        <p:nvSpPr>
          <p:cNvPr id="4" name="Shape 2"/>
          <p:cNvSpPr/>
          <p:nvPr/>
        </p:nvSpPr>
        <p:spPr>
          <a:xfrm>
            <a:off x="548640" y="1463040"/>
            <a:ext cx="6675120" cy="4114800"/>
          </a:xfrm>
          <a:prstGeom prst="roundRect">
            <a:avLst>
              <a:gd name="adj" fmla="val 1778"/>
            </a:avLst>
          </a:prstGeom>
          <a:solidFill>
            <a:srgbClr val="FFFFFF"/>
          </a:solidFill>
          <a:ln w="12700">
            <a:solidFill>
              <a:srgbClr val="CBD5E1"/>
            </a:solidFill>
            <a:prstDash val="solid"/>
          </a:ln>
        </p:spPr>
        <p:txBody>
          <a:bodyPr/>
          <a:lstStyle/>
          <a:p>
            <a:endParaRPr lang="ru-RU"/>
          </a:p>
        </p:txBody>
      </p:sp>
      <p:pic>
        <p:nvPicPr>
          <p:cNvPr id="5" name="Image 0" descr="img/ferry_modes.png"/>
          <p:cNvPicPr>
            <a:picLocks noChangeAspect="1"/>
          </p:cNvPicPr>
          <p:nvPr/>
        </p:nvPicPr>
        <p:blipFill>
          <a:blip r:embed="rId3"/>
          <a:stretch>
            <a:fillRect/>
          </a:stretch>
        </p:blipFill>
        <p:spPr>
          <a:xfrm>
            <a:off x="640080" y="1541853"/>
            <a:ext cx="6492240" cy="3957175"/>
          </a:xfrm>
          <a:prstGeom prst="rect">
            <a:avLst/>
          </a:prstGeom>
        </p:spPr>
      </p:pic>
      <p:sp>
        <p:nvSpPr>
          <p:cNvPr id="6" name="Text 3"/>
          <p:cNvSpPr txBox="1"/>
          <p:nvPr/>
        </p:nvSpPr>
        <p:spPr>
          <a:xfrm>
            <a:off x="548640" y="5650992"/>
            <a:ext cx="6675120" cy="274320"/>
          </a:xfrm>
          <a:prstGeom prst="rect">
            <a:avLst/>
          </a:prstGeom>
          <a:noFill/>
          <a:ln/>
        </p:spPr>
        <p:txBody>
          <a:bodyPr wrap="square" lIns="0" tIns="0" rIns="0" bIns="0" rtlCol="0" anchor="t"/>
          <a:lstStyle/>
          <a:p>
            <a:pPr marL="0" indent="0" algn="l">
              <a:buNone/>
            </a:pPr>
            <a:r>
              <a:rPr lang="en-US" sz="1150" dirty="0">
                <a:solidFill>
                  <a:srgbClr val="5B6B82"/>
                </a:solidFill>
                <a:latin typeface="Calibri" pitchFamily="34" charset="0"/>
                <a:ea typeface="Calibri" pitchFamily="34" charset="-122"/>
                <a:cs typeface="Calibri" pitchFamily="34" charset="-120"/>
              </a:rPr>
              <a:t>Ascent: ε = 3π/4, flywheel spins up          Descent: ε = π/4, flywheel brakes</a:t>
            </a:r>
            <a:endParaRPr lang="en-US" sz="1150" dirty="0"/>
          </a:p>
        </p:txBody>
      </p:sp>
      <p:sp>
        <p:nvSpPr>
          <p:cNvPr id="7" name="Shape 4"/>
          <p:cNvSpPr/>
          <p:nvPr/>
        </p:nvSpPr>
        <p:spPr>
          <a:xfrm>
            <a:off x="7452360" y="1463040"/>
            <a:ext cx="4187952" cy="1325880"/>
          </a:xfrm>
          <a:prstGeom prst="roundRect">
            <a:avLst>
              <a:gd name="adj" fmla="val 5517"/>
            </a:avLst>
          </a:prstGeom>
          <a:solidFill>
            <a:srgbClr val="13294B"/>
          </a:solidFill>
          <a:ln w="12700">
            <a:solidFill>
              <a:srgbClr val="13294B"/>
            </a:solidFill>
            <a:prstDash val="solid"/>
          </a:ln>
        </p:spPr>
        <p:txBody>
          <a:bodyPr/>
          <a:lstStyle/>
          <a:p>
            <a:endParaRPr lang="ru-RU"/>
          </a:p>
        </p:txBody>
      </p:sp>
      <p:sp>
        <p:nvSpPr>
          <p:cNvPr id="8" name="Text 5"/>
          <p:cNvSpPr txBox="1"/>
          <p:nvPr/>
        </p:nvSpPr>
        <p:spPr>
          <a:xfrm>
            <a:off x="7635240" y="1554480"/>
            <a:ext cx="3840480" cy="320040"/>
          </a:xfrm>
          <a:prstGeom prst="rect">
            <a:avLst/>
          </a:prstGeom>
          <a:noFill/>
          <a:ln/>
        </p:spPr>
        <p:txBody>
          <a:bodyPr wrap="square" lIns="0" tIns="0" rIns="0" bIns="0" rtlCol="0" anchor="t"/>
          <a:lstStyle/>
          <a:p>
            <a:pPr marL="0" indent="0" algn="l">
              <a:buNone/>
            </a:pPr>
            <a:r>
              <a:rPr lang="en-US" sz="1350" b="1" dirty="0">
                <a:solidFill>
                  <a:srgbClr val="F08A5D"/>
                </a:solidFill>
                <a:latin typeface="Calibri" pitchFamily="34" charset="0"/>
                <a:ea typeface="Calibri" pitchFamily="34" charset="-122"/>
                <a:cs typeface="Calibri" pitchFamily="34" charset="-120"/>
              </a:rPr>
              <a:t>Conservation in a central field</a:t>
            </a:r>
            <a:endParaRPr lang="en-US" sz="1350" dirty="0"/>
          </a:p>
        </p:txBody>
      </p:sp>
      <p:pic>
        <p:nvPicPr>
          <p:cNvPr id="9" name="Image 1" descr="img/eqKO_w.png"/>
          <p:cNvPicPr>
            <a:picLocks noChangeAspect="1"/>
          </p:cNvPicPr>
          <p:nvPr/>
        </p:nvPicPr>
        <p:blipFill>
          <a:blip r:embed="rId4"/>
          <a:stretch>
            <a:fillRect/>
          </a:stretch>
        </p:blipFill>
        <p:spPr>
          <a:xfrm>
            <a:off x="8375066" y="2011680"/>
            <a:ext cx="2342540" cy="292456"/>
          </a:xfrm>
          <a:prstGeom prst="rect">
            <a:avLst/>
          </a:prstGeom>
        </p:spPr>
      </p:pic>
      <p:sp>
        <p:nvSpPr>
          <p:cNvPr id="10" name="Text 6"/>
          <p:cNvSpPr txBox="1"/>
          <p:nvPr/>
        </p:nvSpPr>
        <p:spPr>
          <a:xfrm>
            <a:off x="7452360" y="2971800"/>
            <a:ext cx="4187952" cy="3337560"/>
          </a:xfrm>
          <a:prstGeom prst="rect">
            <a:avLst/>
          </a:prstGeom>
          <a:noFill/>
          <a:ln/>
        </p:spPr>
        <p:txBody>
          <a:bodyPr wrap="square" lIns="0" tIns="0" rIns="0" bIns="0" rtlCol="0" anchor="t"/>
          <a:lstStyle/>
          <a:p>
            <a:pPr marL="0" indent="0" algn="l">
              <a:spcAft>
                <a:spcPts val="1000"/>
              </a:spcAft>
              <a:buNone/>
            </a:pPr>
            <a:r>
              <a:rPr lang="en-US" sz="1400" dirty="0">
                <a:solidFill>
                  <a:srgbClr val="1B2A41"/>
                </a:solidFill>
                <a:latin typeface="Calibri" pitchFamily="34" charset="0"/>
                <a:ea typeface="Calibri" pitchFamily="34" charset="-122"/>
                <a:cs typeface="Calibri" pitchFamily="34" charset="-120"/>
              </a:rPr>
              <a:t>Internal momentum K</a:t>
            </a:r>
            <a:r>
              <a:rPr lang="en-US" sz="1400" baseline="-40000" dirty="0">
                <a:solidFill>
                  <a:srgbClr val="1B2A41"/>
                </a:solidFill>
                <a:latin typeface="Calibri" pitchFamily="34" charset="0"/>
                <a:ea typeface="Calibri" pitchFamily="34" charset="-122"/>
                <a:cs typeface="Calibri" pitchFamily="34" charset="-120"/>
              </a:rPr>
              <a:t>i</a:t>
            </a:r>
            <a:r>
              <a:rPr lang="en-US" sz="1400" dirty="0">
                <a:solidFill>
                  <a:srgbClr val="1B2A41"/>
                </a:solidFill>
                <a:latin typeface="Calibri" pitchFamily="34" charset="0"/>
                <a:ea typeface="Calibri" pitchFamily="34" charset="-122"/>
                <a:cs typeface="Calibri" pitchFamily="34" charset="-120"/>
              </a:rPr>
              <a:t> of the flywheel flows into orbital momentum K</a:t>
            </a:r>
            <a:r>
              <a:rPr lang="en-US" sz="1400" baseline="-40000" dirty="0">
                <a:solidFill>
                  <a:srgbClr val="1B2A41"/>
                </a:solidFill>
                <a:latin typeface="Calibri" pitchFamily="34" charset="0"/>
                <a:ea typeface="Calibri" pitchFamily="34" charset="-122"/>
                <a:cs typeface="Calibri" pitchFamily="34" charset="-120"/>
              </a:rPr>
              <a:t>e</a:t>
            </a:r>
            <a:r>
              <a:rPr lang="en-US" sz="1400" dirty="0">
                <a:solidFill>
                  <a:srgbClr val="1B2A41"/>
                </a:solidFill>
                <a:latin typeface="Calibri" pitchFamily="34" charset="0"/>
                <a:ea typeface="Calibri" pitchFamily="34" charset="-122"/>
                <a:cs typeface="Calibri" pitchFamily="34" charset="-120"/>
              </a:rPr>
              <a:t> of the centre of mass.</a:t>
            </a:r>
            <a:endParaRPr lang="en-US" sz="1500" dirty="0"/>
          </a:p>
          <a:p>
            <a:pPr marL="0" indent="0" algn="l">
              <a:spcAft>
                <a:spcPts val="1000"/>
              </a:spcAft>
              <a:buNone/>
            </a:pPr>
            <a:r>
              <a:rPr lang="en-US" sz="1400" dirty="0">
                <a:solidFill>
                  <a:srgbClr val="1B2A41"/>
                </a:solidFill>
                <a:latin typeface="Calibri" pitchFamily="34" charset="0"/>
                <a:ea typeface="Calibri" pitchFamily="34" charset="-122"/>
                <a:cs typeface="Calibri" pitchFamily="34" charset="-120"/>
              </a:rPr>
              <a:t>D = 100 km at r = 6675 km: ±7 km per revolution.</a:t>
            </a:r>
            <a:endParaRPr lang="en-US" sz="1500" dirty="0"/>
          </a:p>
          <a:p>
            <a:pPr marL="0" indent="0" algn="l">
              <a:spcAft>
                <a:spcPts val="1000"/>
              </a:spcAft>
              <a:buNone/>
            </a:pPr>
            <a:r>
              <a:rPr lang="en-US" sz="1400" dirty="0">
                <a:solidFill>
                  <a:srgbClr val="1B2A41"/>
                </a:solidFill>
                <a:latin typeface="Calibri" pitchFamily="34" charset="0"/>
                <a:ea typeface="Calibri" pitchFamily="34" charset="-122"/>
                <a:cs typeface="Calibri" pitchFamily="34" charset="-120"/>
              </a:rPr>
              <a:t>From nature: the Moon recedes by 3.8 cm per year while the Earth’s spin slows down.</a:t>
            </a:r>
            <a:endParaRPr lang="en-US" sz="1500" dirty="0"/>
          </a:p>
          <a:p>
            <a:pPr marL="0" indent="0" algn="l">
              <a:buNone/>
            </a:pPr>
            <a:r>
              <a:rPr lang="en-US" sz="1400" i="1" dirty="0">
                <a:solidFill>
                  <a:srgbClr val="5B6B82"/>
                </a:solidFill>
                <a:latin typeface="Calibri" pitchFamily="34" charset="0"/>
                <a:ea typeface="Calibri" pitchFamily="34" charset="-122"/>
                <a:cs typeface="Calibri" pitchFamily="34" charset="-120"/>
              </a:rPr>
              <a:t>Centre of mass of the whole system is not shifted: conservation law is not broken.</a:t>
            </a:r>
            <a:endParaRPr lang="en-US" sz="1500" dirty="0"/>
          </a:p>
        </p:txBody>
      </p:sp>
      <p:sp>
        <p:nvSpPr>
          <p:cNvPr id="11" name="Text 7"/>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3" name="Text 14">
            <a:extLst>
              <a:ext uri="{FF2B5EF4-FFF2-40B4-BE49-F238E27FC236}">
                <a16:creationId xmlns:a16="http://schemas.microsoft.com/office/drawing/2014/main" id="{DDE03452-E65C-7712-D513-768EB013872B}"/>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3</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STEP 1 · ALREADY ENGINEERING</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The Orbital Ferry: the classical principle at work</a:t>
            </a:r>
            <a:endParaRPr lang="en-US" sz="3000" dirty="0"/>
          </a:p>
        </p:txBody>
      </p:sp>
      <p:sp>
        <p:nvSpPr>
          <p:cNvPr id="4" name="Shape 2"/>
          <p:cNvSpPr/>
          <p:nvPr/>
        </p:nvSpPr>
        <p:spPr>
          <a:xfrm>
            <a:off x="548640" y="1463040"/>
            <a:ext cx="4846320" cy="4846320"/>
          </a:xfrm>
          <a:prstGeom prst="roundRect">
            <a:avLst>
              <a:gd name="adj" fmla="val 1509"/>
            </a:avLst>
          </a:prstGeom>
          <a:solidFill>
            <a:srgbClr val="F8F9FC"/>
          </a:solidFill>
          <a:ln w="12700">
            <a:solidFill>
              <a:srgbClr val="CBD5E1"/>
            </a:solidFill>
            <a:prstDash val="solid"/>
          </a:ln>
        </p:spPr>
        <p:txBody>
          <a:bodyPr/>
          <a:lstStyle/>
          <a:p>
            <a:endParaRPr lang="ru-RU"/>
          </a:p>
        </p:txBody>
      </p:sp>
      <p:pic>
        <p:nvPicPr>
          <p:cNvPr id="9"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0080" y="1508760"/>
            <a:ext cx="4754880" cy="4754880"/>
          </a:xfrm>
          <a:prstGeom prst="rect">
            <a:avLst/>
          </a:prstGeom>
        </p:spPr>
      </p:pic>
      <p:sp>
        <p:nvSpPr>
          <p:cNvPr id="6" name="Shape 3"/>
          <p:cNvSpPr/>
          <p:nvPr/>
        </p:nvSpPr>
        <p:spPr>
          <a:xfrm>
            <a:off x="5669280" y="1463040"/>
            <a:ext cx="5971032" cy="1051560"/>
          </a:xfrm>
          <a:prstGeom prst="roundRect">
            <a:avLst>
              <a:gd name="adj" fmla="val 6957"/>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852160" y="1536192"/>
            <a:ext cx="5669280" cy="914400"/>
          </a:xfrm>
          <a:prstGeom prst="rect">
            <a:avLst/>
          </a:prstGeom>
          <a:noFill/>
          <a:ln/>
        </p:spPr>
        <p:txBody>
          <a:bodyPr wrap="square" lIns="0" tIns="0" rIns="0" bIns="0" rtlCol="0" anchor="t"/>
          <a:lstStyle/>
          <a:p>
            <a:pPr marL="0" indent="0" algn="l">
              <a:spcAft>
                <a:spcPts val="200"/>
              </a:spcAft>
              <a:buNone/>
            </a:pPr>
            <a:r>
              <a:rPr lang="en-US" sz="1700" b="1" dirty="0">
                <a:solidFill>
                  <a:srgbClr val="FFFFFF"/>
                </a:solidFill>
                <a:latin typeface="Calibri" pitchFamily="34" charset="0"/>
                <a:ea typeface="Calibri" pitchFamily="34" charset="-122"/>
                <a:cs typeface="Calibri" pitchFamily="34" charset="-120"/>
              </a:rPr>
              <a:t>9 t of payload (20 t vehicle) raised by 23 km</a:t>
            </a:r>
            <a:endParaRPr lang="en-US" sz="1500" dirty="0"/>
          </a:p>
          <a:p>
            <a:pPr marL="0" indent="0" algn="l">
              <a:buNone/>
            </a:pPr>
            <a:r>
              <a:rPr lang="en-US" sz="1300" dirty="0">
                <a:solidFill>
                  <a:srgbClr val="C9D6EA"/>
                </a:solidFill>
                <a:latin typeface="Calibri" pitchFamily="34" charset="0"/>
                <a:ea typeface="Calibri" pitchFamily="34" charset="-122"/>
                <a:cs typeface="Calibri" pitchFamily="34" charset="-120"/>
              </a:rPr>
              <a:t>low lunar orbit, dumbbell D = 30 km, 4 revolutions, about 8 hours</a:t>
            </a:r>
            <a:endParaRPr lang="en-US" sz="1500" dirty="0"/>
          </a:p>
        </p:txBody>
      </p:sp>
      <p:sp>
        <p:nvSpPr>
          <p:cNvPr id="8" name="Text 5"/>
          <p:cNvSpPr txBox="1"/>
          <p:nvPr/>
        </p:nvSpPr>
        <p:spPr>
          <a:xfrm>
            <a:off x="5669280" y="2651760"/>
            <a:ext cx="5943600" cy="320040"/>
          </a:xfrm>
          <a:prstGeom prst="rect">
            <a:avLst/>
          </a:prstGeom>
          <a:noFill/>
          <a:ln/>
        </p:spPr>
        <p:txBody>
          <a:bodyPr wrap="square" lIns="0" tIns="0" rIns="0" bIns="0" rtlCol="0" anchor="t"/>
          <a:lstStyle/>
          <a:p>
            <a:pPr marL="0" indent="0" algn="l">
              <a:buNone/>
            </a:pPr>
            <a:r>
              <a:rPr lang="en-US" sz="1350" b="1" dirty="0">
                <a:solidFill>
                  <a:srgbClr val="13294B"/>
                </a:solidFill>
                <a:latin typeface="Calibri" pitchFamily="34" charset="0"/>
                <a:ea typeface="Calibri" pitchFamily="34" charset="-122"/>
                <a:cs typeface="Calibri" pitchFamily="34" charset="-120"/>
              </a:rPr>
              <a:t>The same transfer (ΔV ≈ 10 m/s), our estimate:</a:t>
            </a:r>
            <a:endParaRPr lang="en-US" sz="13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669280" y="3017520"/>
          <a:ext cx="5971032" cy="2039112"/>
        </p:xfrm>
        <a:graphic>
          <a:graphicData uri="http://schemas.openxmlformats.org/drawingml/2006/table">
            <a:tbl>
              <a:tblPr/>
              <a:tblGrid>
                <a:gridCol w="201168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2724912">
                  <a:extLst>
                    <a:ext uri="{9D8B030D-6E8A-4147-A177-3AD203B41FA5}">
                      <a16:colId xmlns:a16="http://schemas.microsoft.com/office/drawing/2014/main" val="20002"/>
                    </a:ext>
                  </a:extLst>
                </a:gridCol>
              </a:tblGrid>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System</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3294B"/>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Propellant</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3294B"/>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Energy</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3294B"/>
                    </a:solidFill>
                  </a:tcPr>
                </a:tc>
                <a:extLst>
                  <a:ext uri="{0D108BD9-81ED-4DB2-BD59-A6C34878D82A}">
                    <a16:rowId xmlns:a16="http://schemas.microsoft.com/office/drawing/2014/main" val="10000"/>
                  </a:ext>
                </a:extLst>
              </a:tr>
              <a:tr h="457200">
                <a:tc>
                  <a:txBody>
                    <a:bodyPr/>
                    <a:lstStyle/>
                    <a:p>
                      <a:pPr marL="0" indent="0">
                        <a:buNone/>
                      </a:pPr>
                      <a:r>
                        <a:rPr lang="en-US" sz="1300" dirty="0">
                          <a:solidFill>
                            <a:srgbClr val="1B2A41"/>
                          </a:solidFill>
                          <a:latin typeface="Calibri" pitchFamily="34" charset="0"/>
                          <a:ea typeface="Calibri" pitchFamily="34" charset="-122"/>
                          <a:cs typeface="Calibri" pitchFamily="34" charset="-120"/>
                        </a:rPr>
                        <a:t>Chemical stage, Isp ≈ 320 s</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buNone/>
                      </a:pPr>
                      <a:r>
                        <a:rPr lang="en-US" sz="1300" dirty="0">
                          <a:solidFill>
                            <a:srgbClr val="1B2A41"/>
                          </a:solidFill>
                          <a:latin typeface="Calibri" pitchFamily="34" charset="0"/>
                          <a:ea typeface="Calibri" pitchFamily="34" charset="-122"/>
                          <a:cs typeface="Calibri" pitchFamily="34" charset="-120"/>
                        </a:rPr>
                        <a:t>≈ 65 kg</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buNone/>
                      </a:pPr>
                      <a:r>
                        <a:rPr lang="en-US" sz="1300" dirty="0">
                          <a:solidFill>
                            <a:srgbClr val="1B2A41"/>
                          </a:solidFill>
                          <a:latin typeface="Calibri" pitchFamily="34" charset="0"/>
                          <a:ea typeface="Calibri" pitchFamily="34" charset="-122"/>
                          <a:cs typeface="Calibri" pitchFamily="34" charset="-120"/>
                        </a:rPr>
                        <a:t>chemical energy of the propellant</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buNone/>
                      </a:pPr>
                      <a:r>
                        <a:rPr lang="en-US" sz="1300" dirty="0">
                          <a:solidFill>
                            <a:srgbClr val="1B2A41"/>
                          </a:solidFill>
                          <a:latin typeface="Calibri" pitchFamily="34" charset="0"/>
                          <a:ea typeface="Calibri" pitchFamily="34" charset="-122"/>
                          <a:cs typeface="Calibri" pitchFamily="34" charset="-120"/>
                        </a:rPr>
                        <a:t>Electric tug, Isp ≈ 3000 s</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EEF2F7"/>
                    </a:solidFill>
                  </a:tcPr>
                </a:tc>
                <a:tc>
                  <a:txBody>
                    <a:bodyPr/>
                    <a:lstStyle/>
                    <a:p>
                      <a:pPr marL="0" indent="0">
                        <a:buNone/>
                      </a:pPr>
                      <a:r>
                        <a:rPr lang="en-US" sz="1300" dirty="0">
                          <a:solidFill>
                            <a:srgbClr val="1B2A41"/>
                          </a:solidFill>
                          <a:latin typeface="Calibri" pitchFamily="34" charset="0"/>
                          <a:ea typeface="Calibri" pitchFamily="34" charset="-122"/>
                          <a:cs typeface="Calibri" pitchFamily="34" charset="-120"/>
                        </a:rPr>
                        <a:t>≈ 7 kg xenon</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EEF2F7"/>
                    </a:solidFill>
                  </a:tcPr>
                </a:tc>
                <a:tc>
                  <a:txBody>
                    <a:bodyPr/>
                    <a:lstStyle/>
                    <a:p>
                      <a:pPr marL="0" indent="0">
                        <a:buNone/>
                      </a:pPr>
                      <a:r>
                        <a:rPr lang="en-US" sz="1300" dirty="0">
                          <a:solidFill>
                            <a:srgbClr val="1B2A41"/>
                          </a:solidFill>
                          <a:latin typeface="Calibri" pitchFamily="34" charset="0"/>
                          <a:ea typeface="Calibri" pitchFamily="34" charset="-122"/>
                          <a:cs typeface="Calibri" pitchFamily="34" charset="-120"/>
                        </a:rPr>
                        <a:t>≈ 1.4 MWh of electricity</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EEF2F7"/>
                    </a:solidFill>
                  </a:tcPr>
                </a:tc>
                <a:extLst>
                  <a:ext uri="{0D108BD9-81ED-4DB2-BD59-A6C34878D82A}">
                    <a16:rowId xmlns:a16="http://schemas.microsoft.com/office/drawing/2014/main" val="10002"/>
                  </a:ext>
                </a:extLst>
              </a:tr>
              <a:tr h="457200">
                <a:tc>
                  <a:txBody>
                    <a:bodyPr/>
                    <a:lstStyle/>
                    <a:p>
                      <a:pPr marL="0" indent="0">
                        <a:buNone/>
                      </a:pPr>
                      <a:r>
                        <a:rPr lang="en-US" sz="1300" b="1" dirty="0">
                          <a:solidFill>
                            <a:srgbClr val="D9480F"/>
                          </a:solidFill>
                          <a:latin typeface="Calibri" pitchFamily="34" charset="0"/>
                          <a:ea typeface="Calibri" pitchFamily="34" charset="-122"/>
                          <a:cs typeface="Calibri" pitchFamily="34" charset="-120"/>
                        </a:rPr>
                        <a:t>Orbital Ferry</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buNone/>
                      </a:pPr>
                      <a:r>
                        <a:rPr lang="en-US" sz="1300" b="1" dirty="0">
                          <a:solidFill>
                            <a:srgbClr val="D9480F"/>
                          </a:solidFill>
                          <a:latin typeface="Calibri" pitchFamily="34" charset="0"/>
                          <a:ea typeface="Calibri" pitchFamily="34" charset="-122"/>
                          <a:cs typeface="Calibri" pitchFamily="34" charset="-120"/>
                        </a:rPr>
                        <a:t>0 kg</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buNone/>
                      </a:pPr>
                      <a:r>
                        <a:rPr lang="en-US" sz="1300" b="1" dirty="0">
                          <a:solidFill>
                            <a:srgbClr val="1B2A41"/>
                          </a:solidFill>
                          <a:latin typeface="Calibri" pitchFamily="34" charset="0"/>
                          <a:ea typeface="Calibri" pitchFamily="34" charset="-122"/>
                          <a:cs typeface="Calibri" pitchFamily="34" charset="-120"/>
                        </a:rPr>
                        <a:t>≥ 90 kWh (orbital energy gain), from solar power; recovered by regeneration on the return leg</a:t>
                      </a:r>
                      <a:endParaRPr lang="en-US" sz="1300" dirty="0">
                        <a:latin typeface="Calibri" charset="0"/>
                        <a:ea typeface="Calibri" charset="0"/>
                        <a:cs typeface="Calibri" charset="0"/>
                      </a:endParaRPr>
                    </a:p>
                  </a:txBody>
                  <a:tcPr marL="73152" marR="73152" marT="36576" marB="36576"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Shape 6"/>
          <p:cNvSpPr/>
          <p:nvPr/>
        </p:nvSpPr>
        <p:spPr>
          <a:xfrm>
            <a:off x="5669280" y="5257800"/>
            <a:ext cx="5971032" cy="1051560"/>
          </a:xfrm>
          <a:prstGeom prst="roundRect">
            <a:avLst>
              <a:gd name="adj" fmla="val 6957"/>
            </a:avLst>
          </a:prstGeom>
          <a:solidFill>
            <a:srgbClr val="FDEEE3"/>
          </a:solidFill>
          <a:ln w="12700">
            <a:solidFill>
              <a:srgbClr val="FDEEE3"/>
            </a:solidFill>
            <a:prstDash val="solid"/>
          </a:ln>
        </p:spPr>
        <p:txBody>
          <a:bodyPr/>
          <a:lstStyle/>
          <a:p>
            <a:endParaRPr lang="ru-RU"/>
          </a:p>
        </p:txBody>
      </p:sp>
      <p:sp>
        <p:nvSpPr>
          <p:cNvPr id="11" name="Text 7"/>
          <p:cNvSpPr txBox="1"/>
          <p:nvPr/>
        </p:nvSpPr>
        <p:spPr>
          <a:xfrm>
            <a:off x="5852160" y="5257800"/>
            <a:ext cx="5623560" cy="1051560"/>
          </a:xfrm>
          <a:prstGeom prst="rect">
            <a:avLst/>
          </a:prstGeom>
          <a:noFill/>
          <a:ln/>
        </p:spPr>
        <p:txBody>
          <a:bodyPr wrap="square" lIns="0" tIns="0" rIns="0" bIns="0" rtlCol="0" anchor="ctr"/>
          <a:lstStyle/>
          <a:p>
            <a:pPr marL="0" indent="0" algn="l">
              <a:buNone/>
            </a:pPr>
            <a:r>
              <a:rPr lang="en-US" sz="1400" b="1" dirty="0">
                <a:solidFill>
                  <a:srgbClr val="D9480F"/>
                </a:solidFill>
                <a:latin typeface="Calibri" pitchFamily="34" charset="0"/>
                <a:ea typeface="Calibri" pitchFamily="34" charset="-122"/>
                <a:cs typeface="Calibri" pitchFamily="34" charset="-120"/>
              </a:rPr>
              <a:t>The limit: </a:t>
            </a:r>
            <a:endParaRPr lang="en-US" sz="1400" dirty="0"/>
          </a:p>
          <a:p>
            <a:pPr marL="0" indent="0" algn="l">
              <a:buNone/>
            </a:pPr>
            <a:r>
              <a:rPr lang="en-US" sz="1400" dirty="0">
                <a:solidFill>
                  <a:srgbClr val="1B2A41"/>
                </a:solidFill>
                <a:latin typeface="Calibri" pitchFamily="34" charset="0"/>
                <a:ea typeface="Calibri" pitchFamily="34" charset="-122"/>
                <a:cs typeface="Calibri" pitchFamily="34" charset="-120"/>
              </a:rPr>
              <a:t>the force scales as D²/r⁴. For an ordinary spacecraft (D ~ 10 m) it is 10–12 orders of magnitude below gravity.</a:t>
            </a:r>
            <a:endParaRPr lang="en-US" sz="1400" dirty="0"/>
          </a:p>
        </p:txBody>
      </p:sp>
      <p:sp>
        <p:nvSpPr>
          <p:cNvPr id="12" name="Text 8"/>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4" name="Text 14">
            <a:extLst>
              <a:ext uri="{FF2B5EF4-FFF2-40B4-BE49-F238E27FC236}">
                <a16:creationId xmlns:a16="http://schemas.microsoft.com/office/drawing/2014/main" id="{A8B32234-F2DD-39F0-E0E0-0539B4B99FF7}"/>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4</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STEP 2 · QUANTUM EXTRAPOLATION</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Spin as a quantum flywheel</a:t>
            </a:r>
            <a:endParaRPr lang="en-US" sz="3000" dirty="0"/>
          </a:p>
        </p:txBody>
      </p:sp>
      <p:sp>
        <p:nvSpPr>
          <p:cNvPr id="4" name="Shape 2"/>
          <p:cNvSpPr/>
          <p:nvPr/>
        </p:nvSpPr>
        <p:spPr>
          <a:xfrm>
            <a:off x="548640" y="1463040"/>
            <a:ext cx="5852160" cy="4023360"/>
          </a:xfrm>
          <a:prstGeom prst="roundRect">
            <a:avLst>
              <a:gd name="adj" fmla="val 1818"/>
            </a:avLst>
          </a:prstGeom>
          <a:solidFill>
            <a:srgbClr val="FFFFFF"/>
          </a:solidFill>
          <a:ln w="12700">
            <a:solidFill>
              <a:srgbClr val="CBD5E1"/>
            </a:solidFill>
            <a:prstDash val="solid"/>
          </a:ln>
        </p:spPr>
        <p:txBody>
          <a:bodyPr/>
          <a:lstStyle/>
          <a:p>
            <a:endParaRPr lang="ru-RU"/>
          </a:p>
        </p:txBody>
      </p:sp>
      <p:pic>
        <p:nvPicPr>
          <p:cNvPr id="5" name="Image 0" descr="img/flywheel_spin.png"/>
          <p:cNvPicPr>
            <a:picLocks noChangeAspect="1"/>
          </p:cNvPicPr>
          <p:nvPr/>
        </p:nvPicPr>
        <p:blipFill>
          <a:blip r:embed="rId3"/>
          <a:stretch>
            <a:fillRect/>
          </a:stretch>
        </p:blipFill>
        <p:spPr>
          <a:xfrm>
            <a:off x="685800" y="1737908"/>
            <a:ext cx="5577840" cy="3473625"/>
          </a:xfrm>
          <a:prstGeom prst="rect">
            <a:avLst/>
          </a:prstGeom>
        </p:spPr>
      </p:pic>
      <p:sp>
        <p:nvSpPr>
          <p:cNvPr id="6" name="Text 3"/>
          <p:cNvSpPr txBox="1"/>
          <p:nvPr/>
        </p:nvSpPr>
        <p:spPr>
          <a:xfrm>
            <a:off x="548640" y="5577840"/>
            <a:ext cx="5852160" cy="274320"/>
          </a:xfrm>
          <a:prstGeom prst="rect">
            <a:avLst/>
          </a:prstGeom>
          <a:noFill/>
          <a:ln/>
        </p:spPr>
        <p:txBody>
          <a:bodyPr wrap="square" lIns="0" tIns="0" rIns="0" bIns="0" rtlCol="0" anchor="t"/>
          <a:lstStyle/>
          <a:p>
            <a:pPr marL="0" indent="0" algn="l">
              <a:buNone/>
            </a:pPr>
            <a:r>
              <a:rPr lang="en-US" sz="1150" dirty="0">
                <a:solidFill>
                  <a:srgbClr val="5B6B82"/>
                </a:solidFill>
                <a:latin typeface="Calibri" pitchFamily="34" charset="0"/>
                <a:ea typeface="Calibri" pitchFamily="34" charset="-122"/>
                <a:cs typeface="Calibri" pitchFamily="34" charset="-120"/>
              </a:rPr>
              <a:t>(a) macroscopic flywheel          (b) spin s of emitted / absorbed particles</a:t>
            </a:r>
            <a:endParaRPr lang="en-US" sz="1150" dirty="0"/>
          </a:p>
        </p:txBody>
      </p:sp>
      <p:sp>
        <p:nvSpPr>
          <p:cNvPr id="7" name="Shape 4"/>
          <p:cNvSpPr/>
          <p:nvPr/>
        </p:nvSpPr>
        <p:spPr>
          <a:xfrm>
            <a:off x="6675120" y="1463040"/>
            <a:ext cx="4965192" cy="1600200"/>
          </a:xfrm>
          <a:prstGeom prst="roundRect">
            <a:avLst>
              <a:gd name="adj" fmla="val 4571"/>
            </a:avLst>
          </a:prstGeom>
          <a:solidFill>
            <a:srgbClr val="13294B"/>
          </a:solidFill>
          <a:ln w="12700">
            <a:solidFill>
              <a:srgbClr val="13294B"/>
            </a:solidFill>
            <a:prstDash val="solid"/>
          </a:ln>
        </p:spPr>
        <p:txBody>
          <a:bodyPr/>
          <a:lstStyle/>
          <a:p>
            <a:endParaRPr lang="ru-RU"/>
          </a:p>
        </p:txBody>
      </p:sp>
      <p:pic>
        <p:nvPicPr>
          <p:cNvPr id="8" name="Image 1" descr="img/eqS_w.png"/>
          <p:cNvPicPr>
            <a:picLocks noChangeAspect="1"/>
          </p:cNvPicPr>
          <p:nvPr/>
        </p:nvPicPr>
        <p:blipFill>
          <a:blip r:embed="rId4"/>
          <a:stretch>
            <a:fillRect/>
          </a:stretch>
        </p:blipFill>
        <p:spPr>
          <a:xfrm>
            <a:off x="8109661" y="1627632"/>
            <a:ext cx="2096110" cy="649834"/>
          </a:xfrm>
          <a:prstGeom prst="rect">
            <a:avLst/>
          </a:prstGeom>
        </p:spPr>
      </p:pic>
      <p:sp>
        <p:nvSpPr>
          <p:cNvPr id="9" name="Text 5"/>
          <p:cNvSpPr txBox="1"/>
          <p:nvPr/>
        </p:nvSpPr>
        <p:spPr>
          <a:xfrm>
            <a:off x="6858000" y="2606040"/>
            <a:ext cx="4617720" cy="365760"/>
          </a:xfrm>
          <a:prstGeom prst="rect">
            <a:avLst/>
          </a:prstGeom>
          <a:noFill/>
          <a:ln/>
        </p:spPr>
        <p:txBody>
          <a:bodyPr wrap="square" lIns="0" tIns="0" rIns="0" bIns="0" rtlCol="0" anchor="t"/>
          <a:lstStyle/>
          <a:p>
            <a:pPr marL="0" indent="0" algn="ctr">
              <a:buNone/>
            </a:pPr>
            <a:r>
              <a:rPr lang="en-US" sz="1250" dirty="0">
                <a:solidFill>
                  <a:srgbClr val="C9D6EA"/>
                </a:solidFill>
                <a:latin typeface="Calibri" pitchFamily="34" charset="0"/>
                <a:ea typeface="Calibri" pitchFamily="34" charset="-122"/>
                <a:cs typeface="Calibri" pitchFamily="34" charset="-120"/>
              </a:rPr>
              <a:t>n particles, spin sħ, local radius of trajectory curvature ρ</a:t>
            </a:r>
            <a:r>
              <a:rPr lang="en-US" sz="1250" baseline="-40000" dirty="0">
                <a:solidFill>
                  <a:srgbClr val="C9D6EA"/>
                </a:solidFill>
                <a:latin typeface="Calibri" pitchFamily="34" charset="0"/>
                <a:ea typeface="Calibri" pitchFamily="34" charset="-122"/>
                <a:cs typeface="Calibri" pitchFamily="34" charset="-120"/>
              </a:rPr>
              <a:t>U</a:t>
            </a:r>
            <a:endParaRPr lang="en-US" sz="1250" dirty="0"/>
          </a:p>
        </p:txBody>
      </p:sp>
      <p:sp>
        <p:nvSpPr>
          <p:cNvPr id="10" name="Text 6"/>
          <p:cNvSpPr txBox="1"/>
          <p:nvPr/>
        </p:nvSpPr>
        <p:spPr>
          <a:xfrm>
            <a:off x="6675120" y="3246120"/>
            <a:ext cx="4965192" cy="1280160"/>
          </a:xfrm>
          <a:prstGeom prst="rect">
            <a:avLst/>
          </a:prstGeom>
          <a:noFill/>
          <a:ln/>
        </p:spPr>
        <p:txBody>
          <a:bodyPr wrap="square" lIns="0" tIns="0" rIns="0" bIns="0" rtlCol="0" anchor="t"/>
          <a:lstStyle/>
          <a:p>
            <a:pPr marL="0" indent="0" algn="l">
              <a:spcAft>
                <a:spcPts val="1000"/>
              </a:spcAft>
              <a:buNone/>
            </a:pPr>
            <a:r>
              <a:rPr lang="en-US" sz="1450" dirty="0">
                <a:solidFill>
                  <a:srgbClr val="1B2A41"/>
                </a:solidFill>
                <a:latin typeface="Calibri" pitchFamily="34" charset="0"/>
                <a:ea typeface="Calibri" pitchFamily="34" charset="-122"/>
                <a:cs typeface="Calibri" pitchFamily="34" charset="-120"/>
              </a:rPr>
              <a:t>Spin is an intrinsic, indestructible angular momentum: a flywheel that nature gives for free.</a:t>
            </a:r>
            <a:endParaRPr lang="en-US" sz="1500" dirty="0"/>
          </a:p>
          <a:p>
            <a:pPr marL="0" indent="0" algn="l">
              <a:spcAft>
                <a:spcPts val="1000"/>
              </a:spcAft>
              <a:buNone/>
            </a:pPr>
            <a:r>
              <a:rPr lang="en-US" sz="1450" dirty="0">
                <a:solidFill>
                  <a:srgbClr val="1B2A41"/>
                </a:solidFill>
                <a:latin typeface="Calibri" pitchFamily="34" charset="0"/>
                <a:ea typeface="Calibri" pitchFamily="34" charset="-122"/>
                <a:cs typeface="Calibri" pitchFamily="34" charset="-120"/>
              </a:rPr>
              <a:t>The velocity change is orthogonal to the spin of the carriers.</a:t>
            </a:r>
            <a:endParaRPr lang="en-US" sz="1500" dirty="0"/>
          </a:p>
        </p:txBody>
      </p:sp>
      <p:sp>
        <p:nvSpPr>
          <p:cNvPr id="11" name="Shape 7"/>
          <p:cNvSpPr/>
          <p:nvPr/>
        </p:nvSpPr>
        <p:spPr>
          <a:xfrm>
            <a:off x="6675120" y="4572000"/>
            <a:ext cx="4965192" cy="1737360"/>
          </a:xfrm>
          <a:prstGeom prst="roundRect">
            <a:avLst>
              <a:gd name="adj" fmla="val 4211"/>
            </a:avLst>
          </a:prstGeom>
          <a:solidFill>
            <a:srgbClr val="FDEEE3"/>
          </a:solidFill>
          <a:ln w="12700">
            <a:solidFill>
              <a:srgbClr val="FDEEE3"/>
            </a:solidFill>
            <a:prstDash val="solid"/>
          </a:ln>
        </p:spPr>
        <p:txBody>
          <a:bodyPr/>
          <a:lstStyle/>
          <a:p>
            <a:endParaRPr lang="ru-RU"/>
          </a:p>
        </p:txBody>
      </p:sp>
      <p:sp>
        <p:nvSpPr>
          <p:cNvPr id="12" name="Text 8"/>
          <p:cNvSpPr txBox="1"/>
          <p:nvPr/>
        </p:nvSpPr>
        <p:spPr>
          <a:xfrm>
            <a:off x="6858000" y="4663440"/>
            <a:ext cx="4617720" cy="1600200"/>
          </a:xfrm>
          <a:prstGeom prst="rect">
            <a:avLst/>
          </a:prstGeom>
          <a:noFill/>
          <a:ln/>
        </p:spPr>
        <p:txBody>
          <a:bodyPr wrap="square" lIns="0" tIns="0" rIns="0" bIns="0" rtlCol="0" anchor="t"/>
          <a:lstStyle/>
          <a:p>
            <a:pPr marL="0" indent="0" algn="l">
              <a:spcAft>
                <a:spcPts val="300"/>
              </a:spcAft>
              <a:buNone/>
            </a:pPr>
            <a:r>
              <a:rPr lang="en-US" sz="1600" b="1" dirty="0">
                <a:solidFill>
                  <a:srgbClr val="D9480F"/>
                </a:solidFill>
                <a:latin typeface="Calibri" pitchFamily="34" charset="0"/>
                <a:ea typeface="Calibri" pitchFamily="34" charset="-122"/>
                <a:cs typeface="Calibri" pitchFamily="34" charset="-120"/>
              </a:rPr>
              <a:t>Curvature is the lever</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For ρ</a:t>
            </a:r>
            <a:r>
              <a:rPr lang="en-US" sz="1350" baseline="-40000" dirty="0">
                <a:solidFill>
                  <a:srgbClr val="1B2A41"/>
                </a:solidFill>
                <a:latin typeface="Calibri" pitchFamily="34" charset="0"/>
                <a:ea typeface="Calibri" pitchFamily="34" charset="-122"/>
                <a:cs typeface="Calibri" pitchFamily="34" charset="-120"/>
              </a:rPr>
              <a:t>U</a:t>
            </a:r>
            <a:r>
              <a:rPr lang="en-US" sz="1350" dirty="0">
                <a:solidFill>
                  <a:srgbClr val="1B2A41"/>
                </a:solidFill>
                <a:latin typeface="Calibri" pitchFamily="34" charset="0"/>
                <a:ea typeface="Calibri" pitchFamily="34" charset="-122"/>
                <a:cs typeface="Calibri" pitchFamily="34" charset="-120"/>
              </a:rPr>
              <a:t> → ∞ (straight line) the effect vanishes. The old dogma “rotation cannot become translation” ignores the curvature of space.</a:t>
            </a:r>
            <a:endParaRPr lang="en-US" sz="1500" dirty="0"/>
          </a:p>
        </p:txBody>
      </p:sp>
      <p:sp>
        <p:nvSpPr>
          <p:cNvPr id="13" name="Text 9"/>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5" name="Text 14">
            <a:extLst>
              <a:ext uri="{FF2B5EF4-FFF2-40B4-BE49-F238E27FC236}">
                <a16:creationId xmlns:a16="http://schemas.microsoft.com/office/drawing/2014/main" id="{9824BD76-3310-3FFF-CA0B-7172EF18183D}"/>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5</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STEP 2 · ENERGY COMPARISON</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Two channels to change velocity</a:t>
            </a:r>
            <a:endParaRPr lang="en-US" sz="3000" dirty="0"/>
          </a:p>
        </p:txBody>
      </p:sp>
      <p:sp>
        <p:nvSpPr>
          <p:cNvPr id="4" name="Shape 2"/>
          <p:cNvSpPr/>
          <p:nvPr/>
        </p:nvSpPr>
        <p:spPr>
          <a:xfrm>
            <a:off x="548640" y="1463040"/>
            <a:ext cx="3749040" cy="3246120"/>
          </a:xfrm>
          <a:prstGeom prst="roundRect">
            <a:avLst>
              <a:gd name="adj" fmla="val 2254"/>
            </a:avLst>
          </a:prstGeom>
          <a:solidFill>
            <a:srgbClr val="E3F1FA"/>
          </a:solidFill>
          <a:ln w="12700">
            <a:solidFill>
              <a:srgbClr val="E3F1FA"/>
            </a:solidFill>
            <a:prstDash val="solid"/>
          </a:ln>
        </p:spPr>
        <p:txBody>
          <a:bodyPr/>
          <a:lstStyle/>
          <a:p>
            <a:endParaRPr lang="ru-RU"/>
          </a:p>
        </p:txBody>
      </p:sp>
      <p:sp>
        <p:nvSpPr>
          <p:cNvPr id="5" name="Text 3"/>
          <p:cNvSpPr txBox="1"/>
          <p:nvPr/>
        </p:nvSpPr>
        <p:spPr>
          <a:xfrm>
            <a:off x="777240" y="1572768"/>
            <a:ext cx="3291840" cy="777240"/>
          </a:xfrm>
          <a:prstGeom prst="rect">
            <a:avLst/>
          </a:prstGeom>
          <a:noFill/>
          <a:ln/>
        </p:spPr>
        <p:txBody>
          <a:bodyPr wrap="square" lIns="0" tIns="0" rIns="0" bIns="0" rtlCol="0" anchor="t"/>
          <a:lstStyle/>
          <a:p>
            <a:pPr marL="0" indent="0" algn="l">
              <a:spcAft>
                <a:spcPts val="200"/>
              </a:spcAft>
              <a:buNone/>
            </a:pPr>
            <a:r>
              <a:rPr lang="en-US" sz="1900" b="1" dirty="0">
                <a:solidFill>
                  <a:srgbClr val="0B7FC1"/>
                </a:solidFill>
                <a:latin typeface="Calibri" pitchFamily="34" charset="0"/>
                <a:ea typeface="Calibri" pitchFamily="34" charset="-122"/>
                <a:cs typeface="Calibri" pitchFamily="34" charset="-120"/>
              </a:rPr>
              <a:t>Momentum channel</a:t>
            </a:r>
            <a:endParaRPr lang="en-US" sz="1500" dirty="0"/>
          </a:p>
          <a:p>
            <a:pPr marL="0" indent="0" algn="l">
              <a:buNone/>
            </a:pPr>
            <a:r>
              <a:rPr lang="en-US" sz="1300" dirty="0">
                <a:solidFill>
                  <a:srgbClr val="5B6B82"/>
                </a:solidFill>
                <a:latin typeface="Calibri" pitchFamily="34" charset="0"/>
                <a:ea typeface="Calibri" pitchFamily="34" charset="-122"/>
                <a:cs typeface="Calibri" pitchFamily="34" charset="-120"/>
              </a:rPr>
              <a:t>rocket, ideal photon rocket</a:t>
            </a:r>
            <a:endParaRPr lang="en-US" sz="1500" dirty="0"/>
          </a:p>
        </p:txBody>
      </p:sp>
      <p:pic>
        <p:nvPicPr>
          <p:cNvPr id="6" name="Image 0" descr="img/eqMomV.png"/>
          <p:cNvPicPr>
            <a:picLocks noChangeAspect="1"/>
          </p:cNvPicPr>
          <p:nvPr/>
        </p:nvPicPr>
        <p:blipFill>
          <a:blip r:embed="rId3"/>
          <a:stretch>
            <a:fillRect/>
          </a:stretch>
        </p:blipFill>
        <p:spPr>
          <a:xfrm>
            <a:off x="1711452" y="2423160"/>
            <a:ext cx="1423416" cy="515112"/>
          </a:xfrm>
          <a:prstGeom prst="rect">
            <a:avLst/>
          </a:prstGeom>
        </p:spPr>
      </p:pic>
      <p:pic>
        <p:nvPicPr>
          <p:cNvPr id="7" name="Image 1" descr="img/eqMomE.png"/>
          <p:cNvPicPr>
            <a:picLocks noChangeAspect="1"/>
          </p:cNvPicPr>
          <p:nvPr/>
        </p:nvPicPr>
        <p:blipFill>
          <a:blip r:embed="rId4"/>
          <a:stretch>
            <a:fillRect/>
          </a:stretch>
        </p:blipFill>
        <p:spPr>
          <a:xfrm>
            <a:off x="1749552" y="3246120"/>
            <a:ext cx="1347216" cy="515112"/>
          </a:xfrm>
          <a:prstGeom prst="rect">
            <a:avLst/>
          </a:prstGeom>
        </p:spPr>
      </p:pic>
      <p:sp>
        <p:nvSpPr>
          <p:cNvPr id="8" name="Text 4"/>
          <p:cNvSpPr txBox="1"/>
          <p:nvPr/>
        </p:nvSpPr>
        <p:spPr>
          <a:xfrm>
            <a:off x="777240" y="4069080"/>
            <a:ext cx="3291840" cy="594360"/>
          </a:xfrm>
          <a:prstGeom prst="rect">
            <a:avLst/>
          </a:prstGeom>
          <a:noFill/>
          <a:ln/>
        </p:spPr>
        <p:txBody>
          <a:bodyPr wrap="square" lIns="0" tIns="0" rIns="0" bIns="0" rtlCol="0" anchor="t"/>
          <a:lstStyle/>
          <a:p>
            <a:pPr marL="0" indent="0" algn="ctr">
              <a:buNone/>
            </a:pPr>
            <a:r>
              <a:rPr lang="en-US" sz="1250" dirty="0">
                <a:solidFill>
                  <a:srgbClr val="1B2A41"/>
                </a:solidFill>
                <a:latin typeface="Calibri" pitchFamily="34" charset="0"/>
                <a:ea typeface="Calibri" pitchFamily="34" charset="-122"/>
                <a:cs typeface="Calibri" pitchFamily="34" charset="-120"/>
              </a:rPr>
              <a:t>energy per unit momentum = c</a:t>
            </a:r>
            <a:endParaRPr lang="en-US" sz="1250" dirty="0"/>
          </a:p>
        </p:txBody>
      </p:sp>
      <p:sp>
        <p:nvSpPr>
          <p:cNvPr id="9" name="Shape 5"/>
          <p:cNvSpPr/>
          <p:nvPr/>
        </p:nvSpPr>
        <p:spPr>
          <a:xfrm>
            <a:off x="4480560" y="1463040"/>
            <a:ext cx="3749040" cy="3246120"/>
          </a:xfrm>
          <a:prstGeom prst="roundRect">
            <a:avLst>
              <a:gd name="adj" fmla="val 2254"/>
            </a:avLst>
          </a:prstGeom>
          <a:solidFill>
            <a:srgbClr val="FDEEE3"/>
          </a:solidFill>
          <a:ln w="12700">
            <a:solidFill>
              <a:srgbClr val="FDEEE3"/>
            </a:solidFill>
            <a:prstDash val="solid"/>
          </a:ln>
        </p:spPr>
        <p:txBody>
          <a:bodyPr/>
          <a:lstStyle/>
          <a:p>
            <a:endParaRPr lang="ru-RU"/>
          </a:p>
        </p:txBody>
      </p:sp>
      <p:sp>
        <p:nvSpPr>
          <p:cNvPr id="10" name="Text 6"/>
          <p:cNvSpPr txBox="1"/>
          <p:nvPr/>
        </p:nvSpPr>
        <p:spPr>
          <a:xfrm>
            <a:off x="4709160" y="1572768"/>
            <a:ext cx="3291840" cy="777240"/>
          </a:xfrm>
          <a:prstGeom prst="rect">
            <a:avLst/>
          </a:prstGeom>
          <a:noFill/>
          <a:ln/>
        </p:spPr>
        <p:txBody>
          <a:bodyPr wrap="square" lIns="0" tIns="0" rIns="0" bIns="0" rtlCol="0" anchor="t"/>
          <a:lstStyle/>
          <a:p>
            <a:pPr marL="0" indent="0" algn="l">
              <a:spcAft>
                <a:spcPts val="200"/>
              </a:spcAft>
              <a:buNone/>
            </a:pPr>
            <a:r>
              <a:rPr lang="en-US" sz="1900" b="1" dirty="0">
                <a:solidFill>
                  <a:srgbClr val="D9480F"/>
                </a:solidFill>
                <a:latin typeface="Calibri" pitchFamily="34" charset="0"/>
                <a:ea typeface="Calibri" pitchFamily="34" charset="-122"/>
                <a:cs typeface="Calibri" pitchFamily="34" charset="-120"/>
              </a:rPr>
              <a:t>Spin channel</a:t>
            </a:r>
            <a:endParaRPr lang="en-US" sz="1500" dirty="0"/>
          </a:p>
          <a:p>
            <a:pPr marL="0" indent="0" algn="l">
              <a:buNone/>
            </a:pPr>
            <a:r>
              <a:rPr lang="en-US" sz="1300" dirty="0">
                <a:solidFill>
                  <a:srgbClr val="5B6B82"/>
                </a:solidFill>
                <a:latin typeface="Calibri" pitchFamily="34" charset="0"/>
                <a:ea typeface="Calibri" pitchFamily="34" charset="-122"/>
                <a:cs typeface="Calibri" pitchFamily="34" charset="-120"/>
              </a:rPr>
              <a:t>emission / absorption of spin</a:t>
            </a:r>
            <a:endParaRPr lang="en-US" sz="1500" dirty="0"/>
          </a:p>
        </p:txBody>
      </p:sp>
      <p:pic>
        <p:nvPicPr>
          <p:cNvPr id="11" name="Image 2" descr="img/eqSpinV.png"/>
          <p:cNvPicPr>
            <a:picLocks noChangeAspect="1"/>
          </p:cNvPicPr>
          <p:nvPr/>
        </p:nvPicPr>
        <p:blipFill>
          <a:blip r:embed="rId5"/>
          <a:stretch>
            <a:fillRect/>
          </a:stretch>
        </p:blipFill>
        <p:spPr>
          <a:xfrm>
            <a:off x="5548884" y="2423160"/>
            <a:ext cx="1612392" cy="499872"/>
          </a:xfrm>
          <a:prstGeom prst="rect">
            <a:avLst/>
          </a:prstGeom>
        </p:spPr>
      </p:pic>
      <p:pic>
        <p:nvPicPr>
          <p:cNvPr id="12" name="Image 3" descr="img/eqSpinE.png"/>
          <p:cNvPicPr>
            <a:picLocks noChangeAspect="1"/>
          </p:cNvPicPr>
          <p:nvPr/>
        </p:nvPicPr>
        <p:blipFill>
          <a:blip r:embed="rId6"/>
          <a:stretch>
            <a:fillRect/>
          </a:stretch>
        </p:blipFill>
        <p:spPr>
          <a:xfrm>
            <a:off x="5620512" y="3246120"/>
            <a:ext cx="1469136" cy="499872"/>
          </a:xfrm>
          <a:prstGeom prst="rect">
            <a:avLst/>
          </a:prstGeom>
        </p:spPr>
      </p:pic>
      <p:sp>
        <p:nvSpPr>
          <p:cNvPr id="13" name="Text 7"/>
          <p:cNvSpPr txBox="1"/>
          <p:nvPr/>
        </p:nvSpPr>
        <p:spPr>
          <a:xfrm>
            <a:off x="4709160" y="4069080"/>
            <a:ext cx="3291840" cy="594360"/>
          </a:xfrm>
          <a:prstGeom prst="rect">
            <a:avLst/>
          </a:prstGeom>
          <a:noFill/>
          <a:ln/>
        </p:spPr>
        <p:txBody>
          <a:bodyPr wrap="square" lIns="0" tIns="0" rIns="0" bIns="0" rtlCol="0" anchor="t"/>
          <a:lstStyle/>
          <a:p>
            <a:pPr marL="0" indent="0" algn="ctr">
              <a:buNone/>
            </a:pPr>
            <a:r>
              <a:rPr lang="en-US" sz="1250" dirty="0">
                <a:solidFill>
                  <a:srgbClr val="1B2A41"/>
                </a:solidFill>
                <a:latin typeface="Calibri" pitchFamily="34" charset="0"/>
                <a:ea typeface="Calibri" pitchFamily="34" charset="-122"/>
                <a:cs typeface="Calibri" pitchFamily="34" charset="-120"/>
              </a:rPr>
              <a:t>cheaper when λ &gt; 2πρ</a:t>
            </a:r>
            <a:r>
              <a:rPr lang="en-US" sz="1250" baseline="-40000" dirty="0">
                <a:solidFill>
                  <a:srgbClr val="1B2A41"/>
                </a:solidFill>
                <a:latin typeface="Calibri" pitchFamily="34" charset="0"/>
                <a:ea typeface="Calibri" pitchFamily="34" charset="-122"/>
                <a:cs typeface="Calibri" pitchFamily="34" charset="-120"/>
              </a:rPr>
              <a:t>U</a:t>
            </a:r>
            <a:r>
              <a:rPr lang="en-US" sz="1250" dirty="0">
                <a:solidFill>
                  <a:srgbClr val="1B2A41"/>
                </a:solidFill>
                <a:latin typeface="Calibri" pitchFamily="34" charset="0"/>
                <a:ea typeface="Calibri" pitchFamily="34" charset="-122"/>
                <a:cs typeface="Calibri" pitchFamily="34" charset="-120"/>
              </a:rPr>
              <a:t>/s</a:t>
            </a:r>
            <a:endParaRPr lang="en-US" sz="1250" dirty="0"/>
          </a:p>
        </p:txBody>
      </p:sp>
      <p:sp>
        <p:nvSpPr>
          <p:cNvPr id="14" name="Shape 8"/>
          <p:cNvSpPr/>
          <p:nvPr/>
        </p:nvSpPr>
        <p:spPr>
          <a:xfrm>
            <a:off x="8412480" y="1463040"/>
            <a:ext cx="3230575" cy="3246120"/>
          </a:xfrm>
          <a:prstGeom prst="roundRect">
            <a:avLst>
              <a:gd name="adj" fmla="val 2264"/>
            </a:avLst>
          </a:prstGeom>
          <a:solidFill>
            <a:srgbClr val="13294B"/>
          </a:solidFill>
          <a:ln w="12700">
            <a:solidFill>
              <a:srgbClr val="13294B"/>
            </a:solidFill>
            <a:prstDash val="solid"/>
          </a:ln>
        </p:spPr>
        <p:txBody>
          <a:bodyPr/>
          <a:lstStyle/>
          <a:p>
            <a:endParaRPr lang="ru-RU"/>
          </a:p>
        </p:txBody>
      </p:sp>
      <p:sp>
        <p:nvSpPr>
          <p:cNvPr id="15" name="Text 9"/>
          <p:cNvSpPr txBox="1"/>
          <p:nvPr/>
        </p:nvSpPr>
        <p:spPr>
          <a:xfrm>
            <a:off x="8595360" y="1572768"/>
            <a:ext cx="3017520" cy="320040"/>
          </a:xfrm>
          <a:prstGeom prst="rect">
            <a:avLst/>
          </a:prstGeom>
          <a:noFill/>
          <a:ln/>
        </p:spPr>
        <p:txBody>
          <a:bodyPr wrap="square" lIns="0" tIns="0" rIns="0" bIns="0" rtlCol="0" anchor="t"/>
          <a:lstStyle/>
          <a:p>
            <a:pPr marL="0" indent="0" algn="l">
              <a:buNone/>
            </a:pPr>
            <a:r>
              <a:rPr lang="en-US" sz="1400" b="1" dirty="0">
                <a:solidFill>
                  <a:srgbClr val="F08A5D"/>
                </a:solidFill>
                <a:latin typeface="Calibri" pitchFamily="34" charset="0"/>
                <a:ea typeface="Calibri" pitchFamily="34" charset="-122"/>
                <a:cs typeface="Calibri" pitchFamily="34" charset="-120"/>
              </a:rPr>
              <a:t>Energy advantage</a:t>
            </a:r>
            <a:endParaRPr lang="en-US" sz="1400" dirty="0"/>
          </a:p>
        </p:txBody>
      </p:sp>
      <p:pic>
        <p:nvPicPr>
          <p:cNvPr id="16" name="Image 4" descr="img/eqEta_w.png"/>
          <p:cNvPicPr>
            <a:picLocks noChangeAspect="1"/>
          </p:cNvPicPr>
          <p:nvPr/>
        </p:nvPicPr>
        <p:blipFill>
          <a:blip r:embed="rId7"/>
          <a:stretch>
            <a:fillRect/>
          </a:stretch>
        </p:blipFill>
        <p:spPr>
          <a:xfrm>
            <a:off x="9136532" y="2240280"/>
            <a:ext cx="1782470" cy="538886"/>
          </a:xfrm>
          <a:prstGeom prst="rect">
            <a:avLst/>
          </a:prstGeom>
        </p:spPr>
      </p:pic>
      <p:sp>
        <p:nvSpPr>
          <p:cNvPr id="17" name="Text 10"/>
          <p:cNvSpPr txBox="1"/>
          <p:nvPr/>
        </p:nvSpPr>
        <p:spPr>
          <a:xfrm>
            <a:off x="8595360" y="3520440"/>
            <a:ext cx="3017520" cy="822960"/>
          </a:xfrm>
          <a:prstGeom prst="rect">
            <a:avLst/>
          </a:prstGeom>
          <a:noFill/>
          <a:ln/>
        </p:spPr>
        <p:txBody>
          <a:bodyPr wrap="square" lIns="0" tIns="0" rIns="0" bIns="0" rtlCol="0" anchor="t"/>
          <a:lstStyle/>
          <a:p>
            <a:pPr marL="0" indent="0" algn="l">
              <a:buNone/>
            </a:pPr>
            <a:r>
              <a:rPr lang="en-US" sz="1250" dirty="0">
                <a:solidFill>
                  <a:srgbClr val="C9D6EA"/>
                </a:solidFill>
                <a:latin typeface="Calibri" pitchFamily="34" charset="0"/>
                <a:ea typeface="Calibri" pitchFamily="34" charset="-122"/>
                <a:cs typeface="Calibri" pitchFamily="34" charset="-120"/>
              </a:rPr>
              <a:t>λ: Compton wavelength of the carrier</a:t>
            </a:r>
            <a:endParaRPr lang="en-US" sz="1250" dirty="0"/>
          </a:p>
        </p:txBody>
      </p:sp>
      <p:sp>
        <p:nvSpPr>
          <p:cNvPr id="18" name="Shape 11"/>
          <p:cNvSpPr/>
          <p:nvPr/>
        </p:nvSpPr>
        <p:spPr>
          <a:xfrm>
            <a:off x="548640" y="4983480"/>
            <a:ext cx="457200" cy="457200"/>
          </a:xfrm>
          <a:prstGeom prst="ellipse">
            <a:avLst/>
          </a:prstGeom>
          <a:solidFill>
            <a:srgbClr val="D9480F"/>
          </a:solidFill>
          <a:ln w="12700">
            <a:solidFill>
              <a:srgbClr val="D9480F"/>
            </a:solidFill>
            <a:prstDash val="solid"/>
          </a:ln>
        </p:spPr>
        <p:txBody>
          <a:bodyPr/>
          <a:lstStyle/>
          <a:p>
            <a:endParaRPr lang="ru-RU"/>
          </a:p>
        </p:txBody>
      </p:sp>
      <p:sp>
        <p:nvSpPr>
          <p:cNvPr id="19" name="Text 12"/>
          <p:cNvSpPr txBox="1"/>
          <p:nvPr/>
        </p:nvSpPr>
        <p:spPr>
          <a:xfrm>
            <a:off x="548640" y="498348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20" name="Text 13"/>
          <p:cNvSpPr txBox="1"/>
          <p:nvPr/>
        </p:nvSpPr>
        <p:spPr>
          <a:xfrm>
            <a:off x="1143000" y="4937760"/>
            <a:ext cx="3017520" cy="1280160"/>
          </a:xfrm>
          <a:prstGeom prst="rect">
            <a:avLst/>
          </a:prstGeom>
          <a:noFill/>
          <a:ln/>
        </p:spPr>
        <p:txBody>
          <a:bodyPr wrap="square" lIns="0" tIns="0" rIns="0" bIns="0" rtlCol="0" anchor="t"/>
          <a:lstStyle/>
          <a:p>
            <a:pPr marL="0" indent="0" algn="l">
              <a:spcAft>
                <a:spcPts val="200"/>
              </a:spcAft>
              <a:buNone/>
            </a:pPr>
            <a:r>
              <a:rPr lang="en-US" sz="1500" b="1" dirty="0">
                <a:solidFill>
                  <a:srgbClr val="13294B"/>
                </a:solidFill>
                <a:latin typeface="Calibri" pitchFamily="34" charset="0"/>
                <a:ea typeface="Calibri" pitchFamily="34" charset="-122"/>
                <a:cs typeface="Calibri" pitchFamily="34" charset="-120"/>
              </a:rPr>
              <a:t>Light carriers</a:t>
            </a:r>
            <a:endParaRPr lang="en-US" sz="1500" dirty="0"/>
          </a:p>
          <a:p>
            <a:pPr marL="0" indent="0" algn="l">
              <a:buNone/>
            </a:pPr>
            <a:r>
              <a:rPr lang="en-US" sz="1300" dirty="0">
                <a:solidFill>
                  <a:srgbClr val="1B2A41"/>
                </a:solidFill>
                <a:latin typeface="Calibri" pitchFamily="34" charset="0"/>
                <a:ea typeface="Calibri" pitchFamily="34" charset="-122"/>
                <a:cs typeface="Calibri" pitchFamily="34" charset="-120"/>
              </a:rPr>
              <a:t>large λ (low energy)</a:t>
            </a:r>
            <a:endParaRPr lang="en-US" sz="1500" dirty="0"/>
          </a:p>
        </p:txBody>
      </p:sp>
      <p:sp>
        <p:nvSpPr>
          <p:cNvPr id="21" name="Shape 14"/>
          <p:cNvSpPr/>
          <p:nvPr/>
        </p:nvSpPr>
        <p:spPr>
          <a:xfrm>
            <a:off x="4297680" y="4983480"/>
            <a:ext cx="457200" cy="457200"/>
          </a:xfrm>
          <a:prstGeom prst="ellipse">
            <a:avLst/>
          </a:prstGeom>
          <a:solidFill>
            <a:srgbClr val="D9480F"/>
          </a:solidFill>
          <a:ln w="12700">
            <a:solidFill>
              <a:srgbClr val="D9480F"/>
            </a:solidFill>
            <a:prstDash val="solid"/>
          </a:ln>
        </p:spPr>
        <p:txBody>
          <a:bodyPr/>
          <a:lstStyle/>
          <a:p>
            <a:endParaRPr lang="ru-RU"/>
          </a:p>
        </p:txBody>
      </p:sp>
      <p:sp>
        <p:nvSpPr>
          <p:cNvPr id="22" name="Text 15"/>
          <p:cNvSpPr txBox="1"/>
          <p:nvPr/>
        </p:nvSpPr>
        <p:spPr>
          <a:xfrm>
            <a:off x="4297680" y="498348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23" name="Text 16"/>
          <p:cNvSpPr txBox="1"/>
          <p:nvPr/>
        </p:nvSpPr>
        <p:spPr>
          <a:xfrm>
            <a:off x="4892040" y="4937760"/>
            <a:ext cx="3017520" cy="1280160"/>
          </a:xfrm>
          <a:prstGeom prst="rect">
            <a:avLst/>
          </a:prstGeom>
          <a:noFill/>
          <a:ln/>
        </p:spPr>
        <p:txBody>
          <a:bodyPr wrap="square" lIns="0" tIns="0" rIns="0" bIns="0" rtlCol="0" anchor="t"/>
          <a:lstStyle/>
          <a:p>
            <a:pPr marL="0" indent="0" algn="l">
              <a:spcAft>
                <a:spcPts val="200"/>
              </a:spcAft>
              <a:buNone/>
            </a:pPr>
            <a:r>
              <a:rPr lang="en-US" sz="1500" b="1" dirty="0">
                <a:solidFill>
                  <a:srgbClr val="13294B"/>
                </a:solidFill>
                <a:latin typeface="Calibri" pitchFamily="34" charset="0"/>
                <a:ea typeface="Calibri" pitchFamily="34" charset="-122"/>
                <a:cs typeface="Calibri" pitchFamily="34" charset="-120"/>
              </a:rPr>
              <a:t>Strong curvature</a:t>
            </a:r>
            <a:endParaRPr lang="en-US" sz="1500" dirty="0"/>
          </a:p>
          <a:p>
            <a:pPr marL="0" indent="0" algn="l">
              <a:buNone/>
            </a:pPr>
            <a:r>
              <a:rPr lang="en-US" sz="1300" dirty="0">
                <a:solidFill>
                  <a:srgbClr val="1B2A41"/>
                </a:solidFill>
                <a:latin typeface="Calibri" pitchFamily="34" charset="0"/>
                <a:ea typeface="Calibri" pitchFamily="34" charset="-122"/>
                <a:cs typeface="Calibri" pitchFamily="34" charset="-120"/>
              </a:rPr>
              <a:t>small ρ</a:t>
            </a:r>
            <a:r>
              <a:rPr lang="en-US" sz="1300" baseline="-40000" dirty="0">
                <a:solidFill>
                  <a:srgbClr val="1B2A41"/>
                </a:solidFill>
                <a:latin typeface="Calibri" pitchFamily="34" charset="0"/>
                <a:ea typeface="Calibri" pitchFamily="34" charset="-122"/>
                <a:cs typeface="Calibri" pitchFamily="34" charset="-120"/>
              </a:rPr>
              <a:t>U</a:t>
            </a:r>
            <a:endParaRPr lang="en-US" sz="1500" dirty="0"/>
          </a:p>
        </p:txBody>
      </p:sp>
      <p:sp>
        <p:nvSpPr>
          <p:cNvPr id="24" name="Shape 17"/>
          <p:cNvSpPr/>
          <p:nvPr/>
        </p:nvSpPr>
        <p:spPr>
          <a:xfrm>
            <a:off x="8046720" y="4983480"/>
            <a:ext cx="457200" cy="457200"/>
          </a:xfrm>
          <a:prstGeom prst="ellipse">
            <a:avLst/>
          </a:prstGeom>
          <a:solidFill>
            <a:srgbClr val="5B6B82"/>
          </a:solidFill>
          <a:ln w="12700">
            <a:solidFill>
              <a:srgbClr val="5B6B82"/>
            </a:solidFill>
            <a:prstDash val="solid"/>
          </a:ln>
        </p:spPr>
        <p:txBody>
          <a:bodyPr/>
          <a:lstStyle/>
          <a:p>
            <a:endParaRPr lang="ru-RU"/>
          </a:p>
        </p:txBody>
      </p:sp>
      <p:sp>
        <p:nvSpPr>
          <p:cNvPr id="25" name="Text 18"/>
          <p:cNvSpPr txBox="1"/>
          <p:nvPr/>
        </p:nvSpPr>
        <p:spPr>
          <a:xfrm>
            <a:off x="8046720" y="498348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6" name="Text 19"/>
          <p:cNvSpPr txBox="1"/>
          <p:nvPr/>
        </p:nvSpPr>
        <p:spPr>
          <a:xfrm>
            <a:off x="8641080" y="4937760"/>
            <a:ext cx="3017520" cy="1280160"/>
          </a:xfrm>
          <a:prstGeom prst="rect">
            <a:avLst/>
          </a:prstGeom>
          <a:noFill/>
          <a:ln/>
        </p:spPr>
        <p:txBody>
          <a:bodyPr wrap="square" lIns="0" tIns="0" rIns="0" bIns="0" rtlCol="0" anchor="t"/>
          <a:lstStyle/>
          <a:p>
            <a:pPr marL="0" indent="0" algn="l">
              <a:spcAft>
                <a:spcPts val="200"/>
              </a:spcAft>
              <a:buNone/>
            </a:pPr>
            <a:r>
              <a:rPr lang="en-US" sz="1500" b="1" dirty="0">
                <a:solidFill>
                  <a:srgbClr val="13294B"/>
                </a:solidFill>
                <a:latin typeface="Calibri" pitchFamily="34" charset="0"/>
                <a:ea typeface="Calibri" pitchFamily="34" charset="-122"/>
                <a:cs typeface="Calibri" pitchFamily="34" charset="-120"/>
              </a:rPr>
              <a:t>Why it was missed</a:t>
            </a:r>
            <a:endParaRPr lang="en-US" sz="1500" dirty="0"/>
          </a:p>
          <a:p>
            <a:pPr marL="0" indent="0" algn="l">
              <a:buNone/>
            </a:pPr>
            <a:r>
              <a:rPr lang="en-US" sz="1300" dirty="0">
                <a:solidFill>
                  <a:srgbClr val="1B2A41"/>
                </a:solidFill>
                <a:latin typeface="Calibri" pitchFamily="34" charset="0"/>
                <a:ea typeface="Calibri" pitchFamily="34" charset="-122"/>
                <a:cs typeface="Calibri" pitchFamily="34" charset="-120"/>
              </a:rPr>
              <a:t>physics studied high-energy particles (η ≲ 1) and the momentum channel only</a:t>
            </a:r>
            <a:endParaRPr lang="en-US" sz="1500" dirty="0"/>
          </a:p>
        </p:txBody>
      </p:sp>
      <p:sp>
        <p:nvSpPr>
          <p:cNvPr id="27" name="Text 20"/>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30" name="Text 14">
            <a:extLst>
              <a:ext uri="{FF2B5EF4-FFF2-40B4-BE49-F238E27FC236}">
                <a16:creationId xmlns:a16="http://schemas.microsoft.com/office/drawing/2014/main" id="{CF796428-395B-22AC-83E3-591574F922F6}"/>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6</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STEP 3 · DEEPENING THE PRINCIPLE</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The smaller the scale, the cheaper the spin channel</a:t>
            </a:r>
            <a:endParaRPr lang="en-US" sz="3000" dirty="0"/>
          </a:p>
        </p:txBody>
      </p:sp>
      <p:graphicFrame>
        <p:nvGraphicFramePr>
          <p:cNvPr id="4" name="Chart 0"/>
          <p:cNvGraphicFramePr/>
          <p:nvPr/>
        </p:nvGraphicFramePr>
        <p:xfrm>
          <a:off x="548640" y="1463040"/>
          <a:ext cx="731520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8092440" y="1463040"/>
            <a:ext cx="3547872" cy="1828800"/>
          </a:xfrm>
          <a:prstGeom prst="roundRect">
            <a:avLst>
              <a:gd name="adj" fmla="val 4000"/>
            </a:avLst>
          </a:prstGeom>
          <a:solidFill>
            <a:srgbClr val="13294B"/>
          </a:solidFill>
          <a:ln w="12700">
            <a:solidFill>
              <a:srgbClr val="13294B"/>
            </a:solidFill>
            <a:prstDash val="solid"/>
          </a:ln>
        </p:spPr>
        <p:txBody>
          <a:bodyPr/>
          <a:lstStyle/>
          <a:p>
            <a:endParaRPr lang="ru-RU"/>
          </a:p>
        </p:txBody>
      </p:sp>
      <p:sp>
        <p:nvSpPr>
          <p:cNvPr id="6" name="Text 3"/>
          <p:cNvSpPr txBox="1"/>
          <p:nvPr/>
        </p:nvSpPr>
        <p:spPr>
          <a:xfrm>
            <a:off x="8275320" y="1508760"/>
            <a:ext cx="3200400" cy="914400"/>
          </a:xfrm>
          <a:prstGeom prst="rect">
            <a:avLst/>
          </a:prstGeom>
          <a:noFill/>
          <a:ln/>
        </p:spPr>
        <p:txBody>
          <a:bodyPr wrap="square" lIns="0" tIns="0" rIns="0" bIns="0" rtlCol="0" anchor="t"/>
          <a:lstStyle/>
          <a:p>
            <a:pPr marL="0" indent="0" algn="l">
              <a:buNone/>
            </a:pPr>
            <a:r>
              <a:rPr lang="en-US" sz="4400" b="1" dirty="0">
                <a:solidFill>
                  <a:srgbClr val="FFFFFF"/>
                </a:solidFill>
                <a:latin typeface="Cambria" pitchFamily="34" charset="0"/>
                <a:ea typeface="Cambria" pitchFamily="34" charset="-122"/>
                <a:cs typeface="Cambria" pitchFamily="34" charset="-120"/>
              </a:rPr>
              <a:t>10⁵⁰</a:t>
            </a:r>
            <a:endParaRPr lang="en-US" sz="1500" dirty="0"/>
          </a:p>
        </p:txBody>
      </p:sp>
      <p:sp>
        <p:nvSpPr>
          <p:cNvPr id="7" name="Text 4"/>
          <p:cNvSpPr txBox="1"/>
          <p:nvPr/>
        </p:nvSpPr>
        <p:spPr>
          <a:xfrm>
            <a:off x="8275320" y="2423160"/>
            <a:ext cx="3200400" cy="777240"/>
          </a:xfrm>
          <a:prstGeom prst="rect">
            <a:avLst/>
          </a:prstGeom>
          <a:noFill/>
          <a:ln/>
        </p:spPr>
        <p:txBody>
          <a:bodyPr wrap="square" lIns="0" tIns="0" rIns="0" bIns="0" rtlCol="0" anchor="t"/>
          <a:lstStyle/>
          <a:p>
            <a:pPr marL="0" indent="0" algn="l">
              <a:buNone/>
            </a:pPr>
            <a:r>
              <a:rPr lang="en-US" sz="1300" dirty="0">
                <a:solidFill>
                  <a:srgbClr val="DCE4F0"/>
                </a:solidFill>
                <a:latin typeface="Calibri" pitchFamily="34" charset="0"/>
                <a:ea typeface="Calibri" pitchFamily="34" charset="-122"/>
                <a:cs typeface="Calibri" pitchFamily="34" charset="-120"/>
              </a:rPr>
              <a:t>at the Planck length: an extrapolation of the same formula</a:t>
            </a:r>
            <a:endParaRPr lang="en-US" sz="1300" dirty="0"/>
          </a:p>
        </p:txBody>
      </p:sp>
      <p:sp>
        <p:nvSpPr>
          <p:cNvPr id="8" name="Text 5"/>
          <p:cNvSpPr txBox="1"/>
          <p:nvPr/>
        </p:nvSpPr>
        <p:spPr>
          <a:xfrm>
            <a:off x="8092440" y="3474720"/>
            <a:ext cx="3547872" cy="2834640"/>
          </a:xfrm>
          <a:prstGeom prst="rect">
            <a:avLst/>
          </a:prstGeom>
          <a:noFill/>
          <a:ln/>
        </p:spPr>
        <p:txBody>
          <a:bodyPr wrap="square" lIns="0" tIns="0" rIns="0" bIns="0" rtlCol="0" anchor="t"/>
          <a:lstStyle/>
          <a:p>
            <a:pPr marL="0" indent="0" algn="l">
              <a:spcAft>
                <a:spcPts val="800"/>
              </a:spcAft>
              <a:buNone/>
            </a:pPr>
            <a:r>
              <a:rPr lang="en-US" sz="1400" dirty="0">
                <a:solidFill>
                  <a:srgbClr val="1B2A41"/>
                </a:solidFill>
                <a:latin typeface="Calibri" pitchFamily="34" charset="0"/>
                <a:ea typeface="Calibri" pitchFamily="34" charset="-122"/>
                <a:cs typeface="Calibri" pitchFamily="34" charset="-120"/>
              </a:rPr>
              <a:t>From planets to particles, the spin channel is always cheaper.</a:t>
            </a:r>
            <a:endParaRPr lang="en-US" sz="1500" dirty="0"/>
          </a:p>
          <a:p>
            <a:pPr marL="0" indent="0" algn="l">
              <a:spcAft>
                <a:spcPts val="800"/>
              </a:spcAft>
              <a:buNone/>
            </a:pPr>
            <a:r>
              <a:rPr lang="en-US" sz="1400" dirty="0">
                <a:solidFill>
                  <a:srgbClr val="1B2A41"/>
                </a:solidFill>
                <a:latin typeface="Calibri" pitchFamily="34" charset="0"/>
                <a:ea typeface="Calibri" pitchFamily="34" charset="-122"/>
                <a:cs typeface="Calibri" pitchFamily="34" charset="-120"/>
              </a:rPr>
              <a:t>The smaller the radius of curvature, the larger the gain.</a:t>
            </a:r>
            <a:endParaRPr lang="en-US" sz="1500" dirty="0"/>
          </a:p>
          <a:p>
            <a:pPr marL="0" indent="0" algn="l">
              <a:buNone/>
            </a:pPr>
            <a:r>
              <a:rPr lang="en-US" sz="1250" i="1" dirty="0">
                <a:solidFill>
                  <a:srgbClr val="5B6B82"/>
                </a:solidFill>
                <a:latin typeface="Calibri" pitchFamily="34" charset="0"/>
                <a:ea typeface="Calibri" pitchFamily="34" charset="-122"/>
                <a:cs typeface="Calibri" pitchFamily="34" charset="-120"/>
              </a:rPr>
              <a:t>λ</a:t>
            </a:r>
            <a:r>
              <a:rPr lang="en-US" sz="1250" i="1" baseline="-40000" dirty="0">
                <a:solidFill>
                  <a:srgbClr val="5B6B82"/>
                </a:solidFill>
                <a:latin typeface="Calibri" pitchFamily="34" charset="0"/>
                <a:ea typeface="Calibri" pitchFamily="34" charset="-122"/>
                <a:cs typeface="Calibri" pitchFamily="34" charset="-120"/>
              </a:rPr>
              <a:t>g</a:t>
            </a:r>
            <a:r>
              <a:rPr lang="en-US" sz="1250" i="1" dirty="0">
                <a:solidFill>
                  <a:srgbClr val="5B6B82"/>
                </a:solidFill>
                <a:latin typeface="Calibri" pitchFamily="34" charset="0"/>
                <a:ea typeface="Calibri" pitchFamily="34" charset="-122"/>
                <a:cs typeface="Calibri" pitchFamily="34" charset="-120"/>
              </a:rPr>
              <a:t> is a lower bound, so all values of η are lower bounds too.</a:t>
            </a:r>
            <a:endParaRPr lang="en-US" sz="1500" dirty="0"/>
          </a:p>
        </p:txBody>
      </p:sp>
      <p:sp>
        <p:nvSpPr>
          <p:cNvPr id="9" name="Text 6"/>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1" name="Text 14">
            <a:extLst>
              <a:ext uri="{FF2B5EF4-FFF2-40B4-BE49-F238E27FC236}">
                <a16:creationId xmlns:a16="http://schemas.microsoft.com/office/drawing/2014/main" id="{896C20C7-5237-D57C-4080-1E66D8F0B63F}"/>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7</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FROM PRINCIPLE TO THEORY</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The Spin-Density Model of space-time</a:t>
            </a:r>
            <a:endParaRPr lang="en-US" sz="3000" dirty="0"/>
          </a:p>
        </p:txBody>
      </p:sp>
      <p:sp>
        <p:nvSpPr>
          <p:cNvPr id="4" name="Shape 2"/>
          <p:cNvSpPr/>
          <p:nvPr/>
        </p:nvSpPr>
        <p:spPr>
          <a:xfrm>
            <a:off x="548640" y="1463040"/>
            <a:ext cx="3749040" cy="3931920"/>
          </a:xfrm>
          <a:prstGeom prst="roundRect">
            <a:avLst>
              <a:gd name="adj" fmla="val 1951"/>
            </a:avLst>
          </a:prstGeom>
          <a:solidFill>
            <a:srgbClr val="F8F9FC"/>
          </a:solidFill>
          <a:ln w="12700">
            <a:solidFill>
              <a:srgbClr val="CBD5E1"/>
            </a:solidFill>
            <a:prstDash val="solid"/>
          </a:ln>
        </p:spPr>
        <p:txBody>
          <a:bodyPr/>
          <a:lstStyle/>
          <a:p>
            <a:endParaRPr lang="ru-RU"/>
          </a:p>
        </p:txBody>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2960" y="1554480"/>
            <a:ext cx="3200400" cy="3200400"/>
          </a:xfrm>
          <a:prstGeom prst="rect">
            <a:avLst/>
          </a:prstGeom>
        </p:spPr>
      </p:pic>
      <p:sp>
        <p:nvSpPr>
          <p:cNvPr id="6" name="Text 3"/>
          <p:cNvSpPr txBox="1"/>
          <p:nvPr/>
        </p:nvSpPr>
        <p:spPr>
          <a:xfrm>
            <a:off x="685800" y="4892040"/>
            <a:ext cx="1097280" cy="274320"/>
          </a:xfrm>
          <a:prstGeom prst="rect">
            <a:avLst/>
          </a:prstGeom>
          <a:noFill/>
          <a:ln/>
        </p:spPr>
        <p:txBody>
          <a:bodyPr wrap="square" lIns="0" tIns="0" rIns="0" bIns="0" rtlCol="0" anchor="t"/>
          <a:lstStyle/>
          <a:p>
            <a:pPr marL="0" indent="0" algn="ctr">
              <a:buNone/>
            </a:pPr>
            <a:r>
              <a:rPr lang="en-US" sz="1300" b="1" dirty="0">
                <a:solidFill>
                  <a:srgbClr val="0B7FC1"/>
                </a:solidFill>
                <a:latin typeface="Calibri" pitchFamily="34" charset="0"/>
                <a:ea typeface="Calibri" pitchFamily="34" charset="-122"/>
                <a:cs typeface="Calibri" pitchFamily="34" charset="-120"/>
              </a:rPr>
              <a:t>free</a:t>
            </a:r>
            <a:endParaRPr lang="en-US" sz="1300" dirty="0"/>
          </a:p>
        </p:txBody>
      </p:sp>
      <p:sp>
        <p:nvSpPr>
          <p:cNvPr id="7" name="Text 4"/>
          <p:cNvSpPr txBox="1"/>
          <p:nvPr/>
        </p:nvSpPr>
        <p:spPr>
          <a:xfrm>
            <a:off x="1645920" y="4892040"/>
            <a:ext cx="365760" cy="274320"/>
          </a:xfrm>
          <a:prstGeom prst="rect">
            <a:avLst/>
          </a:prstGeom>
          <a:noFill/>
          <a:ln/>
        </p:spPr>
        <p:txBody>
          <a:bodyPr wrap="square" lIns="0" tIns="0" rIns="0" bIns="0" rtlCol="0" anchor="t"/>
          <a:lstStyle/>
          <a:p>
            <a:pPr marL="0" indent="0" algn="ctr">
              <a:buNone/>
            </a:pPr>
            <a:r>
              <a:rPr lang="en-US" sz="1300" dirty="0">
                <a:solidFill>
                  <a:srgbClr val="5B6B82"/>
                </a:solidFill>
                <a:latin typeface="Calibri" pitchFamily="34" charset="0"/>
                <a:ea typeface="Calibri" pitchFamily="34" charset="-122"/>
                <a:cs typeface="Calibri" pitchFamily="34" charset="-120"/>
              </a:rPr>
              <a:t>→</a:t>
            </a:r>
            <a:endParaRPr lang="en-US" sz="1300" dirty="0"/>
          </a:p>
        </p:txBody>
      </p:sp>
      <p:sp>
        <p:nvSpPr>
          <p:cNvPr id="8" name="Text 5"/>
          <p:cNvSpPr txBox="1"/>
          <p:nvPr/>
        </p:nvSpPr>
        <p:spPr>
          <a:xfrm>
            <a:off x="1920240" y="4892040"/>
            <a:ext cx="1097280" cy="274320"/>
          </a:xfrm>
          <a:prstGeom prst="rect">
            <a:avLst/>
          </a:prstGeom>
          <a:noFill/>
          <a:ln/>
        </p:spPr>
        <p:txBody>
          <a:bodyPr wrap="square" lIns="0" tIns="0" rIns="0" bIns="0" rtlCol="0" anchor="t"/>
          <a:lstStyle/>
          <a:p>
            <a:pPr marL="0" indent="0" algn="ctr">
              <a:buNone/>
            </a:pPr>
            <a:r>
              <a:rPr lang="en-US" sz="1300" b="1" dirty="0">
                <a:solidFill>
                  <a:srgbClr val="6D28D9"/>
                </a:solidFill>
                <a:latin typeface="Calibri" pitchFamily="34" charset="0"/>
                <a:ea typeface="Calibri" pitchFamily="34" charset="-122"/>
                <a:cs typeface="Calibri" pitchFamily="34" charset="-120"/>
              </a:rPr>
              <a:t>transit</a:t>
            </a:r>
            <a:endParaRPr lang="en-US" sz="1300" dirty="0"/>
          </a:p>
        </p:txBody>
      </p:sp>
      <p:sp>
        <p:nvSpPr>
          <p:cNvPr id="9" name="Text 6"/>
          <p:cNvSpPr txBox="1"/>
          <p:nvPr/>
        </p:nvSpPr>
        <p:spPr>
          <a:xfrm>
            <a:off x="2926080" y="4892040"/>
            <a:ext cx="365760" cy="274320"/>
          </a:xfrm>
          <a:prstGeom prst="rect">
            <a:avLst/>
          </a:prstGeom>
          <a:noFill/>
          <a:ln/>
        </p:spPr>
        <p:txBody>
          <a:bodyPr wrap="square" lIns="0" tIns="0" rIns="0" bIns="0" rtlCol="0" anchor="t"/>
          <a:lstStyle/>
          <a:p>
            <a:pPr marL="0" indent="0" algn="ctr">
              <a:buNone/>
            </a:pPr>
            <a:r>
              <a:rPr lang="en-US" sz="1300" dirty="0">
                <a:solidFill>
                  <a:srgbClr val="5B6B82"/>
                </a:solidFill>
                <a:latin typeface="Calibri" pitchFamily="34" charset="0"/>
                <a:ea typeface="Calibri" pitchFamily="34" charset="-122"/>
                <a:cs typeface="Calibri" pitchFamily="34" charset="-120"/>
              </a:rPr>
              <a:t>→</a:t>
            </a:r>
            <a:endParaRPr lang="en-US" sz="1300" dirty="0"/>
          </a:p>
        </p:txBody>
      </p:sp>
      <p:sp>
        <p:nvSpPr>
          <p:cNvPr id="10" name="Text 7"/>
          <p:cNvSpPr txBox="1"/>
          <p:nvPr/>
        </p:nvSpPr>
        <p:spPr>
          <a:xfrm>
            <a:off x="3200400" y="4892040"/>
            <a:ext cx="1005840" cy="274320"/>
          </a:xfrm>
          <a:prstGeom prst="rect">
            <a:avLst/>
          </a:prstGeom>
          <a:noFill/>
          <a:ln/>
        </p:spPr>
        <p:txBody>
          <a:bodyPr wrap="square" lIns="0" tIns="0" rIns="0" bIns="0" rtlCol="0" anchor="t"/>
          <a:lstStyle/>
          <a:p>
            <a:pPr marL="0" indent="0" algn="ctr">
              <a:buNone/>
            </a:pPr>
            <a:r>
              <a:rPr lang="en-US" sz="1300" b="1" dirty="0">
                <a:solidFill>
                  <a:srgbClr val="C81E1E"/>
                </a:solidFill>
                <a:latin typeface="Calibri" pitchFamily="34" charset="0"/>
                <a:ea typeface="Calibri" pitchFamily="34" charset="-122"/>
                <a:cs typeface="Calibri" pitchFamily="34" charset="-120"/>
              </a:rPr>
              <a:t>bound</a:t>
            </a:r>
            <a:endParaRPr lang="en-US" sz="1300" dirty="0"/>
          </a:p>
        </p:txBody>
      </p:sp>
      <p:sp>
        <p:nvSpPr>
          <p:cNvPr id="11" name="Text 8"/>
          <p:cNvSpPr txBox="1"/>
          <p:nvPr/>
        </p:nvSpPr>
        <p:spPr>
          <a:xfrm>
            <a:off x="640080" y="5138928"/>
            <a:ext cx="3566160" cy="274320"/>
          </a:xfrm>
          <a:prstGeom prst="rect">
            <a:avLst/>
          </a:prstGeom>
          <a:noFill/>
          <a:ln/>
        </p:spPr>
        <p:txBody>
          <a:bodyPr wrap="square" lIns="0" tIns="0" rIns="0" bIns="0" rtlCol="0" anchor="t"/>
          <a:lstStyle/>
          <a:p>
            <a:pPr marL="0" indent="0" algn="ctr">
              <a:buNone/>
            </a:pPr>
            <a:r>
              <a:rPr lang="en-US" sz="1100" i="1" dirty="0">
                <a:solidFill>
                  <a:srgbClr val="5B6B82"/>
                </a:solidFill>
                <a:latin typeface="Calibri" pitchFamily="34" charset="0"/>
                <a:ea typeface="Calibri" pitchFamily="34" charset="-122"/>
                <a:cs typeface="Calibri" pitchFamily="34" charset="-120"/>
              </a:rPr>
              <a:t>a free carrier bends and loops into matter</a:t>
            </a:r>
            <a:endParaRPr lang="en-US" sz="1100" dirty="0"/>
          </a:p>
        </p:txBody>
      </p:sp>
      <p:sp>
        <p:nvSpPr>
          <p:cNvPr id="12" name="Shape 9"/>
          <p:cNvSpPr/>
          <p:nvPr/>
        </p:nvSpPr>
        <p:spPr>
          <a:xfrm>
            <a:off x="548640" y="5486400"/>
            <a:ext cx="3749040" cy="822960"/>
          </a:xfrm>
          <a:prstGeom prst="roundRect">
            <a:avLst>
              <a:gd name="adj" fmla="val 8889"/>
            </a:avLst>
          </a:prstGeom>
          <a:solidFill>
            <a:srgbClr val="13294B"/>
          </a:solidFill>
          <a:ln w="12700">
            <a:solidFill>
              <a:srgbClr val="13294B"/>
            </a:solidFill>
            <a:prstDash val="solid"/>
          </a:ln>
        </p:spPr>
        <p:txBody>
          <a:bodyPr/>
          <a:lstStyle/>
          <a:p>
            <a:endParaRPr lang="ru-RU"/>
          </a:p>
        </p:txBody>
      </p:sp>
      <p:sp>
        <p:nvSpPr>
          <p:cNvPr id="13" name="Text 10"/>
          <p:cNvSpPr txBox="1"/>
          <p:nvPr/>
        </p:nvSpPr>
        <p:spPr>
          <a:xfrm>
            <a:off x="640080" y="5595893"/>
            <a:ext cx="3566160" cy="274320"/>
          </a:xfrm>
          <a:prstGeom prst="rect">
            <a:avLst/>
          </a:prstGeom>
          <a:noFill/>
          <a:ln/>
        </p:spPr>
        <p:txBody>
          <a:bodyPr wrap="square" lIns="0" tIns="0" rIns="0" bIns="0" rtlCol="0" anchor="t"/>
          <a:lstStyle/>
          <a:p>
            <a:pPr marL="0" indent="0" algn="ctr">
              <a:buNone/>
            </a:pPr>
            <a:r>
              <a:rPr lang="en-US" sz="1150" b="1" dirty="0">
                <a:solidFill>
                  <a:srgbClr val="F08A5D"/>
                </a:solidFill>
                <a:latin typeface="Calibri" pitchFamily="34" charset="0"/>
                <a:ea typeface="Calibri" pitchFamily="34" charset="-122"/>
                <a:cs typeface="Calibri" pitchFamily="34" charset="-120"/>
              </a:rPr>
              <a:t>Law of conservation of total carrier density</a:t>
            </a:r>
            <a:endParaRPr lang="en-US" sz="1150" dirty="0"/>
          </a:p>
        </p:txBody>
      </p:sp>
      <p:pic>
        <p:nvPicPr>
          <p:cNvPr id="14" name="Image 0" descr="img/eq1_w.png"/>
          <p:cNvPicPr>
            <a:picLocks noChangeAspect="1"/>
          </p:cNvPicPr>
          <p:nvPr/>
        </p:nvPicPr>
        <p:blipFill>
          <a:blip r:embed="rId6"/>
          <a:stretch>
            <a:fillRect/>
          </a:stretch>
        </p:blipFill>
        <p:spPr>
          <a:xfrm>
            <a:off x="1370457" y="5883343"/>
            <a:ext cx="2105406" cy="230886"/>
          </a:xfrm>
          <a:prstGeom prst="rect">
            <a:avLst/>
          </a:prstGeom>
        </p:spPr>
      </p:pic>
      <p:sp>
        <p:nvSpPr>
          <p:cNvPr id="15" name="Shape 11"/>
          <p:cNvSpPr/>
          <p:nvPr/>
        </p:nvSpPr>
        <p:spPr>
          <a:xfrm>
            <a:off x="4526280" y="1508760"/>
            <a:ext cx="411480" cy="411480"/>
          </a:xfrm>
          <a:prstGeom prst="ellipse">
            <a:avLst/>
          </a:prstGeom>
          <a:solidFill>
            <a:srgbClr val="13294B"/>
          </a:solidFill>
          <a:ln w="12700">
            <a:solidFill>
              <a:srgbClr val="13294B"/>
            </a:solidFill>
            <a:prstDash val="solid"/>
          </a:ln>
        </p:spPr>
        <p:txBody>
          <a:bodyPr/>
          <a:lstStyle/>
          <a:p>
            <a:endParaRPr lang="ru-RU"/>
          </a:p>
        </p:txBody>
      </p:sp>
      <p:sp>
        <p:nvSpPr>
          <p:cNvPr id="16" name="Text 12"/>
          <p:cNvSpPr txBox="1"/>
          <p:nvPr/>
        </p:nvSpPr>
        <p:spPr>
          <a:xfrm>
            <a:off x="4526280" y="150876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17" name="Text 13"/>
          <p:cNvSpPr txBox="1"/>
          <p:nvPr/>
        </p:nvSpPr>
        <p:spPr>
          <a:xfrm>
            <a:off x="5074920" y="1463040"/>
            <a:ext cx="6565392" cy="960120"/>
          </a:xfrm>
          <a:prstGeom prst="rect">
            <a:avLst/>
          </a:prstGeom>
          <a:noFill/>
          <a:ln/>
        </p:spPr>
        <p:txBody>
          <a:bodyPr wrap="square" lIns="0" tIns="0" rIns="0" bIns="0" rtlCol="0" anchor="t"/>
          <a:lstStyle/>
          <a:p>
            <a:pPr marL="0" indent="0" algn="l">
              <a:spcAft>
                <a:spcPts val="200"/>
              </a:spcAft>
              <a:buNone/>
            </a:pPr>
            <a:r>
              <a:rPr lang="en-US" sz="1550" b="1" dirty="0">
                <a:solidFill>
                  <a:srgbClr val="13294B"/>
                </a:solidFill>
                <a:latin typeface="Calibri" pitchFamily="34" charset="0"/>
                <a:ea typeface="Calibri" pitchFamily="34" charset="-122"/>
                <a:cs typeface="Calibri" pitchFamily="34" charset="-120"/>
              </a:rPr>
              <a:t>A Lorentz-invariant medium</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Space-time is a medium of light carrier particles with spin: not the old ether.</a:t>
            </a:r>
            <a:endParaRPr lang="en-US" sz="1500" dirty="0"/>
          </a:p>
        </p:txBody>
      </p:sp>
      <p:sp>
        <p:nvSpPr>
          <p:cNvPr id="18" name="Shape 14"/>
          <p:cNvSpPr/>
          <p:nvPr/>
        </p:nvSpPr>
        <p:spPr>
          <a:xfrm>
            <a:off x="4526280" y="2532888"/>
            <a:ext cx="411480" cy="411480"/>
          </a:xfrm>
          <a:prstGeom prst="ellipse">
            <a:avLst/>
          </a:prstGeom>
          <a:solidFill>
            <a:srgbClr val="13294B"/>
          </a:solidFill>
          <a:ln w="12700">
            <a:solidFill>
              <a:srgbClr val="13294B"/>
            </a:solidFill>
            <a:prstDash val="solid"/>
          </a:ln>
        </p:spPr>
        <p:txBody>
          <a:bodyPr/>
          <a:lstStyle/>
          <a:p>
            <a:endParaRPr lang="ru-RU"/>
          </a:p>
        </p:txBody>
      </p:sp>
      <p:sp>
        <p:nvSpPr>
          <p:cNvPr id="19" name="Text 15"/>
          <p:cNvSpPr txBox="1"/>
          <p:nvPr/>
        </p:nvSpPr>
        <p:spPr>
          <a:xfrm>
            <a:off x="4526280" y="2532888"/>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20" name="Text 16"/>
          <p:cNvSpPr txBox="1"/>
          <p:nvPr/>
        </p:nvSpPr>
        <p:spPr>
          <a:xfrm>
            <a:off x="5074920" y="2487168"/>
            <a:ext cx="6565392" cy="960120"/>
          </a:xfrm>
          <a:prstGeom prst="rect">
            <a:avLst/>
          </a:prstGeom>
          <a:noFill/>
          <a:ln/>
        </p:spPr>
        <p:txBody>
          <a:bodyPr wrap="square" lIns="0" tIns="0" rIns="0" bIns="0" rtlCol="0" anchor="t"/>
          <a:lstStyle/>
          <a:p>
            <a:pPr marL="0" indent="0" algn="l">
              <a:spcAft>
                <a:spcPts val="200"/>
              </a:spcAft>
              <a:buNone/>
            </a:pPr>
            <a:r>
              <a:rPr lang="en-US" sz="1550" b="1" dirty="0">
                <a:solidFill>
                  <a:srgbClr val="13294B"/>
                </a:solidFill>
                <a:latin typeface="Calibri" pitchFamily="34" charset="0"/>
                <a:ea typeface="Calibri" pitchFamily="34" charset="-122"/>
                <a:cs typeface="Calibri" pitchFamily="34" charset="-120"/>
              </a:rPr>
              <a:t>One postulate</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Law of conservation of total carrier density: carriers are never created or destroyed, only redistributed between phases. All conservation laws follow from it.</a:t>
            </a:r>
            <a:endParaRPr lang="en-US" sz="1500" dirty="0"/>
          </a:p>
        </p:txBody>
      </p:sp>
      <p:sp>
        <p:nvSpPr>
          <p:cNvPr id="21" name="Shape 17"/>
          <p:cNvSpPr/>
          <p:nvPr/>
        </p:nvSpPr>
        <p:spPr>
          <a:xfrm>
            <a:off x="4526280" y="3557016"/>
            <a:ext cx="411480" cy="411480"/>
          </a:xfrm>
          <a:prstGeom prst="ellipse">
            <a:avLst/>
          </a:prstGeom>
          <a:solidFill>
            <a:srgbClr val="13294B"/>
          </a:solidFill>
          <a:ln w="12700">
            <a:solidFill>
              <a:srgbClr val="13294B"/>
            </a:solidFill>
            <a:prstDash val="solid"/>
          </a:ln>
        </p:spPr>
        <p:txBody>
          <a:bodyPr/>
          <a:lstStyle/>
          <a:p>
            <a:endParaRPr lang="ru-RU"/>
          </a:p>
        </p:txBody>
      </p:sp>
      <p:sp>
        <p:nvSpPr>
          <p:cNvPr id="22" name="Text 18"/>
          <p:cNvSpPr txBox="1"/>
          <p:nvPr/>
        </p:nvSpPr>
        <p:spPr>
          <a:xfrm>
            <a:off x="4526280" y="3557016"/>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23" name="Text 19"/>
          <p:cNvSpPr txBox="1"/>
          <p:nvPr/>
        </p:nvSpPr>
        <p:spPr>
          <a:xfrm>
            <a:off x="5074920" y="3511296"/>
            <a:ext cx="6565392" cy="960120"/>
          </a:xfrm>
          <a:prstGeom prst="rect">
            <a:avLst/>
          </a:prstGeom>
          <a:noFill/>
          <a:ln/>
        </p:spPr>
        <p:txBody>
          <a:bodyPr wrap="square" lIns="0" tIns="0" rIns="0" bIns="0" rtlCol="0" anchor="t"/>
          <a:lstStyle/>
          <a:p>
            <a:pPr marL="0" indent="0" algn="l">
              <a:spcAft>
                <a:spcPts val="200"/>
              </a:spcAft>
              <a:buNone/>
            </a:pPr>
            <a:r>
              <a:rPr lang="en-US" sz="1550" b="1" dirty="0">
                <a:solidFill>
                  <a:srgbClr val="13294B"/>
                </a:solidFill>
                <a:latin typeface="Calibri" pitchFamily="34" charset="0"/>
                <a:ea typeface="Calibri" pitchFamily="34" charset="-122"/>
                <a:cs typeface="Calibri" pitchFamily="34" charset="-120"/>
              </a:rPr>
              <a:t>Emergent physics</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Gravity is a spin-pressure gradient, inertia a response of the medium, quantum fields its modes.</a:t>
            </a:r>
            <a:endParaRPr lang="en-US" sz="1500" dirty="0"/>
          </a:p>
        </p:txBody>
      </p:sp>
      <p:sp>
        <p:nvSpPr>
          <p:cNvPr id="24" name="Shape 20"/>
          <p:cNvSpPr/>
          <p:nvPr/>
        </p:nvSpPr>
        <p:spPr>
          <a:xfrm>
            <a:off x="4526280" y="4572000"/>
            <a:ext cx="7114032" cy="1737360"/>
          </a:xfrm>
          <a:prstGeom prst="roundRect">
            <a:avLst>
              <a:gd name="adj" fmla="val 4211"/>
            </a:avLst>
          </a:prstGeom>
          <a:solidFill>
            <a:srgbClr val="FDEEE3"/>
          </a:solidFill>
          <a:ln w="12700">
            <a:solidFill>
              <a:srgbClr val="FDEEE3"/>
            </a:solidFill>
            <a:prstDash val="solid"/>
          </a:ln>
        </p:spPr>
        <p:txBody>
          <a:bodyPr/>
          <a:lstStyle/>
          <a:p>
            <a:endParaRPr lang="ru-RU"/>
          </a:p>
        </p:txBody>
      </p:sp>
      <p:sp>
        <p:nvSpPr>
          <p:cNvPr id="25" name="Text 21"/>
          <p:cNvSpPr txBox="1"/>
          <p:nvPr/>
        </p:nvSpPr>
        <p:spPr>
          <a:xfrm>
            <a:off x="4709160" y="5085468"/>
            <a:ext cx="6766560" cy="786384"/>
          </a:xfrm>
          <a:prstGeom prst="rect">
            <a:avLst/>
          </a:prstGeom>
          <a:noFill/>
          <a:ln/>
        </p:spPr>
        <p:txBody>
          <a:bodyPr wrap="square" lIns="0" tIns="0" rIns="0" bIns="0" rtlCol="0" anchor="t"/>
          <a:lstStyle/>
          <a:p>
            <a:pPr marL="0" indent="0" algn="l">
              <a:spcAft>
                <a:spcPts val="400"/>
              </a:spcAft>
              <a:buNone/>
            </a:pPr>
            <a:r>
              <a:rPr lang="en-US" sz="1500" b="1" dirty="0">
                <a:solidFill>
                  <a:srgbClr val="D9480F"/>
                </a:solidFill>
                <a:latin typeface="Calibri" pitchFamily="34" charset="0"/>
                <a:ea typeface="Calibri" pitchFamily="34" charset="-122"/>
                <a:cs typeface="Calibri" pitchFamily="34" charset="-120"/>
              </a:rPr>
              <a:t>One medium instead of two worlds</a:t>
            </a:r>
            <a:endParaRPr lang="en-US" sz="1500" dirty="0"/>
          </a:p>
          <a:p>
            <a:pPr marL="0" indent="0" algn="l">
              <a:buNone/>
            </a:pPr>
            <a:r>
              <a:rPr lang="en-US" sz="1400" dirty="0">
                <a:solidFill>
                  <a:srgbClr val="1B2A41"/>
                </a:solidFill>
                <a:latin typeface="Calibri" pitchFamily="34" charset="0"/>
                <a:ea typeface="Calibri" pitchFamily="34" charset="-122"/>
                <a:cs typeface="Calibri" pitchFamily="34" charset="-120"/>
              </a:rPr>
              <a:t>Gravity (GR) and quantum fields (QFT) are not separate realities: they are phases and perturbations of the same carriers, driven by the same spin channel.</a:t>
            </a:r>
            <a:endParaRPr lang="en-US" sz="1500" dirty="0"/>
          </a:p>
        </p:txBody>
      </p:sp>
      <p:sp>
        <p:nvSpPr>
          <p:cNvPr id="26" name="Text 22"/>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30" name="Text 14">
            <a:extLst>
              <a:ext uri="{FF2B5EF4-FFF2-40B4-BE49-F238E27FC236}">
                <a16:creationId xmlns:a16="http://schemas.microsoft.com/office/drawing/2014/main" id="{0FB552A4-A2CD-2E3A-3F89-E273C7222227}"/>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8</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THE PRINCIPLE AT WORK</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Gravity and inertia emerge from the medium</a:t>
            </a:r>
            <a:endParaRPr lang="en-US" sz="3000" dirty="0"/>
          </a:p>
        </p:txBody>
      </p:sp>
      <p:sp>
        <p:nvSpPr>
          <p:cNvPr id="4" name="Shape 2"/>
          <p:cNvSpPr/>
          <p:nvPr/>
        </p:nvSpPr>
        <p:spPr>
          <a:xfrm>
            <a:off x="548640" y="1463040"/>
            <a:ext cx="6309360" cy="3291840"/>
          </a:xfrm>
          <a:prstGeom prst="roundRect">
            <a:avLst>
              <a:gd name="adj" fmla="val 2222"/>
            </a:avLst>
          </a:prstGeom>
          <a:solidFill>
            <a:srgbClr val="FFFFFF"/>
          </a:solidFill>
          <a:ln w="12700">
            <a:solidFill>
              <a:srgbClr val="CBD5E1"/>
            </a:solidFill>
            <a:prstDash val="solid"/>
          </a:ln>
        </p:spPr>
        <p:txBody>
          <a:bodyPr/>
          <a:lstStyle/>
          <a:p>
            <a:endParaRPr lang="ru-RU"/>
          </a:p>
        </p:txBody>
      </p:sp>
      <p:pic>
        <p:nvPicPr>
          <p:cNvPr id="5" name="Image 0" descr="img/gravity_fig.png"/>
          <p:cNvPicPr>
            <a:picLocks noChangeAspect="1"/>
          </p:cNvPicPr>
          <p:nvPr/>
        </p:nvPicPr>
        <p:blipFill>
          <a:blip r:embed="rId3"/>
          <a:stretch>
            <a:fillRect/>
          </a:stretch>
        </p:blipFill>
        <p:spPr>
          <a:xfrm>
            <a:off x="1077992" y="1508760"/>
            <a:ext cx="5250656" cy="3200400"/>
          </a:xfrm>
          <a:prstGeom prst="rect">
            <a:avLst/>
          </a:prstGeom>
        </p:spPr>
      </p:pic>
      <p:sp>
        <p:nvSpPr>
          <p:cNvPr id="6" name="Text 3"/>
          <p:cNvSpPr txBox="1"/>
          <p:nvPr/>
        </p:nvSpPr>
        <p:spPr>
          <a:xfrm>
            <a:off x="548640" y="4892040"/>
            <a:ext cx="6309360" cy="1417320"/>
          </a:xfrm>
          <a:prstGeom prst="rect">
            <a:avLst/>
          </a:prstGeom>
          <a:noFill/>
          <a:ln/>
        </p:spPr>
        <p:txBody>
          <a:bodyPr wrap="square" lIns="0" tIns="0" rIns="0" bIns="0" rtlCol="0" anchor="t"/>
          <a:lstStyle/>
          <a:p>
            <a:pPr marL="0" indent="0" algn="l">
              <a:spcAft>
                <a:spcPts val="300"/>
              </a:spcAft>
              <a:buNone/>
            </a:pPr>
            <a:r>
              <a:rPr lang="en-US" sz="1700" b="1" dirty="0">
                <a:solidFill>
                  <a:srgbClr val="0B7FC1"/>
                </a:solidFill>
                <a:latin typeface="Calibri" pitchFamily="34" charset="0"/>
                <a:ea typeface="Calibri" pitchFamily="34" charset="-122"/>
                <a:cs typeface="Calibri" pitchFamily="34" charset="-120"/>
              </a:rPr>
              <a:t>Gravity</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A mass captures useful carriers and leaves a “shadow” around itself. The spin-pressure gradient pushes bodies towards it: Newton’s law, and G follows from the medium.</a:t>
            </a:r>
            <a:endParaRPr lang="en-US" sz="1500" dirty="0"/>
          </a:p>
        </p:txBody>
      </p:sp>
      <p:sp>
        <p:nvSpPr>
          <p:cNvPr id="7" name="Shape 4"/>
          <p:cNvSpPr/>
          <p:nvPr/>
        </p:nvSpPr>
        <p:spPr>
          <a:xfrm>
            <a:off x="7040880" y="1463040"/>
            <a:ext cx="4599432" cy="2011680"/>
          </a:xfrm>
          <a:prstGeom prst="roundRect">
            <a:avLst>
              <a:gd name="adj" fmla="val 3636"/>
            </a:avLst>
          </a:prstGeom>
          <a:solidFill>
            <a:srgbClr val="FFFFFF"/>
          </a:solidFill>
          <a:ln w="12700">
            <a:solidFill>
              <a:srgbClr val="CBD5E1"/>
            </a:solidFill>
            <a:prstDash val="solid"/>
          </a:ln>
        </p:spPr>
        <p:txBody>
          <a:bodyPr/>
          <a:lstStyle/>
          <a:p>
            <a:endParaRPr lang="ru-RU"/>
          </a:p>
        </p:txBody>
      </p:sp>
      <p:pic>
        <p:nvPicPr>
          <p:cNvPr id="8" name="Image 1" descr="img/accel.png"/>
          <p:cNvPicPr>
            <a:picLocks noChangeAspect="1"/>
          </p:cNvPicPr>
          <p:nvPr/>
        </p:nvPicPr>
        <p:blipFill>
          <a:blip r:embed="rId4"/>
          <a:stretch>
            <a:fillRect/>
          </a:stretch>
        </p:blipFill>
        <p:spPr>
          <a:xfrm>
            <a:off x="7086600" y="1593428"/>
            <a:ext cx="4507992" cy="1750904"/>
          </a:xfrm>
          <a:prstGeom prst="rect">
            <a:avLst/>
          </a:prstGeom>
        </p:spPr>
      </p:pic>
      <p:sp>
        <p:nvSpPr>
          <p:cNvPr id="9" name="Text 5"/>
          <p:cNvSpPr txBox="1"/>
          <p:nvPr/>
        </p:nvSpPr>
        <p:spPr>
          <a:xfrm>
            <a:off x="7040880" y="3611880"/>
            <a:ext cx="4599432" cy="1828800"/>
          </a:xfrm>
          <a:prstGeom prst="rect">
            <a:avLst/>
          </a:prstGeom>
          <a:noFill/>
          <a:ln/>
        </p:spPr>
        <p:txBody>
          <a:bodyPr wrap="square" lIns="0" tIns="0" rIns="0" bIns="0" rtlCol="0" anchor="t"/>
          <a:lstStyle/>
          <a:p>
            <a:pPr marL="0" indent="0" algn="l">
              <a:spcAft>
                <a:spcPts val="300"/>
              </a:spcAft>
              <a:buNone/>
            </a:pPr>
            <a:r>
              <a:rPr lang="en-US" sz="1700" b="1" dirty="0">
                <a:solidFill>
                  <a:srgbClr val="15803D"/>
                </a:solidFill>
                <a:latin typeface="Calibri" pitchFamily="34" charset="0"/>
                <a:ea typeface="Calibri" pitchFamily="34" charset="-122"/>
                <a:cs typeface="Calibri" pitchFamily="34" charset="-120"/>
              </a:rPr>
              <a:t>Inertia</a:t>
            </a:r>
            <a:endParaRPr lang="en-US" sz="1500" dirty="0"/>
          </a:p>
          <a:p>
            <a:pPr marL="0" indent="0" algn="l">
              <a:spcAft>
                <a:spcPts val="400"/>
              </a:spcAft>
              <a:buNone/>
            </a:pPr>
            <a:r>
              <a:rPr lang="en-US" sz="1350" dirty="0">
                <a:solidFill>
                  <a:srgbClr val="1B2A41"/>
                </a:solidFill>
                <a:latin typeface="Calibri" pitchFamily="34" charset="0"/>
                <a:ea typeface="Calibri" pitchFamily="34" charset="-122"/>
                <a:cs typeface="Calibri" pitchFamily="34" charset="-120"/>
              </a:rPr>
              <a:t>Uniform motion: absorption and emission of carriers are balanced.</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Acceleration: absorption in the plane across the motion responds at once, emission lags (τ ~ 10</a:t>
            </a:r>
            <a:r>
              <a:rPr lang="en-US" sz="1350" baseline="30000" dirty="0">
                <a:solidFill>
                  <a:srgbClr val="1B2A41"/>
                </a:solidFill>
                <a:latin typeface="Calibri" pitchFamily="34" charset="0"/>
                <a:ea typeface="Calibri" pitchFamily="34" charset="-122"/>
                <a:cs typeface="Calibri" pitchFamily="34" charset="-120"/>
              </a:rPr>
              <a:t>−26</a:t>
            </a:r>
            <a:r>
              <a:rPr lang="en-US" sz="1350" dirty="0">
                <a:solidFill>
                  <a:srgbClr val="1B2A41"/>
                </a:solidFill>
                <a:latin typeface="Calibri" pitchFamily="34" charset="0"/>
                <a:ea typeface="Calibri" pitchFamily="34" charset="-122"/>
                <a:cs typeface="Calibri" pitchFamily="34" charset="-120"/>
              </a:rPr>
              <a:t> s). The imbalance resists the acceleration: F = ma.</a:t>
            </a:r>
            <a:endParaRPr lang="en-US" sz="1500" dirty="0"/>
          </a:p>
        </p:txBody>
      </p:sp>
      <p:sp>
        <p:nvSpPr>
          <p:cNvPr id="10" name="Shape 6"/>
          <p:cNvSpPr/>
          <p:nvPr/>
        </p:nvSpPr>
        <p:spPr>
          <a:xfrm>
            <a:off x="7040880" y="5486400"/>
            <a:ext cx="4599432" cy="822960"/>
          </a:xfrm>
          <a:prstGeom prst="roundRect">
            <a:avLst>
              <a:gd name="adj" fmla="val 8889"/>
            </a:avLst>
          </a:prstGeom>
          <a:solidFill>
            <a:srgbClr val="13294B"/>
          </a:solidFill>
          <a:ln w="12700">
            <a:solidFill>
              <a:srgbClr val="13294B"/>
            </a:solidFill>
            <a:prstDash val="solid"/>
          </a:ln>
        </p:spPr>
        <p:txBody>
          <a:bodyPr/>
          <a:lstStyle/>
          <a:p>
            <a:endParaRPr lang="ru-RU"/>
          </a:p>
        </p:txBody>
      </p:sp>
      <p:sp>
        <p:nvSpPr>
          <p:cNvPr id="11" name="Text 7"/>
          <p:cNvSpPr txBox="1"/>
          <p:nvPr/>
        </p:nvSpPr>
        <p:spPr>
          <a:xfrm>
            <a:off x="7223760" y="5486400"/>
            <a:ext cx="4297680" cy="822960"/>
          </a:xfrm>
          <a:prstGeom prst="rect">
            <a:avLst/>
          </a:prstGeom>
          <a:noFill/>
          <a:ln/>
        </p:spPr>
        <p:txBody>
          <a:bodyPr wrap="square" lIns="0" tIns="0" rIns="0" bIns="0" rtlCol="0" anchor="ctr"/>
          <a:lstStyle/>
          <a:p>
            <a:pPr marL="0" indent="0" algn="l">
              <a:buNone/>
            </a:pPr>
            <a:r>
              <a:rPr lang="en-US" sz="1350" dirty="0">
                <a:solidFill>
                  <a:srgbClr val="FFFFFF"/>
                </a:solidFill>
                <a:latin typeface="Calibri" pitchFamily="34" charset="0"/>
                <a:ea typeface="Calibri" pitchFamily="34" charset="-122"/>
                <a:cs typeface="Calibri" pitchFamily="34" charset="-120"/>
              </a:rPr>
              <a:t>Equivalence principle: both masses count the same bound carriers.</a:t>
            </a:r>
            <a:endParaRPr lang="en-US" sz="1350" dirty="0"/>
          </a:p>
        </p:txBody>
      </p:sp>
      <p:sp>
        <p:nvSpPr>
          <p:cNvPr id="12" name="Text 8"/>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7" name="Text 14">
            <a:extLst>
              <a:ext uri="{FF2B5EF4-FFF2-40B4-BE49-F238E27FC236}">
                <a16:creationId xmlns:a16="http://schemas.microsoft.com/office/drawing/2014/main" id="{2342675A-8A10-73C8-D856-961ECFE99056}"/>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9</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47472"/>
            <a:ext cx="91440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THE POLARIZED GALAXY · ROTATION CURVES</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Flat rotation curves without a dark-matter halo</a:t>
            </a:r>
            <a:endParaRPr lang="en-US" sz="3000" dirty="0"/>
          </a:p>
        </p:txBody>
      </p:sp>
      <p:sp>
        <p:nvSpPr>
          <p:cNvPr id="4" name="Shape 2"/>
          <p:cNvSpPr/>
          <p:nvPr/>
        </p:nvSpPr>
        <p:spPr>
          <a:xfrm>
            <a:off x="548640" y="1463040"/>
            <a:ext cx="7132320" cy="3886200"/>
          </a:xfrm>
          <a:prstGeom prst="roundRect">
            <a:avLst>
              <a:gd name="adj" fmla="val 1882"/>
            </a:avLst>
          </a:prstGeom>
          <a:solidFill>
            <a:srgbClr val="FFFFFF"/>
          </a:solidFill>
          <a:ln w="12700">
            <a:solidFill>
              <a:srgbClr val="CBD5E1"/>
            </a:solidFill>
            <a:prstDash val="solid"/>
          </a:ln>
        </p:spPr>
        <p:txBody>
          <a:bodyPr/>
          <a:lstStyle/>
          <a:p>
            <a:endParaRPr lang="ru-RU"/>
          </a:p>
        </p:txBody>
      </p:sp>
      <p:pic>
        <p:nvPicPr>
          <p:cNvPr id="5" name="Image 0" descr="img/fig4.png"/>
          <p:cNvPicPr>
            <a:picLocks noChangeAspect="1"/>
          </p:cNvPicPr>
          <p:nvPr/>
        </p:nvPicPr>
        <p:blipFill>
          <a:blip r:embed="rId3"/>
          <a:stretch>
            <a:fillRect/>
          </a:stretch>
        </p:blipFill>
        <p:spPr>
          <a:xfrm>
            <a:off x="680031" y="1620953"/>
            <a:ext cx="6949440" cy="3625795"/>
          </a:xfrm>
          <a:prstGeom prst="rect">
            <a:avLst/>
          </a:prstGeom>
        </p:spPr>
      </p:pic>
      <p:sp>
        <p:nvSpPr>
          <p:cNvPr id="6" name="Shape 3"/>
          <p:cNvSpPr/>
          <p:nvPr/>
        </p:nvSpPr>
        <p:spPr>
          <a:xfrm>
            <a:off x="548640" y="5468112"/>
            <a:ext cx="7132320" cy="841248"/>
          </a:xfrm>
          <a:prstGeom prst="roundRect">
            <a:avLst>
              <a:gd name="adj" fmla="val 8696"/>
            </a:avLst>
          </a:prstGeom>
          <a:solidFill>
            <a:srgbClr val="EEF2F7"/>
          </a:solidFill>
          <a:ln w="12700">
            <a:solidFill>
              <a:srgbClr val="EEF2F7"/>
            </a:solidFill>
            <a:prstDash val="solid"/>
          </a:ln>
        </p:spPr>
        <p:txBody>
          <a:bodyPr/>
          <a:lstStyle/>
          <a:p>
            <a:endParaRPr lang="ru-RU"/>
          </a:p>
        </p:txBody>
      </p:sp>
      <p:pic>
        <p:nvPicPr>
          <p:cNvPr id="7" name="Image 1" descr="img/eq13.png"/>
          <p:cNvPicPr>
            <a:picLocks noChangeAspect="1"/>
          </p:cNvPicPr>
          <p:nvPr/>
        </p:nvPicPr>
        <p:blipFill>
          <a:blip r:embed="rId4"/>
          <a:stretch>
            <a:fillRect/>
          </a:stretch>
        </p:blipFill>
        <p:spPr>
          <a:xfrm>
            <a:off x="777240" y="5559552"/>
            <a:ext cx="3186684" cy="580339"/>
          </a:xfrm>
          <a:prstGeom prst="rect">
            <a:avLst/>
          </a:prstGeom>
        </p:spPr>
      </p:pic>
      <p:sp>
        <p:nvSpPr>
          <p:cNvPr id="8" name="Text 4"/>
          <p:cNvSpPr txBox="1"/>
          <p:nvPr/>
        </p:nvSpPr>
        <p:spPr>
          <a:xfrm>
            <a:off x="4754880" y="5577840"/>
            <a:ext cx="2834640" cy="640080"/>
          </a:xfrm>
          <a:prstGeom prst="rect">
            <a:avLst/>
          </a:prstGeom>
          <a:noFill/>
          <a:ln/>
        </p:spPr>
        <p:txBody>
          <a:bodyPr wrap="square" lIns="0" tIns="0" rIns="0" bIns="0" rtlCol="0" anchor="ctr"/>
          <a:lstStyle/>
          <a:p>
            <a:pPr marL="0" indent="0" algn="l">
              <a:buNone/>
            </a:pPr>
            <a:r>
              <a:rPr lang="en-US" sz="1400" dirty="0">
                <a:solidFill>
                  <a:srgbClr val="5B6B82"/>
                </a:solidFill>
                <a:latin typeface="Calibri" pitchFamily="34" charset="0"/>
                <a:ea typeface="Calibri" pitchFamily="34" charset="-122"/>
                <a:cs typeface="Calibri" pitchFamily="34" charset="-120"/>
              </a:rPr>
              <a:t>α(R) ∝ n</a:t>
            </a:r>
            <a:r>
              <a:rPr lang="en-US" sz="1400" baseline="-40000" dirty="0">
                <a:solidFill>
                  <a:srgbClr val="5B6B82"/>
                </a:solidFill>
                <a:latin typeface="Calibri" pitchFamily="34" charset="0"/>
                <a:ea typeface="Calibri" pitchFamily="34" charset="-122"/>
                <a:cs typeface="Calibri" pitchFamily="34" charset="-120"/>
              </a:rPr>
              <a:t>f⊥</a:t>
            </a:r>
            <a:r>
              <a:rPr lang="en-US" sz="1400" dirty="0">
                <a:solidFill>
                  <a:srgbClr val="5B6B82"/>
                </a:solidFill>
                <a:latin typeface="Calibri" pitchFamily="34" charset="0"/>
                <a:ea typeface="Calibri" pitchFamily="34" charset="-122"/>
                <a:cs typeface="Calibri" pitchFamily="34" charset="-120"/>
              </a:rPr>
              <a:t>(R) / n</a:t>
            </a:r>
            <a:r>
              <a:rPr lang="en-US" sz="1400" baseline="-40000" dirty="0">
                <a:solidFill>
                  <a:srgbClr val="5B6B82"/>
                </a:solidFill>
                <a:latin typeface="Calibri" pitchFamily="34" charset="0"/>
                <a:ea typeface="Calibri" pitchFamily="34" charset="-122"/>
                <a:cs typeface="Calibri" pitchFamily="34" charset="-120"/>
              </a:rPr>
              <a:t>f⊥</a:t>
            </a:r>
            <a:r>
              <a:rPr lang="en-US" sz="1400" baseline="30000" dirty="0">
                <a:solidFill>
                  <a:srgbClr val="5B6B82"/>
                </a:solidFill>
                <a:latin typeface="Calibri" pitchFamily="34" charset="0"/>
                <a:ea typeface="Calibri" pitchFamily="34" charset="-122"/>
                <a:cs typeface="Calibri" pitchFamily="34" charset="-120"/>
              </a:rPr>
              <a:t>bg</a:t>
            </a:r>
            <a:endParaRPr lang="en-US" sz="1400" dirty="0"/>
          </a:p>
        </p:txBody>
      </p:sp>
      <p:sp>
        <p:nvSpPr>
          <p:cNvPr id="9" name="Text 5"/>
          <p:cNvSpPr txBox="1"/>
          <p:nvPr/>
        </p:nvSpPr>
        <p:spPr>
          <a:xfrm>
            <a:off x="8001000" y="1463040"/>
            <a:ext cx="3657600" cy="365760"/>
          </a:xfrm>
          <a:prstGeom prst="rect">
            <a:avLst/>
          </a:prstGeom>
          <a:noFill/>
          <a:ln/>
        </p:spPr>
        <p:txBody>
          <a:bodyPr wrap="square" lIns="0" tIns="0" rIns="0" bIns="0" rtlCol="0" anchor="t"/>
          <a:lstStyle/>
          <a:p>
            <a:pPr marL="0" indent="0" algn="l">
              <a:buNone/>
            </a:pPr>
            <a:r>
              <a:rPr lang="en-US" sz="1600" b="1" dirty="0">
                <a:solidFill>
                  <a:srgbClr val="13294B"/>
                </a:solidFill>
                <a:latin typeface="Calibri" pitchFamily="34" charset="0"/>
                <a:ea typeface="Calibri" pitchFamily="34" charset="-122"/>
                <a:cs typeface="Calibri" pitchFamily="34" charset="-120"/>
              </a:rPr>
              <a:t>Open problems of ΛCDM</a:t>
            </a:r>
            <a:endParaRPr lang="en-US" sz="1600" dirty="0"/>
          </a:p>
        </p:txBody>
      </p:sp>
      <p:sp>
        <p:nvSpPr>
          <p:cNvPr id="10" name="Text 6"/>
          <p:cNvSpPr txBox="1"/>
          <p:nvPr/>
        </p:nvSpPr>
        <p:spPr>
          <a:xfrm>
            <a:off x="8001000" y="1847088"/>
            <a:ext cx="3657600" cy="1280160"/>
          </a:xfrm>
          <a:prstGeom prst="rect">
            <a:avLst/>
          </a:prstGeom>
          <a:noFill/>
          <a:ln/>
        </p:spPr>
        <p:txBody>
          <a:bodyPr wrap="square" lIns="0" tIns="0" rIns="0" bIns="0" rtlCol="0" anchor="t"/>
          <a:lstStyle/>
          <a:p>
            <a:pPr marL="203200" indent="-203200" algn="l">
              <a:spcAft>
                <a:spcPts val="300"/>
              </a:spcAft>
              <a:buSzPct val="100000"/>
              <a:buChar char="•"/>
            </a:pPr>
            <a:r>
              <a:rPr lang="en-US" sz="1300" dirty="0">
                <a:solidFill>
                  <a:srgbClr val="1B2A41"/>
                </a:solidFill>
                <a:latin typeface="Calibri" pitchFamily="34" charset="0"/>
                <a:ea typeface="Calibri" pitchFamily="34" charset="-122"/>
                <a:cs typeface="Calibri" pitchFamily="34" charset="-120"/>
              </a:rPr>
              <a:t>No direct detection of dark-matter particles</a:t>
            </a:r>
            <a:endParaRPr lang="en-US" sz="1500" dirty="0"/>
          </a:p>
          <a:p>
            <a:pPr marL="203200" indent="-203200" algn="l">
              <a:spcAft>
                <a:spcPts val="300"/>
              </a:spcAft>
              <a:buSzPct val="100000"/>
              <a:buChar char="•"/>
            </a:pPr>
            <a:r>
              <a:rPr lang="en-US" sz="1300" dirty="0">
                <a:solidFill>
                  <a:srgbClr val="1B2A41"/>
                </a:solidFill>
                <a:latin typeface="Calibri" pitchFamily="34" charset="0"/>
                <a:ea typeface="Calibri" pitchFamily="34" charset="-122"/>
                <a:cs typeface="Calibri" pitchFamily="34" charset="-120"/>
              </a:rPr>
              <a:t>Missing satellites, cusp–core, too big to fail</a:t>
            </a:r>
            <a:endParaRPr lang="en-US" sz="1500" dirty="0"/>
          </a:p>
          <a:p>
            <a:pPr marL="203200" indent="-203200" algn="l">
              <a:buSzPct val="100000"/>
              <a:buChar char="•"/>
            </a:pPr>
            <a:r>
              <a:rPr lang="en-US" sz="1300" dirty="0">
                <a:solidFill>
                  <a:srgbClr val="1B2A41"/>
                </a:solidFill>
                <a:latin typeface="Calibri" pitchFamily="34" charset="0"/>
                <a:ea typeface="Calibri" pitchFamily="34" charset="-122"/>
                <a:cs typeface="Calibri" pitchFamily="34" charset="-120"/>
              </a:rPr>
              <a:t>Isolated quenched dwarfs in cosmic voids</a:t>
            </a:r>
            <a:endParaRPr lang="en-US" sz="1500" dirty="0"/>
          </a:p>
        </p:txBody>
      </p:sp>
      <p:sp>
        <p:nvSpPr>
          <p:cNvPr id="11" name="Text 7"/>
          <p:cNvSpPr txBox="1"/>
          <p:nvPr/>
        </p:nvSpPr>
        <p:spPr>
          <a:xfrm>
            <a:off x="8001000" y="3246120"/>
            <a:ext cx="3657600" cy="365760"/>
          </a:xfrm>
          <a:prstGeom prst="rect">
            <a:avLst/>
          </a:prstGeom>
          <a:noFill/>
          <a:ln/>
        </p:spPr>
        <p:txBody>
          <a:bodyPr wrap="square" lIns="0" tIns="0" rIns="0" bIns="0" rtlCol="0" anchor="t"/>
          <a:lstStyle/>
          <a:p>
            <a:pPr marL="0" indent="0" algn="l">
              <a:buNone/>
            </a:pPr>
            <a:r>
              <a:rPr lang="en-US" sz="1600" b="1" dirty="0">
                <a:solidFill>
                  <a:srgbClr val="D9480F"/>
                </a:solidFill>
                <a:latin typeface="Calibri" pitchFamily="34" charset="0"/>
                <a:ea typeface="Calibri" pitchFamily="34" charset="-122"/>
                <a:cs typeface="Calibri" pitchFamily="34" charset="-120"/>
              </a:rPr>
              <a:t>SDM mechanism</a:t>
            </a:r>
            <a:endParaRPr lang="en-US" sz="1600" dirty="0"/>
          </a:p>
        </p:txBody>
      </p:sp>
      <p:sp>
        <p:nvSpPr>
          <p:cNvPr id="12" name="Shape 8"/>
          <p:cNvSpPr/>
          <p:nvPr/>
        </p:nvSpPr>
        <p:spPr>
          <a:xfrm>
            <a:off x="8001000" y="3685032"/>
            <a:ext cx="347472" cy="347472"/>
          </a:xfrm>
          <a:prstGeom prst="ellipse">
            <a:avLst/>
          </a:prstGeom>
          <a:solidFill>
            <a:srgbClr val="D9480F"/>
          </a:solidFill>
          <a:ln w="12700">
            <a:solidFill>
              <a:srgbClr val="D9480F"/>
            </a:solidFill>
            <a:prstDash val="solid"/>
          </a:ln>
        </p:spPr>
        <p:txBody>
          <a:bodyPr/>
          <a:lstStyle/>
          <a:p>
            <a:endParaRPr lang="ru-RU"/>
          </a:p>
        </p:txBody>
      </p:sp>
      <p:sp>
        <p:nvSpPr>
          <p:cNvPr id="13" name="Text 9"/>
          <p:cNvSpPr txBox="1"/>
          <p:nvPr/>
        </p:nvSpPr>
        <p:spPr>
          <a:xfrm>
            <a:off x="8001000" y="3685032"/>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1</a:t>
            </a:r>
            <a:endParaRPr lang="en-US" sz="1200" dirty="0"/>
          </a:p>
        </p:txBody>
      </p:sp>
      <p:sp>
        <p:nvSpPr>
          <p:cNvPr id="14" name="Text 10"/>
          <p:cNvSpPr txBox="1"/>
          <p:nvPr/>
        </p:nvSpPr>
        <p:spPr>
          <a:xfrm>
            <a:off x="8458200" y="3657600"/>
            <a:ext cx="3182112" cy="822960"/>
          </a:xfrm>
          <a:prstGeom prst="rect">
            <a:avLst/>
          </a:prstGeom>
          <a:noFill/>
          <a:ln/>
        </p:spPr>
        <p:txBody>
          <a:bodyPr wrap="square" lIns="0" tIns="0" rIns="0" bIns="0" rtlCol="0" anchor="t"/>
          <a:lstStyle/>
          <a:p>
            <a:pPr marL="0" indent="0" algn="l">
              <a:buNone/>
            </a:pPr>
            <a:r>
              <a:rPr lang="en-US" sz="1300" dirty="0">
                <a:solidFill>
                  <a:srgbClr val="1B2A41"/>
                </a:solidFill>
                <a:latin typeface="Calibri" pitchFamily="34" charset="0"/>
                <a:ea typeface="Calibri" pitchFamily="34" charset="-122"/>
                <a:cs typeface="Calibri" pitchFamily="34" charset="-120"/>
              </a:rPr>
              <a:t>AGN accretion disk emits polarized graviton jets along its axis</a:t>
            </a:r>
            <a:endParaRPr lang="en-US" sz="1300" dirty="0"/>
          </a:p>
        </p:txBody>
      </p:sp>
      <p:sp>
        <p:nvSpPr>
          <p:cNvPr id="15" name="Shape 11"/>
          <p:cNvSpPr/>
          <p:nvPr/>
        </p:nvSpPr>
        <p:spPr>
          <a:xfrm>
            <a:off x="8001000" y="4572000"/>
            <a:ext cx="347472" cy="347472"/>
          </a:xfrm>
          <a:prstGeom prst="ellipse">
            <a:avLst/>
          </a:prstGeom>
          <a:solidFill>
            <a:srgbClr val="D9480F"/>
          </a:solidFill>
          <a:ln w="12700">
            <a:solidFill>
              <a:srgbClr val="D9480F"/>
            </a:solidFill>
            <a:prstDash val="solid"/>
          </a:ln>
        </p:spPr>
        <p:txBody>
          <a:bodyPr/>
          <a:lstStyle/>
          <a:p>
            <a:endParaRPr lang="ru-RU"/>
          </a:p>
        </p:txBody>
      </p:sp>
      <p:sp>
        <p:nvSpPr>
          <p:cNvPr id="16" name="Text 12"/>
          <p:cNvSpPr txBox="1"/>
          <p:nvPr/>
        </p:nvSpPr>
        <p:spPr>
          <a:xfrm>
            <a:off x="8001000" y="4572000"/>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2</a:t>
            </a:r>
            <a:endParaRPr lang="en-US" sz="1200" dirty="0"/>
          </a:p>
        </p:txBody>
      </p:sp>
      <p:sp>
        <p:nvSpPr>
          <p:cNvPr id="17" name="Text 13"/>
          <p:cNvSpPr txBox="1"/>
          <p:nvPr/>
        </p:nvSpPr>
        <p:spPr>
          <a:xfrm>
            <a:off x="8458200" y="4544568"/>
            <a:ext cx="3182112" cy="822960"/>
          </a:xfrm>
          <a:prstGeom prst="rect">
            <a:avLst/>
          </a:prstGeom>
          <a:noFill/>
          <a:ln/>
        </p:spPr>
        <p:txBody>
          <a:bodyPr wrap="square" lIns="0" tIns="0" rIns="0" bIns="0" rtlCol="0" anchor="t"/>
          <a:lstStyle/>
          <a:p>
            <a:pPr marL="0" indent="0" algn="l">
              <a:buNone/>
            </a:pPr>
            <a:r>
              <a:rPr lang="en-US" sz="1300" dirty="0">
                <a:solidFill>
                  <a:srgbClr val="1B2A41"/>
                </a:solidFill>
                <a:latin typeface="Calibri" pitchFamily="34" charset="0"/>
                <a:ea typeface="Calibri" pitchFamily="34" charset="-122"/>
                <a:cs typeface="Calibri" pitchFamily="34" charset="-120"/>
              </a:rPr>
              <a:t>Diffraction (λ</a:t>
            </a:r>
            <a:r>
              <a:rPr lang="en-US" sz="1300" baseline="-40000" dirty="0">
                <a:solidFill>
                  <a:srgbClr val="1B2A41"/>
                </a:solidFill>
                <a:latin typeface="Calibri" pitchFamily="34" charset="0"/>
                <a:ea typeface="Calibri" pitchFamily="34" charset="-122"/>
                <a:cs typeface="Calibri" pitchFamily="34" charset="-120"/>
              </a:rPr>
              <a:t>g</a:t>
            </a:r>
            <a:r>
              <a:rPr lang="en-US" sz="1300" dirty="0">
                <a:solidFill>
                  <a:srgbClr val="1B2A41"/>
                </a:solidFill>
                <a:latin typeface="Calibri" pitchFamily="34" charset="0"/>
                <a:ea typeface="Calibri" pitchFamily="34" charset="-122"/>
                <a:cs typeface="Calibri" pitchFamily="34" charset="-120"/>
              </a:rPr>
              <a:t> ~ 1 ly) and gravity return them to the disk in ring zones</a:t>
            </a:r>
            <a:endParaRPr lang="en-US" sz="1300" dirty="0"/>
          </a:p>
        </p:txBody>
      </p:sp>
      <p:sp>
        <p:nvSpPr>
          <p:cNvPr id="18" name="Shape 14"/>
          <p:cNvSpPr/>
          <p:nvPr/>
        </p:nvSpPr>
        <p:spPr>
          <a:xfrm>
            <a:off x="8001000" y="5458968"/>
            <a:ext cx="347472" cy="347472"/>
          </a:xfrm>
          <a:prstGeom prst="ellipse">
            <a:avLst/>
          </a:prstGeom>
          <a:solidFill>
            <a:srgbClr val="D9480F"/>
          </a:solidFill>
          <a:ln w="12700">
            <a:solidFill>
              <a:srgbClr val="D9480F"/>
            </a:solidFill>
            <a:prstDash val="solid"/>
          </a:ln>
        </p:spPr>
        <p:txBody>
          <a:bodyPr/>
          <a:lstStyle/>
          <a:p>
            <a:endParaRPr lang="ru-RU"/>
          </a:p>
        </p:txBody>
      </p:sp>
      <p:sp>
        <p:nvSpPr>
          <p:cNvPr id="19" name="Text 15"/>
          <p:cNvSpPr txBox="1"/>
          <p:nvPr/>
        </p:nvSpPr>
        <p:spPr>
          <a:xfrm>
            <a:off x="8001000" y="5458968"/>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3</a:t>
            </a:r>
            <a:endParaRPr lang="en-US" sz="1200" dirty="0"/>
          </a:p>
        </p:txBody>
      </p:sp>
      <p:sp>
        <p:nvSpPr>
          <p:cNvPr id="20" name="Text 16"/>
          <p:cNvSpPr txBox="1"/>
          <p:nvPr/>
        </p:nvSpPr>
        <p:spPr>
          <a:xfrm>
            <a:off x="8458200" y="5431536"/>
            <a:ext cx="3182112" cy="822960"/>
          </a:xfrm>
          <a:prstGeom prst="rect">
            <a:avLst/>
          </a:prstGeom>
          <a:noFill/>
          <a:ln/>
        </p:spPr>
        <p:txBody>
          <a:bodyPr wrap="square" lIns="0" tIns="0" rIns="0" bIns="0" rtlCol="0" anchor="t"/>
          <a:lstStyle/>
          <a:p>
            <a:pPr marL="0" indent="0" algn="l">
              <a:buNone/>
            </a:pPr>
            <a:r>
              <a:rPr lang="en-US" sz="1300" dirty="0">
                <a:solidFill>
                  <a:srgbClr val="1B2A41"/>
                </a:solidFill>
                <a:latin typeface="Calibri" pitchFamily="34" charset="0"/>
                <a:ea typeface="Calibri" pitchFamily="34" charset="-122"/>
                <a:cs typeface="Calibri" pitchFamily="34" charset="-120"/>
              </a:rPr>
              <a:t>Returning spins ⊥ disk raise useful-carrier density: effective gravity is enhanced</a:t>
            </a:r>
            <a:endParaRPr lang="en-US" sz="1300" dirty="0"/>
          </a:p>
        </p:txBody>
      </p:sp>
      <p:sp>
        <p:nvSpPr>
          <p:cNvPr id="21" name="Text 17"/>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2" name="Text 14"/>
          <p:cNvSpPr txBox="1"/>
          <p:nvPr/>
        </p:nvSpPr>
        <p:spPr>
          <a:xfrm>
            <a:off x="10728655" y="6473952"/>
            <a:ext cx="914400" cy="228600"/>
          </a:xfrm>
          <a:prstGeom prst="rect">
            <a:avLst/>
          </a:prstGeom>
          <a:noFill/>
          <a:ln/>
        </p:spPr>
        <p:txBody>
          <a:bodyPr wrap="square" lIns="0" tIns="0" rIns="0" bIns="0" rtlCol="0" anchor="t"/>
          <a:lstStyle/>
          <a:p>
            <a:pPr marL="0" indent="0" algn="r">
              <a:buNone/>
            </a:pPr>
            <a:r>
              <a:rPr lang="en-US" sz="1000" dirty="0">
                <a:solidFill>
                  <a:srgbClr val="8A97AB"/>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THE POLARIZED GALAXY · ANISOTROPY</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The enhancement has a direction</a:t>
            </a:r>
            <a:endParaRPr lang="en-US" sz="3000" dirty="0"/>
          </a:p>
        </p:txBody>
      </p:sp>
      <p:sp>
        <p:nvSpPr>
          <p:cNvPr id="5" name="Shape 2"/>
          <p:cNvSpPr/>
          <p:nvPr/>
        </p:nvSpPr>
        <p:spPr>
          <a:xfrm>
            <a:off x="548640" y="5669280"/>
            <a:ext cx="11094415" cy="640080"/>
          </a:xfrm>
          <a:prstGeom prst="roundRect">
            <a:avLst>
              <a:gd name="adj" fmla="val 11429"/>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4" name="Text 14">
            <a:extLst>
              <a:ext uri="{FF2B5EF4-FFF2-40B4-BE49-F238E27FC236}">
                <a16:creationId xmlns:a16="http://schemas.microsoft.com/office/drawing/2014/main" id="{83A18E48-688C-3EA0-7DA3-4C181D03F19E}"/>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11</a:t>
            </a:r>
            <a:endParaRPr lang="en-US" sz="2400" dirty="0"/>
          </a:p>
        </p:txBody>
      </p:sp>
      <p:sp>
        <p:nvSpPr>
          <p:cNvPr id="5007" name="Text 5007"/>
          <p:cNvSpPr txBox="1"/>
          <p:nvPr/>
        </p:nvSpPr>
        <p:spPr>
          <a:xfrm>
            <a:off x="822960" y="5669280"/>
            <a:ext cx="10545775" cy="640080"/>
          </a:xfrm>
          <a:prstGeom prst="rect">
            <a:avLst/>
          </a:prstGeom>
          <a:noFill/>
          <a:ln/>
        </p:spPr>
        <p:txBody>
          <a:bodyPr wrap="square" lIns="0" tIns="0" rIns="0" bIns="0" rtlCol="0" anchor="ctr">
            <a:normAutofit/>
          </a:bodyPr>
          <a:lstStyle/>
          <a:p>
            <a:pPr marL="0" indent="0" algn="l">
              <a:lnSpc>
                <a:spcPct val="100000"/>
              </a:lnSpc>
              <a:spcAft>
                <a:spcPts val="0"/>
              </a:spcAft>
              <a:buNone/>
            </a:pPr>
            <a:r>
              <a:rPr lang="en-US" sz="1450" dirty="0">
                <a:solidFill>
                  <a:srgbClr val="FFFFFF"/>
                </a:solidFill>
                <a:latin typeface="Calibri"/>
                <a:ea typeface="Calibri"/>
                <a:cs typeface="Calibri"/>
              </a:rPr>
              <a:t>The ecliptic is inclined to the Galactic plane by ≈60°: the Solar System feels a Galaxy-fixed, oblique anisotropy</a:t>
            </a:r>
            <a:endParaRPr lang="en-US" sz="1450" dirty="0"/>
          </a:p>
        </p:txBody>
      </p:sp>
      <p:sp>
        <p:nvSpPr>
          <p:cNvPr id="5008" name="Shape 5008"/>
          <p:cNvSpPr/>
          <p:nvPr/>
        </p:nvSpPr>
        <p:spPr>
          <a:xfrm>
            <a:off x="548640" y="1463040"/>
            <a:ext cx="5394960" cy="4023360"/>
          </a:xfrm>
          <a:prstGeom prst="roundRect">
            <a:avLst>
              <a:gd name="adj" fmla="val 2081"/>
            </a:avLst>
          </a:prstGeom>
          <a:solidFill>
            <a:srgbClr val="F8F9FC"/>
          </a:solidFill>
          <a:ln w="12700">
            <a:solidFill>
              <a:srgbClr val="F8F9FC"/>
            </a:solidFill>
          </a:ln>
        </p:spPr>
        <p:txBody>
          <a:bodyPr/>
          <a:lstStyle/>
          <a:p>
            <a:endParaRPr lang="en-US"/>
          </a:p>
        </p:txBody>
      </p:sp>
      <p:pic>
        <p:nvPicPr>
          <p:cNvPr id="5009" name="Picture 5008" descr="fig1_slide.png"/>
          <p:cNvPicPr>
            <a:picLocks noChangeAspect="1"/>
          </p:cNvPicPr>
          <p:nvPr/>
        </p:nvPicPr>
        <p:blipFill>
          <a:blip r:embed="rId3"/>
          <a:stretch>
            <a:fillRect/>
          </a:stretch>
        </p:blipFill>
        <p:spPr>
          <a:xfrm>
            <a:off x="685800" y="2011680"/>
            <a:ext cx="5120640" cy="2401373"/>
          </a:xfrm>
          <a:prstGeom prst="rect">
            <a:avLst/>
          </a:prstGeom>
        </p:spPr>
      </p:pic>
      <p:sp>
        <p:nvSpPr>
          <p:cNvPr id="6" name="Text 5009"/>
          <p:cNvSpPr txBox="1"/>
          <p:nvPr/>
        </p:nvSpPr>
        <p:spPr>
          <a:xfrm>
            <a:off x="731520" y="4663440"/>
            <a:ext cx="5029200" cy="5486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200" dirty="0">
                <a:solidFill>
                  <a:srgbClr val="5B6B82"/>
                </a:solidFill>
                <a:latin typeface="Calibri"/>
                <a:ea typeface="Calibri"/>
                <a:cs typeface="Calibri"/>
              </a:rPr>
              <a:t>Polarized carriers return to the disk along its normal ẑ</a:t>
            </a:r>
            <a:r>
              <a:rPr lang="en-US" sz="1200" baseline="-25000" dirty="0">
                <a:solidFill>
                  <a:srgbClr val="5B6B82"/>
                </a:solidFill>
                <a:latin typeface="Calibri"/>
                <a:ea typeface="Calibri"/>
                <a:cs typeface="Calibri"/>
              </a:rPr>
              <a:t>G</a:t>
            </a:r>
            <a:endParaRPr lang="en-US" sz="1200" dirty="0"/>
          </a:p>
        </p:txBody>
      </p:sp>
      <p:sp>
        <p:nvSpPr>
          <p:cNvPr id="5010" name="Shape 5010"/>
          <p:cNvSpPr/>
          <p:nvPr/>
        </p:nvSpPr>
        <p:spPr>
          <a:xfrm>
            <a:off x="6263640" y="1508760"/>
            <a:ext cx="411480" cy="411480"/>
          </a:xfrm>
          <a:prstGeom prst="ellipse">
            <a:avLst/>
          </a:prstGeom>
          <a:solidFill>
            <a:srgbClr val="13294B"/>
          </a:solidFill>
          <a:ln w="12700">
            <a:solidFill>
              <a:srgbClr val="13294B"/>
            </a:solidFill>
          </a:ln>
        </p:spPr>
        <p:txBody>
          <a:bodyPr/>
          <a:lstStyle/>
          <a:p>
            <a:endParaRPr lang="en-US"/>
          </a:p>
        </p:txBody>
      </p:sp>
      <p:sp>
        <p:nvSpPr>
          <p:cNvPr id="5011" name="Text 5011"/>
          <p:cNvSpPr txBox="1"/>
          <p:nvPr/>
        </p:nvSpPr>
        <p:spPr>
          <a:xfrm>
            <a:off x="6263640" y="1508760"/>
            <a:ext cx="411480" cy="411480"/>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400" b="1" dirty="0">
                <a:solidFill>
                  <a:srgbClr val="FFFFFF"/>
                </a:solidFill>
                <a:latin typeface="Cambria"/>
                <a:ea typeface="Cambria"/>
                <a:cs typeface="Cambria"/>
              </a:rPr>
              <a:t>1</a:t>
            </a:r>
            <a:endParaRPr lang="en-US" sz="1400" dirty="0"/>
          </a:p>
        </p:txBody>
      </p:sp>
      <p:sp>
        <p:nvSpPr>
          <p:cNvPr id="5012" name="Text 5012"/>
          <p:cNvSpPr txBox="1"/>
          <p:nvPr/>
        </p:nvSpPr>
        <p:spPr>
          <a:xfrm>
            <a:off x="6812280" y="1463040"/>
            <a:ext cx="4846320" cy="1234440"/>
          </a:xfrm>
          <a:prstGeom prst="rect">
            <a:avLst/>
          </a:prstGeom>
          <a:noFill/>
          <a:ln/>
        </p:spPr>
        <p:txBody>
          <a:bodyPr wrap="square" lIns="0" tIns="0" rIns="0" bIns="0" rtlCol="0" anchor="t">
            <a:normAutofit/>
          </a:bodyPr>
          <a:lstStyle/>
          <a:p>
            <a:pPr marL="0" indent="0" algn="l">
              <a:lnSpc>
                <a:spcPct val="100000"/>
              </a:lnSpc>
              <a:spcAft>
                <a:spcPts val="300"/>
              </a:spcAft>
              <a:buNone/>
            </a:pPr>
            <a:r>
              <a:rPr lang="en-US" sz="1600" b="1" dirty="0">
                <a:solidFill>
                  <a:srgbClr val="13294B"/>
                </a:solidFill>
                <a:latin typeface="Calibri"/>
                <a:ea typeface="Calibri"/>
                <a:cs typeface="Calibri"/>
              </a:rPr>
              <a:t>Spin along the velocity</a:t>
            </a:r>
            <a:endParaRPr lang="en-US" sz="1600" dirty="0"/>
          </a:p>
          <a:p>
            <a:pPr marL="0" indent="0" algn="l">
              <a:lnSpc>
                <a:spcPct val="100000"/>
              </a:lnSpc>
              <a:spcAft>
                <a:spcPts val="0"/>
              </a:spcAft>
              <a:buNone/>
            </a:pPr>
            <a:r>
              <a:rPr lang="en-US" sz="1450" dirty="0">
                <a:solidFill>
                  <a:srgbClr val="1B2A41"/>
                </a:solidFill>
                <a:latin typeface="Calibri"/>
                <a:ea typeface="Calibri"/>
                <a:cs typeface="Calibri"/>
              </a:rPr>
              <a:t>A free carrier has s = ±s</a:t>
            </a:r>
            <a:r>
              <a:rPr lang="en-US" sz="1450" baseline="-25000" dirty="0">
                <a:solidFill>
                  <a:srgbClr val="1B2A41"/>
                </a:solidFill>
                <a:latin typeface="Calibri"/>
                <a:ea typeface="Calibri"/>
                <a:cs typeface="Calibri"/>
              </a:rPr>
              <a:t>0</a:t>
            </a:r>
            <a:r>
              <a:rPr lang="en-US" sz="1450" dirty="0">
                <a:solidFill>
                  <a:srgbClr val="1B2A41"/>
                </a:solidFill>
                <a:latin typeface="Calibri"/>
                <a:ea typeface="Calibri"/>
                <a:cs typeface="Calibri"/>
              </a:rPr>
              <a:t>v/c. Carriers crossing the disk along ẑ</a:t>
            </a:r>
            <a:r>
              <a:rPr lang="en-US" sz="1450" baseline="-25000" dirty="0">
                <a:solidFill>
                  <a:srgbClr val="1B2A41"/>
                </a:solidFill>
                <a:latin typeface="Calibri"/>
                <a:ea typeface="Calibri"/>
                <a:cs typeface="Calibri"/>
              </a:rPr>
              <a:t>G</a:t>
            </a:r>
            <a:r>
              <a:rPr lang="en-US" sz="1450" dirty="0">
                <a:solidFill>
                  <a:srgbClr val="1B2A41"/>
                </a:solidFill>
                <a:latin typeface="Calibri"/>
                <a:ea typeface="Calibri"/>
                <a:cs typeface="Calibri"/>
              </a:rPr>
              <a:t> have spins parallel to ẑ</a:t>
            </a:r>
            <a:r>
              <a:rPr lang="en-US" sz="1450" baseline="-25000" dirty="0">
                <a:solidFill>
                  <a:srgbClr val="1B2A41"/>
                </a:solidFill>
                <a:latin typeface="Calibri"/>
                <a:ea typeface="Calibri"/>
                <a:cs typeface="Calibri"/>
              </a:rPr>
              <a:t>G</a:t>
            </a:r>
            <a:r>
              <a:rPr lang="en-US" sz="1450" dirty="0">
                <a:solidFill>
                  <a:srgbClr val="1B2A41"/>
                </a:solidFill>
                <a:latin typeface="Calibri"/>
                <a:ea typeface="Calibri"/>
                <a:cs typeface="Calibri"/>
              </a:rPr>
              <a:t>.</a:t>
            </a:r>
            <a:endParaRPr lang="en-US" sz="1450" dirty="0"/>
          </a:p>
        </p:txBody>
      </p:sp>
      <p:sp>
        <p:nvSpPr>
          <p:cNvPr id="5013" name="Shape 5013"/>
          <p:cNvSpPr/>
          <p:nvPr/>
        </p:nvSpPr>
        <p:spPr>
          <a:xfrm>
            <a:off x="6263640" y="2834639"/>
            <a:ext cx="411480" cy="411480"/>
          </a:xfrm>
          <a:prstGeom prst="ellipse">
            <a:avLst/>
          </a:prstGeom>
          <a:solidFill>
            <a:srgbClr val="13294B"/>
          </a:solidFill>
          <a:ln w="12700">
            <a:solidFill>
              <a:srgbClr val="13294B"/>
            </a:solidFill>
          </a:ln>
        </p:spPr>
        <p:txBody>
          <a:bodyPr/>
          <a:lstStyle/>
          <a:p>
            <a:endParaRPr lang="en-US"/>
          </a:p>
        </p:txBody>
      </p:sp>
      <p:sp>
        <p:nvSpPr>
          <p:cNvPr id="5014" name="Text 5014"/>
          <p:cNvSpPr txBox="1"/>
          <p:nvPr/>
        </p:nvSpPr>
        <p:spPr>
          <a:xfrm>
            <a:off x="6263640" y="2834639"/>
            <a:ext cx="411480" cy="411480"/>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400" b="1" dirty="0">
                <a:solidFill>
                  <a:srgbClr val="FFFFFF"/>
                </a:solidFill>
                <a:latin typeface="Cambria"/>
                <a:ea typeface="Cambria"/>
                <a:cs typeface="Cambria"/>
              </a:rPr>
              <a:t>2</a:t>
            </a:r>
            <a:endParaRPr lang="en-US" sz="1400" dirty="0"/>
          </a:p>
        </p:txBody>
      </p:sp>
      <p:sp>
        <p:nvSpPr>
          <p:cNvPr id="5015" name="Text 5015"/>
          <p:cNvSpPr txBox="1"/>
          <p:nvPr/>
        </p:nvSpPr>
        <p:spPr>
          <a:xfrm>
            <a:off x="6812280" y="2788920"/>
            <a:ext cx="4846320" cy="1234440"/>
          </a:xfrm>
          <a:prstGeom prst="rect">
            <a:avLst/>
          </a:prstGeom>
          <a:noFill/>
          <a:ln/>
        </p:spPr>
        <p:txBody>
          <a:bodyPr wrap="square" lIns="0" tIns="0" rIns="0" bIns="0" rtlCol="0" anchor="t">
            <a:normAutofit/>
          </a:bodyPr>
          <a:lstStyle/>
          <a:p>
            <a:pPr marL="0" indent="0" algn="l">
              <a:lnSpc>
                <a:spcPct val="100000"/>
              </a:lnSpc>
              <a:spcAft>
                <a:spcPts val="300"/>
              </a:spcAft>
              <a:buNone/>
            </a:pPr>
            <a:r>
              <a:rPr lang="en-US" sz="1600" b="1" dirty="0">
                <a:solidFill>
                  <a:srgbClr val="13294B"/>
                </a:solidFill>
                <a:latin typeface="Calibri"/>
                <a:ea typeface="Calibri"/>
                <a:cs typeface="Calibri"/>
              </a:rPr>
              <a:t>Only the in-plane component</a:t>
            </a:r>
            <a:endParaRPr lang="en-US" sz="1600" dirty="0"/>
          </a:p>
          <a:p>
            <a:pPr marL="0" indent="0" algn="l">
              <a:lnSpc>
                <a:spcPct val="100000"/>
              </a:lnSpc>
              <a:spcAft>
                <a:spcPts val="0"/>
              </a:spcAft>
              <a:buNone/>
            </a:pPr>
            <a:r>
              <a:rPr lang="en-US" sz="1450" dirty="0">
                <a:solidFill>
                  <a:srgbClr val="1B2A41"/>
                </a:solidFill>
                <a:latin typeface="Calibri"/>
                <a:ea typeface="Calibri"/>
                <a:cs typeface="Calibri"/>
              </a:rPr>
              <a:t>By the selectivity principle they transfer momentum only for changes of motion perpendicular to ẑ</a:t>
            </a:r>
            <a:r>
              <a:rPr lang="en-US" sz="1450" baseline="-25000" dirty="0">
                <a:solidFill>
                  <a:srgbClr val="1B2A41"/>
                </a:solidFill>
                <a:latin typeface="Calibri"/>
                <a:ea typeface="Calibri"/>
                <a:cs typeface="Calibri"/>
              </a:rPr>
              <a:t>G</a:t>
            </a:r>
            <a:r>
              <a:rPr lang="en-US" sz="1450" dirty="0">
                <a:solidFill>
                  <a:srgbClr val="1B2A41"/>
                </a:solidFill>
                <a:latin typeface="Calibri"/>
                <a:ea typeface="Calibri"/>
                <a:cs typeface="Calibri"/>
              </a:rPr>
              <a:t>.</a:t>
            </a:r>
            <a:endParaRPr lang="en-US" sz="1450" dirty="0"/>
          </a:p>
        </p:txBody>
      </p:sp>
      <p:sp>
        <p:nvSpPr>
          <p:cNvPr id="5016" name="Shape 5016"/>
          <p:cNvSpPr/>
          <p:nvPr/>
        </p:nvSpPr>
        <p:spPr>
          <a:xfrm>
            <a:off x="6263640" y="4160520"/>
            <a:ext cx="411480" cy="411480"/>
          </a:xfrm>
          <a:prstGeom prst="ellipse">
            <a:avLst/>
          </a:prstGeom>
          <a:solidFill>
            <a:srgbClr val="13294B"/>
          </a:solidFill>
          <a:ln w="12700">
            <a:solidFill>
              <a:srgbClr val="13294B"/>
            </a:solidFill>
          </a:ln>
        </p:spPr>
        <p:txBody>
          <a:bodyPr/>
          <a:lstStyle/>
          <a:p>
            <a:endParaRPr lang="en-US"/>
          </a:p>
        </p:txBody>
      </p:sp>
      <p:sp>
        <p:nvSpPr>
          <p:cNvPr id="5017" name="Text 5017"/>
          <p:cNvSpPr txBox="1"/>
          <p:nvPr/>
        </p:nvSpPr>
        <p:spPr>
          <a:xfrm>
            <a:off x="6263640" y="4160520"/>
            <a:ext cx="411480" cy="411480"/>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400" b="1" dirty="0">
                <a:solidFill>
                  <a:srgbClr val="FFFFFF"/>
                </a:solidFill>
                <a:latin typeface="Cambria"/>
                <a:ea typeface="Cambria"/>
                <a:cs typeface="Cambria"/>
              </a:rPr>
              <a:t>3</a:t>
            </a:r>
            <a:endParaRPr lang="en-US" sz="1400" dirty="0"/>
          </a:p>
        </p:txBody>
      </p:sp>
      <p:sp>
        <p:nvSpPr>
          <p:cNvPr id="5018" name="Text 5018"/>
          <p:cNvSpPr txBox="1"/>
          <p:nvPr/>
        </p:nvSpPr>
        <p:spPr>
          <a:xfrm>
            <a:off x="6812280" y="4114800"/>
            <a:ext cx="4846320" cy="1234440"/>
          </a:xfrm>
          <a:prstGeom prst="rect">
            <a:avLst/>
          </a:prstGeom>
          <a:noFill/>
          <a:ln/>
        </p:spPr>
        <p:txBody>
          <a:bodyPr wrap="square" lIns="0" tIns="0" rIns="0" bIns="0" rtlCol="0" anchor="t">
            <a:normAutofit/>
          </a:bodyPr>
          <a:lstStyle/>
          <a:p>
            <a:pPr marL="0" indent="0" algn="l">
              <a:lnSpc>
                <a:spcPct val="100000"/>
              </a:lnSpc>
              <a:spcAft>
                <a:spcPts val="300"/>
              </a:spcAft>
              <a:buNone/>
            </a:pPr>
            <a:r>
              <a:rPr lang="en-US" sz="1600" b="1" dirty="0">
                <a:solidFill>
                  <a:srgbClr val="13294B"/>
                </a:solidFill>
                <a:latin typeface="Calibri"/>
                <a:ea typeface="Calibri"/>
                <a:cs typeface="Calibri"/>
              </a:rPr>
              <a:t>A conservative field</a:t>
            </a:r>
            <a:endParaRPr lang="en-US" sz="1600" dirty="0"/>
          </a:p>
          <a:p>
            <a:pPr marL="0" indent="0" algn="l">
              <a:lnSpc>
                <a:spcPct val="100000"/>
              </a:lnSpc>
              <a:spcAft>
                <a:spcPts val="0"/>
              </a:spcAft>
              <a:buNone/>
            </a:pPr>
            <a:r>
              <a:rPr lang="en-US" sz="1450" dirty="0">
                <a:solidFill>
                  <a:srgbClr val="1B2A41"/>
                </a:solidFill>
                <a:latin typeface="Calibri"/>
                <a:ea typeface="Calibri"/>
                <a:cs typeface="Calibri"/>
              </a:rPr>
              <a:t>The extra field depends only on the distance d</a:t>
            </a:r>
            <a:r>
              <a:rPr lang="en-US" sz="1450" baseline="-25000" dirty="0">
                <a:solidFill>
                  <a:srgbClr val="1B2A41"/>
                </a:solidFill>
                <a:latin typeface="Calibri"/>
                <a:ea typeface="Calibri"/>
                <a:cs typeface="Calibri"/>
              </a:rPr>
              <a:t>⊥</a:t>
            </a:r>
            <a:r>
              <a:rPr lang="en-US" sz="1450" dirty="0">
                <a:solidFill>
                  <a:srgbClr val="1B2A41"/>
                </a:solidFill>
                <a:latin typeface="Calibri"/>
                <a:ea typeface="Calibri"/>
                <a:cs typeface="Calibri"/>
              </a:rPr>
              <a:t> from the axis ẑ</a:t>
            </a:r>
            <a:r>
              <a:rPr lang="en-US" sz="1450" baseline="-25000" dirty="0">
                <a:solidFill>
                  <a:srgbClr val="1B2A41"/>
                </a:solidFill>
                <a:latin typeface="Calibri"/>
                <a:ea typeface="Calibri"/>
                <a:cs typeface="Calibri"/>
              </a:rPr>
              <a:t>G</a:t>
            </a:r>
            <a:r>
              <a:rPr lang="en-US" sz="1450" dirty="0">
                <a:solidFill>
                  <a:srgbClr val="1B2A41"/>
                </a:solidFill>
                <a:latin typeface="Calibri"/>
                <a:ea typeface="Calibri"/>
                <a:cs typeface="Calibri"/>
              </a:rPr>
              <a:t>: a = −(GM/r²)n̂ − α(GM/d</a:t>
            </a:r>
            <a:r>
              <a:rPr lang="en-US" sz="1450" baseline="-25000" dirty="0">
                <a:solidFill>
                  <a:srgbClr val="1B2A41"/>
                </a:solidFill>
                <a:latin typeface="Calibri"/>
                <a:ea typeface="Calibri"/>
                <a:cs typeface="Calibri"/>
              </a:rPr>
              <a:t>⊥</a:t>
            </a:r>
            <a:r>
              <a:rPr lang="en-US" sz="1450" dirty="0">
                <a:solidFill>
                  <a:srgbClr val="1B2A41"/>
                </a:solidFill>
                <a:latin typeface="Calibri"/>
                <a:ea typeface="Calibri"/>
                <a:cs typeface="Calibri"/>
              </a:rPr>
              <a:t>²)ê</a:t>
            </a:r>
            <a:r>
              <a:rPr lang="en-US" sz="1450" baseline="-25000" dirty="0">
                <a:solidFill>
                  <a:srgbClr val="1B2A41"/>
                </a:solidFill>
                <a:latin typeface="Calibri"/>
                <a:ea typeface="Calibri"/>
                <a:cs typeface="Calibri"/>
              </a:rPr>
              <a:t>⊥</a:t>
            </a:r>
            <a:r>
              <a:rPr lang="en-US" sz="1450" dirty="0">
                <a:solidFill>
                  <a:srgbClr val="1B2A41"/>
                </a:solidFill>
                <a:latin typeface="Calibri"/>
                <a:ea typeface="Calibri"/>
                <a:cs typeface="Calibri"/>
              </a:rPr>
              <a:t>.</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THE KEY LAW</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Strong fields screen the enhancement</a:t>
            </a:r>
            <a:endParaRPr lang="en-US" sz="3000" dirty="0"/>
          </a:p>
        </p:txBody>
      </p:sp>
      <p:sp>
        <p:nvSpPr>
          <p:cNvPr id="5" name="Shape 2"/>
          <p:cNvSpPr/>
          <p:nvPr/>
        </p:nvSpPr>
        <p:spPr>
          <a:xfrm>
            <a:off x="548640" y="5669280"/>
            <a:ext cx="11094415" cy="640080"/>
          </a:xfrm>
          <a:prstGeom prst="roundRect">
            <a:avLst>
              <a:gd name="adj" fmla="val 11429"/>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4" name="Text 14">
            <a:extLst>
              <a:ext uri="{FF2B5EF4-FFF2-40B4-BE49-F238E27FC236}">
                <a16:creationId xmlns:a16="http://schemas.microsoft.com/office/drawing/2014/main" id="{83A18E48-688C-3EA0-7DA3-4C181D03F19E}"/>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12</a:t>
            </a:r>
            <a:endParaRPr lang="en-US" sz="2400" dirty="0"/>
          </a:p>
        </p:txBody>
      </p:sp>
      <p:sp>
        <p:nvSpPr>
          <p:cNvPr id="5019" name="Text 5019"/>
          <p:cNvSpPr txBox="1"/>
          <p:nvPr/>
        </p:nvSpPr>
        <p:spPr>
          <a:xfrm>
            <a:off x="822960" y="5669280"/>
            <a:ext cx="10545775" cy="640080"/>
          </a:xfrm>
          <a:prstGeom prst="rect">
            <a:avLst/>
          </a:prstGeom>
          <a:noFill/>
          <a:ln/>
        </p:spPr>
        <p:txBody>
          <a:bodyPr wrap="square" lIns="0" tIns="0" rIns="0" bIns="0" rtlCol="0" anchor="ctr">
            <a:normAutofit/>
          </a:bodyPr>
          <a:lstStyle/>
          <a:p>
            <a:pPr marL="0" indent="0" algn="l">
              <a:lnSpc>
                <a:spcPct val="100000"/>
              </a:lnSpc>
              <a:spcAft>
                <a:spcPts val="0"/>
              </a:spcAft>
              <a:buNone/>
            </a:pPr>
            <a:r>
              <a:rPr lang="en-US" sz="1450" dirty="0">
                <a:solidFill>
                  <a:srgbClr val="FFFFFF"/>
                </a:solidFill>
                <a:latin typeface="Calibri"/>
                <a:ea typeface="Calibri"/>
                <a:cs typeface="Calibri"/>
              </a:rPr>
              <a:t>Two parameters: a</a:t>
            </a:r>
            <a:r>
              <a:rPr lang="en-US" sz="1450" baseline="-25000" dirty="0">
                <a:solidFill>
                  <a:srgbClr val="FFFFFF"/>
                </a:solidFill>
                <a:latin typeface="Calibri"/>
                <a:ea typeface="Calibri"/>
                <a:cs typeface="Calibri"/>
              </a:rPr>
              <a:t>bg</a:t>
            </a:r>
            <a:r>
              <a:rPr lang="en-US" sz="1450" dirty="0">
                <a:solidFill>
                  <a:srgbClr val="FFFFFF"/>
                </a:solidFill>
                <a:latin typeface="Calibri"/>
                <a:ea typeface="Calibri"/>
                <a:cs typeface="Calibri"/>
              </a:rPr>
              <a:t> = 1.2·10</a:t>
            </a:r>
            <a:r>
              <a:rPr lang="en-US" sz="1450" baseline="30000" dirty="0">
                <a:solidFill>
                  <a:srgbClr val="FFFFFF"/>
                </a:solidFill>
                <a:latin typeface="Calibri"/>
                <a:ea typeface="Calibri"/>
                <a:cs typeface="Calibri"/>
              </a:rPr>
              <a:t>−10</a:t>
            </a:r>
            <a:r>
              <a:rPr lang="en-US" sz="1450" dirty="0">
                <a:solidFill>
                  <a:srgbClr val="FFFFFF"/>
                </a:solidFill>
                <a:latin typeface="Calibri"/>
                <a:ea typeface="Calibri"/>
                <a:cs typeface="Calibri"/>
              </a:rPr>
              <a:t> m/s² from galaxies, β ≈ 0.36 from TNOs — everything else is a prediction</a:t>
            </a:r>
            <a:endParaRPr lang="en-US" sz="1450" dirty="0"/>
          </a:p>
        </p:txBody>
      </p:sp>
      <p:sp>
        <p:nvSpPr>
          <p:cNvPr id="5020" name="Shape 5020"/>
          <p:cNvSpPr/>
          <p:nvPr/>
        </p:nvSpPr>
        <p:spPr>
          <a:xfrm>
            <a:off x="548640" y="1463040"/>
            <a:ext cx="5257800" cy="1143000"/>
          </a:xfrm>
          <a:prstGeom prst="roundRect">
            <a:avLst>
              <a:gd name="adj" fmla="val 2081"/>
            </a:avLst>
          </a:prstGeom>
          <a:solidFill>
            <a:srgbClr val="13294B"/>
          </a:solidFill>
          <a:ln w="12700">
            <a:solidFill>
              <a:srgbClr val="13294B"/>
            </a:solidFill>
          </a:ln>
        </p:spPr>
        <p:txBody>
          <a:bodyPr/>
          <a:lstStyle/>
          <a:p>
            <a:endParaRPr lang="en-US"/>
          </a:p>
        </p:txBody>
      </p:sp>
      <p:pic>
        <p:nvPicPr>
          <p:cNvPr id="5021" name="Picture 5020" descr="f_alpha_w.png"/>
          <p:cNvPicPr>
            <a:picLocks noChangeAspect="1"/>
          </p:cNvPicPr>
          <p:nvPr/>
        </p:nvPicPr>
        <p:blipFill>
          <a:blip r:embed="rId3"/>
          <a:stretch>
            <a:fillRect/>
          </a:stretch>
        </p:blipFill>
        <p:spPr>
          <a:xfrm>
            <a:off x="868680" y="1627632"/>
            <a:ext cx="3239753" cy="822960"/>
          </a:xfrm>
          <a:prstGeom prst="rect">
            <a:avLst/>
          </a:prstGeom>
        </p:spPr>
      </p:pic>
      <p:sp>
        <p:nvSpPr>
          <p:cNvPr id="6" name="Shape 5021"/>
          <p:cNvSpPr/>
          <p:nvPr/>
        </p:nvSpPr>
        <p:spPr>
          <a:xfrm>
            <a:off x="548640" y="2743200"/>
            <a:ext cx="5257800" cy="1234440"/>
          </a:xfrm>
          <a:prstGeom prst="roundRect">
            <a:avLst>
              <a:gd name="adj" fmla="val 2081"/>
            </a:avLst>
          </a:prstGeom>
          <a:solidFill>
            <a:srgbClr val="E3F1FA"/>
          </a:solidFill>
          <a:ln w="12700">
            <a:solidFill>
              <a:srgbClr val="E3F1FA"/>
            </a:solidFill>
          </a:ln>
        </p:spPr>
        <p:txBody>
          <a:bodyPr/>
          <a:lstStyle/>
          <a:p>
            <a:endParaRPr lang="en-US"/>
          </a:p>
        </p:txBody>
      </p:sp>
      <p:sp>
        <p:nvSpPr>
          <p:cNvPr id="5022" name="Text 5022"/>
          <p:cNvSpPr txBox="1"/>
          <p:nvPr/>
        </p:nvSpPr>
        <p:spPr>
          <a:xfrm>
            <a:off x="777240" y="2834640"/>
            <a:ext cx="484632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600" b="1" dirty="0">
                <a:solidFill>
                  <a:srgbClr val="0B7FC1"/>
                </a:solidFill>
                <a:latin typeface="Calibri"/>
                <a:ea typeface="Calibri"/>
                <a:cs typeface="Calibri"/>
              </a:rPr>
              <a:t>g ≪ a</a:t>
            </a:r>
            <a:r>
              <a:rPr lang="en-US" sz="1600" b="1" baseline="-25000" dirty="0">
                <a:solidFill>
                  <a:srgbClr val="0B7FC1"/>
                </a:solidFill>
                <a:latin typeface="Calibri"/>
                <a:ea typeface="Calibri"/>
                <a:cs typeface="Calibri"/>
              </a:rPr>
              <a:t>bg</a:t>
            </a:r>
            <a:r>
              <a:rPr lang="en-US" sz="1600" b="1" dirty="0">
                <a:solidFill>
                  <a:srgbClr val="0B7FC1"/>
                </a:solidFill>
                <a:latin typeface="Calibri"/>
                <a:ea typeface="Calibri"/>
                <a:cs typeface="Calibri"/>
              </a:rPr>
              <a:t>: galaxies</a:t>
            </a:r>
            <a:endParaRPr lang="en-US" sz="1600" dirty="0"/>
          </a:p>
        </p:txBody>
      </p:sp>
      <p:pic>
        <p:nvPicPr>
          <p:cNvPr id="5023" name="Picture 5022" descr="f_deep.png"/>
          <p:cNvPicPr>
            <a:picLocks noChangeAspect="1"/>
          </p:cNvPicPr>
          <p:nvPr/>
        </p:nvPicPr>
        <p:blipFill>
          <a:blip r:embed="rId4"/>
          <a:stretch>
            <a:fillRect/>
          </a:stretch>
        </p:blipFill>
        <p:spPr>
          <a:xfrm>
            <a:off x="777240" y="3246120"/>
            <a:ext cx="2788740" cy="384048"/>
          </a:xfrm>
          <a:prstGeom prst="rect">
            <a:avLst/>
          </a:prstGeom>
        </p:spPr>
      </p:pic>
      <p:sp>
        <p:nvSpPr>
          <p:cNvPr id="8" name="Text 5023"/>
          <p:cNvSpPr txBox="1"/>
          <p:nvPr/>
        </p:nvSpPr>
        <p:spPr>
          <a:xfrm>
            <a:off x="777240" y="3657600"/>
            <a:ext cx="4846320" cy="27432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00" dirty="0">
                <a:solidFill>
                  <a:srgbClr val="1B2A41"/>
                </a:solidFill>
                <a:latin typeface="Calibri"/>
                <a:ea typeface="Calibri"/>
                <a:cs typeface="Calibri"/>
              </a:rPr>
              <a:t>flat curves, Tully–Fisher; radial acceleration relation within 15%</a:t>
            </a:r>
            <a:endParaRPr lang="en-US" sz="1300" dirty="0"/>
          </a:p>
        </p:txBody>
      </p:sp>
      <p:sp>
        <p:nvSpPr>
          <p:cNvPr id="5024" name="Shape 5024"/>
          <p:cNvSpPr/>
          <p:nvPr/>
        </p:nvSpPr>
        <p:spPr>
          <a:xfrm>
            <a:off x="548640" y="4114800"/>
            <a:ext cx="5257800" cy="1417320"/>
          </a:xfrm>
          <a:prstGeom prst="roundRect">
            <a:avLst>
              <a:gd name="adj" fmla="val 2081"/>
            </a:avLst>
          </a:prstGeom>
          <a:solidFill>
            <a:srgbClr val="FDEEE3"/>
          </a:solidFill>
          <a:ln w="12700">
            <a:solidFill>
              <a:srgbClr val="FDEEE3"/>
            </a:solidFill>
          </a:ln>
        </p:spPr>
        <p:txBody>
          <a:bodyPr/>
          <a:lstStyle/>
          <a:p>
            <a:endParaRPr lang="en-US"/>
          </a:p>
        </p:txBody>
      </p:sp>
      <p:sp>
        <p:nvSpPr>
          <p:cNvPr id="5025" name="Text 5025"/>
          <p:cNvSpPr txBox="1"/>
          <p:nvPr/>
        </p:nvSpPr>
        <p:spPr>
          <a:xfrm>
            <a:off x="777240" y="4187952"/>
            <a:ext cx="484632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600" b="1" dirty="0">
                <a:solidFill>
                  <a:srgbClr val="D9480F"/>
                </a:solidFill>
                <a:latin typeface="Calibri"/>
                <a:ea typeface="Calibri"/>
                <a:cs typeface="Calibri"/>
              </a:rPr>
              <a:t>g ≫ a</a:t>
            </a:r>
            <a:r>
              <a:rPr lang="en-US" sz="1600" b="1" baseline="-25000" dirty="0">
                <a:solidFill>
                  <a:srgbClr val="D9480F"/>
                </a:solidFill>
                <a:latin typeface="Calibri"/>
                <a:ea typeface="Calibri"/>
                <a:cs typeface="Calibri"/>
              </a:rPr>
              <a:t>bg</a:t>
            </a:r>
            <a:r>
              <a:rPr lang="en-US" sz="1600" b="1" dirty="0">
                <a:solidFill>
                  <a:srgbClr val="D9480F"/>
                </a:solidFill>
                <a:latin typeface="Calibri"/>
                <a:ea typeface="Calibri"/>
                <a:cs typeface="Calibri"/>
              </a:rPr>
              <a:t>: Solar System</a:t>
            </a:r>
            <a:endParaRPr lang="en-US" sz="1600" dirty="0"/>
          </a:p>
        </p:txBody>
      </p:sp>
      <p:pic>
        <p:nvPicPr>
          <p:cNvPr id="5026" name="Picture 5025" descr="f_tide.png"/>
          <p:cNvPicPr>
            <a:picLocks noChangeAspect="1"/>
          </p:cNvPicPr>
          <p:nvPr/>
        </p:nvPicPr>
        <p:blipFill>
          <a:blip r:embed="rId5"/>
          <a:stretch>
            <a:fillRect/>
          </a:stretch>
        </p:blipFill>
        <p:spPr>
          <a:xfrm>
            <a:off x="777240" y="4553712"/>
            <a:ext cx="2252060" cy="566928"/>
          </a:xfrm>
          <a:prstGeom prst="rect">
            <a:avLst/>
          </a:prstGeom>
        </p:spPr>
      </p:pic>
      <p:sp>
        <p:nvSpPr>
          <p:cNvPr id="9" name="Text 5026"/>
          <p:cNvSpPr txBox="1"/>
          <p:nvPr/>
        </p:nvSpPr>
        <p:spPr>
          <a:xfrm>
            <a:off x="777240" y="5193792"/>
            <a:ext cx="4846320" cy="3200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00" dirty="0">
                <a:solidFill>
                  <a:srgbClr val="1B2A41"/>
                </a:solidFill>
                <a:latin typeface="Calibri"/>
                <a:ea typeface="Calibri"/>
                <a:cs typeface="Calibri"/>
              </a:rPr>
              <a:t>a field growing as d²; relative effect ε ∝ d⁴</a:t>
            </a:r>
            <a:endParaRPr lang="en-US" sz="1300" dirty="0"/>
          </a:p>
        </p:txBody>
      </p:sp>
      <p:pic>
        <p:nvPicPr>
          <p:cNvPr id="5027" name="Picture 5026" descr="fig2_slide.png"/>
          <p:cNvPicPr>
            <a:picLocks noChangeAspect="1"/>
          </p:cNvPicPr>
          <p:nvPr/>
        </p:nvPicPr>
        <p:blipFill>
          <a:blip r:embed="rId6"/>
          <a:stretch>
            <a:fillRect/>
          </a:stretch>
        </p:blipFill>
        <p:spPr>
          <a:xfrm>
            <a:off x="6035040" y="1463040"/>
            <a:ext cx="5930197" cy="40690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FROM THE LABORATORY TO THE KUIPER BELT</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Invisible nearby, decisive far away</a:t>
            </a:r>
            <a:endParaRPr lang="en-US" sz="3000" dirty="0"/>
          </a:p>
        </p:txBody>
      </p:sp>
      <p:sp>
        <p:nvSpPr>
          <p:cNvPr id="5" name="Shape 2"/>
          <p:cNvSpPr/>
          <p:nvPr/>
        </p:nvSpPr>
        <p:spPr>
          <a:xfrm>
            <a:off x="548640" y="5669280"/>
            <a:ext cx="11094415" cy="640080"/>
          </a:xfrm>
          <a:prstGeom prst="roundRect">
            <a:avLst>
              <a:gd name="adj" fmla="val 11429"/>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4" name="Text 14">
            <a:extLst>
              <a:ext uri="{FF2B5EF4-FFF2-40B4-BE49-F238E27FC236}">
                <a16:creationId xmlns:a16="http://schemas.microsoft.com/office/drawing/2014/main" id="{83A18E48-688C-3EA0-7DA3-4C181D03F19E}"/>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13</a:t>
            </a:r>
            <a:endParaRPr lang="en-US" sz="2400" dirty="0"/>
          </a:p>
        </p:txBody>
      </p:sp>
      <p:sp>
        <p:nvSpPr>
          <p:cNvPr id="5027" name="Text 5027"/>
          <p:cNvSpPr txBox="1"/>
          <p:nvPr/>
        </p:nvSpPr>
        <p:spPr>
          <a:xfrm>
            <a:off x="822960" y="5669280"/>
            <a:ext cx="10545775" cy="640080"/>
          </a:xfrm>
          <a:prstGeom prst="rect">
            <a:avLst/>
          </a:prstGeom>
          <a:noFill/>
          <a:ln/>
        </p:spPr>
        <p:txBody>
          <a:bodyPr wrap="square" lIns="0" tIns="0" rIns="0" bIns="0" rtlCol="0" anchor="ctr">
            <a:normAutofit/>
          </a:bodyPr>
          <a:lstStyle/>
          <a:p>
            <a:pPr marL="0" indent="0" algn="l">
              <a:lnSpc>
                <a:spcPct val="100000"/>
              </a:lnSpc>
              <a:spcAft>
                <a:spcPts val="0"/>
              </a:spcAft>
              <a:buNone/>
            </a:pPr>
            <a:r>
              <a:rPr lang="en-US" sz="1450" dirty="0">
                <a:solidFill>
                  <a:srgbClr val="FFFFFF"/>
                </a:solidFill>
                <a:latin typeface="Calibri"/>
                <a:ea typeface="Calibri"/>
                <a:cs typeface="Calibri"/>
              </a:rPr>
              <a:t>An unscreened ΔG/G ~ 10</a:t>
            </a:r>
            <a:r>
              <a:rPr lang="en-US" sz="1450" baseline="30000" dirty="0">
                <a:solidFill>
                  <a:srgbClr val="FFFFFF"/>
                </a:solidFill>
                <a:latin typeface="Calibri"/>
                <a:ea typeface="Calibri"/>
                <a:cs typeface="Calibri"/>
              </a:rPr>
              <a:t>−8</a:t>
            </a:r>
            <a:r>
              <a:rPr lang="en-US" sz="1450" dirty="0">
                <a:solidFill>
                  <a:srgbClr val="FFFFFF"/>
                </a:solidFill>
                <a:latin typeface="Calibri"/>
                <a:ea typeface="Calibri"/>
                <a:cs typeface="Calibri"/>
              </a:rPr>
              <a:t> is excluded; LLR and gravimetry are null tests, the outer planets decide</a:t>
            </a:r>
            <a:endParaRPr lang="en-US" sz="1450" dirty="0"/>
          </a:p>
        </p:txBody>
      </p:sp>
      <p:graphicFrame>
        <p:nvGraphicFramePr>
          <p:cNvPr id="5028" name="Table 5028"/>
          <p:cNvGraphicFramePr>
            <a:graphicFrameLocks noGrp="1"/>
          </p:cNvGraphicFramePr>
          <p:nvPr/>
        </p:nvGraphicFramePr>
        <p:xfrm>
          <a:off x="548640" y="1463040"/>
          <a:ext cx="7543800" cy="3877056"/>
        </p:xfrm>
        <a:graphic>
          <a:graphicData uri="http://schemas.openxmlformats.org/drawingml/2006/table">
            <a:tbl>
              <a:tblPr firstRow="1" bandRow="1"/>
              <a:tblGrid>
                <a:gridCol w="178308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2788920">
                  <a:extLst>
                    <a:ext uri="{9D8B030D-6E8A-4147-A177-3AD203B41FA5}">
                      <a16:colId xmlns:a16="http://schemas.microsoft.com/office/drawing/2014/main" val="20002"/>
                    </a:ext>
                  </a:extLst>
                </a:gridCol>
                <a:gridCol w="1691640">
                  <a:extLst>
                    <a:ext uri="{9D8B030D-6E8A-4147-A177-3AD203B41FA5}">
                      <a16:colId xmlns:a16="http://schemas.microsoft.com/office/drawing/2014/main" val="20003"/>
                    </a:ext>
                  </a:extLst>
                </a:gridCol>
              </a:tblGrid>
              <a:tr h="484632">
                <a:tc>
                  <a:txBody>
                    <a:bodyPr/>
                    <a:lstStyle/>
                    <a:p>
                      <a:pPr marL="0" indent="0">
                        <a:buNone/>
                      </a:pPr>
                      <a:r>
                        <a:rPr lang="en-US" sz="1300" b="1" dirty="0">
                          <a:solidFill>
                            <a:srgbClr val="FFFFFF"/>
                          </a:solidFill>
                          <a:latin typeface="Calibri"/>
                          <a:ea typeface="Calibri"/>
                          <a:cs typeface="Calibri"/>
                        </a:rPr>
                        <a:t>System</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tc>
                  <a:txBody>
                    <a:bodyPr/>
                    <a:lstStyle/>
                    <a:p>
                      <a:pPr marL="0" indent="0">
                        <a:buNone/>
                      </a:pPr>
                      <a:r>
                        <a:rPr lang="en-US" sz="1300" b="1" dirty="0">
                          <a:solidFill>
                            <a:srgbClr val="FFFFFF"/>
                          </a:solidFill>
                          <a:latin typeface="Calibri"/>
                          <a:ea typeface="Calibri"/>
                          <a:cs typeface="Calibri"/>
                        </a:rPr>
                        <a:t>g, m/s²</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tc>
                  <a:txBody>
                    <a:bodyPr/>
                    <a:lstStyle/>
                    <a:p>
                      <a:pPr marL="0" indent="0">
                        <a:buNone/>
                      </a:pPr>
                      <a:r>
                        <a:rPr lang="en-US" sz="1300" b="1" dirty="0">
                          <a:solidFill>
                            <a:srgbClr val="FFFFFF"/>
                          </a:solidFill>
                          <a:latin typeface="Calibri"/>
                          <a:ea typeface="Calibri"/>
                          <a:cs typeface="Calibri"/>
                        </a:rPr>
                        <a:t>Constraint / data</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tc>
                  <a:txBody>
                    <a:bodyPr/>
                    <a:lstStyle/>
                    <a:p>
                      <a:pPr marL="0" indent="0">
                        <a:buNone/>
                      </a:pPr>
                      <a:r>
                        <a:rPr lang="en-US" sz="1300" b="1" dirty="0">
                          <a:solidFill>
                            <a:srgbClr val="FFFFFF"/>
                          </a:solidFill>
                          <a:latin typeface="Calibri"/>
                          <a:ea typeface="Calibri"/>
                          <a:cs typeface="Calibri"/>
                        </a:rPr>
                        <a:t>SDM</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extLst>
                  <a:ext uri="{0D108BD9-81ED-4DB2-BD59-A6C34878D82A}">
                    <a16:rowId xmlns:a16="http://schemas.microsoft.com/office/drawing/2014/main" val="10000"/>
                  </a:ext>
                </a:extLst>
              </a:tr>
              <a:tr h="484632">
                <a:tc>
                  <a:txBody>
                    <a:bodyPr/>
                    <a:lstStyle/>
                    <a:p>
                      <a:pPr marL="0" indent="0">
                        <a:buNone/>
                      </a:pPr>
                      <a:r>
                        <a:rPr lang="en-US" sz="1250" dirty="0">
                          <a:solidFill>
                            <a:srgbClr val="1B2A41"/>
                          </a:solidFill>
                          <a:latin typeface="Calibri"/>
                          <a:ea typeface="Calibri"/>
                          <a:cs typeface="Calibri"/>
                        </a:rPr>
                        <a:t>Gravimeters</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9.8</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ΔG/G ≲ 10</a:t>
                      </a:r>
                      <a:r>
                        <a:rPr lang="en-US" sz="1250" baseline="30000" dirty="0">
                          <a:solidFill>
                            <a:srgbClr val="1B2A41"/>
                          </a:solidFill>
                          <a:latin typeface="Calibri"/>
                          <a:ea typeface="Calibri"/>
                          <a:cs typeface="Calibri"/>
                        </a:rPr>
                        <a:t>−10</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ε ~ 4·10</a:t>
                      </a:r>
                      <a:r>
                        <a:rPr lang="en-US" sz="1250" baseline="30000" dirty="0">
                          <a:solidFill>
                            <a:srgbClr val="1B2A41"/>
                          </a:solidFill>
                          <a:latin typeface="Calibri"/>
                          <a:ea typeface="Calibri"/>
                          <a:cs typeface="Calibri"/>
                        </a:rPr>
                        <a:t>−22</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1"/>
                  </a:ext>
                </a:extLst>
              </a:tr>
              <a:tr h="484632">
                <a:tc>
                  <a:txBody>
                    <a:bodyPr/>
                    <a:lstStyle/>
                    <a:p>
                      <a:pPr marL="0" indent="0">
                        <a:buNone/>
                      </a:pPr>
                      <a:r>
                        <a:rPr lang="en-US" sz="1250" dirty="0">
                          <a:solidFill>
                            <a:srgbClr val="1B2A41"/>
                          </a:solidFill>
                          <a:latin typeface="Calibri"/>
                          <a:ea typeface="Calibri"/>
                          <a:cs typeface="Calibri"/>
                        </a:rPr>
                        <a:t>Earth–Moon (LLR)</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6·10</a:t>
                      </a:r>
                      <a:r>
                        <a:rPr lang="en-US" sz="1250" baseline="30000" dirty="0">
                          <a:solidFill>
                            <a:srgbClr val="1B2A41"/>
                          </a:solidFill>
                          <a:latin typeface="Calibri"/>
                          <a:ea typeface="Calibri"/>
                          <a:cs typeface="Calibri"/>
                        </a:rPr>
                        <a:t>−3</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ΔG/G ≲ 4·10</a:t>
                      </a:r>
                      <a:r>
                        <a:rPr lang="en-US" sz="1250" baseline="30000" dirty="0">
                          <a:solidFill>
                            <a:srgbClr val="1B2A41"/>
                          </a:solidFill>
                          <a:latin typeface="Calibri"/>
                          <a:ea typeface="Calibri"/>
                          <a:cs typeface="Calibri"/>
                        </a:rPr>
                        <a:t>−12</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ε ~ 1·10</a:t>
                      </a:r>
                      <a:r>
                        <a:rPr lang="en-US" sz="1250" baseline="30000" dirty="0">
                          <a:solidFill>
                            <a:srgbClr val="1B2A41"/>
                          </a:solidFill>
                          <a:latin typeface="Calibri"/>
                          <a:ea typeface="Calibri"/>
                          <a:cs typeface="Calibri"/>
                        </a:rPr>
                        <a:t>−15</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extLst>
                  <a:ext uri="{0D108BD9-81ED-4DB2-BD59-A6C34878D82A}">
                    <a16:rowId xmlns:a16="http://schemas.microsoft.com/office/drawing/2014/main" val="10002"/>
                  </a:ext>
                </a:extLst>
              </a:tr>
              <a:tr h="484632">
                <a:tc>
                  <a:txBody>
                    <a:bodyPr/>
                    <a:lstStyle/>
                    <a:p>
                      <a:pPr marL="0" indent="0">
                        <a:buNone/>
                      </a:pPr>
                      <a:r>
                        <a:rPr lang="en-US" sz="1250" dirty="0">
                          <a:solidFill>
                            <a:srgbClr val="1B2A41"/>
                          </a:solidFill>
                          <a:latin typeface="Calibri"/>
                          <a:ea typeface="Calibri"/>
                          <a:cs typeface="Calibri"/>
                        </a:rPr>
                        <a:t>Saturn (Cassini)</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6.5·10</a:t>
                      </a:r>
                      <a:r>
                        <a:rPr lang="en-US" sz="1250" baseline="30000" dirty="0">
                          <a:solidFill>
                            <a:srgbClr val="1B2A41"/>
                          </a:solidFill>
                          <a:latin typeface="Calibri"/>
                          <a:ea typeface="Calibri"/>
                          <a:cs typeface="Calibri"/>
                        </a:rPr>
                        <a:t>−5</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Q</a:t>
                      </a:r>
                      <a:r>
                        <a:rPr lang="en-US" sz="1250" baseline="-25000" dirty="0">
                          <a:solidFill>
                            <a:srgbClr val="1B2A41"/>
                          </a:solidFill>
                          <a:latin typeface="Calibri"/>
                          <a:ea typeface="Calibri"/>
                          <a:cs typeface="Calibri"/>
                        </a:rPr>
                        <a:t>2</a:t>
                      </a:r>
                      <a:r>
                        <a:rPr lang="en-US" sz="1250" dirty="0">
                          <a:solidFill>
                            <a:srgbClr val="1B2A41"/>
                          </a:solidFill>
                          <a:latin typeface="Calibri"/>
                          <a:ea typeface="Calibri"/>
                          <a:cs typeface="Calibri"/>
                        </a:rPr>
                        <a:t> = (1.6 ± 1.8)·10</a:t>
                      </a:r>
                      <a:r>
                        <a:rPr lang="en-US" sz="1250" baseline="30000" dirty="0">
                          <a:solidFill>
                            <a:srgbClr val="1B2A41"/>
                          </a:solidFill>
                          <a:latin typeface="Calibri"/>
                          <a:ea typeface="Calibri"/>
                          <a:cs typeface="Calibri"/>
                        </a:rPr>
                        <a:t>−27</a:t>
                      </a:r>
                      <a:r>
                        <a:rPr lang="en-US" sz="1250" dirty="0">
                          <a:solidFill>
                            <a:srgbClr val="1B2A41"/>
                          </a:solidFill>
                          <a:latin typeface="Calibri"/>
                          <a:ea typeface="Calibri"/>
                          <a:cs typeface="Calibri"/>
                        </a:rPr>
                        <a:t> s</a:t>
                      </a:r>
                      <a:r>
                        <a:rPr lang="en-US" sz="1250" baseline="30000" dirty="0">
                          <a:solidFill>
                            <a:srgbClr val="1B2A41"/>
                          </a:solidFill>
                          <a:latin typeface="Calibri"/>
                          <a:ea typeface="Calibri"/>
                          <a:cs typeface="Calibri"/>
                        </a:rPr>
                        <a:t>−2</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9·10</a:t>
                      </a:r>
                      <a:r>
                        <a:rPr lang="en-US" sz="1250" baseline="30000" dirty="0">
                          <a:solidFill>
                            <a:srgbClr val="1B2A41"/>
                          </a:solidFill>
                          <a:latin typeface="Calibri"/>
                          <a:ea typeface="Calibri"/>
                          <a:cs typeface="Calibri"/>
                        </a:rPr>
                        <a:t>−28</a:t>
                      </a:r>
                      <a:r>
                        <a:rPr lang="en-US" sz="1250" dirty="0">
                          <a:solidFill>
                            <a:srgbClr val="1B2A41"/>
                          </a:solidFill>
                          <a:latin typeface="Calibri"/>
                          <a:ea typeface="Calibri"/>
                          <a:cs typeface="Calibri"/>
                        </a:rPr>
                        <a:t> s</a:t>
                      </a:r>
                      <a:r>
                        <a:rPr lang="en-US" sz="1250" baseline="30000" dirty="0">
                          <a:solidFill>
                            <a:srgbClr val="1B2A41"/>
                          </a:solidFill>
                          <a:latin typeface="Calibri"/>
                          <a:ea typeface="Calibri"/>
                          <a:cs typeface="Calibri"/>
                        </a:rPr>
                        <a:t>−2</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3"/>
                  </a:ext>
                </a:extLst>
              </a:tr>
              <a:tr h="484632">
                <a:tc>
                  <a:txBody>
                    <a:bodyPr/>
                    <a:lstStyle/>
                    <a:p>
                      <a:pPr marL="0" indent="0">
                        <a:buNone/>
                      </a:pPr>
                      <a:r>
                        <a:rPr lang="en-US" sz="1250" dirty="0">
                          <a:solidFill>
                            <a:srgbClr val="1B2A41"/>
                          </a:solidFill>
                          <a:latin typeface="Calibri"/>
                          <a:ea typeface="Calibri"/>
                          <a:cs typeface="Calibri"/>
                        </a:rPr>
                        <a:t>Saturn, density</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6.5·10</a:t>
                      </a:r>
                      <a:r>
                        <a:rPr lang="en-US" sz="1250" baseline="30000" dirty="0">
                          <a:solidFill>
                            <a:srgbClr val="1B2A41"/>
                          </a:solidFill>
                          <a:latin typeface="Calibri"/>
                          <a:ea typeface="Calibri"/>
                          <a:cs typeface="Calibri"/>
                        </a:rPr>
                        <a:t>−5</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ρ &lt; 1.1·10</a:t>
                      </a:r>
                      <a:r>
                        <a:rPr lang="en-US" sz="1250" baseline="30000" dirty="0">
                          <a:solidFill>
                            <a:srgbClr val="1B2A41"/>
                          </a:solidFill>
                          <a:latin typeface="Calibri"/>
                          <a:ea typeface="Calibri"/>
                          <a:cs typeface="Calibri"/>
                        </a:rPr>
                        <a:t>−20</a:t>
                      </a:r>
                      <a:r>
                        <a:rPr lang="en-US" sz="1250" dirty="0">
                          <a:solidFill>
                            <a:srgbClr val="1B2A41"/>
                          </a:solidFill>
                          <a:latin typeface="Calibri"/>
                          <a:ea typeface="Calibri"/>
                          <a:cs typeface="Calibri"/>
                        </a:rPr>
                        <a:t> g/cm³</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1.5·10</a:t>
                      </a:r>
                      <a:r>
                        <a:rPr lang="en-US" sz="1250" baseline="30000" dirty="0">
                          <a:solidFill>
                            <a:srgbClr val="1B2A41"/>
                          </a:solidFill>
                          <a:latin typeface="Calibri"/>
                          <a:ea typeface="Calibri"/>
                          <a:cs typeface="Calibri"/>
                        </a:rPr>
                        <a:t>−21</a:t>
                      </a:r>
                      <a:r>
                        <a:rPr lang="en-US" sz="1250" dirty="0">
                          <a:solidFill>
                            <a:srgbClr val="1B2A41"/>
                          </a:solidFill>
                          <a:latin typeface="Calibri"/>
                          <a:ea typeface="Calibri"/>
                          <a:cs typeface="Calibri"/>
                        </a:rPr>
                        <a:t> g/cm³</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extLst>
                  <a:ext uri="{0D108BD9-81ED-4DB2-BD59-A6C34878D82A}">
                    <a16:rowId xmlns:a16="http://schemas.microsoft.com/office/drawing/2014/main" val="10004"/>
                  </a:ext>
                </a:extLst>
              </a:tr>
              <a:tr h="484632">
                <a:tc>
                  <a:txBody>
                    <a:bodyPr/>
                    <a:lstStyle/>
                    <a:p>
                      <a:pPr marL="0" indent="0">
                        <a:buNone/>
                      </a:pPr>
                      <a:r>
                        <a:rPr lang="en-US" sz="1250" dirty="0">
                          <a:solidFill>
                            <a:srgbClr val="1B2A41"/>
                          </a:solidFill>
                          <a:latin typeface="Calibri"/>
                          <a:ea typeface="Calibri"/>
                          <a:cs typeface="Calibri"/>
                        </a:rPr>
                        <a:t>TNOs, 300 AU</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7·10</a:t>
                      </a:r>
                      <a:r>
                        <a:rPr lang="en-US" sz="1250" baseline="30000" dirty="0">
                          <a:solidFill>
                            <a:srgbClr val="1B2A41"/>
                          </a:solidFill>
                          <a:latin typeface="Calibri"/>
                          <a:ea typeface="Calibri"/>
                          <a:cs typeface="Calibri"/>
                        </a:rPr>
                        <a:t>−8</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required ε ~ 10</a:t>
                      </a:r>
                      <a:r>
                        <a:rPr lang="en-US" sz="1250" baseline="30000" dirty="0">
                          <a:solidFill>
                            <a:srgbClr val="1B2A41"/>
                          </a:solidFill>
                          <a:latin typeface="Calibri"/>
                          <a:ea typeface="Calibri"/>
                          <a:cs typeface="Calibri"/>
                        </a:rPr>
                        <a:t>−5</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ε ≈ 9·10</a:t>
                      </a:r>
                      <a:r>
                        <a:rPr lang="en-US" sz="1250" baseline="30000" dirty="0">
                          <a:solidFill>
                            <a:srgbClr val="1B2A41"/>
                          </a:solidFill>
                          <a:latin typeface="Calibri"/>
                          <a:ea typeface="Calibri"/>
                          <a:cs typeface="Calibri"/>
                        </a:rPr>
                        <a:t>−6</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5"/>
                  </a:ext>
                </a:extLst>
              </a:tr>
              <a:tr h="484632">
                <a:tc>
                  <a:txBody>
                    <a:bodyPr/>
                    <a:lstStyle/>
                    <a:p>
                      <a:pPr marL="0" indent="0">
                        <a:buNone/>
                      </a:pPr>
                      <a:r>
                        <a:rPr lang="en-US" sz="1250" dirty="0">
                          <a:solidFill>
                            <a:srgbClr val="1B2A41"/>
                          </a:solidFill>
                          <a:latin typeface="Calibri"/>
                          <a:ea typeface="Calibri"/>
                          <a:cs typeface="Calibri"/>
                        </a:rPr>
                        <a:t>Wide binaries</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~2·10</a:t>
                      </a:r>
                      <a:r>
                        <a:rPr lang="en-US" sz="1250" baseline="30000" dirty="0">
                          <a:solidFill>
                            <a:srgbClr val="1B2A41"/>
                          </a:solidFill>
                          <a:latin typeface="Calibri"/>
                          <a:ea typeface="Calibri"/>
                          <a:cs typeface="Calibri"/>
                        </a:rPr>
                        <a:t>−10</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boost 1.0 vs 1.43 ± 0.06</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1.25–1.4</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extLst>
                  <a:ext uri="{0D108BD9-81ED-4DB2-BD59-A6C34878D82A}">
                    <a16:rowId xmlns:a16="http://schemas.microsoft.com/office/drawing/2014/main" val="10006"/>
                  </a:ext>
                </a:extLst>
              </a:tr>
              <a:tr h="484632">
                <a:tc>
                  <a:txBody>
                    <a:bodyPr/>
                    <a:lstStyle/>
                    <a:p>
                      <a:pPr marL="0" indent="0">
                        <a:buNone/>
                      </a:pPr>
                      <a:r>
                        <a:rPr lang="en-US" sz="1250" dirty="0">
                          <a:solidFill>
                            <a:srgbClr val="1B2A41"/>
                          </a:solidFill>
                          <a:latin typeface="Calibri"/>
                          <a:ea typeface="Calibri"/>
                          <a:cs typeface="Calibri"/>
                        </a:rPr>
                        <a:t>Galactic outskirts</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 10</a:t>
                      </a:r>
                      <a:r>
                        <a:rPr lang="en-US" sz="1250" baseline="30000" dirty="0">
                          <a:solidFill>
                            <a:srgbClr val="1B2A41"/>
                          </a:solidFill>
                          <a:latin typeface="Calibri"/>
                          <a:ea typeface="Calibri"/>
                          <a:cs typeface="Calibri"/>
                        </a:rPr>
                        <a:t>−10</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radial acceleration relation</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within 15%</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7"/>
                  </a:ext>
                </a:extLst>
              </a:tr>
            </a:tbl>
          </a:graphicData>
        </a:graphic>
      </p:graphicFrame>
      <p:sp>
        <p:nvSpPr>
          <p:cNvPr id="5029" name="Shape 5029"/>
          <p:cNvSpPr/>
          <p:nvPr/>
        </p:nvSpPr>
        <p:spPr>
          <a:xfrm>
            <a:off x="8321040" y="1463040"/>
            <a:ext cx="3319272" cy="3886200"/>
          </a:xfrm>
          <a:prstGeom prst="roundRect">
            <a:avLst>
              <a:gd name="adj" fmla="val 2081"/>
            </a:avLst>
          </a:prstGeom>
          <a:solidFill>
            <a:srgbClr val="13294B"/>
          </a:solidFill>
          <a:ln w="12700">
            <a:solidFill>
              <a:srgbClr val="13294B"/>
            </a:solidFill>
          </a:ln>
        </p:spPr>
        <p:txBody>
          <a:bodyPr/>
          <a:lstStyle/>
          <a:p>
            <a:endParaRPr lang="en-US"/>
          </a:p>
        </p:txBody>
      </p:sp>
      <p:sp>
        <p:nvSpPr>
          <p:cNvPr id="5030" name="Text 5030"/>
          <p:cNvSpPr txBox="1"/>
          <p:nvPr/>
        </p:nvSpPr>
        <p:spPr>
          <a:xfrm>
            <a:off x="8549640" y="1645920"/>
            <a:ext cx="2880360" cy="3200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200" b="1" dirty="0">
                <a:solidFill>
                  <a:srgbClr val="F08A5D"/>
                </a:solidFill>
                <a:latin typeface="Calibri"/>
                <a:ea typeface="Calibri"/>
                <a:cs typeface="Calibri"/>
              </a:rPr>
              <a:t>CASSINI AT SATURN</a:t>
            </a:r>
            <a:endParaRPr lang="en-US" sz="1200" dirty="0"/>
          </a:p>
        </p:txBody>
      </p:sp>
      <p:sp>
        <p:nvSpPr>
          <p:cNvPr id="5031" name="Text 5031"/>
          <p:cNvSpPr txBox="1"/>
          <p:nvPr/>
        </p:nvSpPr>
        <p:spPr>
          <a:xfrm>
            <a:off x="8549640" y="2011680"/>
            <a:ext cx="2880360" cy="86868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3200" b="1" dirty="0">
                <a:solidFill>
                  <a:srgbClr val="FFFFFF"/>
                </a:solidFill>
                <a:latin typeface="Cambria"/>
                <a:ea typeface="Cambria"/>
                <a:cs typeface="Cambria"/>
              </a:rPr>
              <a:t>9·10</a:t>
            </a:r>
            <a:r>
              <a:rPr lang="en-US" sz="3200" b="1" baseline="30000" dirty="0">
                <a:solidFill>
                  <a:srgbClr val="FFFFFF"/>
                </a:solidFill>
                <a:latin typeface="Cambria"/>
                <a:ea typeface="Cambria"/>
                <a:cs typeface="Cambria"/>
              </a:rPr>
              <a:t>−28</a:t>
            </a:r>
            <a:r>
              <a:rPr lang="en-US" sz="3200" b="1" dirty="0">
                <a:solidFill>
                  <a:srgbClr val="FFFFFF"/>
                </a:solidFill>
                <a:latin typeface="Cambria"/>
                <a:ea typeface="Cambria"/>
                <a:cs typeface="Cambria"/>
              </a:rPr>
              <a:t> s</a:t>
            </a:r>
            <a:r>
              <a:rPr lang="en-US" sz="3200" b="1" baseline="30000" dirty="0">
                <a:solidFill>
                  <a:srgbClr val="FFFFFF"/>
                </a:solidFill>
                <a:latin typeface="Cambria"/>
                <a:ea typeface="Cambria"/>
                <a:cs typeface="Cambria"/>
              </a:rPr>
              <a:t>−2</a:t>
            </a:r>
            <a:endParaRPr lang="en-US" sz="3200" dirty="0"/>
          </a:p>
        </p:txBody>
      </p:sp>
      <p:sp>
        <p:nvSpPr>
          <p:cNvPr id="5032" name="Text 5032"/>
          <p:cNvSpPr txBox="1"/>
          <p:nvPr/>
        </p:nvSpPr>
        <p:spPr>
          <a:xfrm>
            <a:off x="8549640" y="2926080"/>
            <a:ext cx="2880360" cy="2286000"/>
          </a:xfrm>
          <a:prstGeom prst="rect">
            <a:avLst/>
          </a:prstGeom>
          <a:noFill/>
          <a:ln/>
        </p:spPr>
        <p:txBody>
          <a:bodyPr wrap="square" lIns="0" tIns="0" rIns="0" bIns="0" rtlCol="0" anchor="t">
            <a:normAutofit/>
          </a:bodyPr>
          <a:lstStyle/>
          <a:p>
            <a:pPr marL="0" indent="0" algn="l">
              <a:lnSpc>
                <a:spcPct val="100000"/>
              </a:lnSpc>
              <a:spcAft>
                <a:spcPts val="800"/>
              </a:spcAft>
              <a:buNone/>
            </a:pPr>
            <a:r>
              <a:rPr lang="en-US" sz="1400" dirty="0">
                <a:solidFill>
                  <a:srgbClr val="FFFFFF"/>
                </a:solidFill>
                <a:latin typeface="Calibri"/>
                <a:ea typeface="Calibri"/>
                <a:cs typeface="Calibri"/>
              </a:rPr>
              <a:t>SDM tidal gradient at Saturn, inside the Cassini bound (1.6 ± 1.8)·10</a:t>
            </a:r>
            <a:r>
              <a:rPr lang="en-US" sz="1400" baseline="30000" dirty="0">
                <a:solidFill>
                  <a:srgbClr val="FFFFFF"/>
                </a:solidFill>
                <a:latin typeface="Calibri"/>
                <a:ea typeface="Calibri"/>
                <a:cs typeface="Calibri"/>
              </a:rPr>
              <a:t>−27</a:t>
            </a:r>
            <a:endParaRPr lang="en-US" sz="1400" dirty="0"/>
          </a:p>
          <a:p>
            <a:pPr marL="0" indent="0" algn="l">
              <a:lnSpc>
                <a:spcPct val="100000"/>
              </a:lnSpc>
              <a:spcAft>
                <a:spcPts val="0"/>
              </a:spcAft>
              <a:buNone/>
            </a:pPr>
            <a:r>
              <a:rPr lang="en-US" sz="1400" dirty="0">
                <a:solidFill>
                  <a:srgbClr val="F08A5D"/>
                </a:solidFill>
                <a:latin typeface="Calibri"/>
                <a:ea typeface="Calibri"/>
                <a:cs typeface="Calibri"/>
              </a:rPr>
              <a:t>Within one order of magnitude: improved INPOP / EPM / DE ephemerides will confirm or exclude β ≈ 0.36.</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TRANS-NEPTUNIAN OBJECTS</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The polarization field as an alternative to Planet Nine</a:t>
            </a:r>
            <a:endParaRPr lang="en-US" sz="3000" dirty="0"/>
          </a:p>
        </p:txBody>
      </p:sp>
      <p:sp>
        <p:nvSpPr>
          <p:cNvPr id="5" name="Shape 2"/>
          <p:cNvSpPr/>
          <p:nvPr/>
        </p:nvSpPr>
        <p:spPr>
          <a:xfrm>
            <a:off x="548640" y="5669280"/>
            <a:ext cx="11094415" cy="640080"/>
          </a:xfrm>
          <a:prstGeom prst="roundRect">
            <a:avLst>
              <a:gd name="adj" fmla="val 11429"/>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4" name="Text 14">
            <a:extLst>
              <a:ext uri="{FF2B5EF4-FFF2-40B4-BE49-F238E27FC236}">
                <a16:creationId xmlns:a16="http://schemas.microsoft.com/office/drawing/2014/main" id="{83A18E48-688C-3EA0-7DA3-4C181D03F19E}"/>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14</a:t>
            </a:r>
            <a:endParaRPr lang="en-US" sz="2400" dirty="0"/>
          </a:p>
        </p:txBody>
      </p:sp>
      <p:sp>
        <p:nvSpPr>
          <p:cNvPr id="5033" name="Text 5033"/>
          <p:cNvSpPr txBox="1"/>
          <p:nvPr/>
        </p:nvSpPr>
        <p:spPr>
          <a:xfrm>
            <a:off x="822960" y="5669280"/>
            <a:ext cx="10545775" cy="640080"/>
          </a:xfrm>
          <a:prstGeom prst="rect">
            <a:avLst/>
          </a:prstGeom>
          <a:noFill/>
          <a:ln/>
        </p:spPr>
        <p:txBody>
          <a:bodyPr wrap="square" lIns="0" tIns="0" rIns="0" bIns="0" rtlCol="0" anchor="ctr">
            <a:normAutofit/>
          </a:bodyPr>
          <a:lstStyle/>
          <a:p>
            <a:pPr marL="0" indent="0" algn="l">
              <a:lnSpc>
                <a:spcPct val="100000"/>
              </a:lnSpc>
              <a:spcAft>
                <a:spcPts val="0"/>
              </a:spcAft>
              <a:buNone/>
            </a:pPr>
            <a:r>
              <a:rPr lang="en-US" sz="1450" dirty="0">
                <a:solidFill>
                  <a:srgbClr val="FFFFFF"/>
                </a:solidFill>
                <a:latin typeface="Calibri"/>
                <a:ea typeface="Calibri"/>
                <a:cs typeface="Calibri"/>
              </a:rPr>
              <a:t>LSST at the Rubin Observatory: orbital poles in Galactic coordinates and the detached population — a decisive test</a:t>
            </a:r>
            <a:endParaRPr lang="en-US" sz="1450" dirty="0"/>
          </a:p>
        </p:txBody>
      </p:sp>
      <p:sp>
        <p:nvSpPr>
          <p:cNvPr id="5034" name="Shape 5034"/>
          <p:cNvSpPr/>
          <p:nvPr/>
        </p:nvSpPr>
        <p:spPr>
          <a:xfrm>
            <a:off x="548640" y="1463040"/>
            <a:ext cx="5394960" cy="4069080"/>
          </a:xfrm>
          <a:prstGeom prst="roundRect">
            <a:avLst>
              <a:gd name="adj" fmla="val 2081"/>
            </a:avLst>
          </a:prstGeom>
          <a:solidFill>
            <a:srgbClr val="F0EBFB"/>
          </a:solidFill>
          <a:ln w="12700">
            <a:solidFill>
              <a:srgbClr val="F0EBFB"/>
            </a:solidFill>
          </a:ln>
        </p:spPr>
        <p:txBody>
          <a:bodyPr/>
          <a:lstStyle/>
          <a:p>
            <a:endParaRPr lang="en-US"/>
          </a:p>
        </p:txBody>
      </p:sp>
      <p:sp>
        <p:nvSpPr>
          <p:cNvPr id="5035" name="Text 5035"/>
          <p:cNvSpPr txBox="1"/>
          <p:nvPr/>
        </p:nvSpPr>
        <p:spPr>
          <a:xfrm>
            <a:off x="777240" y="1600200"/>
            <a:ext cx="493776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600" b="1" dirty="0">
                <a:solidFill>
                  <a:srgbClr val="6D28D9"/>
                </a:solidFill>
                <a:latin typeface="Calibri"/>
                <a:ea typeface="Calibri"/>
                <a:cs typeface="Calibri"/>
              </a:rPr>
              <a:t>Required strength</a:t>
            </a:r>
            <a:endParaRPr lang="en-US" sz="1600" dirty="0"/>
          </a:p>
        </p:txBody>
      </p:sp>
      <p:sp>
        <p:nvSpPr>
          <p:cNvPr id="5036" name="Text 5036"/>
          <p:cNvSpPr txBox="1"/>
          <p:nvPr/>
        </p:nvSpPr>
        <p:spPr>
          <a:xfrm>
            <a:off x="777240" y="1965960"/>
            <a:ext cx="4937760" cy="5486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50" dirty="0">
                <a:solidFill>
                  <a:srgbClr val="1B2A41"/>
                </a:solidFill>
                <a:latin typeface="Calibri"/>
                <a:ea typeface="Calibri"/>
                <a:cs typeface="Calibri"/>
              </a:rPr>
              <a:t>At 300 AU the field must equal the Planet Nine tidal acceleration GM</a:t>
            </a:r>
            <a:r>
              <a:rPr lang="en-US" sz="1350" baseline="-25000" dirty="0">
                <a:solidFill>
                  <a:srgbClr val="1B2A41"/>
                </a:solidFill>
                <a:latin typeface="Calibri"/>
                <a:ea typeface="Calibri"/>
                <a:cs typeface="Calibri"/>
              </a:rPr>
              <a:t>9</a:t>
            </a:r>
            <a:r>
              <a:rPr lang="en-US" sz="1350" dirty="0">
                <a:solidFill>
                  <a:srgbClr val="1B2A41"/>
                </a:solidFill>
                <a:latin typeface="Calibri"/>
                <a:ea typeface="Calibri"/>
                <a:cs typeface="Calibri"/>
              </a:rPr>
              <a:t>d/a</a:t>
            </a:r>
            <a:r>
              <a:rPr lang="en-US" sz="1350" baseline="-25000" dirty="0">
                <a:solidFill>
                  <a:srgbClr val="1B2A41"/>
                </a:solidFill>
                <a:latin typeface="Calibri"/>
                <a:ea typeface="Calibri"/>
                <a:cs typeface="Calibri"/>
              </a:rPr>
              <a:t>9</a:t>
            </a:r>
            <a:r>
              <a:rPr lang="en-US" sz="1350" dirty="0">
                <a:solidFill>
                  <a:srgbClr val="1B2A41"/>
                </a:solidFill>
                <a:latin typeface="Calibri"/>
                <a:ea typeface="Calibri"/>
                <a:cs typeface="Calibri"/>
              </a:rPr>
              <a:t>³ ≈ 6·10</a:t>
            </a:r>
            <a:r>
              <a:rPr lang="en-US" sz="1350" baseline="30000" dirty="0">
                <a:solidFill>
                  <a:srgbClr val="1B2A41"/>
                </a:solidFill>
                <a:latin typeface="Calibri"/>
                <a:ea typeface="Calibri"/>
                <a:cs typeface="Calibri"/>
              </a:rPr>
              <a:t>−13</a:t>
            </a:r>
            <a:r>
              <a:rPr lang="en-US" sz="1350" dirty="0">
                <a:solidFill>
                  <a:srgbClr val="1B2A41"/>
                </a:solidFill>
                <a:latin typeface="Calibri"/>
                <a:ea typeface="Calibri"/>
                <a:cs typeface="Calibri"/>
              </a:rPr>
              <a:t> m/s²:</a:t>
            </a:r>
            <a:endParaRPr lang="en-US" sz="1350" dirty="0"/>
          </a:p>
        </p:txBody>
      </p:sp>
      <p:pic>
        <p:nvPicPr>
          <p:cNvPr id="5037" name="Picture 5036" descr="f_Tp9.png"/>
          <p:cNvPicPr>
            <a:picLocks noChangeAspect="1"/>
          </p:cNvPicPr>
          <p:nvPr/>
        </p:nvPicPr>
        <p:blipFill>
          <a:blip r:embed="rId3"/>
          <a:stretch>
            <a:fillRect/>
          </a:stretch>
        </p:blipFill>
        <p:spPr>
          <a:xfrm>
            <a:off x="777240" y="2606040"/>
            <a:ext cx="3592998" cy="566928"/>
          </a:xfrm>
          <a:prstGeom prst="rect">
            <a:avLst/>
          </a:prstGeom>
        </p:spPr>
      </p:pic>
      <p:sp>
        <p:nvSpPr>
          <p:cNvPr id="6" name="Text 5037"/>
          <p:cNvSpPr txBox="1"/>
          <p:nvPr/>
        </p:nvSpPr>
        <p:spPr>
          <a:xfrm>
            <a:off x="777240" y="3291840"/>
            <a:ext cx="493776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600" b="1" dirty="0">
                <a:solidFill>
                  <a:srgbClr val="6D28D9"/>
                </a:solidFill>
                <a:latin typeface="Calibri"/>
                <a:ea typeface="Calibri"/>
                <a:cs typeface="Calibri"/>
              </a:rPr>
              <a:t>Secular dynamics</a:t>
            </a:r>
            <a:endParaRPr lang="en-US" sz="1600" dirty="0"/>
          </a:p>
        </p:txBody>
      </p:sp>
      <p:sp>
        <p:nvSpPr>
          <p:cNvPr id="5038" name="Text 5038"/>
          <p:cNvSpPr txBox="1"/>
          <p:nvPr/>
        </p:nvSpPr>
        <p:spPr>
          <a:xfrm>
            <a:off x="777240" y="3657600"/>
            <a:ext cx="4937760" cy="1783080"/>
          </a:xfrm>
          <a:prstGeom prst="rect">
            <a:avLst/>
          </a:prstGeom>
          <a:noFill/>
          <a:ln/>
        </p:spPr>
        <p:txBody>
          <a:bodyPr wrap="square" lIns="0" tIns="0" rIns="0" bIns="0" rtlCol="0" anchor="t">
            <a:normAutofit/>
          </a:bodyPr>
          <a:lstStyle/>
          <a:p>
            <a:pPr marL="203200" indent="-203200" algn="l">
              <a:lnSpc>
                <a:spcPct val="100000"/>
              </a:lnSpc>
              <a:spcAft>
                <a:spcPts val="400"/>
              </a:spcAft>
              <a:buSzPct val="100000"/>
              <a:buChar char="•"/>
            </a:pPr>
            <a:r>
              <a:rPr lang="en-US" sz="1350" dirty="0">
                <a:solidFill>
                  <a:srgbClr val="1B2A41"/>
                </a:solidFill>
                <a:latin typeface="Calibri"/>
                <a:ea typeface="Calibri"/>
                <a:cs typeface="Calibri"/>
              </a:rPr>
              <a:t>τ ≈ 9·10</a:t>
            </a:r>
            <a:r>
              <a:rPr lang="en-US" sz="1350" baseline="30000" dirty="0">
                <a:solidFill>
                  <a:srgbClr val="1B2A41"/>
                </a:solidFill>
                <a:latin typeface="Calibri"/>
                <a:ea typeface="Calibri"/>
                <a:cs typeface="Calibri"/>
              </a:rPr>
              <a:t>7</a:t>
            </a:r>
            <a:r>
              <a:rPr lang="en-US" sz="1350" dirty="0">
                <a:solidFill>
                  <a:srgbClr val="1B2A41"/>
                </a:solidFill>
                <a:latin typeface="Calibri"/>
                <a:ea typeface="Calibri"/>
                <a:cs typeface="Calibri"/>
              </a:rPr>
              <a:t> yr at a = 300 AU</a:t>
            </a:r>
            <a:endParaRPr lang="en-US" sz="1350" dirty="0"/>
          </a:p>
          <a:p>
            <a:pPr marL="203200" indent="-203200" algn="l">
              <a:lnSpc>
                <a:spcPct val="100000"/>
              </a:lnSpc>
              <a:spcAft>
                <a:spcPts val="400"/>
              </a:spcAft>
              <a:buSzPct val="100000"/>
              <a:buChar char="•"/>
            </a:pPr>
            <a:r>
              <a:rPr lang="en-US" sz="1350" dirty="0">
                <a:solidFill>
                  <a:srgbClr val="1B2A41"/>
                </a:solidFill>
                <a:latin typeface="Calibri"/>
                <a:ea typeface="Calibri"/>
                <a:cs typeface="Calibri"/>
              </a:rPr>
              <a:t>Precession rate ∝ a</a:t>
            </a:r>
            <a:r>
              <a:rPr lang="en-US" sz="1350" baseline="30000" dirty="0">
                <a:solidFill>
                  <a:srgbClr val="1B2A41"/>
                </a:solidFill>
                <a:latin typeface="Calibri"/>
                <a:ea typeface="Calibri"/>
                <a:cs typeface="Calibri"/>
              </a:rPr>
              <a:t>5/2</a:t>
            </a:r>
            <a:r>
              <a:rPr lang="en-US" sz="1350" dirty="0">
                <a:solidFill>
                  <a:srgbClr val="1B2A41"/>
                </a:solidFill>
                <a:latin typeface="Calibri"/>
                <a:ea typeface="Calibri"/>
                <a:cs typeface="Calibri"/>
              </a:rPr>
              <a:t> (Planet Nine: a</a:t>
            </a:r>
            <a:r>
              <a:rPr lang="en-US" sz="1350" baseline="30000" dirty="0">
                <a:solidFill>
                  <a:srgbClr val="1B2A41"/>
                </a:solidFill>
                <a:latin typeface="Calibri"/>
                <a:ea typeface="Calibri"/>
                <a:cs typeface="Calibri"/>
              </a:rPr>
              <a:t>3/2</a:t>
            </a:r>
            <a:r>
              <a:rPr lang="en-US" sz="1350" dirty="0">
                <a:solidFill>
                  <a:srgbClr val="1B2A41"/>
                </a:solidFill>
                <a:latin typeface="Calibri"/>
                <a:ea typeface="Calibri"/>
                <a:cs typeface="Calibri"/>
              </a:rPr>
              <a:t>)</a:t>
            </a:r>
            <a:endParaRPr lang="en-US" sz="1350" dirty="0"/>
          </a:p>
          <a:p>
            <a:pPr marL="203200" indent="-203200" algn="l">
              <a:lnSpc>
                <a:spcPct val="100000"/>
              </a:lnSpc>
              <a:spcAft>
                <a:spcPts val="0"/>
              </a:spcAft>
              <a:buSzPct val="100000"/>
              <a:buChar char="•"/>
            </a:pPr>
            <a:r>
              <a:rPr lang="en-US" sz="1350" dirty="0">
                <a:solidFill>
                  <a:srgbClr val="1B2A41"/>
                </a:solidFill>
                <a:latin typeface="Calibri"/>
                <a:ea typeface="Calibri"/>
                <a:cs typeface="Calibri"/>
              </a:rPr>
              <a:t>β is an order-of-magnitude value: numerical integration is needed</a:t>
            </a:r>
            <a:endParaRPr lang="en-US" sz="1350" dirty="0"/>
          </a:p>
        </p:txBody>
      </p:sp>
      <p:sp>
        <p:nvSpPr>
          <p:cNvPr id="5039" name="Text 5039"/>
          <p:cNvSpPr txBox="1"/>
          <p:nvPr/>
        </p:nvSpPr>
        <p:spPr>
          <a:xfrm>
            <a:off x="6263640" y="1463040"/>
            <a:ext cx="539496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800" b="1" dirty="0">
                <a:solidFill>
                  <a:srgbClr val="13294B"/>
                </a:solidFill>
                <a:latin typeface="Calibri"/>
                <a:ea typeface="Calibri"/>
                <a:cs typeface="Calibri"/>
              </a:rPr>
              <a:t>What the field can and cannot do</a:t>
            </a:r>
            <a:endParaRPr lang="en-US" sz="1800" dirty="0"/>
          </a:p>
        </p:txBody>
      </p:sp>
      <p:sp>
        <p:nvSpPr>
          <p:cNvPr id="5040" name="Shape 5040"/>
          <p:cNvSpPr/>
          <p:nvPr/>
        </p:nvSpPr>
        <p:spPr>
          <a:xfrm>
            <a:off x="6263640" y="1956816"/>
            <a:ext cx="384048" cy="384048"/>
          </a:xfrm>
          <a:prstGeom prst="ellipse">
            <a:avLst/>
          </a:prstGeom>
          <a:solidFill>
            <a:srgbClr val="15803D"/>
          </a:solidFill>
          <a:ln w="12700">
            <a:solidFill>
              <a:srgbClr val="15803D"/>
            </a:solidFill>
          </a:ln>
        </p:spPr>
        <p:txBody>
          <a:bodyPr/>
          <a:lstStyle/>
          <a:p>
            <a:endParaRPr lang="en-US"/>
          </a:p>
        </p:txBody>
      </p:sp>
      <p:sp>
        <p:nvSpPr>
          <p:cNvPr id="5041" name="Text 5041"/>
          <p:cNvSpPr txBox="1"/>
          <p:nvPr/>
        </p:nvSpPr>
        <p:spPr>
          <a:xfrm>
            <a:off x="6263640" y="1956816"/>
            <a:ext cx="384048" cy="384048"/>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300" b="1" dirty="0">
                <a:solidFill>
                  <a:srgbClr val="FFFFFF"/>
                </a:solidFill>
                <a:latin typeface="Cambria"/>
                <a:ea typeface="Cambria"/>
                <a:cs typeface="Cambria"/>
              </a:rPr>
              <a:t>1</a:t>
            </a:r>
            <a:endParaRPr lang="en-US" sz="1300" dirty="0"/>
          </a:p>
        </p:txBody>
      </p:sp>
      <p:sp>
        <p:nvSpPr>
          <p:cNvPr id="5042" name="Text 5042"/>
          <p:cNvSpPr txBox="1"/>
          <p:nvPr/>
        </p:nvSpPr>
        <p:spPr>
          <a:xfrm>
            <a:off x="6784848" y="1920240"/>
            <a:ext cx="4846320" cy="86868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13294B"/>
                </a:solidFill>
                <a:latin typeface="Calibri"/>
                <a:ea typeface="Calibri"/>
                <a:cs typeface="Calibri"/>
              </a:rPr>
              <a:t>Can: cluster orbital planes</a:t>
            </a:r>
            <a:endParaRPr lang="en-US" sz="1500" dirty="0"/>
          </a:p>
          <a:p>
            <a:pPr marL="0" indent="0" algn="l">
              <a:lnSpc>
                <a:spcPct val="100000"/>
              </a:lnSpc>
              <a:spcAft>
                <a:spcPts val="0"/>
              </a:spcAft>
              <a:buNone/>
            </a:pPr>
            <a:r>
              <a:rPr lang="en-US" sz="1350" dirty="0">
                <a:solidFill>
                  <a:srgbClr val="1B2A41"/>
                </a:solidFill>
                <a:latin typeface="Calibri"/>
                <a:ea typeface="Calibri"/>
                <a:cs typeface="Calibri"/>
              </a:rPr>
              <a:t>Laplace surface between the ecliptic and the Galactic plane: poles and nodes cluster about the Galactic pole</a:t>
            </a:r>
            <a:endParaRPr lang="en-US" sz="1350" dirty="0"/>
          </a:p>
        </p:txBody>
      </p:sp>
      <p:sp>
        <p:nvSpPr>
          <p:cNvPr id="5043" name="Shape 5043"/>
          <p:cNvSpPr/>
          <p:nvPr/>
        </p:nvSpPr>
        <p:spPr>
          <a:xfrm>
            <a:off x="6263640" y="2852928"/>
            <a:ext cx="384048" cy="384048"/>
          </a:xfrm>
          <a:prstGeom prst="ellipse">
            <a:avLst/>
          </a:prstGeom>
          <a:solidFill>
            <a:srgbClr val="15803D"/>
          </a:solidFill>
          <a:ln w="12700">
            <a:solidFill>
              <a:srgbClr val="15803D"/>
            </a:solidFill>
          </a:ln>
        </p:spPr>
        <p:txBody>
          <a:bodyPr/>
          <a:lstStyle/>
          <a:p>
            <a:endParaRPr lang="en-US"/>
          </a:p>
        </p:txBody>
      </p:sp>
      <p:sp>
        <p:nvSpPr>
          <p:cNvPr id="5044" name="Text 5044"/>
          <p:cNvSpPr txBox="1"/>
          <p:nvPr/>
        </p:nvSpPr>
        <p:spPr>
          <a:xfrm>
            <a:off x="6263640" y="2852928"/>
            <a:ext cx="384048" cy="384048"/>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300" b="1" dirty="0">
                <a:solidFill>
                  <a:srgbClr val="FFFFFF"/>
                </a:solidFill>
                <a:latin typeface="Cambria"/>
                <a:ea typeface="Cambria"/>
                <a:cs typeface="Cambria"/>
              </a:rPr>
              <a:t>2</a:t>
            </a:r>
            <a:endParaRPr lang="en-US" sz="1300" dirty="0"/>
          </a:p>
        </p:txBody>
      </p:sp>
      <p:sp>
        <p:nvSpPr>
          <p:cNvPr id="5045" name="Text 5045"/>
          <p:cNvSpPr txBox="1"/>
          <p:nvPr/>
        </p:nvSpPr>
        <p:spPr>
          <a:xfrm>
            <a:off x="6784848" y="2816352"/>
            <a:ext cx="4846320" cy="86868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13294B"/>
                </a:solidFill>
                <a:latin typeface="Calibri"/>
                <a:ea typeface="Calibri"/>
                <a:cs typeface="Calibri"/>
              </a:rPr>
              <a:t>Can: lift perihelia</a:t>
            </a:r>
            <a:endParaRPr lang="en-US" sz="1500" dirty="0"/>
          </a:p>
          <a:p>
            <a:pPr marL="0" indent="0" algn="l">
              <a:lnSpc>
                <a:spcPct val="100000"/>
              </a:lnSpc>
              <a:spcAft>
                <a:spcPts val="0"/>
              </a:spcAft>
              <a:buNone/>
            </a:pPr>
            <a:r>
              <a:rPr lang="en-US" sz="1350" dirty="0">
                <a:solidFill>
                  <a:srgbClr val="1B2A41"/>
                </a:solidFill>
                <a:latin typeface="Calibri"/>
                <a:ea typeface="Calibri"/>
                <a:cs typeface="Calibri"/>
              </a:rPr>
              <a:t>Kozai cycles in the Galactic frame give detached objects (Sedna, 2012 VP</a:t>
            </a:r>
            <a:r>
              <a:rPr lang="en-US" sz="1350" baseline="-25000" dirty="0">
                <a:solidFill>
                  <a:srgbClr val="1B2A41"/>
                </a:solidFill>
                <a:latin typeface="Calibri"/>
                <a:ea typeface="Calibri"/>
                <a:cs typeface="Calibri"/>
              </a:rPr>
              <a:t>113</a:t>
            </a:r>
            <a:r>
              <a:rPr lang="en-US" sz="1350" dirty="0">
                <a:solidFill>
                  <a:srgbClr val="1B2A41"/>
                </a:solidFill>
                <a:latin typeface="Calibri"/>
                <a:ea typeface="Calibri"/>
                <a:cs typeface="Calibri"/>
              </a:rPr>
              <a:t>)</a:t>
            </a:r>
            <a:endParaRPr lang="en-US" sz="1350" dirty="0"/>
          </a:p>
        </p:txBody>
      </p:sp>
      <p:sp>
        <p:nvSpPr>
          <p:cNvPr id="5046" name="Shape 5046"/>
          <p:cNvSpPr/>
          <p:nvPr/>
        </p:nvSpPr>
        <p:spPr>
          <a:xfrm>
            <a:off x="6263640" y="3749040"/>
            <a:ext cx="384048" cy="384048"/>
          </a:xfrm>
          <a:prstGeom prst="ellipse">
            <a:avLst/>
          </a:prstGeom>
          <a:solidFill>
            <a:srgbClr val="C81E1E"/>
          </a:solidFill>
          <a:ln w="12700">
            <a:solidFill>
              <a:srgbClr val="C81E1E"/>
            </a:solidFill>
          </a:ln>
        </p:spPr>
        <p:txBody>
          <a:bodyPr/>
          <a:lstStyle/>
          <a:p>
            <a:endParaRPr lang="en-US"/>
          </a:p>
        </p:txBody>
      </p:sp>
      <p:sp>
        <p:nvSpPr>
          <p:cNvPr id="5047" name="Text 5047"/>
          <p:cNvSpPr txBox="1"/>
          <p:nvPr/>
        </p:nvSpPr>
        <p:spPr>
          <a:xfrm>
            <a:off x="6263640" y="3749040"/>
            <a:ext cx="384048" cy="384048"/>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300" b="1" dirty="0">
                <a:solidFill>
                  <a:srgbClr val="FFFFFF"/>
                </a:solidFill>
                <a:latin typeface="Cambria"/>
                <a:ea typeface="Cambria"/>
                <a:cs typeface="Cambria"/>
              </a:rPr>
              <a:t>3</a:t>
            </a:r>
            <a:endParaRPr lang="en-US" sz="1300" dirty="0"/>
          </a:p>
        </p:txBody>
      </p:sp>
      <p:sp>
        <p:nvSpPr>
          <p:cNvPr id="5048" name="Text 5048"/>
          <p:cNvSpPr txBox="1"/>
          <p:nvPr/>
        </p:nvSpPr>
        <p:spPr>
          <a:xfrm>
            <a:off x="6784848" y="3712464"/>
            <a:ext cx="4846320" cy="86868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13294B"/>
                </a:solidFill>
                <a:latin typeface="Calibri"/>
                <a:ea typeface="Calibri"/>
                <a:cs typeface="Calibri"/>
              </a:rPr>
              <a:t>Cannot: one-sided perihelia</a:t>
            </a:r>
            <a:endParaRPr lang="en-US" sz="1500" dirty="0"/>
          </a:p>
          <a:p>
            <a:pPr marL="0" indent="0" algn="l">
              <a:lnSpc>
                <a:spcPct val="100000"/>
              </a:lnSpc>
              <a:spcAft>
                <a:spcPts val="0"/>
              </a:spcAft>
              <a:buNone/>
            </a:pPr>
            <a:r>
              <a:rPr lang="en-US" sz="1350" dirty="0">
                <a:solidFill>
                  <a:srgbClr val="1B2A41"/>
                </a:solidFill>
                <a:latin typeface="Calibri"/>
                <a:ea typeface="Calibri"/>
                <a:cs typeface="Calibri"/>
              </a:rPr>
              <a:t>The field is even, so it gives no one-sided clustering of perihelia</a:t>
            </a:r>
            <a:endParaRPr lang="en-US" sz="1350" dirty="0"/>
          </a:p>
        </p:txBody>
      </p:sp>
      <p:sp>
        <p:nvSpPr>
          <p:cNvPr id="5049" name="Shape 5049"/>
          <p:cNvSpPr/>
          <p:nvPr/>
        </p:nvSpPr>
        <p:spPr>
          <a:xfrm>
            <a:off x="6263640" y="4645152"/>
            <a:ext cx="384048" cy="384048"/>
          </a:xfrm>
          <a:prstGeom prst="ellipse">
            <a:avLst/>
          </a:prstGeom>
          <a:solidFill>
            <a:srgbClr val="6D28D9"/>
          </a:solidFill>
          <a:ln w="12700">
            <a:solidFill>
              <a:srgbClr val="6D28D9"/>
            </a:solidFill>
          </a:ln>
        </p:spPr>
        <p:txBody>
          <a:bodyPr/>
          <a:lstStyle/>
          <a:p>
            <a:endParaRPr lang="en-US"/>
          </a:p>
        </p:txBody>
      </p:sp>
      <p:sp>
        <p:nvSpPr>
          <p:cNvPr id="5050" name="Text 5050"/>
          <p:cNvSpPr txBox="1"/>
          <p:nvPr/>
        </p:nvSpPr>
        <p:spPr>
          <a:xfrm>
            <a:off x="6263640" y="4645152"/>
            <a:ext cx="384048" cy="384048"/>
          </a:xfrm>
          <a:prstGeom prst="rect">
            <a:avLst/>
          </a:prstGeom>
          <a:noFill/>
          <a:ln/>
        </p:spPr>
        <p:txBody>
          <a:bodyPr wrap="square" lIns="0" tIns="0" rIns="0" bIns="0" rtlCol="0" anchor="ctr">
            <a:normAutofit/>
          </a:bodyPr>
          <a:lstStyle/>
          <a:p>
            <a:pPr marL="0" indent="0" algn="ctr">
              <a:lnSpc>
                <a:spcPct val="100000"/>
              </a:lnSpc>
              <a:spcAft>
                <a:spcPts val="0"/>
              </a:spcAft>
              <a:buNone/>
            </a:pPr>
            <a:r>
              <a:rPr lang="en-US" sz="1300" b="1" dirty="0">
                <a:solidFill>
                  <a:srgbClr val="FFFFFF"/>
                </a:solidFill>
                <a:latin typeface="Cambria"/>
                <a:ea typeface="Cambria"/>
                <a:cs typeface="Cambria"/>
              </a:rPr>
              <a:t>4</a:t>
            </a:r>
            <a:endParaRPr lang="en-US" sz="1300" dirty="0"/>
          </a:p>
        </p:txBody>
      </p:sp>
      <p:sp>
        <p:nvSpPr>
          <p:cNvPr id="5051" name="Text 5051"/>
          <p:cNvSpPr txBox="1"/>
          <p:nvPr/>
        </p:nvSpPr>
        <p:spPr>
          <a:xfrm>
            <a:off x="6784848" y="4608576"/>
            <a:ext cx="4846320" cy="86868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13294B"/>
                </a:solidFill>
                <a:latin typeface="Calibri"/>
                <a:ea typeface="Calibri"/>
                <a:cs typeface="Calibri"/>
              </a:rPr>
              <a:t>No unseen body</a:t>
            </a:r>
            <a:endParaRPr lang="en-US" sz="1500" dirty="0"/>
          </a:p>
          <a:p>
            <a:pPr marL="0" indent="0" algn="l">
              <a:lnSpc>
                <a:spcPct val="100000"/>
              </a:lnSpc>
              <a:spcAft>
                <a:spcPts val="0"/>
              </a:spcAft>
              <a:buNone/>
            </a:pPr>
            <a:r>
              <a:rPr lang="en-US" sz="1350" dirty="0">
                <a:solidFill>
                  <a:srgbClr val="1B2A41"/>
                </a:solidFill>
                <a:latin typeface="Calibri"/>
                <a:ea typeface="Calibri"/>
                <a:cs typeface="Calibri"/>
              </a:rPr>
              <a:t>Searches for Planet Nine stay empty; wide binaries boosted by 25–40%</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LABORATORY SCALE · MEDIATED INTERACTION</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Mediated interaction and the Parallel Fall test</a:t>
            </a:r>
            <a:endParaRPr lang="en-US" sz="3000" dirty="0"/>
          </a:p>
        </p:txBody>
      </p:sp>
      <p:sp>
        <p:nvSpPr>
          <p:cNvPr id="4" name="Shape 2"/>
          <p:cNvSpPr/>
          <p:nvPr/>
        </p:nvSpPr>
        <p:spPr>
          <a:xfrm>
            <a:off x="548640" y="1463040"/>
            <a:ext cx="3291840" cy="4846320"/>
          </a:xfrm>
          <a:prstGeom prst="roundRect">
            <a:avLst>
              <a:gd name="adj" fmla="val 2222"/>
            </a:avLst>
          </a:prstGeom>
          <a:solidFill>
            <a:srgbClr val="EEF2F7"/>
          </a:solidFill>
          <a:ln w="12700">
            <a:solidFill>
              <a:srgbClr val="EEF2F7"/>
            </a:solidFill>
            <a:prstDash val="solid"/>
          </a:ln>
        </p:spPr>
        <p:txBody>
          <a:bodyPr/>
          <a:lstStyle/>
          <a:p>
            <a:endParaRPr lang="ru-RU"/>
          </a:p>
        </p:txBody>
      </p:sp>
      <p:sp>
        <p:nvSpPr>
          <p:cNvPr id="5" name="Shape 3"/>
          <p:cNvSpPr/>
          <p:nvPr/>
        </p:nvSpPr>
        <p:spPr>
          <a:xfrm>
            <a:off x="1051560" y="1737360"/>
            <a:ext cx="1417320" cy="4297680"/>
          </a:xfrm>
          <a:prstGeom prst="roundRect">
            <a:avLst>
              <a:gd name="adj" fmla="val 6452"/>
            </a:avLst>
          </a:prstGeom>
          <a:solidFill>
            <a:srgbClr val="FFFFFF"/>
          </a:solidFill>
          <a:ln w="25400">
            <a:solidFill>
              <a:srgbClr val="13294B"/>
            </a:solidFill>
            <a:prstDash val="solid"/>
          </a:ln>
        </p:spPr>
        <p:txBody>
          <a:bodyPr/>
          <a:lstStyle/>
          <a:p>
            <a:endParaRPr lang="ru-RU"/>
          </a:p>
        </p:txBody>
      </p:sp>
      <p:sp>
        <p:nvSpPr>
          <p:cNvPr id="6" name="Shape 4"/>
          <p:cNvSpPr/>
          <p:nvPr/>
        </p:nvSpPr>
        <p:spPr>
          <a:xfrm>
            <a:off x="1207008" y="1965960"/>
            <a:ext cx="566928" cy="566928"/>
          </a:xfrm>
          <a:prstGeom prst="ellipse">
            <a:avLst/>
          </a:prstGeom>
          <a:solidFill>
            <a:srgbClr val="C81E1E"/>
          </a:solidFill>
          <a:ln w="12700">
            <a:solidFill>
              <a:srgbClr val="C81E1E"/>
            </a:solidFill>
            <a:prstDash val="solid"/>
          </a:ln>
        </p:spPr>
        <p:txBody>
          <a:bodyPr/>
          <a:lstStyle/>
          <a:p>
            <a:endParaRPr lang="ru-RU"/>
          </a:p>
        </p:txBody>
      </p:sp>
      <p:sp>
        <p:nvSpPr>
          <p:cNvPr id="7" name="Shape 5"/>
          <p:cNvSpPr/>
          <p:nvPr/>
        </p:nvSpPr>
        <p:spPr>
          <a:xfrm>
            <a:off x="2029968" y="2130552"/>
            <a:ext cx="256032" cy="256032"/>
          </a:xfrm>
          <a:prstGeom prst="rect">
            <a:avLst/>
          </a:prstGeom>
          <a:solidFill>
            <a:srgbClr val="0B7FC1"/>
          </a:solidFill>
          <a:ln w="12700">
            <a:solidFill>
              <a:srgbClr val="0B7FC1"/>
            </a:solidFill>
            <a:prstDash val="solid"/>
          </a:ln>
        </p:spPr>
        <p:txBody>
          <a:bodyPr/>
          <a:lstStyle/>
          <a:p>
            <a:endParaRPr lang="ru-RU"/>
          </a:p>
        </p:txBody>
      </p:sp>
      <p:sp>
        <p:nvSpPr>
          <p:cNvPr id="8" name="Shape 6"/>
          <p:cNvSpPr/>
          <p:nvPr/>
        </p:nvSpPr>
        <p:spPr>
          <a:xfrm>
            <a:off x="1207008" y="4389120"/>
            <a:ext cx="566928" cy="566928"/>
          </a:xfrm>
          <a:prstGeom prst="ellipse">
            <a:avLst/>
          </a:prstGeom>
          <a:solidFill>
            <a:srgbClr val="C81E1E"/>
          </a:solidFill>
          <a:ln w="12700">
            <a:solidFill>
              <a:srgbClr val="C81E1E"/>
            </a:solidFill>
            <a:prstDash val="solid"/>
          </a:ln>
        </p:spPr>
        <p:txBody>
          <a:bodyPr/>
          <a:lstStyle/>
          <a:p>
            <a:endParaRPr lang="ru-RU"/>
          </a:p>
        </p:txBody>
      </p:sp>
      <p:sp>
        <p:nvSpPr>
          <p:cNvPr id="9" name="Shape 7"/>
          <p:cNvSpPr/>
          <p:nvPr/>
        </p:nvSpPr>
        <p:spPr>
          <a:xfrm>
            <a:off x="2029968" y="4553712"/>
            <a:ext cx="256032" cy="256032"/>
          </a:xfrm>
          <a:prstGeom prst="rect">
            <a:avLst/>
          </a:prstGeom>
          <a:solidFill>
            <a:srgbClr val="0B7FC1"/>
          </a:solidFill>
          <a:ln w="12700">
            <a:solidFill>
              <a:srgbClr val="0B7FC1"/>
            </a:solidFill>
            <a:prstDash val="solid"/>
          </a:ln>
        </p:spPr>
        <p:txBody>
          <a:bodyPr/>
          <a:lstStyle/>
          <a:p>
            <a:endParaRPr lang="ru-RU"/>
          </a:p>
        </p:txBody>
      </p:sp>
      <p:sp>
        <p:nvSpPr>
          <p:cNvPr id="10" name="Shape 8"/>
          <p:cNvSpPr/>
          <p:nvPr/>
        </p:nvSpPr>
        <p:spPr>
          <a:xfrm>
            <a:off x="1490472" y="2651760"/>
            <a:ext cx="0" cy="1600200"/>
          </a:xfrm>
          <a:prstGeom prst="line">
            <a:avLst/>
          </a:prstGeom>
          <a:noFill/>
          <a:ln w="19050">
            <a:solidFill>
              <a:srgbClr val="5B6B82"/>
            </a:solidFill>
            <a:prstDash val="dash"/>
            <a:tailEnd type="triangle"/>
          </a:ln>
        </p:spPr>
        <p:txBody>
          <a:bodyPr/>
          <a:lstStyle/>
          <a:p>
            <a:endParaRPr lang="ru-RU"/>
          </a:p>
        </p:txBody>
      </p:sp>
      <p:sp>
        <p:nvSpPr>
          <p:cNvPr id="11" name="Shape 9"/>
          <p:cNvSpPr/>
          <p:nvPr/>
        </p:nvSpPr>
        <p:spPr>
          <a:xfrm>
            <a:off x="2157984" y="2468880"/>
            <a:ext cx="0" cy="1965960"/>
          </a:xfrm>
          <a:prstGeom prst="line">
            <a:avLst/>
          </a:prstGeom>
          <a:noFill/>
          <a:ln w="19050">
            <a:solidFill>
              <a:srgbClr val="5B6B82"/>
            </a:solidFill>
            <a:prstDash val="dash"/>
            <a:tailEnd type="triangle"/>
          </a:ln>
        </p:spPr>
        <p:txBody>
          <a:bodyPr/>
          <a:lstStyle/>
          <a:p>
            <a:endParaRPr lang="ru-RU"/>
          </a:p>
        </p:txBody>
      </p:sp>
      <p:sp>
        <p:nvSpPr>
          <p:cNvPr id="12" name="Text 10"/>
          <p:cNvSpPr txBox="1"/>
          <p:nvPr/>
        </p:nvSpPr>
        <p:spPr>
          <a:xfrm>
            <a:off x="1645920" y="3291840"/>
            <a:ext cx="365760" cy="365760"/>
          </a:xfrm>
          <a:prstGeom prst="rect">
            <a:avLst/>
          </a:prstGeom>
          <a:noFill/>
          <a:ln/>
        </p:spPr>
        <p:txBody>
          <a:bodyPr wrap="square" lIns="0" tIns="0" rIns="0" bIns="0" rtlCol="0" anchor="t"/>
          <a:lstStyle/>
          <a:p>
            <a:pPr marL="0" indent="0" algn="l">
              <a:buNone/>
            </a:pPr>
            <a:r>
              <a:rPr lang="en-US" sz="1600" b="1" i="1" dirty="0">
                <a:solidFill>
                  <a:srgbClr val="13294B"/>
                </a:solidFill>
                <a:latin typeface="Calibri" pitchFamily="34" charset="0"/>
                <a:ea typeface="Calibri" pitchFamily="34" charset="-122"/>
                <a:cs typeface="Calibri" pitchFamily="34" charset="-120"/>
              </a:rPr>
              <a:t>g</a:t>
            </a:r>
            <a:endParaRPr lang="en-US" sz="1600" dirty="0"/>
          </a:p>
        </p:txBody>
      </p:sp>
      <p:sp>
        <p:nvSpPr>
          <p:cNvPr id="13" name="Text 11"/>
          <p:cNvSpPr txBox="1"/>
          <p:nvPr/>
        </p:nvSpPr>
        <p:spPr>
          <a:xfrm>
            <a:off x="2606040" y="1828800"/>
            <a:ext cx="1188720" cy="4206240"/>
          </a:xfrm>
          <a:prstGeom prst="rect">
            <a:avLst/>
          </a:prstGeom>
          <a:noFill/>
          <a:ln/>
        </p:spPr>
        <p:txBody>
          <a:bodyPr wrap="square" lIns="0" tIns="0" rIns="0" bIns="0" rtlCol="0" anchor="t"/>
          <a:lstStyle/>
          <a:p>
            <a:pPr marL="0" indent="0" algn="l">
              <a:buNone/>
            </a:pPr>
            <a:r>
              <a:rPr lang="en-US" sz="1200" b="1" dirty="0">
                <a:solidFill>
                  <a:srgbClr val="C81E1E"/>
                </a:solidFill>
                <a:latin typeface="Calibri" pitchFamily="34" charset="0"/>
                <a:ea typeface="Calibri" pitchFamily="34" charset="-122"/>
                <a:cs typeface="Calibri" pitchFamily="34" charset="-120"/>
              </a:rPr>
              <a:t>Heavy ball</a:t>
            </a:r>
            <a:endParaRPr lang="en-US" sz="1500" dirty="0"/>
          </a:p>
          <a:p>
            <a:pPr marL="0" indent="0" algn="l">
              <a:spcAft>
                <a:spcPts val="600"/>
              </a:spcAft>
              <a:buNone/>
            </a:pPr>
            <a:r>
              <a:rPr lang="en-US" sz="1100" dirty="0">
                <a:solidFill>
                  <a:srgbClr val="1B2A41"/>
                </a:solidFill>
                <a:latin typeface="Calibri" pitchFamily="34" charset="0"/>
                <a:ea typeface="Calibri" pitchFamily="34" charset="-122"/>
                <a:cs typeface="Calibri" pitchFamily="34" charset="-120"/>
              </a:rPr>
              <a:t>50–200 kg</a:t>
            </a:r>
            <a:endParaRPr lang="en-US" sz="1500" dirty="0"/>
          </a:p>
          <a:p>
            <a:pPr marL="0" indent="0" algn="l">
              <a:buNone/>
            </a:pPr>
            <a:r>
              <a:rPr lang="en-US" sz="1200" b="1" dirty="0">
                <a:solidFill>
                  <a:srgbClr val="0B7FC1"/>
                </a:solidFill>
                <a:latin typeface="Calibri" pitchFamily="34" charset="0"/>
                <a:ea typeface="Calibri" pitchFamily="34" charset="-122"/>
                <a:cs typeface="Calibri" pitchFamily="34" charset="-120"/>
              </a:rPr>
              <a:t>Oscillator</a:t>
            </a:r>
            <a:endParaRPr lang="en-US" sz="1500" dirty="0"/>
          </a:p>
          <a:p>
            <a:pPr marL="0" indent="0" algn="l">
              <a:spcAft>
                <a:spcPts val="600"/>
              </a:spcAft>
              <a:buNone/>
            </a:pPr>
            <a:r>
              <a:rPr lang="en-US" sz="1100" dirty="0">
                <a:solidFill>
                  <a:srgbClr val="1B2A41"/>
                </a:solidFill>
                <a:latin typeface="Calibri" pitchFamily="34" charset="0"/>
                <a:ea typeface="Calibri" pitchFamily="34" charset="-122"/>
                <a:cs typeface="Calibri" pitchFamily="34" charset="-120"/>
              </a:rPr>
              <a:t>0.1 kg, Q &gt; 10</a:t>
            </a:r>
            <a:r>
              <a:rPr lang="en-US" sz="1100" baseline="30000" dirty="0">
                <a:solidFill>
                  <a:srgbClr val="1B2A41"/>
                </a:solidFill>
                <a:latin typeface="Calibri" pitchFamily="34" charset="0"/>
                <a:ea typeface="Calibri" pitchFamily="34" charset="-122"/>
                <a:cs typeface="Calibri" pitchFamily="34" charset="-120"/>
              </a:rPr>
              <a:t>6</a:t>
            </a:r>
            <a:endParaRPr lang="en-US" sz="1500" dirty="0"/>
          </a:p>
          <a:p>
            <a:pPr marL="0" indent="0" algn="l">
              <a:buNone/>
            </a:pPr>
            <a:r>
              <a:rPr lang="en-US" sz="1200" b="1" dirty="0">
                <a:solidFill>
                  <a:srgbClr val="13294B"/>
                </a:solidFill>
                <a:latin typeface="Calibri" pitchFamily="34" charset="0"/>
                <a:ea typeface="Calibri" pitchFamily="34" charset="-122"/>
                <a:cs typeface="Calibri" pitchFamily="34" charset="-120"/>
              </a:rPr>
              <a:t>Vacuum tower</a:t>
            </a:r>
            <a:endParaRPr lang="en-US" sz="1500" dirty="0"/>
          </a:p>
          <a:p>
            <a:pPr marL="0" indent="0" algn="l">
              <a:buNone/>
            </a:pPr>
            <a:r>
              <a:rPr lang="en-US" sz="1100" dirty="0">
                <a:solidFill>
                  <a:srgbClr val="1B2A41"/>
                </a:solidFill>
                <a:latin typeface="Calibri" pitchFamily="34" charset="0"/>
                <a:ea typeface="Calibri" pitchFamily="34" charset="-122"/>
                <a:cs typeface="Calibri" pitchFamily="34" charset="-120"/>
              </a:rPr>
              <a:t>10–20 m, ~1.5 s of fall</a:t>
            </a:r>
            <a:endParaRPr lang="en-US" sz="1500" dirty="0"/>
          </a:p>
        </p:txBody>
      </p:sp>
      <p:sp>
        <p:nvSpPr>
          <p:cNvPr id="14" name="Text 12"/>
          <p:cNvSpPr txBox="1"/>
          <p:nvPr/>
        </p:nvSpPr>
        <p:spPr>
          <a:xfrm>
            <a:off x="731520" y="6080760"/>
            <a:ext cx="2926080" cy="228600"/>
          </a:xfrm>
          <a:prstGeom prst="rect">
            <a:avLst/>
          </a:prstGeom>
          <a:noFill/>
          <a:ln/>
        </p:spPr>
        <p:txBody>
          <a:bodyPr wrap="square" lIns="0" tIns="0" rIns="0" bIns="0" rtlCol="0" anchor="t"/>
          <a:lstStyle/>
          <a:p>
            <a:pPr marL="0" indent="0" algn="l">
              <a:buNone/>
            </a:pPr>
            <a:r>
              <a:rPr lang="en-US" sz="1050" i="1" dirty="0">
                <a:solidFill>
                  <a:srgbClr val="5B6B82"/>
                </a:solidFill>
                <a:latin typeface="Calibri" pitchFamily="34" charset="0"/>
                <a:ea typeface="Calibri" pitchFamily="34" charset="-122"/>
                <a:cs typeface="Calibri" pitchFamily="34" charset="-120"/>
              </a:rPr>
              <a:t>Both fall together: direct forces are minimal</a:t>
            </a:r>
            <a:endParaRPr lang="en-US" sz="1050" dirty="0"/>
          </a:p>
        </p:txBody>
      </p:sp>
      <p:sp>
        <p:nvSpPr>
          <p:cNvPr id="15" name="Shape 13"/>
          <p:cNvSpPr/>
          <p:nvPr/>
        </p:nvSpPr>
        <p:spPr>
          <a:xfrm>
            <a:off x="4114800" y="1508760"/>
            <a:ext cx="438912" cy="438912"/>
          </a:xfrm>
          <a:prstGeom prst="ellipse">
            <a:avLst/>
          </a:prstGeom>
          <a:solidFill>
            <a:srgbClr val="D9480F"/>
          </a:solidFill>
          <a:ln w="12700">
            <a:solidFill>
              <a:srgbClr val="D9480F"/>
            </a:solidFill>
            <a:prstDash val="solid"/>
          </a:ln>
        </p:spPr>
        <p:txBody>
          <a:bodyPr/>
          <a:lstStyle/>
          <a:p>
            <a:endParaRPr lang="ru-RU"/>
          </a:p>
        </p:txBody>
      </p:sp>
      <p:sp>
        <p:nvSpPr>
          <p:cNvPr id="16" name="Text 14"/>
          <p:cNvSpPr txBox="1"/>
          <p:nvPr/>
        </p:nvSpPr>
        <p:spPr>
          <a:xfrm>
            <a:off x="4114800" y="1508760"/>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17" name="Text 15"/>
          <p:cNvSpPr txBox="1"/>
          <p:nvPr/>
        </p:nvSpPr>
        <p:spPr>
          <a:xfrm>
            <a:off x="4709160" y="1463040"/>
            <a:ext cx="6931152" cy="1143000"/>
          </a:xfrm>
          <a:prstGeom prst="rect">
            <a:avLst/>
          </a:prstGeom>
          <a:noFill/>
          <a:ln/>
        </p:spPr>
        <p:txBody>
          <a:bodyPr wrap="square" lIns="0" tIns="0" rIns="0" bIns="0" rtlCol="0" anchor="t"/>
          <a:lstStyle/>
          <a:p>
            <a:pPr marL="0" indent="0" algn="l">
              <a:spcAft>
                <a:spcPts val="200"/>
              </a:spcAft>
              <a:buNone/>
            </a:pPr>
            <a:r>
              <a:rPr lang="en-US" sz="1550" b="1" dirty="0">
                <a:solidFill>
                  <a:srgbClr val="13294B"/>
                </a:solidFill>
                <a:latin typeface="Calibri" pitchFamily="34" charset="0"/>
                <a:ea typeface="Calibri" pitchFamily="34" charset="-122"/>
                <a:cs typeface="Calibri" pitchFamily="34" charset="-120"/>
              </a:rPr>
              <a:t>A wake in the medium</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An accelerating mass disturbs the balance of carriers around it. It leaves a spin-density wake: a deficit of useful carriers.</a:t>
            </a:r>
            <a:endParaRPr lang="en-US" sz="1500" dirty="0"/>
          </a:p>
        </p:txBody>
      </p:sp>
      <p:sp>
        <p:nvSpPr>
          <p:cNvPr id="18" name="Shape 16"/>
          <p:cNvSpPr/>
          <p:nvPr/>
        </p:nvSpPr>
        <p:spPr>
          <a:xfrm>
            <a:off x="4114800" y="2697480"/>
            <a:ext cx="438912" cy="438912"/>
          </a:xfrm>
          <a:prstGeom prst="ellipse">
            <a:avLst/>
          </a:prstGeom>
          <a:solidFill>
            <a:srgbClr val="D9480F"/>
          </a:solidFill>
          <a:ln w="12700">
            <a:solidFill>
              <a:srgbClr val="D9480F"/>
            </a:solidFill>
            <a:prstDash val="solid"/>
          </a:ln>
        </p:spPr>
        <p:txBody>
          <a:bodyPr/>
          <a:lstStyle/>
          <a:p>
            <a:endParaRPr lang="ru-RU"/>
          </a:p>
        </p:txBody>
      </p:sp>
      <p:sp>
        <p:nvSpPr>
          <p:cNvPr id="19" name="Text 17"/>
          <p:cNvSpPr txBox="1"/>
          <p:nvPr/>
        </p:nvSpPr>
        <p:spPr>
          <a:xfrm>
            <a:off x="4114800" y="2697480"/>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20" name="Text 18"/>
          <p:cNvSpPr txBox="1"/>
          <p:nvPr/>
        </p:nvSpPr>
        <p:spPr>
          <a:xfrm>
            <a:off x="4709160" y="2651760"/>
            <a:ext cx="6931152" cy="1143000"/>
          </a:xfrm>
          <a:prstGeom prst="rect">
            <a:avLst/>
          </a:prstGeom>
          <a:noFill/>
          <a:ln/>
        </p:spPr>
        <p:txBody>
          <a:bodyPr wrap="square" lIns="0" tIns="0" rIns="0" bIns="0" rtlCol="0" anchor="t"/>
          <a:lstStyle/>
          <a:p>
            <a:pPr marL="0" indent="0" algn="l">
              <a:spcAft>
                <a:spcPts val="200"/>
              </a:spcAft>
              <a:buNone/>
            </a:pPr>
            <a:r>
              <a:rPr lang="en-US" sz="1550" b="1" dirty="0">
                <a:solidFill>
                  <a:srgbClr val="13294B"/>
                </a:solidFill>
                <a:latin typeface="Calibri" pitchFamily="34" charset="0"/>
                <a:ea typeface="Calibri" pitchFamily="34" charset="-122"/>
                <a:cs typeface="Calibri" pitchFamily="34" charset="-120"/>
              </a:rPr>
              <a:t>Action at a distance through the medium</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A nearby body inside the wake exchanges carriers differently. Its oscillation period and quality factor change: mediated interaction.</a:t>
            </a:r>
            <a:endParaRPr lang="en-US" sz="1500" dirty="0"/>
          </a:p>
        </p:txBody>
      </p:sp>
      <p:sp>
        <p:nvSpPr>
          <p:cNvPr id="21" name="Shape 19"/>
          <p:cNvSpPr/>
          <p:nvPr/>
        </p:nvSpPr>
        <p:spPr>
          <a:xfrm>
            <a:off x="4114800" y="3886200"/>
            <a:ext cx="438912" cy="438912"/>
          </a:xfrm>
          <a:prstGeom prst="ellipse">
            <a:avLst/>
          </a:prstGeom>
          <a:solidFill>
            <a:srgbClr val="D9480F"/>
          </a:solidFill>
          <a:ln w="12700">
            <a:solidFill>
              <a:srgbClr val="D9480F"/>
            </a:solidFill>
            <a:prstDash val="solid"/>
          </a:ln>
        </p:spPr>
        <p:txBody>
          <a:bodyPr/>
          <a:lstStyle/>
          <a:p>
            <a:endParaRPr lang="ru-RU"/>
          </a:p>
        </p:txBody>
      </p:sp>
      <p:sp>
        <p:nvSpPr>
          <p:cNvPr id="22" name="Text 20"/>
          <p:cNvSpPr txBox="1"/>
          <p:nvPr/>
        </p:nvSpPr>
        <p:spPr>
          <a:xfrm>
            <a:off x="4114800" y="3886200"/>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3" name="Text 21"/>
          <p:cNvSpPr txBox="1"/>
          <p:nvPr/>
        </p:nvSpPr>
        <p:spPr>
          <a:xfrm>
            <a:off x="4709160" y="3840480"/>
            <a:ext cx="6931152" cy="1143000"/>
          </a:xfrm>
          <a:prstGeom prst="rect">
            <a:avLst/>
          </a:prstGeom>
          <a:noFill/>
          <a:ln/>
        </p:spPr>
        <p:txBody>
          <a:bodyPr wrap="square" lIns="0" tIns="0" rIns="0" bIns="0" rtlCol="0" anchor="t"/>
          <a:lstStyle/>
          <a:p>
            <a:pPr marL="0" indent="0" algn="l">
              <a:spcAft>
                <a:spcPts val="200"/>
              </a:spcAft>
              <a:buNone/>
            </a:pPr>
            <a:r>
              <a:rPr lang="en-US" sz="1550" b="1" dirty="0">
                <a:solidFill>
                  <a:srgbClr val="13294B"/>
                </a:solidFill>
                <a:latin typeface="Calibri" pitchFamily="34" charset="0"/>
                <a:ea typeface="Calibri" pitchFamily="34" charset="-122"/>
                <a:cs typeface="Calibri" pitchFamily="34" charset="-120"/>
              </a:rPr>
              <a:t>A clear signature</a:t>
            </a:r>
            <a:endParaRPr lang="en-US" sz="1500" dirty="0"/>
          </a:p>
          <a:p>
            <a:pPr marL="0" indent="0" algn="l">
              <a:buNone/>
            </a:pPr>
            <a:r>
              <a:rPr lang="en-US" sz="1350" dirty="0">
                <a:solidFill>
                  <a:srgbClr val="1B2A41"/>
                </a:solidFill>
                <a:latin typeface="Calibri" pitchFamily="34" charset="0"/>
                <a:ea typeface="Calibri" pitchFamily="34" charset="-122"/>
                <a:cs typeface="Calibri" pitchFamily="34" charset="-120"/>
              </a:rPr>
              <a:t>The effect exists only while the mass accelerates, grows with its mass, and vanishes for a light dummy ball.</a:t>
            </a:r>
            <a:endParaRPr lang="en-US" sz="1500" dirty="0"/>
          </a:p>
        </p:txBody>
      </p:sp>
      <p:sp>
        <p:nvSpPr>
          <p:cNvPr id="24" name="Shape 22"/>
          <p:cNvSpPr/>
          <p:nvPr/>
        </p:nvSpPr>
        <p:spPr>
          <a:xfrm>
            <a:off x="4114800" y="5120640"/>
            <a:ext cx="7525512" cy="1188720"/>
          </a:xfrm>
          <a:prstGeom prst="roundRect">
            <a:avLst>
              <a:gd name="adj" fmla="val 6154"/>
            </a:avLst>
          </a:prstGeom>
          <a:solidFill>
            <a:srgbClr val="13294B"/>
          </a:solidFill>
          <a:ln w="12700">
            <a:solidFill>
              <a:srgbClr val="13294B"/>
            </a:solidFill>
            <a:prstDash val="solid"/>
          </a:ln>
        </p:spPr>
        <p:txBody>
          <a:bodyPr/>
          <a:lstStyle/>
          <a:p>
            <a:endParaRPr lang="ru-RU"/>
          </a:p>
        </p:txBody>
      </p:sp>
      <p:sp>
        <p:nvSpPr>
          <p:cNvPr id="25" name="Text 23"/>
          <p:cNvSpPr txBox="1"/>
          <p:nvPr/>
        </p:nvSpPr>
        <p:spPr>
          <a:xfrm>
            <a:off x="4343400" y="5120640"/>
            <a:ext cx="7132320" cy="1188720"/>
          </a:xfrm>
          <a:prstGeom prst="rect">
            <a:avLst/>
          </a:prstGeom>
          <a:noFill/>
          <a:ln/>
        </p:spPr>
        <p:txBody>
          <a:bodyPr wrap="square" lIns="0" tIns="0" rIns="0" bIns="0" rtlCol="0" anchor="ctr"/>
          <a:lstStyle/>
          <a:p>
            <a:pPr marL="0" indent="0" algn="l">
              <a:buNone/>
            </a:pPr>
            <a:r>
              <a:rPr lang="en-US" sz="1400" b="1" dirty="0">
                <a:solidFill>
                  <a:srgbClr val="F08A5D"/>
                </a:solidFill>
                <a:latin typeface="Calibri" pitchFamily="34" charset="0"/>
                <a:ea typeface="Calibri" pitchFamily="34" charset="-122"/>
                <a:cs typeface="Calibri" pitchFamily="34" charset="-120"/>
              </a:rPr>
              <a:t>Expected signal: </a:t>
            </a:r>
            <a:endParaRPr lang="en-US" sz="1400" dirty="0"/>
          </a:p>
          <a:p>
            <a:pPr marL="0" indent="0" algn="l">
              <a:buNone/>
            </a:pPr>
            <a:r>
              <a:rPr lang="en-US" sz="1400" dirty="0">
                <a:solidFill>
                  <a:srgbClr val="FFFFFF"/>
                </a:solidFill>
                <a:latin typeface="Calibri" pitchFamily="34" charset="0"/>
                <a:ea typeface="Calibri" pitchFamily="34" charset="-122"/>
                <a:cs typeface="Calibri" pitchFamily="34" charset="-120"/>
              </a:rPr>
              <a:t>a step change of the oscillator quality factor, ΔQ/Q₀ ~ 10</a:t>
            </a:r>
            <a:r>
              <a:rPr lang="en-US" sz="1400" baseline="30000" dirty="0">
                <a:solidFill>
                  <a:srgbClr val="FFFFFF"/>
                </a:solidFill>
                <a:latin typeface="Calibri" pitchFamily="34" charset="0"/>
                <a:ea typeface="Calibri" pitchFamily="34" charset="-122"/>
                <a:cs typeface="Calibri" pitchFamily="34" charset="-120"/>
              </a:rPr>
              <a:t>−6</a:t>
            </a:r>
            <a:r>
              <a:rPr lang="en-US" sz="1400" dirty="0">
                <a:solidFill>
                  <a:srgbClr val="FFFFFF"/>
                </a:solidFill>
                <a:latin typeface="Calibri" pitchFamily="34" charset="0"/>
                <a:ea typeface="Calibri" pitchFamily="34" charset="-122"/>
                <a:cs typeface="Calibri" pitchFamily="34" charset="-120"/>
              </a:rPr>
              <a:t>–10</a:t>
            </a:r>
            <a:r>
              <a:rPr lang="en-US" sz="1400" baseline="30000" dirty="0">
                <a:solidFill>
                  <a:srgbClr val="FFFFFF"/>
                </a:solidFill>
                <a:latin typeface="Calibri" pitchFamily="34" charset="0"/>
                <a:ea typeface="Calibri" pitchFamily="34" charset="-122"/>
                <a:cs typeface="Calibri" pitchFamily="34" charset="-120"/>
              </a:rPr>
              <a:t>−8</a:t>
            </a:r>
            <a:r>
              <a:rPr lang="en-US" sz="1400" dirty="0">
                <a:solidFill>
                  <a:srgbClr val="FFFFFF"/>
                </a:solidFill>
                <a:latin typeface="Calibri" pitchFamily="34" charset="0"/>
                <a:ea typeface="Calibri" pitchFamily="34" charset="-122"/>
                <a:cs typeface="Calibri" pitchFamily="34" charset="-120"/>
              </a:rPr>
              <a:t>, exactly during the fall. Within reach of laser interferometry.</a:t>
            </a:r>
            <a:endParaRPr lang="en-US" sz="1400" dirty="0"/>
          </a:p>
        </p:txBody>
      </p:sp>
      <p:sp>
        <p:nvSpPr>
          <p:cNvPr id="26" name="Text 2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8" name="Text 14">
            <a:extLst>
              <a:ext uri="{FF2B5EF4-FFF2-40B4-BE49-F238E27FC236}">
                <a16:creationId xmlns:a16="http://schemas.microsoft.com/office/drawing/2014/main" id="{CCD558CF-AB06-8AB8-4C63-742A5DB306B7}"/>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15</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LABORATORY SCALE · THE G PROBLEM</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Accumulated wakes may make the measured G site-dependent</a:t>
            </a:r>
            <a:endParaRPr lang="en-US" sz="3000" dirty="0"/>
          </a:p>
        </p:txBody>
      </p:sp>
      <p:sp>
        <p:nvSpPr>
          <p:cNvPr id="5" name="Shape 2"/>
          <p:cNvSpPr/>
          <p:nvPr/>
        </p:nvSpPr>
        <p:spPr>
          <a:xfrm>
            <a:off x="548640" y="5669280"/>
            <a:ext cx="11094415" cy="640080"/>
          </a:xfrm>
          <a:prstGeom prst="roundRect">
            <a:avLst>
              <a:gd name="adj" fmla="val 11429"/>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4" name="Text 14">
            <a:extLst>
              <a:ext uri="{FF2B5EF4-FFF2-40B4-BE49-F238E27FC236}">
                <a16:creationId xmlns:a16="http://schemas.microsoft.com/office/drawing/2014/main" id="{83A18E48-688C-3EA0-7DA3-4C181D03F19E}"/>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16</a:t>
            </a:r>
            <a:endParaRPr lang="en-US" sz="2400" dirty="0"/>
          </a:p>
        </p:txBody>
      </p:sp>
      <p:sp>
        <p:nvSpPr>
          <p:cNvPr id="5052" name="Text 5052"/>
          <p:cNvSpPr txBox="1"/>
          <p:nvPr/>
        </p:nvSpPr>
        <p:spPr>
          <a:xfrm>
            <a:off x="822960" y="5669280"/>
            <a:ext cx="10545775" cy="640080"/>
          </a:xfrm>
          <a:prstGeom prst="rect">
            <a:avLst/>
          </a:prstGeom>
          <a:noFill/>
          <a:ln/>
        </p:spPr>
        <p:txBody>
          <a:bodyPr wrap="square" lIns="0" tIns="0" rIns="0" bIns="0" rtlCol="0" anchor="ctr">
            <a:normAutofit/>
          </a:bodyPr>
          <a:lstStyle/>
          <a:p>
            <a:pPr marL="0" indent="0" algn="l">
              <a:lnSpc>
                <a:spcPct val="100000"/>
              </a:lnSpc>
              <a:spcAft>
                <a:spcPts val="0"/>
              </a:spcAft>
              <a:buNone/>
            </a:pPr>
            <a:r>
              <a:rPr lang="en-US" sz="1450" dirty="0">
                <a:solidFill>
                  <a:srgbClr val="FFFFFF"/>
                </a:solidFill>
                <a:latin typeface="Calibri"/>
                <a:ea typeface="Calibri"/>
                <a:cs typeface="Calibri"/>
              </a:rPr>
              <a:t>Decisive test: identical apparatuses at two sites, and before / after a change of operating regime</a:t>
            </a:r>
            <a:endParaRPr lang="en-US" sz="1450" dirty="0"/>
          </a:p>
        </p:txBody>
      </p:sp>
      <p:graphicFrame>
        <p:nvGraphicFramePr>
          <p:cNvPr id="5053" name="Table 5053"/>
          <p:cNvGraphicFramePr>
            <a:graphicFrameLocks noGrp="1"/>
          </p:cNvGraphicFramePr>
          <p:nvPr/>
        </p:nvGraphicFramePr>
        <p:xfrm>
          <a:off x="548640" y="1463040"/>
          <a:ext cx="6812280" cy="3840480"/>
        </p:xfrm>
        <a:graphic>
          <a:graphicData uri="http://schemas.openxmlformats.org/drawingml/2006/table">
            <a:tbl>
              <a:tblPr firstRow="1" bandRow="1"/>
              <a:tblGrid>
                <a:gridCol w="169164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tblGrid>
              <a:tr h="548640">
                <a:tc>
                  <a:txBody>
                    <a:bodyPr/>
                    <a:lstStyle/>
                    <a:p>
                      <a:pPr marL="0" indent="0">
                        <a:buNone/>
                      </a:pPr>
                      <a:r>
                        <a:rPr lang="en-US" sz="1300" b="1" dirty="0">
                          <a:solidFill>
                            <a:srgbClr val="FFFFFF"/>
                          </a:solidFill>
                          <a:latin typeface="Calibri"/>
                          <a:ea typeface="Calibri"/>
                          <a:cs typeface="Calibri"/>
                        </a:rPr>
                        <a:t>Experiment</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tc>
                  <a:txBody>
                    <a:bodyPr/>
                    <a:lstStyle/>
                    <a:p>
                      <a:pPr marL="0" indent="0">
                        <a:buNone/>
                      </a:pPr>
                      <a:r>
                        <a:rPr lang="en-US" sz="1300" b="1" dirty="0">
                          <a:solidFill>
                            <a:srgbClr val="FFFFFF"/>
                          </a:solidFill>
                          <a:latin typeface="Calibri"/>
                          <a:ea typeface="Calibri"/>
                          <a:cs typeface="Calibri"/>
                        </a:rPr>
                        <a:t>Regime of motion of masses</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tc>
                  <a:txBody>
                    <a:bodyPr/>
                    <a:lstStyle/>
                    <a:p>
                      <a:pPr marL="0" indent="0">
                        <a:buNone/>
                      </a:pPr>
                      <a:r>
                        <a:rPr lang="en-US" sz="1300" b="1" dirty="0">
                          <a:solidFill>
                            <a:srgbClr val="FFFFFF"/>
                          </a:solidFill>
                          <a:latin typeface="Calibri"/>
                          <a:ea typeface="Calibri"/>
                          <a:cs typeface="Calibri"/>
                        </a:rPr>
                        <a:t>G, 10</a:t>
                      </a:r>
                      <a:r>
                        <a:rPr lang="en-US" sz="1300" b="1" baseline="30000" dirty="0">
                          <a:solidFill>
                            <a:srgbClr val="FFFFFF"/>
                          </a:solidFill>
                          <a:latin typeface="Calibri"/>
                          <a:ea typeface="Calibri"/>
                          <a:cs typeface="Calibri"/>
                        </a:rPr>
                        <a:t>−11</a:t>
                      </a:r>
                      <a:r>
                        <a:rPr lang="en-US" sz="1300" b="1" dirty="0">
                          <a:solidFill>
                            <a:srgbClr val="FFFFFF"/>
                          </a:solidFill>
                          <a:latin typeface="Calibri"/>
                          <a:ea typeface="Calibri"/>
                          <a:cs typeface="Calibri"/>
                        </a:rPr>
                        <a:t> SI</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tc>
                  <a:txBody>
                    <a:bodyPr/>
                    <a:lstStyle/>
                    <a:p>
                      <a:pPr marL="0" indent="0">
                        <a:buNone/>
                      </a:pPr>
                      <a:r>
                        <a:rPr lang="en-US" sz="1300" b="1" dirty="0">
                          <a:solidFill>
                            <a:srgbClr val="FFFFFF"/>
                          </a:solidFill>
                          <a:latin typeface="Calibri"/>
                          <a:ea typeface="Calibri"/>
                          <a:cs typeface="Calibri"/>
                        </a:rPr>
                        <a:t>ppm</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13294B"/>
                    </a:solidFill>
                  </a:tcPr>
                </a:tc>
                <a:extLst>
                  <a:ext uri="{0D108BD9-81ED-4DB2-BD59-A6C34878D82A}">
                    <a16:rowId xmlns:a16="http://schemas.microsoft.com/office/drawing/2014/main" val="10000"/>
                  </a:ext>
                </a:extLst>
              </a:tr>
              <a:tr h="548640">
                <a:tc>
                  <a:txBody>
                    <a:bodyPr/>
                    <a:lstStyle/>
                    <a:p>
                      <a:pPr marL="0" indent="0">
                        <a:buNone/>
                      </a:pPr>
                      <a:r>
                        <a:rPr lang="en-US" sz="1250" dirty="0">
                          <a:solidFill>
                            <a:srgbClr val="1B2A41"/>
                          </a:solidFill>
                          <a:latin typeface="Calibri"/>
                          <a:ea typeface="Calibri"/>
                          <a:cs typeface="Calibri"/>
                        </a:rPr>
                        <a:t>CODATA 2022</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recommended value</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6.67430(15)</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22</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1"/>
                  </a:ext>
                </a:extLst>
              </a:tr>
              <a:tr h="548640">
                <a:tc>
                  <a:txBody>
                    <a:bodyPr/>
                    <a:lstStyle/>
                    <a:p>
                      <a:pPr marL="0" indent="0">
                        <a:buNone/>
                      </a:pPr>
                      <a:r>
                        <a:rPr lang="en-US" sz="1250" dirty="0">
                          <a:solidFill>
                            <a:srgbClr val="1B2A41"/>
                          </a:solidFill>
                          <a:latin typeface="Calibri"/>
                          <a:ea typeface="Calibri"/>
                          <a:cs typeface="Calibri"/>
                        </a:rPr>
                        <a:t>HUST 2018, TOS</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pendulum oscillations</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6.674184(78)</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11.6</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extLst>
                  <a:ext uri="{0D108BD9-81ED-4DB2-BD59-A6C34878D82A}">
                    <a16:rowId xmlns:a16="http://schemas.microsoft.com/office/drawing/2014/main" val="10002"/>
                  </a:ext>
                </a:extLst>
              </a:tr>
              <a:tr h="548640">
                <a:tc>
                  <a:txBody>
                    <a:bodyPr/>
                    <a:lstStyle/>
                    <a:p>
                      <a:pPr marL="0" indent="0">
                        <a:buNone/>
                      </a:pPr>
                      <a:r>
                        <a:rPr lang="en-US" sz="1250" dirty="0">
                          <a:solidFill>
                            <a:srgbClr val="1B2A41"/>
                          </a:solidFill>
                          <a:latin typeface="Calibri"/>
                          <a:ea typeface="Calibri"/>
                          <a:cs typeface="Calibri"/>
                        </a:rPr>
                        <a:t>HUST 2018, AAF</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rotation, angular-acceleration feedback</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6.674484(78)</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11.6</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3"/>
                  </a:ext>
                </a:extLst>
              </a:tr>
              <a:tr h="548640">
                <a:tc>
                  <a:txBody>
                    <a:bodyPr/>
                    <a:lstStyle/>
                    <a:p>
                      <a:pPr marL="0" indent="0">
                        <a:buNone/>
                      </a:pPr>
                      <a:r>
                        <a:rPr lang="en-US" sz="1250" dirty="0">
                          <a:solidFill>
                            <a:srgbClr val="1B2A41"/>
                          </a:solidFill>
                          <a:latin typeface="Calibri"/>
                          <a:ea typeface="Calibri"/>
                          <a:cs typeface="Calibri"/>
                        </a:rPr>
                        <a:t>BIPM 2013</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static + electrostatic servo</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6.67545(18)</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27</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extLst>
                  <a:ext uri="{0D108BD9-81ED-4DB2-BD59-A6C34878D82A}">
                    <a16:rowId xmlns:a16="http://schemas.microsoft.com/office/drawing/2014/main" val="10004"/>
                  </a:ext>
                </a:extLst>
              </a:tr>
              <a:tr h="548640">
                <a:tc>
                  <a:txBody>
                    <a:bodyPr/>
                    <a:lstStyle/>
                    <a:p>
                      <a:pPr marL="0" indent="0">
                        <a:buNone/>
                      </a:pPr>
                      <a:r>
                        <a:rPr lang="en-US" sz="1250" dirty="0">
                          <a:solidFill>
                            <a:srgbClr val="1B2A41"/>
                          </a:solidFill>
                          <a:latin typeface="Calibri"/>
                          <a:ea typeface="Calibri"/>
                          <a:cs typeface="Calibri"/>
                        </a:rPr>
                        <a:t>NIST 2026</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BIPM apparatus at a new site</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6.67387(38)</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tc>
                  <a:txBody>
                    <a:bodyPr/>
                    <a:lstStyle/>
                    <a:p>
                      <a:pPr marL="0" indent="0">
                        <a:buNone/>
                      </a:pPr>
                      <a:r>
                        <a:rPr lang="en-US" sz="1250" dirty="0">
                          <a:solidFill>
                            <a:srgbClr val="1B2A41"/>
                          </a:solidFill>
                          <a:latin typeface="Calibri"/>
                          <a:ea typeface="Calibri"/>
                          <a:cs typeface="Calibri"/>
                        </a:rPr>
                        <a:t>57</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8F9FC"/>
                    </a:solidFill>
                  </a:tcPr>
                </a:tc>
                <a:extLst>
                  <a:ext uri="{0D108BD9-81ED-4DB2-BD59-A6C34878D82A}">
                    <a16:rowId xmlns:a16="http://schemas.microsoft.com/office/drawing/2014/main" val="10005"/>
                  </a:ext>
                </a:extLst>
              </a:tr>
              <a:tr h="548640">
                <a:tc>
                  <a:txBody>
                    <a:bodyPr/>
                    <a:lstStyle/>
                    <a:p>
                      <a:pPr marL="0" indent="0">
                        <a:buNone/>
                      </a:pPr>
                      <a:r>
                        <a:rPr lang="en-US" sz="1250" dirty="0">
                          <a:solidFill>
                            <a:srgbClr val="1B2A41"/>
                          </a:solidFill>
                          <a:latin typeface="Calibri"/>
                          <a:ea typeface="Calibri"/>
                          <a:cs typeface="Calibri"/>
                        </a:rPr>
                        <a:t>Rosi et al. 2014</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atom interferometry, free fall</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6.67191(99)</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tc>
                  <a:txBody>
                    <a:bodyPr/>
                    <a:lstStyle/>
                    <a:p>
                      <a:pPr marL="0" indent="0">
                        <a:buNone/>
                      </a:pPr>
                      <a:r>
                        <a:rPr lang="en-US" sz="1250" dirty="0">
                          <a:solidFill>
                            <a:srgbClr val="1B2A41"/>
                          </a:solidFill>
                          <a:latin typeface="Calibri"/>
                          <a:ea typeface="Calibri"/>
                          <a:cs typeface="Calibri"/>
                        </a:rPr>
                        <a:t>150</a:t>
                      </a:r>
                    </a:p>
                  </a:txBody>
                  <a:tcPr marL="73152" marR="73152" marT="36576" marB="36576" anchor="ctr">
                    <a:lnL w="9525">
                      <a:solidFill>
                        <a:srgbClr val="CBD5E1"/>
                      </a:solidFill>
                    </a:lnL>
                    <a:lnR w="9525">
                      <a:solidFill>
                        <a:srgbClr val="CBD5E1"/>
                      </a:solidFill>
                    </a:lnR>
                    <a:lnT w="9525">
                      <a:solidFill>
                        <a:srgbClr val="CBD5E1"/>
                      </a:solidFill>
                    </a:lnT>
                    <a:lnB w="9525">
                      <a:solidFill>
                        <a:srgbClr val="CBD5E1"/>
                      </a:solidFill>
                    </a:lnB>
                    <a:solidFill>
                      <a:srgbClr val="FFFFFF"/>
                    </a:solidFill>
                  </a:tcPr>
                </a:tc>
                <a:extLst>
                  <a:ext uri="{0D108BD9-81ED-4DB2-BD59-A6C34878D82A}">
                    <a16:rowId xmlns:a16="http://schemas.microsoft.com/office/drawing/2014/main" val="10006"/>
                  </a:ext>
                </a:extLst>
              </a:tr>
            </a:tbl>
          </a:graphicData>
        </a:graphic>
      </p:graphicFrame>
      <p:sp>
        <p:nvSpPr>
          <p:cNvPr id="5054" name="Shape 5054"/>
          <p:cNvSpPr/>
          <p:nvPr/>
        </p:nvSpPr>
        <p:spPr>
          <a:xfrm>
            <a:off x="7589520" y="1463040"/>
            <a:ext cx="4050791" cy="4023360"/>
          </a:xfrm>
          <a:prstGeom prst="roundRect">
            <a:avLst>
              <a:gd name="adj" fmla="val 2081"/>
            </a:avLst>
          </a:prstGeom>
          <a:solidFill>
            <a:srgbClr val="FDEEE3"/>
          </a:solidFill>
          <a:ln w="12700">
            <a:solidFill>
              <a:srgbClr val="FDEEE3"/>
            </a:solidFill>
          </a:ln>
        </p:spPr>
        <p:txBody>
          <a:bodyPr/>
          <a:lstStyle/>
          <a:p>
            <a:endParaRPr lang="en-US"/>
          </a:p>
        </p:txBody>
      </p:sp>
      <p:sp>
        <p:nvSpPr>
          <p:cNvPr id="5055" name="Text 5055"/>
          <p:cNvSpPr txBox="1"/>
          <p:nvPr/>
        </p:nvSpPr>
        <p:spPr>
          <a:xfrm>
            <a:off x="7818120" y="1600200"/>
            <a:ext cx="365760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600" b="1" dirty="0">
                <a:solidFill>
                  <a:srgbClr val="D9480F"/>
                </a:solidFill>
                <a:latin typeface="Calibri"/>
                <a:ea typeface="Calibri"/>
                <a:cs typeface="Calibri"/>
              </a:rPr>
              <a:t>Accumulated wakes</a:t>
            </a:r>
            <a:endParaRPr lang="en-US" sz="1600" dirty="0"/>
          </a:p>
        </p:txBody>
      </p:sp>
      <p:pic>
        <p:nvPicPr>
          <p:cNvPr id="5056" name="Picture 5055" descr="f_wake.png"/>
          <p:cNvPicPr>
            <a:picLocks noChangeAspect="1"/>
          </p:cNvPicPr>
          <p:nvPr/>
        </p:nvPicPr>
        <p:blipFill>
          <a:blip r:embed="rId3"/>
          <a:stretch>
            <a:fillRect/>
          </a:stretch>
        </p:blipFill>
        <p:spPr>
          <a:xfrm>
            <a:off x="7818120" y="2011680"/>
            <a:ext cx="1514562" cy="502920"/>
          </a:xfrm>
          <a:prstGeom prst="rect">
            <a:avLst/>
          </a:prstGeom>
        </p:spPr>
      </p:pic>
      <p:pic>
        <p:nvPicPr>
          <p:cNvPr id="5057" name="Picture 5056" descr="f_kuroda.png"/>
          <p:cNvPicPr>
            <a:picLocks noChangeAspect="1"/>
          </p:cNvPicPr>
          <p:nvPr/>
        </p:nvPicPr>
        <p:blipFill>
          <a:blip r:embed="rId4"/>
          <a:stretch>
            <a:fillRect/>
          </a:stretch>
        </p:blipFill>
        <p:spPr>
          <a:xfrm>
            <a:off x="7818120" y="2651760"/>
            <a:ext cx="2518756" cy="411480"/>
          </a:xfrm>
          <a:prstGeom prst="rect">
            <a:avLst/>
          </a:prstGeom>
        </p:spPr>
      </p:pic>
      <p:sp>
        <p:nvSpPr>
          <p:cNvPr id="6" name="Text 5056"/>
          <p:cNvSpPr txBox="1"/>
          <p:nvPr/>
        </p:nvSpPr>
        <p:spPr>
          <a:xfrm>
            <a:off x="7818120" y="3200400"/>
            <a:ext cx="3657600" cy="2240280"/>
          </a:xfrm>
          <a:prstGeom prst="rect">
            <a:avLst/>
          </a:prstGeom>
          <a:noFill/>
          <a:ln/>
        </p:spPr>
        <p:txBody>
          <a:bodyPr wrap="square" lIns="0" tIns="0" rIns="0" bIns="0" rtlCol="0" anchor="t">
            <a:normAutofit/>
          </a:bodyPr>
          <a:lstStyle/>
          <a:p>
            <a:pPr marL="203200" indent="-203200" algn="l">
              <a:lnSpc>
                <a:spcPct val="100000"/>
              </a:lnSpc>
              <a:spcAft>
                <a:spcPts val="400"/>
              </a:spcAft>
              <a:buSzPct val="100000"/>
              <a:buChar char="•"/>
            </a:pPr>
            <a:r>
              <a:rPr lang="en-US" sz="1300" dirty="0">
                <a:solidFill>
                  <a:srgbClr val="1B2A41"/>
                </a:solidFill>
                <a:latin typeface="Calibri"/>
                <a:ea typeface="Calibri"/>
                <a:cs typeface="Calibri"/>
              </a:rPr>
              <a:t>Slow relaxation of the medium: wakes of all moved masses add up around the apparatus</a:t>
            </a:r>
            <a:endParaRPr lang="en-US" sz="1300" dirty="0"/>
          </a:p>
          <a:p>
            <a:pPr marL="203200" indent="-203200" algn="l">
              <a:lnSpc>
                <a:spcPct val="100000"/>
              </a:lnSpc>
              <a:spcAft>
                <a:spcPts val="400"/>
              </a:spcAft>
              <a:buSzPct val="100000"/>
              <a:buChar char="•"/>
            </a:pPr>
            <a:r>
              <a:rPr lang="en-US" sz="1300" dirty="0">
                <a:solidFill>
                  <a:srgbClr val="1B2A41"/>
                </a:solidFill>
                <a:latin typeface="Calibri"/>
                <a:ea typeface="Calibri"/>
                <a:cs typeface="Calibri"/>
              </a:rPr>
              <a:t>Ξ depends on the regime of motion, the site and the history — not on the material</a:t>
            </a:r>
            <a:endParaRPr lang="en-US" sz="1300" dirty="0"/>
          </a:p>
          <a:p>
            <a:pPr marL="203200" indent="-203200" algn="l">
              <a:lnSpc>
                <a:spcPct val="100000"/>
              </a:lnSpc>
              <a:spcAft>
                <a:spcPts val="0"/>
              </a:spcAft>
              <a:buSzPct val="100000"/>
              <a:buChar char="•"/>
            </a:pPr>
            <a:r>
              <a:rPr lang="en-US" sz="1300" b="1" dirty="0">
                <a:solidFill>
                  <a:srgbClr val="13294B"/>
                </a:solidFill>
                <a:latin typeface="Calibri"/>
                <a:ea typeface="Calibri"/>
                <a:cs typeface="Calibri"/>
              </a:rPr>
              <a:t>BIPM apparatus moved to NIST: 235 ppm lower; Cu and sapphire masses agree</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HOW TO TEST IT</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A test program on three scales</a:t>
            </a:r>
            <a:endParaRPr lang="en-US" sz="3000" dirty="0"/>
          </a:p>
        </p:txBody>
      </p:sp>
      <p:sp>
        <p:nvSpPr>
          <p:cNvPr id="4" name="Shape 2"/>
          <p:cNvSpPr/>
          <p:nvPr/>
        </p:nvSpPr>
        <p:spPr>
          <a:xfrm>
            <a:off x="548640" y="1463040"/>
            <a:ext cx="3515258" cy="3840480"/>
          </a:xfrm>
          <a:prstGeom prst="roundRect">
            <a:avLst>
              <a:gd name="adj" fmla="val 2081"/>
            </a:avLst>
          </a:prstGeom>
          <a:solidFill>
            <a:srgbClr val="E3F1FA"/>
          </a:solidFill>
          <a:ln w="12700">
            <a:solidFill>
              <a:srgbClr val="E3F1FA"/>
            </a:solidFill>
            <a:prstDash val="solid"/>
          </a:ln>
        </p:spPr>
        <p:txBody>
          <a:bodyPr/>
          <a:lstStyle/>
          <a:p>
            <a:endParaRPr lang="ru-RU"/>
          </a:p>
        </p:txBody>
      </p:sp>
      <p:sp>
        <p:nvSpPr>
          <p:cNvPr id="5" name="Shape 3"/>
          <p:cNvSpPr/>
          <p:nvPr/>
        </p:nvSpPr>
        <p:spPr>
          <a:xfrm>
            <a:off x="777240" y="1691640"/>
            <a:ext cx="731520" cy="731520"/>
          </a:xfrm>
          <a:prstGeom prst="ellipse">
            <a:avLst/>
          </a:prstGeom>
          <a:solidFill>
            <a:srgbClr val="0B7FC1"/>
          </a:solidFill>
          <a:ln w="12700">
            <a:solidFill>
              <a:srgbClr val="0B7FC1"/>
            </a:solidFill>
            <a:prstDash val="solid"/>
          </a:ln>
        </p:spPr>
        <p:txBody>
          <a:bodyPr/>
          <a:lstStyle/>
          <a:p>
            <a:endParaRPr lang="ru-RU"/>
          </a:p>
        </p:txBody>
      </p:sp>
      <p:pic>
        <p:nvPicPr>
          <p:cNvPr id="6" name="Image 0" descr="preencoded.png"/>
          <p:cNvPicPr>
            <a:picLocks noChangeAspect="1"/>
          </p:cNvPicPr>
          <p:nvPr/>
        </p:nvPicPr>
        <p:blipFill>
          <a:blip r:embed="rId3"/>
          <a:stretch>
            <a:fillRect/>
          </a:stretch>
        </p:blipFill>
        <p:spPr>
          <a:xfrm>
            <a:off x="960120" y="1874520"/>
            <a:ext cx="365760" cy="365760"/>
          </a:xfrm>
          <a:prstGeom prst="rect">
            <a:avLst/>
          </a:prstGeom>
        </p:spPr>
      </p:pic>
      <p:sp>
        <p:nvSpPr>
          <p:cNvPr id="7" name="Text 4"/>
          <p:cNvSpPr txBox="1"/>
          <p:nvPr/>
        </p:nvSpPr>
        <p:spPr>
          <a:xfrm>
            <a:off x="1645920" y="1691640"/>
            <a:ext cx="2235098" cy="731520"/>
          </a:xfrm>
          <a:prstGeom prst="rect">
            <a:avLst/>
          </a:prstGeom>
          <a:noFill/>
          <a:ln/>
        </p:spPr>
        <p:txBody>
          <a:bodyPr wrap="square" lIns="0" tIns="0" rIns="0" bIns="0" rtlCol="0" anchor="ctr"/>
          <a:lstStyle/>
          <a:p>
            <a:pPr marL="0" indent="0" algn="l">
              <a:buNone/>
            </a:pPr>
            <a:r>
              <a:rPr lang="en-US" sz="2000" b="1" dirty="0">
                <a:solidFill>
                  <a:srgbClr val="13294B"/>
                </a:solidFill>
                <a:latin typeface="Calibri" pitchFamily="34" charset="0"/>
                <a:ea typeface="Calibri" pitchFamily="34" charset="-122"/>
                <a:cs typeface="Calibri" pitchFamily="34" charset="-120"/>
              </a:rPr>
              <a:t>Laboratory</a:t>
            </a:r>
            <a:endParaRPr lang="en-US" sz="2000" dirty="0"/>
          </a:p>
        </p:txBody>
      </p:sp>
      <p:sp>
        <p:nvSpPr>
          <p:cNvPr id="8" name="Text 5"/>
          <p:cNvSpPr txBox="1"/>
          <p:nvPr/>
        </p:nvSpPr>
        <p:spPr>
          <a:xfrm>
            <a:off x="777240" y="2697480"/>
            <a:ext cx="3103778" cy="2560320"/>
          </a:xfrm>
          <a:prstGeom prst="rect">
            <a:avLst/>
          </a:prstGeom>
          <a:noFill/>
          <a:ln/>
        </p:spPr>
        <p:txBody>
          <a:bodyPr wrap="square" lIns="0" tIns="0" rIns="0" bIns="0" rtlCol="0" anchor="t"/>
          <a:lstStyle/>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Identical G apparatuses at two sites</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G before and after a change of regime</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Correlation with vibration and traffic</a:t>
            </a:r>
            <a:endParaRPr lang="en-US" sz="1500" dirty="0"/>
          </a:p>
        </p:txBody>
      </p:sp>
      <p:sp>
        <p:nvSpPr>
          <p:cNvPr id="9" name="Shape 6"/>
          <p:cNvSpPr/>
          <p:nvPr/>
        </p:nvSpPr>
        <p:spPr>
          <a:xfrm>
            <a:off x="4338218" y="1463040"/>
            <a:ext cx="3515258" cy="3840480"/>
          </a:xfrm>
          <a:prstGeom prst="roundRect">
            <a:avLst>
              <a:gd name="adj" fmla="val 2081"/>
            </a:avLst>
          </a:prstGeom>
          <a:solidFill>
            <a:srgbClr val="F0EBFB"/>
          </a:solidFill>
          <a:ln w="12700">
            <a:solidFill>
              <a:srgbClr val="F0EBFB"/>
            </a:solidFill>
            <a:prstDash val="solid"/>
          </a:ln>
        </p:spPr>
        <p:txBody>
          <a:bodyPr/>
          <a:lstStyle/>
          <a:p>
            <a:endParaRPr lang="ru-RU"/>
          </a:p>
        </p:txBody>
      </p:sp>
      <p:sp>
        <p:nvSpPr>
          <p:cNvPr id="10" name="Shape 7"/>
          <p:cNvSpPr/>
          <p:nvPr/>
        </p:nvSpPr>
        <p:spPr>
          <a:xfrm>
            <a:off x="4566818" y="1691640"/>
            <a:ext cx="731520" cy="731520"/>
          </a:xfrm>
          <a:prstGeom prst="ellipse">
            <a:avLst/>
          </a:prstGeom>
          <a:solidFill>
            <a:srgbClr val="6D28D9"/>
          </a:solidFill>
          <a:ln w="12700">
            <a:solidFill>
              <a:srgbClr val="6D28D9"/>
            </a:solidFill>
            <a:prstDash val="solid"/>
          </a:ln>
        </p:spPr>
        <p:txBody>
          <a:bodyPr/>
          <a:lstStyle/>
          <a:p>
            <a:endParaRPr lang="ru-RU"/>
          </a:p>
        </p:txBody>
      </p:sp>
      <p:sp>
        <p:nvSpPr>
          <p:cNvPr id="12" name="Text 8"/>
          <p:cNvSpPr txBox="1"/>
          <p:nvPr/>
        </p:nvSpPr>
        <p:spPr>
          <a:xfrm>
            <a:off x="5435498" y="1691640"/>
            <a:ext cx="2235098" cy="731520"/>
          </a:xfrm>
          <a:prstGeom prst="rect">
            <a:avLst/>
          </a:prstGeom>
          <a:noFill/>
          <a:ln/>
        </p:spPr>
        <p:txBody>
          <a:bodyPr wrap="square" lIns="0" tIns="0" rIns="0" bIns="0" rtlCol="0" anchor="ctr"/>
          <a:lstStyle/>
          <a:p>
            <a:pPr marL="0" indent="0" algn="l">
              <a:buNone/>
            </a:pPr>
            <a:r>
              <a:rPr lang="en-US" sz="2000" b="1" dirty="0">
                <a:solidFill>
                  <a:srgbClr val="13294B"/>
                </a:solidFill>
                <a:latin typeface="Calibri" pitchFamily="34" charset="0"/>
                <a:ea typeface="Calibri" pitchFamily="34" charset="-122"/>
                <a:cs typeface="Calibri" pitchFamily="34" charset="-120"/>
              </a:rPr>
              <a:t>Ephemerides and LLR</a:t>
            </a:r>
            <a:endParaRPr lang="en-US" sz="2000" dirty="0"/>
          </a:p>
        </p:txBody>
      </p:sp>
      <p:sp>
        <p:nvSpPr>
          <p:cNvPr id="13" name="Text 9"/>
          <p:cNvSpPr txBox="1"/>
          <p:nvPr/>
        </p:nvSpPr>
        <p:spPr>
          <a:xfrm>
            <a:off x="4566818" y="2697480"/>
            <a:ext cx="3103778" cy="2560320"/>
          </a:xfrm>
          <a:prstGeom prst="rect">
            <a:avLst/>
          </a:prstGeom>
          <a:noFill/>
          <a:ln/>
        </p:spPr>
        <p:txBody>
          <a:bodyPr wrap="square" lIns="0" tIns="0" rIns="0" bIns="0" rtlCol="0" anchor="t"/>
          <a:lstStyle/>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Ephemeris fit: field (7), axis ẑG, one parameter β</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Saturn–Neptune: within ×10 of Cassini</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LLR, gravimetry: null tests (ε ≲ 10⁻¹⁵)</a:t>
            </a:r>
            <a:endParaRPr lang="en-US" sz="1500" dirty="0"/>
          </a:p>
        </p:txBody>
      </p:sp>
      <p:sp>
        <p:nvSpPr>
          <p:cNvPr id="14" name="Shape 10"/>
          <p:cNvSpPr/>
          <p:nvPr/>
        </p:nvSpPr>
        <p:spPr>
          <a:xfrm>
            <a:off x="8127797" y="1463040"/>
            <a:ext cx="3515258" cy="3840480"/>
          </a:xfrm>
          <a:prstGeom prst="roundRect">
            <a:avLst>
              <a:gd name="adj" fmla="val 2081"/>
            </a:avLst>
          </a:prstGeom>
          <a:solidFill>
            <a:srgbClr val="FDEEE3"/>
          </a:solidFill>
          <a:ln w="12700">
            <a:solidFill>
              <a:srgbClr val="FDEEE3"/>
            </a:solidFill>
            <a:prstDash val="solid"/>
          </a:ln>
        </p:spPr>
        <p:txBody>
          <a:bodyPr/>
          <a:lstStyle/>
          <a:p>
            <a:endParaRPr lang="ru-RU"/>
          </a:p>
        </p:txBody>
      </p:sp>
      <p:sp>
        <p:nvSpPr>
          <p:cNvPr id="15" name="Shape 11"/>
          <p:cNvSpPr/>
          <p:nvPr/>
        </p:nvSpPr>
        <p:spPr>
          <a:xfrm>
            <a:off x="8356397" y="1691640"/>
            <a:ext cx="731520" cy="731520"/>
          </a:xfrm>
          <a:prstGeom prst="ellipse">
            <a:avLst/>
          </a:prstGeom>
          <a:solidFill>
            <a:srgbClr val="D9480F"/>
          </a:solidFill>
          <a:ln w="12700">
            <a:solidFill>
              <a:srgbClr val="D9480F"/>
            </a:solidFill>
            <a:prstDash val="solid"/>
          </a:ln>
        </p:spPr>
        <p:txBody>
          <a:bodyPr/>
          <a:lstStyle/>
          <a:p>
            <a:endParaRPr lang="ru-RU"/>
          </a:p>
        </p:txBody>
      </p:sp>
      <p:pic>
        <p:nvPicPr>
          <p:cNvPr id="16" name="Image 2" descr="preencoded.png"/>
          <p:cNvPicPr>
            <a:picLocks noChangeAspect="1"/>
          </p:cNvPicPr>
          <p:nvPr/>
        </p:nvPicPr>
        <p:blipFill>
          <a:blip r:embed="rId4"/>
          <a:stretch>
            <a:fillRect/>
          </a:stretch>
        </p:blipFill>
        <p:spPr>
          <a:xfrm>
            <a:off x="8539277" y="1874520"/>
            <a:ext cx="365760" cy="365760"/>
          </a:xfrm>
          <a:prstGeom prst="rect">
            <a:avLst/>
          </a:prstGeom>
        </p:spPr>
      </p:pic>
      <p:sp>
        <p:nvSpPr>
          <p:cNvPr id="17" name="Text 12"/>
          <p:cNvSpPr txBox="1"/>
          <p:nvPr/>
        </p:nvSpPr>
        <p:spPr>
          <a:xfrm>
            <a:off x="9225077" y="1691640"/>
            <a:ext cx="2235098" cy="731520"/>
          </a:xfrm>
          <a:prstGeom prst="rect">
            <a:avLst/>
          </a:prstGeom>
          <a:noFill/>
          <a:ln/>
        </p:spPr>
        <p:txBody>
          <a:bodyPr wrap="square" lIns="0" tIns="0" rIns="0" bIns="0" rtlCol="0" anchor="ctr"/>
          <a:lstStyle/>
          <a:p>
            <a:pPr marL="0" indent="0" algn="l">
              <a:buNone/>
            </a:pPr>
            <a:r>
              <a:rPr lang="en-US" sz="2000" b="1" dirty="0">
                <a:solidFill>
                  <a:srgbClr val="13294B"/>
                </a:solidFill>
                <a:latin typeface="Calibri" pitchFamily="34" charset="0"/>
                <a:ea typeface="Calibri" pitchFamily="34" charset="-122"/>
                <a:cs typeface="Calibri" pitchFamily="34" charset="-120"/>
              </a:rPr>
              <a:t>TNOs and beyond</a:t>
            </a:r>
            <a:endParaRPr lang="en-US" sz="2000" dirty="0"/>
          </a:p>
        </p:txBody>
      </p:sp>
      <p:sp>
        <p:nvSpPr>
          <p:cNvPr id="18" name="Text 13"/>
          <p:cNvSpPr txBox="1"/>
          <p:nvPr/>
        </p:nvSpPr>
        <p:spPr>
          <a:xfrm>
            <a:off x="8356397" y="2697480"/>
            <a:ext cx="3103778" cy="2560320"/>
          </a:xfrm>
          <a:prstGeom prst="rect">
            <a:avLst/>
          </a:prstGeom>
          <a:noFill/>
          <a:ln/>
        </p:spPr>
        <p:txBody>
          <a:bodyPr wrap="square" lIns="0" tIns="0" rIns="0" bIns="0" rtlCol="0" anchor="t"/>
          <a:lstStyle/>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Orbital poles in Galactic coordinates (LSST)</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Detached population; numerical integration</a:t>
            </a:r>
            <a:endParaRPr lang="en-US" sz="1500" dirty="0"/>
          </a:p>
          <a:p>
            <a:pPr marL="203200" indent="-203200" algn="l">
              <a:spcAft>
                <a:spcPts val="1000"/>
              </a:spcAft>
              <a:buSzPct val="100000"/>
              <a:buChar char="•"/>
            </a:pPr>
            <a:r>
              <a:rPr lang="en-US" sz="1450" dirty="0">
                <a:solidFill>
                  <a:srgbClr val="1B2A41"/>
                </a:solidFill>
                <a:latin typeface="Calibri" pitchFamily="34" charset="0"/>
                <a:ea typeface="Calibri" pitchFamily="34" charset="-122"/>
                <a:cs typeface="Calibri" pitchFamily="34" charset="-120"/>
              </a:rPr>
              <a:t>Wide binaries (25–40%) and comets</a:t>
            </a:r>
            <a:endParaRPr lang="en-US" sz="1500" dirty="0"/>
          </a:p>
        </p:txBody>
      </p:sp>
      <p:sp>
        <p:nvSpPr>
          <p:cNvPr id="19" name="Shape 14"/>
          <p:cNvSpPr/>
          <p:nvPr/>
        </p:nvSpPr>
        <p:spPr>
          <a:xfrm>
            <a:off x="548640" y="5486400"/>
            <a:ext cx="11094415" cy="822960"/>
          </a:xfrm>
          <a:prstGeom prst="roundRect">
            <a:avLst>
              <a:gd name="adj" fmla="val 8889"/>
            </a:avLst>
          </a:prstGeom>
          <a:solidFill>
            <a:srgbClr val="13294B"/>
          </a:solidFill>
          <a:ln w="12700">
            <a:solidFill>
              <a:srgbClr val="13294B"/>
            </a:solidFill>
            <a:prstDash val="solid"/>
          </a:ln>
        </p:spPr>
        <p:txBody>
          <a:bodyPr/>
          <a:lstStyle/>
          <a:p>
            <a:endParaRPr lang="ru-RU"/>
          </a:p>
        </p:txBody>
      </p:sp>
      <p:sp>
        <p:nvSpPr>
          <p:cNvPr id="20" name="Text 15"/>
          <p:cNvSpPr txBox="1"/>
          <p:nvPr/>
        </p:nvSpPr>
        <p:spPr>
          <a:xfrm>
            <a:off x="822960" y="5486400"/>
            <a:ext cx="10545775" cy="822960"/>
          </a:xfrm>
          <a:prstGeom prst="rect">
            <a:avLst/>
          </a:prstGeom>
          <a:noFill/>
          <a:ln/>
        </p:spPr>
        <p:txBody>
          <a:bodyPr wrap="square" lIns="0" tIns="0" rIns="0" bIns="0" rtlCol="0" anchor="ctr"/>
          <a:lstStyle/>
          <a:p>
            <a:pPr marL="0" indent="0" algn="l">
              <a:buNone/>
            </a:pPr>
            <a:r>
              <a:rPr lang="en-US" sz="1500" dirty="0">
                <a:solidFill>
                  <a:srgbClr val="FFFFFF"/>
                </a:solidFill>
                <a:latin typeface="Calibri" pitchFamily="34" charset="0"/>
                <a:ea typeface="Calibri" pitchFamily="34" charset="-122"/>
                <a:cs typeface="Calibri" pitchFamily="34" charset="-120"/>
              </a:rPr>
              <a:t>Each test can refute the model: an ephemeris bound below 9·10⁻²⁸ s⁻² at Saturn excludes β ≈ 0.36</a:t>
            </a:r>
            <a:endParaRPr lang="en-US" sz="1500" dirty="0"/>
          </a:p>
        </p:txBody>
      </p:sp>
      <p:sp>
        <p:nvSpPr>
          <p:cNvPr id="21" name="Text 16"/>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3" name="Text 14">
            <a:extLst>
              <a:ext uri="{FF2B5EF4-FFF2-40B4-BE49-F238E27FC236}">
                <a16:creationId xmlns:a16="http://schemas.microsoft.com/office/drawing/2014/main" id="{6C1A0D3B-7670-9D07-1AF7-07EC35983DED}"/>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17</a:t>
            </a:r>
            <a:endParaRPr lang="en-US" sz="2400" dirty="0"/>
          </a:p>
        </p:txBody>
      </p:sp>
      <p:pic>
        <p:nvPicPr>
          <p:cNvPr id="24" name="Picture 23" descr="moon.png"/>
          <p:cNvPicPr>
            <a:picLocks noChangeAspect="1"/>
          </p:cNvPicPr>
          <p:nvPr/>
        </p:nvPicPr>
        <p:blipFill>
          <a:blip r:embed="rId5"/>
          <a:stretch>
            <a:fillRect/>
          </a:stretch>
        </p:blipFill>
        <p:spPr>
          <a:xfrm>
            <a:off x="4749698" y="1874520"/>
            <a:ext cx="365760" cy="3657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3294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274320"/>
          </a:xfrm>
          <a:prstGeom prst="rect">
            <a:avLst/>
          </a:prstGeom>
          <a:noFill/>
          <a:ln/>
        </p:spPr>
        <p:txBody>
          <a:bodyPr wrap="square" lIns="0" tIns="0" rIns="0" bIns="0" rtlCol="0" anchor="t"/>
          <a:lstStyle/>
          <a:p>
            <a:pPr marL="0" indent="0" algn="l">
              <a:buNone/>
            </a:pPr>
            <a:r>
              <a:rPr lang="en-US" sz="1200" b="1" kern="0" spc="200" dirty="0">
                <a:solidFill>
                  <a:srgbClr val="F08A5D"/>
                </a:solidFill>
                <a:latin typeface="Calibri" pitchFamily="34" charset="0"/>
                <a:ea typeface="Calibri" pitchFamily="34" charset="-122"/>
                <a:cs typeface="Calibri" pitchFamily="34" charset="-120"/>
              </a:rPr>
              <a:t>CONCLUSIONS</a:t>
            </a:r>
            <a:endParaRPr lang="en-US" sz="1200" dirty="0"/>
          </a:p>
        </p:txBody>
      </p:sp>
      <p:sp>
        <p:nvSpPr>
          <p:cNvPr id="3" name="Text 1"/>
          <p:cNvSpPr txBox="1"/>
          <p:nvPr/>
        </p:nvSpPr>
        <p:spPr>
          <a:xfrm>
            <a:off x="548640" y="685800"/>
            <a:ext cx="11094415" cy="685800"/>
          </a:xfrm>
          <a:prstGeom prst="rect">
            <a:avLst/>
          </a:prstGeom>
          <a:noFill/>
          <a:ln/>
        </p:spPr>
        <p:txBody>
          <a:bodyPr wrap="square" lIns="0" tIns="0" rIns="0" bIns="0" rtlCol="0" anchor="t"/>
          <a:lstStyle/>
          <a:p>
            <a:pPr marL="0" indent="0" algn="l">
              <a:buNone/>
            </a:pPr>
            <a:r>
              <a:rPr lang="en-US" sz="3000" b="1" dirty="0">
                <a:solidFill>
                  <a:srgbClr val="FFFFFF"/>
                </a:solidFill>
                <a:latin typeface="Cambria" pitchFamily="34" charset="0"/>
                <a:ea typeface="Cambria" pitchFamily="34" charset="-122"/>
                <a:cs typeface="Cambria" pitchFamily="34" charset="-120"/>
              </a:rPr>
              <a:t>One medium, three scales</a:t>
            </a:r>
            <a:endParaRPr lang="en-US" sz="3000" dirty="0"/>
          </a:p>
        </p:txBody>
      </p:sp>
      <p:sp>
        <p:nvSpPr>
          <p:cNvPr id="4" name="Shape 2"/>
          <p:cNvSpPr/>
          <p:nvPr/>
        </p:nvSpPr>
        <p:spPr>
          <a:xfrm>
            <a:off x="548640" y="1572768"/>
            <a:ext cx="475488" cy="475488"/>
          </a:xfrm>
          <a:prstGeom prst="ellipse">
            <a:avLst/>
          </a:prstGeom>
          <a:solidFill>
            <a:srgbClr val="D9480F"/>
          </a:solidFill>
          <a:ln w="12700">
            <a:solidFill>
              <a:srgbClr val="D9480F"/>
            </a:solidFill>
            <a:prstDash val="solid"/>
          </a:ln>
        </p:spPr>
        <p:txBody>
          <a:bodyPr/>
          <a:lstStyle/>
          <a:p>
            <a:endParaRPr lang="ru-RU"/>
          </a:p>
        </p:txBody>
      </p:sp>
      <p:sp>
        <p:nvSpPr>
          <p:cNvPr id="5" name="Text 3"/>
          <p:cNvSpPr txBox="1"/>
          <p:nvPr/>
        </p:nvSpPr>
        <p:spPr>
          <a:xfrm>
            <a:off x="548640" y="1572768"/>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7" name="Shape 5"/>
          <p:cNvSpPr/>
          <p:nvPr/>
        </p:nvSpPr>
        <p:spPr>
          <a:xfrm>
            <a:off x="548640" y="2340864"/>
            <a:ext cx="475488" cy="475488"/>
          </a:xfrm>
          <a:prstGeom prst="ellipse">
            <a:avLst/>
          </a:prstGeom>
          <a:solidFill>
            <a:srgbClr val="D9480F"/>
          </a:solidFill>
          <a:ln w="12700">
            <a:solidFill>
              <a:srgbClr val="D9480F"/>
            </a:solidFill>
            <a:prstDash val="solid"/>
          </a:ln>
        </p:spPr>
        <p:txBody>
          <a:bodyPr/>
          <a:lstStyle/>
          <a:p>
            <a:endParaRPr lang="ru-RU"/>
          </a:p>
        </p:txBody>
      </p:sp>
      <p:sp>
        <p:nvSpPr>
          <p:cNvPr id="8" name="Text 6"/>
          <p:cNvSpPr txBox="1"/>
          <p:nvPr/>
        </p:nvSpPr>
        <p:spPr>
          <a:xfrm>
            <a:off x="548640" y="2340864"/>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0" name="Shape 8"/>
          <p:cNvSpPr/>
          <p:nvPr/>
        </p:nvSpPr>
        <p:spPr>
          <a:xfrm>
            <a:off x="548640" y="3108960"/>
            <a:ext cx="475488" cy="475488"/>
          </a:xfrm>
          <a:prstGeom prst="ellipse">
            <a:avLst/>
          </a:prstGeom>
          <a:solidFill>
            <a:srgbClr val="D9480F"/>
          </a:solidFill>
          <a:ln w="12700">
            <a:solidFill>
              <a:srgbClr val="D9480F"/>
            </a:solidFill>
            <a:prstDash val="solid"/>
          </a:ln>
        </p:spPr>
        <p:txBody>
          <a:bodyPr/>
          <a:lstStyle/>
          <a:p>
            <a:endParaRPr lang="ru-RU"/>
          </a:p>
        </p:txBody>
      </p:sp>
      <p:sp>
        <p:nvSpPr>
          <p:cNvPr id="11" name="Text 9"/>
          <p:cNvSpPr txBox="1"/>
          <p:nvPr/>
        </p:nvSpPr>
        <p:spPr>
          <a:xfrm>
            <a:off x="548640" y="3108960"/>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13" name="Shape 11"/>
          <p:cNvSpPr/>
          <p:nvPr/>
        </p:nvSpPr>
        <p:spPr>
          <a:xfrm>
            <a:off x="548640" y="3877056"/>
            <a:ext cx="475488" cy="475488"/>
          </a:xfrm>
          <a:prstGeom prst="ellipse">
            <a:avLst/>
          </a:prstGeom>
          <a:solidFill>
            <a:srgbClr val="D9480F"/>
          </a:solidFill>
          <a:ln w="12700">
            <a:solidFill>
              <a:srgbClr val="D9480F"/>
            </a:solidFill>
            <a:prstDash val="solid"/>
          </a:ln>
        </p:spPr>
        <p:txBody>
          <a:bodyPr/>
          <a:lstStyle/>
          <a:p>
            <a:endParaRPr lang="ru-RU"/>
          </a:p>
        </p:txBody>
      </p:sp>
      <p:sp>
        <p:nvSpPr>
          <p:cNvPr id="14" name="Text 12"/>
          <p:cNvSpPr txBox="1"/>
          <p:nvPr/>
        </p:nvSpPr>
        <p:spPr>
          <a:xfrm>
            <a:off x="548640" y="3877056"/>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16" name="Shape 14"/>
          <p:cNvSpPr/>
          <p:nvPr/>
        </p:nvSpPr>
        <p:spPr>
          <a:xfrm>
            <a:off x="548640" y="4645152"/>
            <a:ext cx="475488" cy="475488"/>
          </a:xfrm>
          <a:prstGeom prst="ellipse">
            <a:avLst/>
          </a:prstGeom>
          <a:solidFill>
            <a:srgbClr val="D9480F"/>
          </a:solidFill>
          <a:ln w="12700">
            <a:solidFill>
              <a:srgbClr val="D9480F"/>
            </a:solidFill>
            <a:prstDash val="solid"/>
          </a:ln>
        </p:spPr>
        <p:txBody>
          <a:bodyPr/>
          <a:lstStyle/>
          <a:p>
            <a:endParaRPr lang="ru-RU"/>
          </a:p>
        </p:txBody>
      </p:sp>
      <p:sp>
        <p:nvSpPr>
          <p:cNvPr id="17" name="Text 15"/>
          <p:cNvSpPr txBox="1"/>
          <p:nvPr/>
        </p:nvSpPr>
        <p:spPr>
          <a:xfrm>
            <a:off x="548640" y="4645152"/>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5</a:t>
            </a:r>
            <a:endParaRPr lang="en-US" sz="1500" dirty="0"/>
          </a:p>
        </p:txBody>
      </p:sp>
      <p:sp>
        <p:nvSpPr>
          <p:cNvPr id="19" name="Shape 17"/>
          <p:cNvSpPr/>
          <p:nvPr/>
        </p:nvSpPr>
        <p:spPr>
          <a:xfrm>
            <a:off x="548640" y="5413248"/>
            <a:ext cx="475488" cy="475488"/>
          </a:xfrm>
          <a:prstGeom prst="ellipse">
            <a:avLst/>
          </a:prstGeom>
          <a:solidFill>
            <a:srgbClr val="D9480F"/>
          </a:solidFill>
          <a:ln w="12700">
            <a:solidFill>
              <a:srgbClr val="D9480F"/>
            </a:solidFill>
            <a:prstDash val="solid"/>
          </a:ln>
        </p:spPr>
        <p:txBody>
          <a:bodyPr/>
          <a:lstStyle/>
          <a:p>
            <a:endParaRPr lang="ru-RU"/>
          </a:p>
        </p:txBody>
      </p:sp>
      <p:sp>
        <p:nvSpPr>
          <p:cNvPr id="20" name="Text 18"/>
          <p:cNvSpPr txBox="1"/>
          <p:nvPr/>
        </p:nvSpPr>
        <p:spPr>
          <a:xfrm>
            <a:off x="548640" y="5413248"/>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6</a:t>
            </a:r>
            <a:endParaRPr lang="en-US" sz="1500" dirty="0"/>
          </a:p>
        </p:txBody>
      </p:sp>
      <p:sp>
        <p:nvSpPr>
          <p:cNvPr id="23" name="Text 21"/>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9FB0C8"/>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2" name="Text 14">
            <a:extLst>
              <a:ext uri="{FF2B5EF4-FFF2-40B4-BE49-F238E27FC236}">
                <a16:creationId xmlns:a16="http://schemas.microsoft.com/office/drawing/2014/main" id="{71840C90-E0F6-AB79-1E5A-F7495369187F}"/>
              </a:ext>
            </a:extLst>
          </p:cNvPr>
          <p:cNvSpPr txBox="1"/>
          <p:nvPr/>
        </p:nvSpPr>
        <p:spPr>
          <a:xfrm>
            <a:off x="10628305" y="6363670"/>
            <a:ext cx="1158546" cy="384048"/>
          </a:xfrm>
          <a:prstGeom prst="rect">
            <a:avLst/>
          </a:prstGeom>
          <a:noFill/>
          <a:ln/>
        </p:spPr>
        <p:txBody>
          <a:bodyPr wrap="square" lIns="0" tIns="0" rIns="0" bIns="0" rtlCol="0" anchor="t"/>
          <a:lstStyle/>
          <a:p>
            <a:pPr marL="0" indent="0" algn="r">
              <a:buNone/>
            </a:pPr>
            <a:r>
              <a:rPr lang="en-US" sz="2400" dirty="0">
                <a:solidFill>
                  <a:srgbClr val="8A97AB"/>
                </a:solidFill>
                <a:latin typeface="Calibri" pitchFamily="34" charset="0"/>
                <a:ea typeface="Calibri" pitchFamily="34" charset="-122"/>
                <a:cs typeface="Calibri" pitchFamily="34" charset="-120"/>
              </a:rPr>
              <a:t>18</a:t>
            </a:r>
            <a:endParaRPr lang="en-US" sz="2400" dirty="0"/>
          </a:p>
        </p:txBody>
      </p:sp>
      <p:sp>
        <p:nvSpPr>
          <p:cNvPr id="5057" name="Text 5057"/>
          <p:cNvSpPr txBox="1"/>
          <p:nvPr/>
        </p:nvSpPr>
        <p:spPr>
          <a:xfrm>
            <a:off x="1280160" y="1481328"/>
            <a:ext cx="10332720" cy="73152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F08A5D"/>
                </a:solidFill>
                <a:latin typeface="Calibri"/>
                <a:ea typeface="Calibri"/>
                <a:cs typeface="Calibri"/>
              </a:rPr>
              <a:t>Screened anisotropy</a:t>
            </a:r>
            <a:endParaRPr lang="en-US" sz="1500" dirty="0"/>
          </a:p>
          <a:p>
            <a:pPr marL="0" indent="0" algn="l">
              <a:lnSpc>
                <a:spcPct val="100000"/>
              </a:lnSpc>
              <a:spcAft>
                <a:spcPts val="0"/>
              </a:spcAft>
              <a:buNone/>
            </a:pPr>
            <a:r>
              <a:rPr lang="en-US" sz="1350" dirty="0">
                <a:solidFill>
                  <a:srgbClr val="FFFFFF"/>
                </a:solidFill>
                <a:latin typeface="Calibri"/>
                <a:ea typeface="Calibri"/>
                <a:cs typeface="Calibri"/>
              </a:rPr>
              <a:t>Enhancement only ⊥ ẑ</a:t>
            </a:r>
            <a:r>
              <a:rPr lang="en-US" sz="1350" baseline="-25000" dirty="0">
                <a:solidFill>
                  <a:srgbClr val="FFFFFF"/>
                </a:solidFill>
                <a:latin typeface="Calibri"/>
                <a:ea typeface="Calibri"/>
                <a:cs typeface="Calibri"/>
              </a:rPr>
              <a:t>G</a:t>
            </a:r>
            <a:r>
              <a:rPr lang="en-US" sz="1350" dirty="0">
                <a:solidFill>
                  <a:srgbClr val="FFFFFF"/>
                </a:solidFill>
                <a:latin typeface="Calibri"/>
                <a:ea typeface="Calibri"/>
                <a:cs typeface="Calibri"/>
              </a:rPr>
              <a:t>, screened by strong fields: α = x²/(β + x</a:t>
            </a:r>
            <a:r>
              <a:rPr lang="en-US" sz="1350" baseline="30000" dirty="0">
                <a:solidFill>
                  <a:srgbClr val="FFFFFF"/>
                </a:solidFill>
                <a:latin typeface="Calibri"/>
                <a:ea typeface="Calibri"/>
                <a:cs typeface="Calibri"/>
              </a:rPr>
              <a:t>3/2</a:t>
            </a:r>
            <a:r>
              <a:rPr lang="en-US" sz="1350" dirty="0">
                <a:solidFill>
                  <a:srgbClr val="FFFFFF"/>
                </a:solidFill>
                <a:latin typeface="Calibri"/>
                <a:ea typeface="Calibri"/>
                <a:cs typeface="Calibri"/>
              </a:rPr>
              <a:t>), x = a</a:t>
            </a:r>
            <a:r>
              <a:rPr lang="en-US" sz="1350" baseline="-25000" dirty="0">
                <a:solidFill>
                  <a:srgbClr val="FFFFFF"/>
                </a:solidFill>
                <a:latin typeface="Calibri"/>
                <a:ea typeface="Calibri"/>
                <a:cs typeface="Calibri"/>
              </a:rPr>
              <a:t>bg</a:t>
            </a:r>
            <a:r>
              <a:rPr lang="en-US" sz="1350" dirty="0">
                <a:solidFill>
                  <a:srgbClr val="FFFFFF"/>
                </a:solidFill>
                <a:latin typeface="Calibri"/>
                <a:ea typeface="Calibri"/>
                <a:cs typeface="Calibri"/>
              </a:rPr>
              <a:t>/g.</a:t>
            </a:r>
            <a:endParaRPr lang="en-US" sz="1350" dirty="0"/>
          </a:p>
        </p:txBody>
      </p:sp>
      <p:sp>
        <p:nvSpPr>
          <p:cNvPr id="5058" name="Text 5058"/>
          <p:cNvSpPr txBox="1"/>
          <p:nvPr/>
        </p:nvSpPr>
        <p:spPr>
          <a:xfrm>
            <a:off x="1280160" y="2249424"/>
            <a:ext cx="10332720" cy="73152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F08A5D"/>
                </a:solidFill>
                <a:latin typeface="Calibri"/>
                <a:ea typeface="Calibri"/>
                <a:cs typeface="Calibri"/>
              </a:rPr>
              <a:t>Galaxies</a:t>
            </a:r>
            <a:endParaRPr lang="en-US" sz="1500" dirty="0"/>
          </a:p>
          <a:p>
            <a:pPr marL="0" indent="0" algn="l">
              <a:lnSpc>
                <a:spcPct val="100000"/>
              </a:lnSpc>
              <a:spcAft>
                <a:spcPts val="0"/>
              </a:spcAft>
              <a:buNone/>
            </a:pPr>
            <a:r>
              <a:rPr lang="en-US" sz="1350" dirty="0">
                <a:solidFill>
                  <a:srgbClr val="FFFFFF"/>
                </a:solidFill>
                <a:latin typeface="Calibri"/>
                <a:ea typeface="Calibri"/>
                <a:cs typeface="Calibri"/>
              </a:rPr>
              <a:t>For g ≪ a</a:t>
            </a:r>
            <a:r>
              <a:rPr lang="en-US" sz="1350" baseline="-25000" dirty="0">
                <a:solidFill>
                  <a:srgbClr val="FFFFFF"/>
                </a:solidFill>
                <a:latin typeface="Calibri"/>
                <a:ea typeface="Calibri"/>
                <a:cs typeface="Calibri"/>
              </a:rPr>
              <a:t>bg</a:t>
            </a:r>
            <a:r>
              <a:rPr lang="en-US" sz="1350" dirty="0">
                <a:solidFill>
                  <a:srgbClr val="FFFFFF"/>
                </a:solidFill>
                <a:latin typeface="Calibri"/>
                <a:ea typeface="Calibri"/>
                <a:cs typeface="Calibri"/>
              </a:rPr>
              <a:t>: flat rotation curves, v⁴ = GMa</a:t>
            </a:r>
            <a:r>
              <a:rPr lang="en-US" sz="1350" baseline="-25000" dirty="0">
                <a:solidFill>
                  <a:srgbClr val="FFFFFF"/>
                </a:solidFill>
                <a:latin typeface="Calibri"/>
                <a:ea typeface="Calibri"/>
                <a:cs typeface="Calibri"/>
              </a:rPr>
              <a:t>bg</a:t>
            </a:r>
            <a:r>
              <a:rPr lang="en-US" sz="1350" dirty="0">
                <a:solidFill>
                  <a:srgbClr val="FFFFFF"/>
                </a:solidFill>
                <a:latin typeface="Calibri"/>
                <a:ea typeface="Calibri"/>
                <a:cs typeface="Calibri"/>
              </a:rPr>
              <a:t>, radial acceleration relation within 15%.</a:t>
            </a:r>
            <a:endParaRPr lang="en-US" sz="1350" dirty="0"/>
          </a:p>
        </p:txBody>
      </p:sp>
      <p:sp>
        <p:nvSpPr>
          <p:cNvPr id="5059" name="Text 5059"/>
          <p:cNvSpPr txBox="1"/>
          <p:nvPr/>
        </p:nvSpPr>
        <p:spPr>
          <a:xfrm>
            <a:off x="1280160" y="3017520"/>
            <a:ext cx="10332720" cy="73152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F08A5D"/>
                </a:solidFill>
                <a:latin typeface="Calibri"/>
                <a:ea typeface="Calibri"/>
                <a:cs typeface="Calibri"/>
              </a:rPr>
              <a:t>Solar System</a:t>
            </a:r>
            <a:endParaRPr lang="en-US" sz="1500" dirty="0"/>
          </a:p>
          <a:p>
            <a:pPr marL="0" indent="0" algn="l">
              <a:lnSpc>
                <a:spcPct val="100000"/>
              </a:lnSpc>
              <a:spcAft>
                <a:spcPts val="0"/>
              </a:spcAft>
              <a:buNone/>
            </a:pPr>
            <a:r>
              <a:rPr lang="en-US" sz="1350" dirty="0">
                <a:solidFill>
                  <a:srgbClr val="FFFFFF"/>
                </a:solidFill>
                <a:latin typeface="Calibri"/>
                <a:ea typeface="Calibri"/>
                <a:cs typeface="Calibri"/>
              </a:rPr>
              <a:t>A conservative field growing as d²: ε ~ 10</a:t>
            </a:r>
            <a:r>
              <a:rPr lang="en-US" sz="1350" baseline="30000" dirty="0">
                <a:solidFill>
                  <a:srgbClr val="FFFFFF"/>
                </a:solidFill>
                <a:latin typeface="Calibri"/>
                <a:ea typeface="Calibri"/>
                <a:cs typeface="Calibri"/>
              </a:rPr>
              <a:t>−15</a:t>
            </a:r>
            <a:r>
              <a:rPr lang="en-US" sz="1350" dirty="0">
                <a:solidFill>
                  <a:srgbClr val="FFFFFF"/>
                </a:solidFill>
                <a:latin typeface="Calibri"/>
                <a:ea typeface="Calibri"/>
                <a:cs typeface="Calibri"/>
              </a:rPr>
              <a:t> at the Moon, inside the Cassini bound at Saturn.</a:t>
            </a:r>
            <a:endParaRPr lang="en-US" sz="1350" dirty="0"/>
          </a:p>
        </p:txBody>
      </p:sp>
      <p:sp>
        <p:nvSpPr>
          <p:cNvPr id="5060" name="Text 5060"/>
          <p:cNvSpPr txBox="1"/>
          <p:nvPr/>
        </p:nvSpPr>
        <p:spPr>
          <a:xfrm>
            <a:off x="1280160" y="3785615"/>
            <a:ext cx="10332720" cy="73152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F08A5D"/>
                </a:solidFill>
                <a:latin typeface="Calibri"/>
                <a:ea typeface="Calibri"/>
                <a:cs typeface="Calibri"/>
              </a:rPr>
              <a:t>Trans-Neptunian objects</a:t>
            </a:r>
            <a:endParaRPr lang="en-US" sz="1500" dirty="0"/>
          </a:p>
          <a:p>
            <a:pPr marL="0" indent="0" algn="l">
              <a:lnSpc>
                <a:spcPct val="100000"/>
              </a:lnSpc>
              <a:spcAft>
                <a:spcPts val="0"/>
              </a:spcAft>
              <a:buNone/>
            </a:pPr>
            <a:r>
              <a:rPr lang="en-US" sz="1350" dirty="0">
                <a:solidFill>
                  <a:srgbClr val="FFFFFF"/>
                </a:solidFill>
                <a:latin typeface="Calibri"/>
                <a:ea typeface="Calibri"/>
                <a:cs typeface="Calibri"/>
              </a:rPr>
              <a:t>β ≈ 0.36: clustered orbital planes and detached objects without an unseen body; not one-sided perihelia.</a:t>
            </a:r>
            <a:endParaRPr lang="en-US" sz="1350" dirty="0"/>
          </a:p>
        </p:txBody>
      </p:sp>
      <p:sp>
        <p:nvSpPr>
          <p:cNvPr id="5061" name="Text 5061"/>
          <p:cNvSpPr txBox="1"/>
          <p:nvPr/>
        </p:nvSpPr>
        <p:spPr>
          <a:xfrm>
            <a:off x="1280160" y="4553712"/>
            <a:ext cx="10332720" cy="73152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F08A5D"/>
                </a:solidFill>
                <a:latin typeface="Calibri"/>
                <a:ea typeface="Calibri"/>
                <a:cs typeface="Calibri"/>
              </a:rPr>
              <a:t>Laboratory G</a:t>
            </a:r>
            <a:endParaRPr lang="en-US" sz="1500" dirty="0"/>
          </a:p>
          <a:p>
            <a:pPr marL="0" indent="0" algn="l">
              <a:lnSpc>
                <a:spcPct val="100000"/>
              </a:lnSpc>
              <a:spcAft>
                <a:spcPts val="0"/>
              </a:spcAft>
              <a:buNone/>
            </a:pPr>
            <a:r>
              <a:rPr lang="en-US" sz="1350" dirty="0">
                <a:solidFill>
                  <a:srgbClr val="FFFFFF"/>
                </a:solidFill>
                <a:latin typeface="Calibri"/>
                <a:ea typeface="Calibri"/>
                <a:cs typeface="Calibri"/>
              </a:rPr>
              <a:t>Accumulated wakes: G depends on regime, site and history of the apparatus, not on material.</a:t>
            </a:r>
            <a:endParaRPr lang="en-US" sz="1350" dirty="0"/>
          </a:p>
        </p:txBody>
      </p:sp>
      <p:sp>
        <p:nvSpPr>
          <p:cNvPr id="5062" name="Text 5062"/>
          <p:cNvSpPr txBox="1"/>
          <p:nvPr/>
        </p:nvSpPr>
        <p:spPr>
          <a:xfrm>
            <a:off x="1280160" y="5321808"/>
            <a:ext cx="10332720" cy="731520"/>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1500" b="1" dirty="0">
                <a:solidFill>
                  <a:srgbClr val="F08A5D"/>
                </a:solidFill>
                <a:latin typeface="Calibri"/>
                <a:ea typeface="Calibri"/>
                <a:cs typeface="Calibri"/>
              </a:rPr>
              <a:t>Decisive tests</a:t>
            </a:r>
            <a:endParaRPr lang="en-US" sz="1500" dirty="0"/>
          </a:p>
          <a:p>
            <a:pPr marL="0" indent="0" algn="l">
              <a:lnSpc>
                <a:spcPct val="100000"/>
              </a:lnSpc>
              <a:spcAft>
                <a:spcPts val="0"/>
              </a:spcAft>
              <a:buNone/>
            </a:pPr>
            <a:r>
              <a:rPr lang="en-US" sz="1350" dirty="0">
                <a:solidFill>
                  <a:srgbClr val="FFFFFF"/>
                </a:solidFill>
                <a:latin typeface="Calibri"/>
                <a:ea typeface="Calibri"/>
                <a:cs typeface="Calibri"/>
              </a:rPr>
              <a:t>Outer-planet ephemerides, TNO poles with LSST, wide binaries, G at two sites.</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6949440" y="320040"/>
            <a:ext cx="6217920" cy="6217920"/>
          </a:xfrm>
          <a:prstGeom prst="ellipse">
            <a:avLst/>
          </a:prstGeom>
          <a:solidFill>
            <a:srgbClr val="13294B"/>
          </a:solidFill>
          <a:ln w="15875">
            <a:solidFill>
              <a:srgbClr val="2A4570"/>
            </a:solidFill>
            <a:prstDash val="dash"/>
          </a:ln>
        </p:spPr>
        <p:txBody>
          <a:bodyPr/>
          <a:lstStyle/>
          <a:p>
            <a:endParaRPr lang="ru-RU"/>
          </a:p>
        </p:txBody>
      </p:sp>
      <p:sp>
        <p:nvSpPr>
          <p:cNvPr id="3" name="Shape 1"/>
          <p:cNvSpPr/>
          <p:nvPr/>
        </p:nvSpPr>
        <p:spPr>
          <a:xfrm>
            <a:off x="7680960" y="1051560"/>
            <a:ext cx="4754880" cy="4754880"/>
          </a:xfrm>
          <a:prstGeom prst="ellipse">
            <a:avLst/>
          </a:prstGeom>
          <a:solidFill>
            <a:srgbClr val="13294B"/>
          </a:solidFill>
          <a:ln w="15875">
            <a:solidFill>
              <a:srgbClr val="3F6296"/>
            </a:solidFill>
            <a:prstDash val="solid"/>
          </a:ln>
        </p:spPr>
        <p:txBody>
          <a:bodyPr/>
          <a:lstStyle/>
          <a:p>
            <a:endParaRPr lang="ru-RU"/>
          </a:p>
        </p:txBody>
      </p:sp>
      <p:sp>
        <p:nvSpPr>
          <p:cNvPr id="4" name="Shape 2"/>
          <p:cNvSpPr/>
          <p:nvPr/>
        </p:nvSpPr>
        <p:spPr>
          <a:xfrm>
            <a:off x="8915400" y="2286000"/>
            <a:ext cx="2286000" cy="2286000"/>
          </a:xfrm>
          <a:prstGeom prst="ellipse">
            <a:avLst/>
          </a:prstGeom>
          <a:solidFill>
            <a:srgbClr val="D5DBE5"/>
          </a:solidFill>
          <a:ln w="12700">
            <a:solidFill>
              <a:srgbClr val="D5DBE5"/>
            </a:solidFill>
            <a:prstDash val="solid"/>
          </a:ln>
        </p:spPr>
        <p:txBody>
          <a:bodyPr/>
          <a:lstStyle/>
          <a:p>
            <a:endParaRPr lang="ru-RU"/>
          </a:p>
        </p:txBody>
      </p:sp>
      <p:sp>
        <p:nvSpPr>
          <p:cNvPr id="5" name="Shape 3"/>
          <p:cNvSpPr/>
          <p:nvPr/>
        </p:nvSpPr>
        <p:spPr>
          <a:xfrm>
            <a:off x="8549640" y="1920240"/>
            <a:ext cx="3017520" cy="3017520"/>
          </a:xfrm>
          <a:prstGeom prst="arc">
            <a:avLst>
              <a:gd name="adj1" fmla="val 12000000"/>
              <a:gd name="adj2" fmla="val 6600000"/>
            </a:avLst>
          </a:prstGeom>
          <a:noFill/>
          <a:ln w="38100">
            <a:solidFill>
              <a:srgbClr val="D9480F"/>
            </a:solidFill>
            <a:prstDash val="solid"/>
            <a:tailEnd type="triangle"/>
          </a:ln>
        </p:spPr>
        <p:txBody>
          <a:bodyPr/>
          <a:lstStyle/>
          <a:p>
            <a:endParaRPr lang="ru-RU"/>
          </a:p>
        </p:txBody>
      </p:sp>
      <p:sp>
        <p:nvSpPr>
          <p:cNvPr id="6" name="Shape 4"/>
          <p:cNvSpPr/>
          <p:nvPr/>
        </p:nvSpPr>
        <p:spPr>
          <a:xfrm>
            <a:off x="11837899" y="1892176"/>
            <a:ext cx="310896" cy="310896"/>
          </a:xfrm>
          <a:prstGeom prst="ellipse">
            <a:avLst/>
          </a:prstGeom>
          <a:solidFill>
            <a:srgbClr val="D9480F"/>
          </a:solidFill>
          <a:ln w="12700">
            <a:solidFill>
              <a:srgbClr val="D9480F"/>
            </a:solidFill>
            <a:prstDash val="solid"/>
          </a:ln>
        </p:spPr>
        <p:txBody>
          <a:bodyPr/>
          <a:lstStyle/>
          <a:p>
            <a:endParaRPr lang="ru-RU"/>
          </a:p>
        </p:txBody>
      </p:sp>
      <p:sp>
        <p:nvSpPr>
          <p:cNvPr id="7" name="Shape 5"/>
          <p:cNvSpPr/>
          <p:nvPr/>
        </p:nvSpPr>
        <p:spPr>
          <a:xfrm>
            <a:off x="10222992" y="1691640"/>
            <a:ext cx="64008" cy="64008"/>
          </a:xfrm>
          <a:prstGeom prst="ellipse">
            <a:avLst/>
          </a:prstGeom>
          <a:solidFill>
            <a:srgbClr val="C9D6EA"/>
          </a:solidFill>
          <a:ln w="12700">
            <a:solidFill>
              <a:srgbClr val="C9D6EA"/>
            </a:solidFill>
            <a:prstDash val="solid"/>
          </a:ln>
        </p:spPr>
        <p:txBody>
          <a:bodyPr/>
          <a:lstStyle/>
          <a:p>
            <a:endParaRPr lang="ru-RU"/>
          </a:p>
        </p:txBody>
      </p:sp>
      <p:sp>
        <p:nvSpPr>
          <p:cNvPr id="8" name="Shape 6"/>
          <p:cNvSpPr/>
          <p:nvPr/>
        </p:nvSpPr>
        <p:spPr>
          <a:xfrm>
            <a:off x="10515600" y="5074920"/>
            <a:ext cx="45720" cy="45720"/>
          </a:xfrm>
          <a:prstGeom prst="ellipse">
            <a:avLst/>
          </a:prstGeom>
          <a:solidFill>
            <a:srgbClr val="C9D6EA"/>
          </a:solidFill>
          <a:ln w="12700">
            <a:solidFill>
              <a:srgbClr val="C9D6EA"/>
            </a:solidFill>
            <a:prstDash val="solid"/>
          </a:ln>
        </p:spPr>
        <p:txBody>
          <a:bodyPr/>
          <a:lstStyle/>
          <a:p>
            <a:endParaRPr lang="ru-RU"/>
          </a:p>
        </p:txBody>
      </p:sp>
      <p:sp>
        <p:nvSpPr>
          <p:cNvPr id="9" name="Shape 7"/>
          <p:cNvSpPr/>
          <p:nvPr/>
        </p:nvSpPr>
        <p:spPr>
          <a:xfrm>
            <a:off x="9692640" y="777240"/>
            <a:ext cx="54864" cy="54864"/>
          </a:xfrm>
          <a:prstGeom prst="ellipse">
            <a:avLst/>
          </a:prstGeom>
          <a:solidFill>
            <a:srgbClr val="C9D6EA"/>
          </a:solidFill>
          <a:ln w="12700">
            <a:solidFill>
              <a:srgbClr val="C9D6EA"/>
            </a:solidFill>
            <a:prstDash val="solid"/>
          </a:ln>
        </p:spPr>
        <p:txBody>
          <a:bodyPr/>
          <a:lstStyle/>
          <a:p>
            <a:endParaRPr lang="ru-RU"/>
          </a:p>
        </p:txBody>
      </p:sp>
      <p:sp>
        <p:nvSpPr>
          <p:cNvPr id="10" name="Shape 8"/>
          <p:cNvSpPr/>
          <p:nvPr/>
        </p:nvSpPr>
        <p:spPr>
          <a:xfrm>
            <a:off x="11155680" y="5897880"/>
            <a:ext cx="45720" cy="45720"/>
          </a:xfrm>
          <a:prstGeom prst="ellipse">
            <a:avLst/>
          </a:prstGeom>
          <a:solidFill>
            <a:srgbClr val="C9D6EA"/>
          </a:solidFill>
          <a:ln w="12700">
            <a:solidFill>
              <a:srgbClr val="C9D6EA"/>
            </a:solidFill>
            <a:prstDash val="solid"/>
          </a:ln>
        </p:spPr>
        <p:txBody>
          <a:bodyPr/>
          <a:lstStyle/>
          <a:p>
            <a:endParaRPr lang="ru-RU"/>
          </a:p>
        </p:txBody>
      </p:sp>
      <p:sp>
        <p:nvSpPr>
          <p:cNvPr id="11" name="Shape 9"/>
          <p:cNvSpPr/>
          <p:nvPr/>
        </p:nvSpPr>
        <p:spPr>
          <a:xfrm>
            <a:off x="8412480" y="5440680"/>
            <a:ext cx="54864" cy="54864"/>
          </a:xfrm>
          <a:prstGeom prst="ellipse">
            <a:avLst/>
          </a:prstGeom>
          <a:solidFill>
            <a:srgbClr val="C9D6EA"/>
          </a:solidFill>
          <a:ln w="12700">
            <a:solidFill>
              <a:srgbClr val="C9D6EA"/>
            </a:solidFill>
            <a:prstDash val="solid"/>
          </a:ln>
        </p:spPr>
        <p:txBody>
          <a:bodyPr/>
          <a:lstStyle/>
          <a:p>
            <a:endParaRPr lang="ru-RU"/>
          </a:p>
        </p:txBody>
      </p:sp>
      <p:sp>
        <p:nvSpPr>
          <p:cNvPr id="12" name="Shape 10"/>
          <p:cNvSpPr/>
          <p:nvPr/>
        </p:nvSpPr>
        <p:spPr>
          <a:xfrm>
            <a:off x="11887200" y="1051560"/>
            <a:ext cx="45720" cy="45720"/>
          </a:xfrm>
          <a:prstGeom prst="ellipse">
            <a:avLst/>
          </a:prstGeom>
          <a:solidFill>
            <a:srgbClr val="C9D6EA"/>
          </a:solidFill>
          <a:ln w="12700">
            <a:solidFill>
              <a:srgbClr val="C9D6EA"/>
            </a:solidFill>
            <a:prstDash val="solid"/>
          </a:ln>
        </p:spPr>
        <p:txBody>
          <a:bodyPr/>
          <a:lstStyle/>
          <a:p>
            <a:endParaRPr lang="ru-RU"/>
          </a:p>
        </p:txBody>
      </p:sp>
      <p:sp>
        <p:nvSpPr>
          <p:cNvPr id="13" name="Shape 11"/>
          <p:cNvSpPr/>
          <p:nvPr/>
        </p:nvSpPr>
        <p:spPr>
          <a:xfrm>
            <a:off x="0" y="0"/>
            <a:ext cx="7269480" cy="6858000"/>
          </a:xfrm>
          <a:prstGeom prst="rect">
            <a:avLst/>
          </a:prstGeom>
          <a:solidFill>
            <a:srgbClr val="13294B"/>
          </a:solidFill>
          <a:ln w="12700">
            <a:solidFill>
              <a:srgbClr val="13294B"/>
            </a:solidFill>
            <a:prstDash val="solid"/>
          </a:ln>
        </p:spPr>
        <p:txBody>
          <a:bodyPr/>
          <a:lstStyle/>
          <a:p>
            <a:endParaRPr lang="ru-RU"/>
          </a:p>
        </p:txBody>
      </p:sp>
      <p:sp>
        <p:nvSpPr>
          <p:cNvPr id="14" name="Text 12"/>
          <p:cNvSpPr txBox="1"/>
          <p:nvPr/>
        </p:nvSpPr>
        <p:spPr>
          <a:xfrm>
            <a:off x="845820" y="1851193"/>
            <a:ext cx="6400800" cy="914400"/>
          </a:xfrm>
          <a:prstGeom prst="rect">
            <a:avLst/>
          </a:prstGeom>
          <a:noFill/>
          <a:ln/>
        </p:spPr>
        <p:txBody>
          <a:bodyPr wrap="square" lIns="0" tIns="0" rIns="0" bIns="0" rtlCol="0" anchor="t"/>
          <a:lstStyle/>
          <a:p>
            <a:pPr marL="0" indent="0" algn="l">
              <a:buNone/>
            </a:pPr>
            <a:r>
              <a:rPr lang="en-US" sz="4800" b="1" dirty="0">
                <a:solidFill>
                  <a:srgbClr val="FFFFFF"/>
                </a:solidFill>
                <a:latin typeface="Cambria" pitchFamily="34" charset="0"/>
                <a:ea typeface="Cambria" pitchFamily="34" charset="-122"/>
                <a:cs typeface="Cambria" pitchFamily="34" charset="-120"/>
              </a:rPr>
              <a:t>Thank you</a:t>
            </a:r>
            <a:endParaRPr lang="en-US" sz="4800" dirty="0"/>
          </a:p>
        </p:txBody>
      </p:sp>
      <p:sp>
        <p:nvSpPr>
          <p:cNvPr id="15" name="Text 13"/>
          <p:cNvSpPr txBox="1"/>
          <p:nvPr/>
        </p:nvSpPr>
        <p:spPr>
          <a:xfrm>
            <a:off x="548640" y="3478825"/>
            <a:ext cx="6583680" cy="613583"/>
          </a:xfrm>
          <a:prstGeom prst="rect">
            <a:avLst/>
          </a:prstGeom>
          <a:noFill/>
          <a:ln/>
        </p:spPr>
        <p:txBody>
          <a:bodyPr wrap="square" lIns="0" tIns="0" rIns="0" bIns="0" rtlCol="0" anchor="t"/>
          <a:lstStyle/>
          <a:p>
            <a:pPr marL="0" indent="0" algn="l">
              <a:buNone/>
            </a:pPr>
            <a:r>
              <a:rPr lang="en-US" sz="2000" i="1" dirty="0">
                <a:solidFill>
                  <a:srgbClr val="C9D6EA"/>
                </a:solidFill>
                <a:latin typeface="Calibri" pitchFamily="34" charset="0"/>
                <a:ea typeface="Calibri" pitchFamily="34" charset="-122"/>
                <a:cs typeface="Calibri" pitchFamily="34" charset="-120"/>
              </a:rPr>
              <a:t>Questions, criticism and joint tests are welcome.</a:t>
            </a:r>
            <a:endParaRPr lang="en-US" sz="2000" dirty="0"/>
          </a:p>
        </p:txBody>
      </p:sp>
      <p:sp>
        <p:nvSpPr>
          <p:cNvPr id="17" name="Shape 15"/>
          <p:cNvSpPr/>
          <p:nvPr/>
        </p:nvSpPr>
        <p:spPr>
          <a:xfrm>
            <a:off x="548640" y="4343400"/>
            <a:ext cx="6400800" cy="1417320"/>
          </a:xfrm>
          <a:prstGeom prst="roundRect">
            <a:avLst>
              <a:gd name="adj" fmla="val 5161"/>
            </a:avLst>
          </a:prstGeom>
          <a:solidFill>
            <a:srgbClr val="1E3A63"/>
          </a:solidFill>
          <a:ln w="12700">
            <a:solidFill>
              <a:srgbClr val="1E3A63"/>
            </a:solidFill>
            <a:prstDash val="solid"/>
          </a:ln>
        </p:spPr>
        <p:txBody>
          <a:bodyPr/>
          <a:lstStyle/>
          <a:p>
            <a:endParaRPr lang="ru-RU"/>
          </a:p>
        </p:txBody>
      </p:sp>
      <p:sp>
        <p:nvSpPr>
          <p:cNvPr id="18" name="Shape 16"/>
          <p:cNvSpPr/>
          <p:nvPr/>
        </p:nvSpPr>
        <p:spPr>
          <a:xfrm>
            <a:off x="777240" y="4663440"/>
            <a:ext cx="731520" cy="731520"/>
          </a:xfrm>
          <a:prstGeom prst="ellipse">
            <a:avLst/>
          </a:prstGeom>
          <a:solidFill>
            <a:srgbClr val="D9480F"/>
          </a:solidFill>
          <a:ln w="12700">
            <a:solidFill>
              <a:srgbClr val="D9480F"/>
            </a:solidFill>
            <a:prstDash val="solid"/>
          </a:ln>
        </p:spPr>
        <p:txBody>
          <a:bodyPr/>
          <a:lstStyle/>
          <a:p>
            <a:endParaRPr lang="ru-RU"/>
          </a:p>
        </p:txBody>
      </p:sp>
      <p:sp>
        <p:nvSpPr>
          <p:cNvPr id="20" name="Text 17"/>
          <p:cNvSpPr txBox="1"/>
          <p:nvPr/>
        </p:nvSpPr>
        <p:spPr>
          <a:xfrm>
            <a:off x="1691640" y="4434840"/>
            <a:ext cx="5120640" cy="1280160"/>
          </a:xfrm>
          <a:prstGeom prst="rect">
            <a:avLst/>
          </a:prstGeom>
          <a:noFill/>
          <a:ln/>
        </p:spPr>
        <p:txBody>
          <a:bodyPr wrap="square" lIns="0" tIns="0" rIns="0" bIns="0" rtlCol="0" anchor="t"/>
          <a:lstStyle/>
          <a:p>
            <a:pPr marL="0" indent="0" algn="l">
              <a:spcAft>
                <a:spcPts val="300"/>
              </a:spcAft>
              <a:buNone/>
            </a:pPr>
            <a:r>
              <a:rPr lang="en-US" sz="1500" b="1" dirty="0">
                <a:solidFill>
                  <a:srgbClr val="F08A5D"/>
                </a:solidFill>
                <a:latin typeface="Calibri" pitchFamily="34" charset="0"/>
                <a:ea typeface="Calibri" pitchFamily="34" charset="-122"/>
                <a:cs typeface="Calibri" pitchFamily="34" charset="-120"/>
              </a:rPr>
              <a:t>Sergei Kupreev · kupreev-sa@rudn.ru</a:t>
            </a:r>
            <a:endParaRPr lang="en-US" sz="1500" dirty="0"/>
          </a:p>
          <a:p>
            <a:pPr marL="0" indent="0" algn="l">
              <a:buNone/>
            </a:pPr>
            <a:r>
              <a:rPr lang="en-US" sz="1350" dirty="0">
                <a:solidFill>
                  <a:srgbClr val="FFFFFF"/>
                </a:solidFill>
                <a:latin typeface="Calibri" pitchFamily="34" charset="0"/>
                <a:ea typeface="Calibri" pitchFamily="34" charset="-122"/>
                <a:cs typeface="Calibri" pitchFamily="34" charset="-120"/>
              </a:rPr>
              <a:t>Yury Razoumny · RUDN University, Moscow. Paper submitted to the ICPPA-2026 proceedings.</a:t>
            </a:r>
            <a:endParaRPr lang="en-US" sz="1500" dirty="0"/>
          </a:p>
        </p:txBody>
      </p:sp>
      <p:sp>
        <p:nvSpPr>
          <p:cNvPr id="21" name="Text 18"/>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9FB0C8"/>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6" name="Text 14">
            <a:extLst>
              <a:ext uri="{FF2B5EF4-FFF2-40B4-BE49-F238E27FC236}">
                <a16:creationId xmlns:a16="http://schemas.microsoft.com/office/drawing/2014/main" id="{E27E4B37-DF08-2271-57B2-C209CC4F189E}"/>
              </a:ext>
            </a:extLst>
          </p:cNvPr>
          <p:cNvSpPr txBox="1"/>
          <p:nvPr/>
        </p:nvSpPr>
        <p:spPr>
          <a:xfrm>
            <a:off x="10628305" y="6363670"/>
            <a:ext cx="1158546" cy="384048"/>
          </a:xfrm>
          <a:prstGeom prst="rect">
            <a:avLst/>
          </a:prstGeom>
          <a:noFill/>
          <a:ln/>
        </p:spPr>
        <p:txBody>
          <a:bodyPr wrap="square" lIns="0" tIns="0" rIns="0" bIns="0" rtlCol="0" anchor="t"/>
          <a:lstStyle/>
          <a:p>
            <a:pPr marL="0" indent="0" algn="r">
              <a:buNone/>
            </a:pPr>
            <a:r>
              <a:rPr lang="en-US" sz="2400" dirty="0">
                <a:solidFill>
                  <a:srgbClr val="8A97AB"/>
                </a:solidFill>
                <a:latin typeface="Calibri" pitchFamily="34" charset="0"/>
                <a:ea typeface="Calibri" pitchFamily="34" charset="-122"/>
                <a:cs typeface="Calibri" pitchFamily="34" charset="-120"/>
              </a:rPr>
              <a:t>19</a:t>
            </a:r>
            <a:endParaRPr lang="en-US" sz="2400" dirty="0"/>
          </a:p>
        </p:txBody>
      </p:sp>
      <p:pic>
        <p:nvPicPr>
          <p:cNvPr id="22" name="Picture 21" descr="mail.png"/>
          <p:cNvPicPr>
            <a:picLocks noChangeAspect="1"/>
          </p:cNvPicPr>
          <p:nvPr/>
        </p:nvPicPr>
        <p:blipFill>
          <a:blip r:embed="rId3"/>
          <a:stretch>
            <a:fillRect/>
          </a:stretch>
        </p:blipFill>
        <p:spPr>
          <a:xfrm>
            <a:off x="960120" y="4846320"/>
            <a:ext cx="365760" cy="3657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BACKUP · WHAT IS A FORCE?</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Three pictures of gravity: GR, QFT and SDM</a:t>
            </a:r>
            <a:endParaRPr lang="en-US" sz="3000" dirty="0"/>
          </a:p>
        </p:txBody>
      </p:sp>
      <p:sp>
        <p:nvSpPr>
          <p:cNvPr id="4" name="Shape 2"/>
          <p:cNvSpPr/>
          <p:nvPr/>
        </p:nvSpPr>
        <p:spPr>
          <a:xfrm>
            <a:off x="548640" y="1463040"/>
            <a:ext cx="11094415" cy="3611880"/>
          </a:xfrm>
          <a:prstGeom prst="roundRect">
            <a:avLst>
              <a:gd name="adj" fmla="val 2025"/>
            </a:avLst>
          </a:prstGeom>
          <a:solidFill>
            <a:srgbClr val="FFFFFF"/>
          </a:solidFill>
          <a:ln w="12700">
            <a:solidFill>
              <a:srgbClr val="CBD5E1"/>
            </a:solidFill>
            <a:prstDash val="solid"/>
          </a:ln>
        </p:spPr>
        <p:txBody>
          <a:bodyPr/>
          <a:lstStyle/>
          <a:p>
            <a:endParaRPr lang="ru-RU"/>
          </a:p>
        </p:txBody>
      </p:sp>
      <p:pic>
        <p:nvPicPr>
          <p:cNvPr id="5" name="Image 0" descr="img/paradigms.png"/>
          <p:cNvPicPr>
            <a:picLocks noChangeAspect="1"/>
          </p:cNvPicPr>
          <p:nvPr/>
        </p:nvPicPr>
        <p:blipFill>
          <a:blip r:embed="rId3"/>
          <a:stretch>
            <a:fillRect/>
          </a:stretch>
        </p:blipFill>
        <p:spPr>
          <a:xfrm>
            <a:off x="685800" y="1559649"/>
            <a:ext cx="10820095" cy="3427806"/>
          </a:xfrm>
          <a:prstGeom prst="rect">
            <a:avLst/>
          </a:prstGeom>
        </p:spPr>
      </p:pic>
      <p:sp>
        <p:nvSpPr>
          <p:cNvPr id="6" name="Shape 3"/>
          <p:cNvSpPr/>
          <p:nvPr/>
        </p:nvSpPr>
        <p:spPr>
          <a:xfrm>
            <a:off x="548640" y="5230368"/>
            <a:ext cx="3515258" cy="1078992"/>
          </a:xfrm>
          <a:prstGeom prst="roundRect">
            <a:avLst>
              <a:gd name="adj" fmla="val 6780"/>
            </a:avLst>
          </a:prstGeom>
          <a:solidFill>
            <a:srgbClr val="EEF2F7"/>
          </a:solidFill>
          <a:ln w="12700">
            <a:solidFill>
              <a:srgbClr val="EEF2F7"/>
            </a:solidFill>
            <a:prstDash val="solid"/>
          </a:ln>
        </p:spPr>
        <p:txBody>
          <a:bodyPr/>
          <a:lstStyle/>
          <a:p>
            <a:endParaRPr lang="ru-RU"/>
          </a:p>
        </p:txBody>
      </p:sp>
      <p:sp>
        <p:nvSpPr>
          <p:cNvPr id="7" name="Text 4"/>
          <p:cNvSpPr txBox="1"/>
          <p:nvPr/>
        </p:nvSpPr>
        <p:spPr>
          <a:xfrm>
            <a:off x="731520" y="5285232"/>
            <a:ext cx="3149498" cy="987552"/>
          </a:xfrm>
          <a:prstGeom prst="rect">
            <a:avLst/>
          </a:prstGeom>
          <a:noFill/>
          <a:ln/>
        </p:spPr>
        <p:txBody>
          <a:bodyPr wrap="square" lIns="0" tIns="0" rIns="0" bIns="0" rtlCol="0" anchor="t"/>
          <a:lstStyle/>
          <a:p>
            <a:pPr marL="0" indent="0" algn="l">
              <a:spcAft>
                <a:spcPts val="200"/>
              </a:spcAft>
              <a:buNone/>
            </a:pPr>
            <a:r>
              <a:rPr lang="en-US" sz="1500" b="1" dirty="0">
                <a:solidFill>
                  <a:srgbClr val="0B7FC1"/>
                </a:solidFill>
                <a:latin typeface="Calibri" pitchFamily="34" charset="0"/>
                <a:ea typeface="Calibri" pitchFamily="34" charset="-122"/>
                <a:cs typeface="Calibri" pitchFamily="34" charset="-120"/>
              </a:rPr>
              <a:t>General Relativity</a:t>
            </a:r>
            <a:endParaRPr lang="en-US" sz="1500" dirty="0"/>
          </a:p>
          <a:p>
            <a:pPr marL="0" indent="0" algn="l">
              <a:buNone/>
            </a:pPr>
            <a:r>
              <a:rPr lang="en-US" sz="1250" dirty="0">
                <a:solidFill>
                  <a:srgbClr val="1B2A41"/>
                </a:solidFill>
                <a:latin typeface="Calibri" pitchFamily="34" charset="0"/>
                <a:ea typeface="Calibri" pitchFamily="34" charset="-122"/>
                <a:cs typeface="Calibri" pitchFamily="34" charset="-120"/>
              </a:rPr>
              <a:t>Force is geometry: mass curves space-time. Deterministic, classical.</a:t>
            </a:r>
            <a:endParaRPr lang="en-US" sz="1500" dirty="0"/>
          </a:p>
        </p:txBody>
      </p:sp>
      <p:sp>
        <p:nvSpPr>
          <p:cNvPr id="8" name="Shape 5"/>
          <p:cNvSpPr/>
          <p:nvPr/>
        </p:nvSpPr>
        <p:spPr>
          <a:xfrm>
            <a:off x="4338218" y="5230368"/>
            <a:ext cx="3515258" cy="1078992"/>
          </a:xfrm>
          <a:prstGeom prst="roundRect">
            <a:avLst>
              <a:gd name="adj" fmla="val 6780"/>
            </a:avLst>
          </a:prstGeom>
          <a:solidFill>
            <a:srgbClr val="EEF2F7"/>
          </a:solidFill>
          <a:ln w="12700">
            <a:solidFill>
              <a:srgbClr val="EEF2F7"/>
            </a:solidFill>
            <a:prstDash val="solid"/>
          </a:ln>
        </p:spPr>
        <p:txBody>
          <a:bodyPr/>
          <a:lstStyle/>
          <a:p>
            <a:endParaRPr lang="ru-RU"/>
          </a:p>
        </p:txBody>
      </p:sp>
      <p:sp>
        <p:nvSpPr>
          <p:cNvPr id="9" name="Text 6"/>
          <p:cNvSpPr txBox="1"/>
          <p:nvPr/>
        </p:nvSpPr>
        <p:spPr>
          <a:xfrm>
            <a:off x="4521098" y="5285232"/>
            <a:ext cx="3149498" cy="987552"/>
          </a:xfrm>
          <a:prstGeom prst="rect">
            <a:avLst/>
          </a:prstGeom>
          <a:noFill/>
          <a:ln/>
        </p:spPr>
        <p:txBody>
          <a:bodyPr wrap="square" lIns="0" tIns="0" rIns="0" bIns="0" rtlCol="0" anchor="t"/>
          <a:lstStyle/>
          <a:p>
            <a:pPr marL="0" indent="0" algn="l">
              <a:spcAft>
                <a:spcPts val="200"/>
              </a:spcAft>
              <a:buNone/>
            </a:pPr>
            <a:r>
              <a:rPr lang="en-US" sz="1500" b="1" dirty="0">
                <a:solidFill>
                  <a:srgbClr val="6D28D9"/>
                </a:solidFill>
                <a:latin typeface="Calibri" pitchFamily="34" charset="0"/>
                <a:ea typeface="Calibri" pitchFamily="34" charset="-122"/>
                <a:cs typeface="Calibri" pitchFamily="34" charset="-120"/>
              </a:rPr>
              <a:t>Quantum Field Theory</a:t>
            </a:r>
            <a:endParaRPr lang="en-US" sz="1500" dirty="0"/>
          </a:p>
          <a:p>
            <a:pPr marL="0" indent="0" algn="l">
              <a:buNone/>
            </a:pPr>
            <a:r>
              <a:rPr lang="en-US" sz="1250" dirty="0">
                <a:solidFill>
                  <a:srgbClr val="1B2A41"/>
                </a:solidFill>
                <a:latin typeface="Calibri" pitchFamily="34" charset="0"/>
                <a:ea typeface="Calibri" pitchFamily="34" charset="-122"/>
                <a:cs typeface="Calibri" pitchFamily="34" charset="-120"/>
              </a:rPr>
              <a:t>Force is an exchange of virtual quanta between point particles. Probabilistic, discrete.</a:t>
            </a:r>
            <a:endParaRPr lang="en-US" sz="1500" dirty="0"/>
          </a:p>
        </p:txBody>
      </p:sp>
      <p:sp>
        <p:nvSpPr>
          <p:cNvPr id="10" name="Shape 7"/>
          <p:cNvSpPr/>
          <p:nvPr/>
        </p:nvSpPr>
        <p:spPr>
          <a:xfrm>
            <a:off x="8127797" y="5230368"/>
            <a:ext cx="3515258" cy="1078992"/>
          </a:xfrm>
          <a:prstGeom prst="roundRect">
            <a:avLst>
              <a:gd name="adj" fmla="val 6780"/>
            </a:avLst>
          </a:prstGeom>
          <a:solidFill>
            <a:srgbClr val="13294B"/>
          </a:solidFill>
          <a:ln w="12700">
            <a:solidFill>
              <a:srgbClr val="13294B"/>
            </a:solidFill>
            <a:prstDash val="solid"/>
          </a:ln>
        </p:spPr>
        <p:txBody>
          <a:bodyPr/>
          <a:lstStyle/>
          <a:p>
            <a:endParaRPr lang="ru-RU"/>
          </a:p>
        </p:txBody>
      </p:sp>
      <p:sp>
        <p:nvSpPr>
          <p:cNvPr id="11" name="Text 8"/>
          <p:cNvSpPr txBox="1"/>
          <p:nvPr/>
        </p:nvSpPr>
        <p:spPr>
          <a:xfrm>
            <a:off x="8310677" y="5285232"/>
            <a:ext cx="3149498" cy="987552"/>
          </a:xfrm>
          <a:prstGeom prst="rect">
            <a:avLst/>
          </a:prstGeom>
          <a:noFill/>
          <a:ln/>
        </p:spPr>
        <p:txBody>
          <a:bodyPr wrap="square" lIns="0" tIns="0" rIns="0" bIns="0" rtlCol="0" anchor="t"/>
          <a:lstStyle/>
          <a:p>
            <a:pPr marL="0" indent="0" algn="l">
              <a:spcAft>
                <a:spcPts val="200"/>
              </a:spcAft>
              <a:buNone/>
            </a:pPr>
            <a:r>
              <a:rPr lang="en-US" sz="1500" b="1" dirty="0">
                <a:solidFill>
                  <a:srgbClr val="F08A5D"/>
                </a:solidFill>
                <a:latin typeface="Calibri" pitchFamily="34" charset="0"/>
                <a:ea typeface="Calibri" pitchFamily="34" charset="-122"/>
                <a:cs typeface="Calibri" pitchFamily="34" charset="-120"/>
              </a:rPr>
              <a:t>Spin-Density Model</a:t>
            </a:r>
            <a:endParaRPr lang="en-US" sz="1500" dirty="0"/>
          </a:p>
          <a:p>
            <a:pPr marL="0" indent="0" algn="l">
              <a:buNone/>
            </a:pPr>
            <a:r>
              <a:rPr lang="en-US" sz="1250" dirty="0">
                <a:solidFill>
                  <a:srgbClr val="FFFFFF"/>
                </a:solidFill>
                <a:latin typeface="Calibri" pitchFamily="34" charset="0"/>
                <a:ea typeface="Calibri" pitchFamily="34" charset="-122"/>
                <a:cs typeface="Calibri" pitchFamily="34" charset="-120"/>
              </a:rPr>
              <a:t>Force is a spin-pressure gradient in a real medium, the spin channel at work.</a:t>
            </a:r>
            <a:endParaRPr lang="en-US" sz="1500" dirty="0"/>
          </a:p>
        </p:txBody>
      </p:sp>
      <p:sp>
        <p:nvSpPr>
          <p:cNvPr id="12" name="Text 9"/>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14" name="Text 14">
            <a:extLst>
              <a:ext uri="{FF2B5EF4-FFF2-40B4-BE49-F238E27FC236}">
                <a16:creationId xmlns:a16="http://schemas.microsoft.com/office/drawing/2014/main" id="{4A4AC682-AAB4-7202-0960-C62940F84B49}"/>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20</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BACKUP · UNDERSTANDING THE FORCES</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Why gravity is so weak and electricity is so strong</a:t>
            </a:r>
            <a:endParaRPr lang="en-US" sz="3000" dirty="0"/>
          </a:p>
        </p:txBody>
      </p:sp>
      <p:sp>
        <p:nvSpPr>
          <p:cNvPr id="4" name="Shape 2"/>
          <p:cNvSpPr/>
          <p:nvPr/>
        </p:nvSpPr>
        <p:spPr>
          <a:xfrm>
            <a:off x="548640" y="1463040"/>
            <a:ext cx="3931920" cy="3749040"/>
          </a:xfrm>
          <a:prstGeom prst="roundRect">
            <a:avLst>
              <a:gd name="adj" fmla="val 1951"/>
            </a:avLst>
          </a:prstGeom>
          <a:solidFill>
            <a:srgbClr val="E3F1FA"/>
          </a:solidFill>
          <a:ln w="12700">
            <a:solidFill>
              <a:srgbClr val="E3F1FA"/>
            </a:solidFill>
            <a:prstDash val="solid"/>
          </a:ln>
        </p:spPr>
        <p:txBody>
          <a:bodyPr/>
          <a:lstStyle/>
          <a:p>
            <a:endParaRPr lang="ru-RU"/>
          </a:p>
        </p:txBody>
      </p:sp>
      <p:sp>
        <p:nvSpPr>
          <p:cNvPr id="5" name="Shape 3"/>
          <p:cNvSpPr/>
          <p:nvPr/>
        </p:nvSpPr>
        <p:spPr>
          <a:xfrm>
            <a:off x="1965960" y="1691640"/>
            <a:ext cx="1097280" cy="1097280"/>
          </a:xfrm>
          <a:prstGeom prst="ellipse">
            <a:avLst/>
          </a:prstGeom>
          <a:solidFill>
            <a:srgbClr val="9FB0C8"/>
          </a:solidFill>
          <a:ln w="19050">
            <a:solidFill>
              <a:srgbClr val="13294B"/>
            </a:solidFill>
            <a:prstDash val="solid"/>
          </a:ln>
        </p:spPr>
        <p:txBody>
          <a:bodyPr/>
          <a:lstStyle/>
          <a:p>
            <a:endParaRPr lang="ru-RU"/>
          </a:p>
        </p:txBody>
      </p:sp>
      <p:sp>
        <p:nvSpPr>
          <p:cNvPr id="6" name="Text 4"/>
          <p:cNvSpPr txBox="1"/>
          <p:nvPr/>
        </p:nvSpPr>
        <p:spPr>
          <a:xfrm>
            <a:off x="777240" y="2926080"/>
            <a:ext cx="3474720" cy="731520"/>
          </a:xfrm>
          <a:prstGeom prst="rect">
            <a:avLst/>
          </a:prstGeom>
          <a:noFill/>
          <a:ln/>
        </p:spPr>
        <p:txBody>
          <a:bodyPr wrap="square" lIns="0" tIns="0" rIns="0" bIns="0" rtlCol="0" anchor="t"/>
          <a:lstStyle/>
          <a:p>
            <a:pPr marL="0" indent="0" algn="ctr">
              <a:spcAft>
                <a:spcPts val="200"/>
              </a:spcAft>
              <a:buNone/>
            </a:pPr>
            <a:r>
              <a:rPr lang="en-US" sz="1800" b="1" dirty="0">
                <a:solidFill>
                  <a:srgbClr val="0B7FC1"/>
                </a:solidFill>
                <a:latin typeface="Calibri" pitchFamily="34" charset="0"/>
                <a:ea typeface="Calibri" pitchFamily="34" charset="-122"/>
                <a:cs typeface="Calibri" pitchFamily="34" charset="-120"/>
              </a:rPr>
              <a:t>Gravity</a:t>
            </a:r>
            <a:endParaRPr lang="en-US" sz="1500" dirty="0"/>
          </a:p>
          <a:p>
            <a:pPr marL="0" indent="0" algn="ctr">
              <a:buNone/>
            </a:pPr>
            <a:r>
              <a:rPr lang="en-US" sz="1300" i="1" dirty="0">
                <a:solidFill>
                  <a:srgbClr val="5B6B82"/>
                </a:solidFill>
                <a:latin typeface="Calibri" pitchFamily="34" charset="0"/>
                <a:ea typeface="Calibri" pitchFamily="34" charset="-122"/>
                <a:cs typeface="Calibri" pitchFamily="34" charset="-120"/>
              </a:rPr>
              <a:t>smooth soliton surface</a:t>
            </a:r>
            <a:endParaRPr lang="en-US" sz="1500" dirty="0"/>
          </a:p>
        </p:txBody>
      </p:sp>
      <p:sp>
        <p:nvSpPr>
          <p:cNvPr id="7" name="Text 5"/>
          <p:cNvSpPr txBox="1"/>
          <p:nvPr/>
        </p:nvSpPr>
        <p:spPr>
          <a:xfrm>
            <a:off x="777240" y="3657600"/>
            <a:ext cx="3520440" cy="1508760"/>
          </a:xfrm>
          <a:prstGeom prst="rect">
            <a:avLst/>
          </a:prstGeom>
          <a:noFill/>
          <a:ln/>
        </p:spPr>
        <p:txBody>
          <a:bodyPr wrap="square" lIns="0" tIns="0" rIns="0" bIns="0" rtlCol="0" anchor="t"/>
          <a:lstStyle/>
          <a:p>
            <a:pPr marL="203200" indent="-203200" algn="l">
              <a:spcAft>
                <a:spcPts val="600"/>
              </a:spcAft>
              <a:buSzPct val="100000"/>
              <a:buChar char="•"/>
            </a:pPr>
            <a:r>
              <a:rPr lang="en-US" sz="1350" dirty="0">
                <a:solidFill>
                  <a:srgbClr val="1B2A41"/>
                </a:solidFill>
                <a:latin typeface="Calibri" pitchFamily="34" charset="0"/>
                <a:ea typeface="Calibri" pitchFamily="34" charset="-122"/>
                <a:cs typeface="Calibri" pitchFamily="34" charset="-120"/>
              </a:rPr>
              <a:t>Only tangential carriers exchange spin: q ≈ 10⁻²⁶</a:t>
            </a:r>
            <a:endParaRPr lang="en-US" sz="1500" dirty="0"/>
          </a:p>
          <a:p>
            <a:pPr marL="203200" indent="-203200" algn="l">
              <a:spcAft>
                <a:spcPts val="600"/>
              </a:spcAft>
              <a:buSzPct val="100000"/>
              <a:buChar char="•"/>
            </a:pPr>
            <a:r>
              <a:rPr lang="en-US" sz="1350" dirty="0">
                <a:solidFill>
                  <a:srgbClr val="1B2A41"/>
                </a:solidFill>
                <a:latin typeface="Calibri" pitchFamily="34" charset="0"/>
                <a:ea typeface="Calibri" pitchFamily="34" charset="-122"/>
                <a:cs typeface="Calibri" pitchFamily="34" charset="-120"/>
              </a:rPr>
              <a:t>Acts on all matter: universal</a:t>
            </a:r>
            <a:endParaRPr lang="en-US" sz="1500" dirty="0"/>
          </a:p>
          <a:p>
            <a:pPr marL="203200" indent="-203200" algn="l">
              <a:buSzPct val="100000"/>
              <a:buChar char="•"/>
            </a:pPr>
            <a:r>
              <a:rPr lang="en-US" sz="1350" dirty="0">
                <a:solidFill>
                  <a:srgbClr val="1B2A41"/>
                </a:solidFill>
                <a:latin typeface="Calibri" pitchFamily="34" charset="0"/>
                <a:ea typeface="Calibri" pitchFamily="34" charset="-122"/>
                <a:cs typeface="Calibri" pitchFamily="34" charset="-120"/>
              </a:rPr>
              <a:t>η in the denominator of the spin pressure</a:t>
            </a:r>
            <a:endParaRPr lang="en-US" sz="1500" dirty="0"/>
          </a:p>
        </p:txBody>
      </p:sp>
      <p:sp>
        <p:nvSpPr>
          <p:cNvPr id="8" name="Shape 6"/>
          <p:cNvSpPr/>
          <p:nvPr/>
        </p:nvSpPr>
        <p:spPr>
          <a:xfrm>
            <a:off x="4663440" y="1463040"/>
            <a:ext cx="3931920" cy="3749040"/>
          </a:xfrm>
          <a:prstGeom prst="roundRect">
            <a:avLst>
              <a:gd name="adj" fmla="val 1951"/>
            </a:avLst>
          </a:prstGeom>
          <a:solidFill>
            <a:srgbClr val="FDEEE3"/>
          </a:solidFill>
          <a:ln w="12700">
            <a:solidFill>
              <a:srgbClr val="FDEEE3"/>
            </a:solidFill>
            <a:prstDash val="solid"/>
          </a:ln>
        </p:spPr>
        <p:txBody>
          <a:bodyPr/>
          <a:lstStyle/>
          <a:p>
            <a:endParaRPr lang="ru-RU"/>
          </a:p>
        </p:txBody>
      </p:sp>
      <p:sp>
        <p:nvSpPr>
          <p:cNvPr id="9" name="Shape 7"/>
          <p:cNvSpPr/>
          <p:nvPr/>
        </p:nvSpPr>
        <p:spPr>
          <a:xfrm>
            <a:off x="6080760" y="1691640"/>
            <a:ext cx="1097280" cy="1097280"/>
          </a:xfrm>
          <a:prstGeom prst="star24">
            <a:avLst/>
          </a:prstGeom>
          <a:solidFill>
            <a:srgbClr val="F2A541"/>
          </a:solidFill>
          <a:ln w="19050">
            <a:solidFill>
              <a:srgbClr val="D9480F"/>
            </a:solidFill>
            <a:prstDash val="solid"/>
          </a:ln>
        </p:spPr>
        <p:txBody>
          <a:bodyPr/>
          <a:lstStyle/>
          <a:p>
            <a:endParaRPr lang="ru-RU"/>
          </a:p>
        </p:txBody>
      </p:sp>
      <p:sp>
        <p:nvSpPr>
          <p:cNvPr id="10" name="Shape 8"/>
          <p:cNvSpPr/>
          <p:nvPr/>
        </p:nvSpPr>
        <p:spPr>
          <a:xfrm>
            <a:off x="5897880" y="1536192"/>
            <a:ext cx="1463040" cy="1389888"/>
          </a:xfrm>
          <a:prstGeom prst="arc">
            <a:avLst>
              <a:gd name="adj1" fmla="val 14400000"/>
              <a:gd name="adj2" fmla="val 10200000"/>
            </a:avLst>
          </a:prstGeom>
          <a:noFill/>
          <a:ln w="25400">
            <a:solidFill>
              <a:srgbClr val="D9480F"/>
            </a:solidFill>
            <a:prstDash val="solid"/>
            <a:tailEnd type="triangle"/>
          </a:ln>
        </p:spPr>
        <p:txBody>
          <a:bodyPr/>
          <a:lstStyle/>
          <a:p>
            <a:endParaRPr lang="ru-RU"/>
          </a:p>
        </p:txBody>
      </p:sp>
      <p:sp>
        <p:nvSpPr>
          <p:cNvPr id="11" name="Text 9"/>
          <p:cNvSpPr txBox="1"/>
          <p:nvPr/>
        </p:nvSpPr>
        <p:spPr>
          <a:xfrm>
            <a:off x="4892040" y="2926080"/>
            <a:ext cx="3474720" cy="731520"/>
          </a:xfrm>
          <a:prstGeom prst="rect">
            <a:avLst/>
          </a:prstGeom>
          <a:noFill/>
          <a:ln/>
        </p:spPr>
        <p:txBody>
          <a:bodyPr wrap="square" lIns="0" tIns="0" rIns="0" bIns="0" rtlCol="0" anchor="t"/>
          <a:lstStyle/>
          <a:p>
            <a:pPr marL="0" indent="0" algn="ctr">
              <a:spcAft>
                <a:spcPts val="200"/>
              </a:spcAft>
              <a:buNone/>
            </a:pPr>
            <a:r>
              <a:rPr lang="en-US" sz="1800" b="1" dirty="0">
                <a:solidFill>
                  <a:srgbClr val="D9480F"/>
                </a:solidFill>
                <a:latin typeface="Calibri" pitchFamily="34" charset="0"/>
                <a:ea typeface="Calibri" pitchFamily="34" charset="-122"/>
                <a:cs typeface="Calibri" pitchFamily="34" charset="-120"/>
              </a:rPr>
              <a:t>Electricity</a:t>
            </a:r>
            <a:endParaRPr lang="en-US" sz="1500" dirty="0"/>
          </a:p>
          <a:p>
            <a:pPr marL="0" indent="0" algn="ctr">
              <a:buNone/>
            </a:pPr>
            <a:r>
              <a:rPr lang="en-US" sz="1300" i="1" dirty="0">
                <a:solidFill>
                  <a:srgbClr val="5B6B82"/>
                </a:solidFill>
                <a:latin typeface="Calibri" pitchFamily="34" charset="0"/>
                <a:ea typeface="Calibri" pitchFamily="34" charset="-122"/>
                <a:cs typeface="Calibri" pitchFamily="34" charset="-120"/>
              </a:rPr>
              <a:t>“rough” soliton surface</a:t>
            </a:r>
            <a:endParaRPr lang="en-US" sz="1500" dirty="0"/>
          </a:p>
        </p:txBody>
      </p:sp>
      <p:sp>
        <p:nvSpPr>
          <p:cNvPr id="12" name="Text 10"/>
          <p:cNvSpPr txBox="1"/>
          <p:nvPr/>
        </p:nvSpPr>
        <p:spPr>
          <a:xfrm>
            <a:off x="4892040" y="3657600"/>
            <a:ext cx="3520440" cy="1508760"/>
          </a:xfrm>
          <a:prstGeom prst="rect">
            <a:avLst/>
          </a:prstGeom>
          <a:noFill/>
          <a:ln/>
        </p:spPr>
        <p:txBody>
          <a:bodyPr wrap="square" lIns="0" tIns="0" rIns="0" bIns="0" rtlCol="0" anchor="t"/>
          <a:lstStyle/>
          <a:p>
            <a:pPr marL="203200" indent="-203200" algn="l">
              <a:spcAft>
                <a:spcPts val="600"/>
              </a:spcAft>
              <a:buSzPct val="100000"/>
              <a:buChar char="•"/>
            </a:pPr>
            <a:r>
              <a:rPr lang="en-US" sz="1350" dirty="0">
                <a:solidFill>
                  <a:srgbClr val="1B2A41"/>
                </a:solidFill>
                <a:latin typeface="Calibri" pitchFamily="34" charset="0"/>
                <a:ea typeface="Calibri" pitchFamily="34" charset="-122"/>
                <a:cs typeface="Calibri" pitchFamily="34" charset="-120"/>
              </a:rPr>
              <a:t>Roughness drives vortices in the medium: the electric field</a:t>
            </a:r>
            <a:endParaRPr lang="en-US" sz="1500" dirty="0"/>
          </a:p>
          <a:p>
            <a:pPr marL="203200" indent="-203200" algn="l">
              <a:spcAft>
                <a:spcPts val="600"/>
              </a:spcAft>
              <a:buSzPct val="100000"/>
              <a:buChar char="•"/>
            </a:pPr>
            <a:r>
              <a:rPr lang="en-US" sz="1350" dirty="0">
                <a:solidFill>
                  <a:srgbClr val="1B2A41"/>
                </a:solidFill>
                <a:latin typeface="Calibri" pitchFamily="34" charset="0"/>
                <a:ea typeface="Calibri" pitchFamily="34" charset="-122"/>
                <a:cs typeface="Calibri" pitchFamily="34" charset="-120"/>
              </a:rPr>
              <a:t>Sign of charge = direction of the vortex</a:t>
            </a:r>
            <a:endParaRPr lang="en-US" sz="1500" dirty="0"/>
          </a:p>
          <a:p>
            <a:pPr marL="203200" indent="-203200" algn="l">
              <a:buSzPct val="100000"/>
              <a:buChar char="•"/>
            </a:pPr>
            <a:r>
              <a:rPr lang="en-US" sz="1350" dirty="0">
                <a:solidFill>
                  <a:srgbClr val="1B2A41"/>
                </a:solidFill>
                <a:latin typeface="Calibri" pitchFamily="34" charset="0"/>
                <a:ea typeface="Calibri" pitchFamily="34" charset="-122"/>
                <a:cs typeface="Calibri" pitchFamily="34" charset="-120"/>
              </a:rPr>
              <a:t>Coherent exchange: q → 1; acts only on charged particles</a:t>
            </a:r>
            <a:endParaRPr lang="en-US" sz="1500" dirty="0"/>
          </a:p>
        </p:txBody>
      </p:sp>
      <p:sp>
        <p:nvSpPr>
          <p:cNvPr id="13" name="Shape 11"/>
          <p:cNvSpPr/>
          <p:nvPr/>
        </p:nvSpPr>
        <p:spPr>
          <a:xfrm>
            <a:off x="8778240" y="1463040"/>
            <a:ext cx="2864815" cy="3749040"/>
          </a:xfrm>
          <a:prstGeom prst="roundRect">
            <a:avLst>
              <a:gd name="adj" fmla="val 2553"/>
            </a:avLst>
          </a:prstGeom>
          <a:solidFill>
            <a:srgbClr val="13294B"/>
          </a:solidFill>
          <a:ln w="12700">
            <a:solidFill>
              <a:srgbClr val="13294B"/>
            </a:solidFill>
            <a:prstDash val="solid"/>
          </a:ln>
        </p:spPr>
        <p:txBody>
          <a:bodyPr/>
          <a:lstStyle/>
          <a:p>
            <a:endParaRPr lang="ru-RU"/>
          </a:p>
        </p:txBody>
      </p:sp>
      <p:sp>
        <p:nvSpPr>
          <p:cNvPr id="14" name="Text 12"/>
          <p:cNvSpPr txBox="1"/>
          <p:nvPr/>
        </p:nvSpPr>
        <p:spPr>
          <a:xfrm>
            <a:off x="8961120" y="1645920"/>
            <a:ext cx="2926080" cy="914400"/>
          </a:xfrm>
          <a:prstGeom prst="rect">
            <a:avLst/>
          </a:prstGeom>
          <a:noFill/>
          <a:ln/>
        </p:spPr>
        <p:txBody>
          <a:bodyPr wrap="square" lIns="0" tIns="0" rIns="0" bIns="0" rtlCol="0" anchor="t"/>
          <a:lstStyle/>
          <a:p>
            <a:pPr marL="0" indent="0" algn="l">
              <a:buNone/>
            </a:pPr>
            <a:r>
              <a:rPr lang="en-US" sz="4400" b="1" dirty="0">
                <a:solidFill>
                  <a:srgbClr val="FFFFFF"/>
                </a:solidFill>
                <a:latin typeface="Cambria" pitchFamily="34" charset="0"/>
                <a:ea typeface="Cambria" pitchFamily="34" charset="-122"/>
                <a:cs typeface="Cambria" pitchFamily="34" charset="-120"/>
              </a:rPr>
              <a:t>~10⁴²</a:t>
            </a:r>
            <a:endParaRPr lang="en-US" sz="4400" dirty="0"/>
          </a:p>
        </p:txBody>
      </p:sp>
      <p:sp>
        <p:nvSpPr>
          <p:cNvPr id="15" name="Text 13"/>
          <p:cNvSpPr txBox="1"/>
          <p:nvPr/>
        </p:nvSpPr>
        <p:spPr>
          <a:xfrm>
            <a:off x="8961120" y="2606040"/>
            <a:ext cx="2514600" cy="731520"/>
          </a:xfrm>
          <a:prstGeom prst="rect">
            <a:avLst/>
          </a:prstGeom>
          <a:noFill/>
          <a:ln/>
        </p:spPr>
        <p:txBody>
          <a:bodyPr wrap="square" lIns="0" tIns="0" rIns="0" bIns="0" rtlCol="0" anchor="t"/>
          <a:lstStyle/>
          <a:p>
            <a:pPr marL="0" indent="0" algn="l">
              <a:buNone/>
            </a:pPr>
            <a:r>
              <a:rPr lang="en-US" sz="1350" dirty="0">
                <a:solidFill>
                  <a:srgbClr val="DCE4F0"/>
                </a:solidFill>
                <a:latin typeface="Calibri" pitchFamily="34" charset="0"/>
                <a:ea typeface="Calibri" pitchFamily="34" charset="-122"/>
                <a:cs typeface="Calibri" pitchFamily="34" charset="-120"/>
              </a:rPr>
              <a:t>Coulomb vs. gravitational force between two electrons</a:t>
            </a:r>
            <a:endParaRPr lang="en-US" sz="1350" dirty="0"/>
          </a:p>
        </p:txBody>
      </p:sp>
      <p:sp>
        <p:nvSpPr>
          <p:cNvPr id="16" name="Text 14"/>
          <p:cNvSpPr txBox="1"/>
          <p:nvPr/>
        </p:nvSpPr>
        <p:spPr>
          <a:xfrm>
            <a:off x="8961120" y="3474720"/>
            <a:ext cx="2514600" cy="1645920"/>
          </a:xfrm>
          <a:prstGeom prst="rect">
            <a:avLst/>
          </a:prstGeom>
          <a:noFill/>
          <a:ln/>
        </p:spPr>
        <p:txBody>
          <a:bodyPr wrap="square" lIns="0" tIns="0" rIns="0" bIns="0" rtlCol="0" anchor="t"/>
          <a:lstStyle/>
          <a:p>
            <a:pPr marL="0" indent="0" algn="l">
              <a:buNone/>
            </a:pPr>
            <a:r>
              <a:rPr lang="en-US" sz="1350" dirty="0">
                <a:solidFill>
                  <a:srgbClr val="FFFFFF"/>
                </a:solidFill>
                <a:latin typeface="Calibri" pitchFamily="34" charset="0"/>
                <a:ea typeface="Calibri" pitchFamily="34" charset="-122"/>
                <a:cs typeface="Calibri" pitchFamily="34" charset="-120"/>
              </a:rPr>
              <a:t>The same carriers, the same mechanism: only the coherence and orientation of the carrier flux differ.</a:t>
            </a:r>
            <a:endParaRPr lang="en-US" sz="1350" dirty="0"/>
          </a:p>
        </p:txBody>
      </p:sp>
      <p:sp>
        <p:nvSpPr>
          <p:cNvPr id="17" name="Shape 15"/>
          <p:cNvSpPr/>
          <p:nvPr/>
        </p:nvSpPr>
        <p:spPr>
          <a:xfrm>
            <a:off x="548640" y="5394960"/>
            <a:ext cx="11094415" cy="914400"/>
          </a:xfrm>
          <a:prstGeom prst="roundRect">
            <a:avLst>
              <a:gd name="adj" fmla="val 8000"/>
            </a:avLst>
          </a:prstGeom>
          <a:solidFill>
            <a:srgbClr val="EEF2F7"/>
          </a:solidFill>
          <a:ln w="12700">
            <a:solidFill>
              <a:srgbClr val="EEF2F7"/>
            </a:solidFill>
            <a:prstDash val="solid"/>
          </a:ln>
        </p:spPr>
        <p:txBody>
          <a:bodyPr/>
          <a:lstStyle/>
          <a:p>
            <a:endParaRPr lang="ru-RU"/>
          </a:p>
        </p:txBody>
      </p:sp>
      <p:pic>
        <p:nvPicPr>
          <p:cNvPr id="18" name="Image 0" descr="img/eqP.png"/>
          <p:cNvPicPr>
            <a:picLocks noChangeAspect="1"/>
          </p:cNvPicPr>
          <p:nvPr/>
        </p:nvPicPr>
        <p:blipFill>
          <a:blip r:embed="rId3"/>
          <a:stretch>
            <a:fillRect/>
          </a:stretch>
        </p:blipFill>
        <p:spPr>
          <a:xfrm>
            <a:off x="822960" y="5559552"/>
            <a:ext cx="1975104" cy="434035"/>
          </a:xfrm>
          <a:prstGeom prst="rect">
            <a:avLst/>
          </a:prstGeom>
        </p:spPr>
      </p:pic>
      <p:sp>
        <p:nvSpPr>
          <p:cNvPr id="19" name="Text 16"/>
          <p:cNvSpPr txBox="1"/>
          <p:nvPr/>
        </p:nvSpPr>
        <p:spPr>
          <a:xfrm>
            <a:off x="4114800" y="5394960"/>
            <a:ext cx="7345375" cy="914400"/>
          </a:xfrm>
          <a:prstGeom prst="rect">
            <a:avLst/>
          </a:prstGeom>
          <a:noFill/>
          <a:ln/>
        </p:spPr>
        <p:txBody>
          <a:bodyPr wrap="square" lIns="0" tIns="0" rIns="0" bIns="0" rtlCol="0" anchor="ctr"/>
          <a:lstStyle/>
          <a:p>
            <a:pPr marL="0" indent="0" algn="l">
              <a:buNone/>
            </a:pPr>
            <a:r>
              <a:rPr lang="en-US" sz="1300" dirty="0">
                <a:solidFill>
                  <a:srgbClr val="1B2A41"/>
                </a:solidFill>
                <a:latin typeface="Calibri" pitchFamily="34" charset="0"/>
                <a:ea typeface="Calibri" pitchFamily="34" charset="-122"/>
                <a:cs typeface="Calibri" pitchFamily="34" charset="-120"/>
              </a:rPr>
              <a:t>The enormous efficiency η of the spin channel is compensated in gravity by its tiny selectivity; in electromagnetism the flux is coherent, so the force is strong.</a:t>
            </a:r>
            <a:endParaRPr lang="en-US" sz="1300" dirty="0"/>
          </a:p>
        </p:txBody>
      </p:sp>
      <p:sp>
        <p:nvSpPr>
          <p:cNvPr id="20" name="Text 17"/>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2" name="Text 14">
            <a:extLst>
              <a:ext uri="{FF2B5EF4-FFF2-40B4-BE49-F238E27FC236}">
                <a16:creationId xmlns:a16="http://schemas.microsoft.com/office/drawing/2014/main" id="{8C3CC078-1481-6EFA-685E-BE18EE963250}"/>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21</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BACKUP · SECULAR DYNAMICS</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Orbit-averaged polarization field</a:t>
            </a:r>
            <a:endParaRPr lang="en-US" sz="3000" dirty="0"/>
          </a:p>
        </p:txBody>
      </p:sp>
      <p:sp>
        <p:nvSpPr>
          <p:cNvPr id="5" name="Shape 2"/>
          <p:cNvSpPr/>
          <p:nvPr/>
        </p:nvSpPr>
        <p:spPr>
          <a:xfrm>
            <a:off x="548640" y="5669280"/>
            <a:ext cx="11094415" cy="640080"/>
          </a:xfrm>
          <a:prstGeom prst="roundRect">
            <a:avLst>
              <a:gd name="adj" fmla="val 11429"/>
            </a:avLst>
          </a:prstGeom>
          <a:solidFill>
            <a:srgbClr val="13294B"/>
          </a:solidFill>
          <a:ln w="12700">
            <a:solidFill>
              <a:srgbClr val="13294B"/>
            </a:solidFill>
            <a:prstDash val="solid"/>
          </a:ln>
        </p:spPr>
        <p:txBody>
          <a:bodyPr/>
          <a:lstStyle/>
          <a:p>
            <a:endParaRPr lang="ru-RU"/>
          </a:p>
        </p:txBody>
      </p:sp>
      <p:sp>
        <p:nvSpPr>
          <p:cNvPr id="7" name="Text 4"/>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4" name="Text 14">
            <a:extLst>
              <a:ext uri="{FF2B5EF4-FFF2-40B4-BE49-F238E27FC236}">
                <a16:creationId xmlns:a16="http://schemas.microsoft.com/office/drawing/2014/main" id="{83A18E48-688C-3EA0-7DA3-4C181D03F19E}"/>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ea typeface="Calibri" pitchFamily="34" charset="-122"/>
                <a:cs typeface="Calibri" pitchFamily="34" charset="-120"/>
              </a:rPr>
              <a:t>22</a:t>
            </a:r>
            <a:endParaRPr lang="en-US" sz="2400" dirty="0"/>
          </a:p>
        </p:txBody>
      </p:sp>
      <p:sp>
        <p:nvSpPr>
          <p:cNvPr id="5063" name="Text 5063"/>
          <p:cNvSpPr txBox="1"/>
          <p:nvPr/>
        </p:nvSpPr>
        <p:spPr>
          <a:xfrm>
            <a:off x="822960" y="5669280"/>
            <a:ext cx="10545775" cy="640080"/>
          </a:xfrm>
          <a:prstGeom prst="rect">
            <a:avLst/>
          </a:prstGeom>
          <a:noFill/>
          <a:ln/>
        </p:spPr>
        <p:txBody>
          <a:bodyPr wrap="square" lIns="0" tIns="0" rIns="0" bIns="0" rtlCol="0" anchor="ctr">
            <a:normAutofit/>
          </a:bodyPr>
          <a:lstStyle/>
          <a:p>
            <a:pPr marL="0" indent="0" algn="l">
              <a:lnSpc>
                <a:spcPct val="100000"/>
              </a:lnSpc>
              <a:spcAft>
                <a:spcPts val="0"/>
              </a:spcAft>
              <a:buNone/>
            </a:pPr>
            <a:r>
              <a:rPr lang="en-US" sz="1450" dirty="0">
                <a:solidFill>
                  <a:srgbClr val="FFFFFF"/>
                </a:solidFill>
                <a:latin typeface="Calibri"/>
                <a:ea typeface="Calibri"/>
                <a:cs typeface="Calibri"/>
              </a:rPr>
              <a:t>Even in the eccentricity vector: planes and perihelion distances evolve, but no one-sided clustering of perihelia</a:t>
            </a:r>
            <a:endParaRPr lang="en-US" sz="1450" dirty="0"/>
          </a:p>
        </p:txBody>
      </p:sp>
      <p:sp>
        <p:nvSpPr>
          <p:cNvPr id="5064" name="Shape 5064"/>
          <p:cNvSpPr/>
          <p:nvPr/>
        </p:nvSpPr>
        <p:spPr>
          <a:xfrm>
            <a:off x="548640" y="1463040"/>
            <a:ext cx="11091672" cy="4023360"/>
          </a:xfrm>
          <a:prstGeom prst="roundRect">
            <a:avLst>
              <a:gd name="adj" fmla="val 2081"/>
            </a:avLst>
          </a:prstGeom>
          <a:solidFill>
            <a:srgbClr val="F8F9FC"/>
          </a:solidFill>
          <a:ln w="12700">
            <a:solidFill>
              <a:srgbClr val="F8F9FC"/>
            </a:solidFill>
          </a:ln>
        </p:spPr>
        <p:txBody>
          <a:bodyPr/>
          <a:lstStyle/>
          <a:p>
            <a:endParaRPr lang="en-US"/>
          </a:p>
        </p:txBody>
      </p:sp>
      <p:sp>
        <p:nvSpPr>
          <p:cNvPr id="5065" name="Text 5065"/>
          <p:cNvSpPr txBox="1"/>
          <p:nvPr/>
        </p:nvSpPr>
        <p:spPr>
          <a:xfrm>
            <a:off x="822960" y="1600200"/>
            <a:ext cx="10515600" cy="3200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400" b="1" dirty="0">
                <a:solidFill>
                  <a:srgbClr val="13294B"/>
                </a:solidFill>
                <a:latin typeface="Calibri"/>
                <a:ea typeface="Calibri"/>
                <a:cs typeface="Calibri"/>
              </a:rPr>
              <a:t>Potential of the field (7) and its orbit average (aphelion parts dominate)</a:t>
            </a:r>
            <a:endParaRPr lang="en-US" sz="1400" dirty="0"/>
          </a:p>
        </p:txBody>
      </p:sp>
      <p:pic>
        <p:nvPicPr>
          <p:cNvPr id="5066" name="Picture 5065" descr="f_avg.png"/>
          <p:cNvPicPr>
            <a:picLocks noChangeAspect="1"/>
          </p:cNvPicPr>
          <p:nvPr/>
        </p:nvPicPr>
        <p:blipFill>
          <a:blip r:embed="rId3"/>
          <a:stretch>
            <a:fillRect/>
          </a:stretch>
        </p:blipFill>
        <p:spPr>
          <a:xfrm>
            <a:off x="822960" y="1965960"/>
            <a:ext cx="4692297" cy="731520"/>
          </a:xfrm>
          <a:prstGeom prst="rect">
            <a:avLst/>
          </a:prstGeom>
        </p:spPr>
      </p:pic>
      <p:sp>
        <p:nvSpPr>
          <p:cNvPr id="6" name="Text 5066"/>
          <p:cNvSpPr txBox="1"/>
          <p:nvPr/>
        </p:nvSpPr>
        <p:spPr>
          <a:xfrm>
            <a:off x="822960" y="2834640"/>
            <a:ext cx="10515600" cy="3200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400" b="1" dirty="0">
                <a:solidFill>
                  <a:srgbClr val="13294B"/>
                </a:solidFill>
                <a:latin typeface="Calibri"/>
                <a:ea typeface="Calibri"/>
                <a:cs typeface="Calibri"/>
              </a:rPr>
              <a:t>Distinctive scaling of the precession rate (tidal approximation)</a:t>
            </a:r>
            <a:endParaRPr lang="en-US" sz="1400" dirty="0"/>
          </a:p>
        </p:txBody>
      </p:sp>
      <p:pic>
        <p:nvPicPr>
          <p:cNvPr id="5067" name="Picture 5066" descr="f_dedt.png"/>
          <p:cNvPicPr>
            <a:picLocks noChangeAspect="1"/>
          </p:cNvPicPr>
          <p:nvPr/>
        </p:nvPicPr>
        <p:blipFill>
          <a:blip r:embed="rId4"/>
          <a:stretch>
            <a:fillRect/>
          </a:stretch>
        </p:blipFill>
        <p:spPr>
          <a:xfrm>
            <a:off x="822960" y="3200400"/>
            <a:ext cx="7339913" cy="457200"/>
          </a:xfrm>
          <a:prstGeom prst="rect">
            <a:avLst/>
          </a:prstGeom>
        </p:spPr>
      </p:pic>
      <p:sp>
        <p:nvSpPr>
          <p:cNvPr id="8" name="Text 5067"/>
          <p:cNvSpPr txBox="1"/>
          <p:nvPr/>
        </p:nvSpPr>
        <p:spPr>
          <a:xfrm>
            <a:off x="822960" y="3794760"/>
            <a:ext cx="10515600" cy="32004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400" b="1" dirty="0">
                <a:solidFill>
                  <a:srgbClr val="13294B"/>
                </a:solidFill>
                <a:latin typeface="Calibri"/>
                <a:ea typeface="Calibri"/>
                <a:cs typeface="Calibri"/>
              </a:rPr>
              <a:t>Conserved quantity and time scale</a:t>
            </a:r>
            <a:endParaRPr lang="en-US" sz="1400" dirty="0"/>
          </a:p>
        </p:txBody>
      </p:sp>
      <p:pic>
        <p:nvPicPr>
          <p:cNvPr id="5068" name="Picture 5067" descr="f_cons.png"/>
          <p:cNvPicPr>
            <a:picLocks noChangeAspect="1"/>
          </p:cNvPicPr>
          <p:nvPr/>
        </p:nvPicPr>
        <p:blipFill>
          <a:blip r:embed="rId5"/>
          <a:stretch>
            <a:fillRect/>
          </a:stretch>
        </p:blipFill>
        <p:spPr>
          <a:xfrm>
            <a:off x="822960" y="4160520"/>
            <a:ext cx="7600950" cy="685800"/>
          </a:xfrm>
          <a:prstGeom prst="rect">
            <a:avLst/>
          </a:prstGeom>
        </p:spPr>
      </p:pic>
      <p:sp>
        <p:nvSpPr>
          <p:cNvPr id="9" name="Text 5068"/>
          <p:cNvSpPr txBox="1"/>
          <p:nvPr/>
        </p:nvSpPr>
        <p:spPr>
          <a:xfrm>
            <a:off x="822960" y="4983480"/>
            <a:ext cx="10515600" cy="365760"/>
          </a:xfrm>
          <a:prstGeom prst="rect">
            <a:avLst/>
          </a:prstGeom>
          <a:noFill/>
          <a:ln/>
        </p:spPr>
        <p:txBody>
          <a:bodyPr wrap="square" lIns="0" tIns="0" rIns="0" bIns="0" rtlCol="0" anchor="t">
            <a:normAutofit/>
          </a:bodyPr>
          <a:lstStyle/>
          <a:p>
            <a:pPr marL="0" indent="0" algn="l">
              <a:lnSpc>
                <a:spcPct val="100000"/>
              </a:lnSpc>
              <a:spcAft>
                <a:spcPts val="0"/>
              </a:spcAft>
              <a:buNone/>
            </a:pPr>
            <a:r>
              <a:rPr lang="en-US" sz="1300" dirty="0">
                <a:solidFill>
                  <a:srgbClr val="5B6B82"/>
                </a:solidFill>
                <a:latin typeface="Calibri"/>
                <a:ea typeface="Calibri"/>
                <a:cs typeface="Calibri"/>
              </a:rPr>
              <a:t>With J₂ of the giant planets: a warped Laplace surface between the ecliptic and the Galactic plane; Kozai cycles lift perihelia.</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BACKUP · PILOT OBSERVATION</a:t>
            </a:r>
            <a:endParaRPr lang="en-US" sz="1200" dirty="0"/>
          </a:p>
        </p:txBody>
      </p:sp>
      <p:sp>
        <p:nvSpPr>
          <p:cNvPr id="3" name="Text 1"/>
          <p:cNvSpPr txBox="1"/>
          <p:nvPr/>
        </p:nvSpPr>
        <p:spPr>
          <a:xfrm>
            <a:off x="548640" y="466344"/>
            <a:ext cx="11094415" cy="996696"/>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Ball and feather falling in the NASA vacuum chamber</a:t>
            </a:r>
            <a:r>
              <a:rPr lang="ru-RU" sz="3000" b="1" dirty="0">
                <a:solidFill>
                  <a:srgbClr val="13294B"/>
                </a:solidFill>
                <a:latin typeface="Cambria" pitchFamily="34" charset="0"/>
                <a:ea typeface="Cambria" pitchFamily="34" charset="-122"/>
                <a:cs typeface="Cambria" pitchFamily="34" charset="-120"/>
              </a:rPr>
              <a:t> </a:t>
            </a:r>
            <a:endParaRPr lang="en-US" sz="3000" b="1" dirty="0">
              <a:solidFill>
                <a:srgbClr val="13294B"/>
              </a:solidFill>
              <a:latin typeface="Cambria" pitchFamily="34" charset="0"/>
              <a:ea typeface="Cambria" pitchFamily="34" charset="-122"/>
              <a:cs typeface="Cambria" pitchFamily="34" charset="-120"/>
            </a:endParaRPr>
          </a:p>
          <a:p>
            <a:pPr marL="0" indent="0" algn="l">
              <a:buNone/>
            </a:pPr>
            <a:r>
              <a:rPr lang="ru-RU" sz="3000" b="1" dirty="0">
                <a:solidFill>
                  <a:srgbClr val="13294B"/>
                </a:solidFill>
                <a:latin typeface="Cambria" pitchFamily="34" charset="0"/>
                <a:ea typeface="Cambria" pitchFamily="34" charset="-122"/>
                <a:cs typeface="Cambria" pitchFamily="34" charset="-120"/>
              </a:rPr>
              <a:t>(</a:t>
            </a:r>
            <a:r>
              <a:rPr lang="en-US" sz="3000" b="1" dirty="0">
                <a:solidFill>
                  <a:srgbClr val="13294B"/>
                </a:solidFill>
                <a:latin typeface="Cambria" pitchFamily="34" charset="0"/>
                <a:ea typeface="Cambria" pitchFamily="34" charset="-122"/>
                <a:cs typeface="Cambria" pitchFamily="34" charset="-120"/>
              </a:rPr>
              <a:t>Brian Cox, 2014)</a:t>
            </a:r>
            <a:endParaRPr lang="en-US" sz="3000" dirty="0"/>
          </a:p>
        </p:txBody>
      </p:sp>
      <p:sp>
        <p:nvSpPr>
          <p:cNvPr id="4" name="Shape 2"/>
          <p:cNvSpPr/>
          <p:nvPr/>
        </p:nvSpPr>
        <p:spPr>
          <a:xfrm>
            <a:off x="548640" y="1463040"/>
            <a:ext cx="6309360" cy="3611880"/>
          </a:xfrm>
          <a:prstGeom prst="roundRect">
            <a:avLst>
              <a:gd name="adj" fmla="val 2025"/>
            </a:avLst>
          </a:prstGeom>
          <a:solidFill>
            <a:srgbClr val="11151C"/>
          </a:solidFill>
          <a:ln w="12700">
            <a:solidFill>
              <a:srgbClr val="11151C"/>
            </a:solidFill>
            <a:prstDash val="solid"/>
          </a:ln>
        </p:spPr>
        <p:txBody>
          <a:bodyPr/>
          <a:lstStyle/>
          <a:p>
            <a:endParaRPr lang="ru-RU"/>
          </a:p>
        </p:txBody>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0080" y="1508760"/>
            <a:ext cx="6126480" cy="3447288"/>
          </a:xfrm>
          <a:prstGeom prst="rect">
            <a:avLst/>
          </a:prstGeom>
        </p:spPr>
      </p:pic>
      <p:sp>
        <p:nvSpPr>
          <p:cNvPr id="6" name="Text 3"/>
          <p:cNvSpPr txBox="1"/>
          <p:nvPr/>
        </p:nvSpPr>
        <p:spPr>
          <a:xfrm>
            <a:off x="548640" y="5138928"/>
            <a:ext cx="6309360" cy="274320"/>
          </a:xfrm>
          <a:prstGeom prst="rect">
            <a:avLst/>
          </a:prstGeom>
          <a:noFill/>
          <a:ln/>
        </p:spPr>
        <p:txBody>
          <a:bodyPr wrap="square" lIns="0" tIns="0" rIns="0" bIns="0" rtlCol="0" anchor="t"/>
          <a:lstStyle/>
          <a:p>
            <a:pPr marL="0" indent="0" algn="l">
              <a:buNone/>
            </a:pPr>
            <a:r>
              <a:rPr lang="en-US" sz="1100" dirty="0">
                <a:solidFill>
                  <a:srgbClr val="5B6B82"/>
                </a:solidFill>
                <a:latin typeface="Calibri" pitchFamily="34" charset="0"/>
                <a:ea typeface="Calibri" pitchFamily="34" charset="-122"/>
                <a:cs typeface="Calibri" pitchFamily="34" charset="-120"/>
              </a:rPr>
              <a:t>NASA Space Power Facility, Ohio; footage: B. Cox, BBC Two</a:t>
            </a:r>
            <a:endParaRPr lang="en-US" sz="1100" dirty="0"/>
          </a:p>
        </p:txBody>
      </p:sp>
      <p:sp>
        <p:nvSpPr>
          <p:cNvPr id="7" name="Shape 4"/>
          <p:cNvSpPr/>
          <p:nvPr/>
        </p:nvSpPr>
        <p:spPr>
          <a:xfrm>
            <a:off x="7040880" y="1463040"/>
            <a:ext cx="2240280" cy="2240280"/>
          </a:xfrm>
          <a:prstGeom prst="roundRect">
            <a:avLst>
              <a:gd name="adj" fmla="val 3265"/>
            </a:avLst>
          </a:prstGeom>
          <a:solidFill>
            <a:srgbClr val="FFFFFF"/>
          </a:solidFill>
          <a:ln w="12700">
            <a:solidFill>
              <a:srgbClr val="CBD5E1"/>
            </a:solidFill>
            <a:prstDash val="solid"/>
          </a:ln>
        </p:spPr>
        <p:txBody>
          <a:bodyPr/>
          <a:lstStyle/>
          <a:p>
            <a:endParaRPr lang="ru-RU"/>
          </a:p>
        </p:txBody>
      </p:sp>
      <p:pic>
        <p:nvPicPr>
          <p:cNvPr id="8" name="Image 0" descr="img/exp12.jpg"/>
          <p:cNvPicPr>
            <a:picLocks noChangeAspect="1"/>
          </p:cNvPicPr>
          <p:nvPr/>
        </p:nvPicPr>
        <p:blipFill>
          <a:blip r:embed="rId6"/>
          <a:stretch>
            <a:fillRect/>
          </a:stretch>
        </p:blipFill>
        <p:spPr>
          <a:xfrm>
            <a:off x="7258447" y="1508760"/>
            <a:ext cx="1805145" cy="2148840"/>
          </a:xfrm>
          <a:prstGeom prst="rect">
            <a:avLst/>
          </a:prstGeom>
        </p:spPr>
      </p:pic>
      <p:sp>
        <p:nvSpPr>
          <p:cNvPr id="9" name="Shape 5"/>
          <p:cNvSpPr/>
          <p:nvPr/>
        </p:nvSpPr>
        <p:spPr>
          <a:xfrm>
            <a:off x="9372600" y="1463040"/>
            <a:ext cx="2240280" cy="2240280"/>
          </a:xfrm>
          <a:prstGeom prst="roundRect">
            <a:avLst>
              <a:gd name="adj" fmla="val 3265"/>
            </a:avLst>
          </a:prstGeom>
          <a:solidFill>
            <a:srgbClr val="FFFFFF"/>
          </a:solidFill>
          <a:ln w="12700">
            <a:solidFill>
              <a:srgbClr val="CBD5E1"/>
            </a:solidFill>
            <a:prstDash val="solid"/>
          </a:ln>
        </p:spPr>
        <p:txBody>
          <a:bodyPr/>
          <a:lstStyle/>
          <a:p>
            <a:endParaRPr lang="ru-RU"/>
          </a:p>
        </p:txBody>
      </p:sp>
      <p:pic>
        <p:nvPicPr>
          <p:cNvPr id="10" name="Image 1" descr="img/exp13.jpg"/>
          <p:cNvPicPr>
            <a:picLocks noChangeAspect="1"/>
          </p:cNvPicPr>
          <p:nvPr/>
        </p:nvPicPr>
        <p:blipFill>
          <a:blip r:embed="rId7"/>
          <a:stretch>
            <a:fillRect/>
          </a:stretch>
        </p:blipFill>
        <p:spPr>
          <a:xfrm>
            <a:off x="9594650" y="1508760"/>
            <a:ext cx="1796179" cy="2148840"/>
          </a:xfrm>
          <a:prstGeom prst="rect">
            <a:avLst/>
          </a:prstGeom>
        </p:spPr>
      </p:pic>
      <p:sp>
        <p:nvSpPr>
          <p:cNvPr id="11" name="Shape 6"/>
          <p:cNvSpPr/>
          <p:nvPr/>
        </p:nvSpPr>
        <p:spPr>
          <a:xfrm>
            <a:off x="7040880" y="3794760"/>
            <a:ext cx="2240280" cy="2240280"/>
          </a:xfrm>
          <a:prstGeom prst="roundRect">
            <a:avLst>
              <a:gd name="adj" fmla="val 3265"/>
            </a:avLst>
          </a:prstGeom>
          <a:solidFill>
            <a:srgbClr val="FFFFFF"/>
          </a:solidFill>
          <a:ln w="12700">
            <a:solidFill>
              <a:srgbClr val="CBD5E1"/>
            </a:solidFill>
            <a:prstDash val="solid"/>
          </a:ln>
        </p:spPr>
        <p:txBody>
          <a:bodyPr/>
          <a:lstStyle/>
          <a:p>
            <a:endParaRPr lang="ru-RU"/>
          </a:p>
        </p:txBody>
      </p:sp>
      <p:pic>
        <p:nvPicPr>
          <p:cNvPr id="12" name="Image 2" descr="img/exp14.jpg"/>
          <p:cNvPicPr>
            <a:picLocks noChangeAspect="1"/>
          </p:cNvPicPr>
          <p:nvPr/>
        </p:nvPicPr>
        <p:blipFill>
          <a:blip r:embed="rId8"/>
          <a:stretch>
            <a:fillRect/>
          </a:stretch>
        </p:blipFill>
        <p:spPr>
          <a:xfrm>
            <a:off x="7260183" y="3840480"/>
            <a:ext cx="1801674" cy="2148840"/>
          </a:xfrm>
          <a:prstGeom prst="rect">
            <a:avLst/>
          </a:prstGeom>
        </p:spPr>
      </p:pic>
      <p:sp>
        <p:nvSpPr>
          <p:cNvPr id="13" name="Shape 7"/>
          <p:cNvSpPr/>
          <p:nvPr/>
        </p:nvSpPr>
        <p:spPr>
          <a:xfrm>
            <a:off x="9372600" y="3794760"/>
            <a:ext cx="2240280" cy="2240280"/>
          </a:xfrm>
          <a:prstGeom prst="roundRect">
            <a:avLst>
              <a:gd name="adj" fmla="val 3265"/>
            </a:avLst>
          </a:prstGeom>
          <a:solidFill>
            <a:srgbClr val="FFFFFF"/>
          </a:solidFill>
          <a:ln w="12700">
            <a:solidFill>
              <a:srgbClr val="CBD5E1"/>
            </a:solidFill>
            <a:prstDash val="solid"/>
          </a:ln>
        </p:spPr>
        <p:txBody>
          <a:bodyPr/>
          <a:lstStyle/>
          <a:p>
            <a:endParaRPr lang="ru-RU"/>
          </a:p>
        </p:txBody>
      </p:sp>
      <p:pic>
        <p:nvPicPr>
          <p:cNvPr id="14" name="Image 3" descr="img/exp15.jpg"/>
          <p:cNvPicPr>
            <a:picLocks noChangeAspect="1"/>
          </p:cNvPicPr>
          <p:nvPr/>
        </p:nvPicPr>
        <p:blipFill>
          <a:blip r:embed="rId9"/>
          <a:stretch>
            <a:fillRect/>
          </a:stretch>
        </p:blipFill>
        <p:spPr>
          <a:xfrm>
            <a:off x="9596145" y="3840480"/>
            <a:ext cx="1793191" cy="2148840"/>
          </a:xfrm>
          <a:prstGeom prst="rect">
            <a:avLst/>
          </a:prstGeom>
        </p:spPr>
      </p:pic>
      <p:sp>
        <p:nvSpPr>
          <p:cNvPr id="15" name="Shape 8"/>
          <p:cNvSpPr/>
          <p:nvPr/>
        </p:nvSpPr>
        <p:spPr>
          <a:xfrm>
            <a:off x="548640" y="5486400"/>
            <a:ext cx="1737360" cy="822960"/>
          </a:xfrm>
          <a:prstGeom prst="roundRect">
            <a:avLst>
              <a:gd name="adj" fmla="val 8889"/>
            </a:avLst>
          </a:prstGeom>
          <a:solidFill>
            <a:srgbClr val="FFFFFF"/>
          </a:solidFill>
          <a:ln w="12700">
            <a:solidFill>
              <a:srgbClr val="CBD5E1"/>
            </a:solidFill>
            <a:prstDash val="solid"/>
          </a:ln>
        </p:spPr>
        <p:txBody>
          <a:bodyPr/>
          <a:lstStyle/>
          <a:p>
            <a:endParaRPr lang="ru-RU"/>
          </a:p>
        </p:txBody>
      </p:sp>
      <p:pic>
        <p:nvPicPr>
          <p:cNvPr id="16" name="Image 4" descr="img/accel.png"/>
          <p:cNvPicPr>
            <a:picLocks noChangeAspect="1"/>
          </p:cNvPicPr>
          <p:nvPr/>
        </p:nvPicPr>
        <p:blipFill>
          <a:blip r:embed="rId10"/>
          <a:stretch>
            <a:fillRect/>
          </a:stretch>
        </p:blipFill>
        <p:spPr>
          <a:xfrm>
            <a:off x="594360" y="5578242"/>
            <a:ext cx="1645920" cy="639275"/>
          </a:xfrm>
          <a:prstGeom prst="rect">
            <a:avLst/>
          </a:prstGeom>
        </p:spPr>
      </p:pic>
      <p:sp>
        <p:nvSpPr>
          <p:cNvPr id="17" name="Text 9"/>
          <p:cNvSpPr txBox="1"/>
          <p:nvPr/>
        </p:nvSpPr>
        <p:spPr>
          <a:xfrm>
            <a:off x="2468880" y="5440680"/>
            <a:ext cx="4572000" cy="914400"/>
          </a:xfrm>
          <a:prstGeom prst="rect">
            <a:avLst/>
          </a:prstGeom>
          <a:noFill/>
          <a:ln/>
        </p:spPr>
        <p:txBody>
          <a:bodyPr wrap="square" lIns="0" tIns="0" rIns="0" bIns="0" rtlCol="0" anchor="ctr"/>
          <a:lstStyle/>
          <a:p>
            <a:pPr marL="0" indent="0" algn="l">
              <a:buNone/>
            </a:pPr>
            <a:r>
              <a:rPr lang="en-US" sz="1200" dirty="0">
                <a:solidFill>
                  <a:srgbClr val="1B2A41"/>
                </a:solidFill>
                <a:latin typeface="Calibri" pitchFamily="34" charset="0"/>
                <a:ea typeface="Calibri" pitchFamily="34" charset="-122"/>
                <a:cs typeface="Calibri" pitchFamily="34" charset="-120"/>
              </a:rPr>
              <a:t>Fibres facing the ball’s centre move differently (arrows). In the model, the accelerating ball absorbs carriers in its horizontal plane. This creates a deficit of useful carriers near the fibres and changes their oscillation: mediated interaction.</a:t>
            </a:r>
            <a:endParaRPr lang="en-US" sz="1200" dirty="0"/>
          </a:p>
        </p:txBody>
      </p:sp>
      <p:sp>
        <p:nvSpPr>
          <p:cNvPr id="18" name="Text 10"/>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0" name="Text 14">
            <a:extLst>
              <a:ext uri="{FF2B5EF4-FFF2-40B4-BE49-F238E27FC236}">
                <a16:creationId xmlns:a16="http://schemas.microsoft.com/office/drawing/2014/main" id="{3FF1E0DD-4EEA-1EFC-A771-21B933E9DF4B}"/>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23</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058400" cy="274320"/>
          </a:xfrm>
          <a:prstGeom prst="rect">
            <a:avLst/>
          </a:prstGeom>
          <a:noFill/>
          <a:ln/>
        </p:spPr>
        <p:txBody>
          <a:bodyPr wrap="square" lIns="0" tIns="0" rIns="0" bIns="0" rtlCol="0" anchor="t"/>
          <a:lstStyle/>
          <a:p>
            <a:pPr marL="0" indent="0" algn="l">
              <a:buNone/>
            </a:pPr>
            <a:r>
              <a:rPr lang="en-US" sz="1200" b="1" kern="0" spc="200" dirty="0">
                <a:solidFill>
                  <a:srgbClr val="D9480F"/>
                </a:solidFill>
                <a:latin typeface="Calibri" pitchFamily="34" charset="0"/>
                <a:ea typeface="Calibri" pitchFamily="34" charset="-122"/>
                <a:cs typeface="Calibri" pitchFamily="34" charset="-120"/>
              </a:rPr>
              <a:t>BACKUP · THE SERIES</a:t>
            </a:r>
            <a:endParaRPr lang="en-US" sz="1200" dirty="0"/>
          </a:p>
        </p:txBody>
      </p:sp>
      <p:sp>
        <p:nvSpPr>
          <p:cNvPr id="3" name="Text 1"/>
          <p:cNvSpPr txBox="1"/>
          <p:nvPr/>
        </p:nvSpPr>
        <p:spPr>
          <a:xfrm>
            <a:off x="548640" y="603504"/>
            <a:ext cx="11094415" cy="640080"/>
          </a:xfrm>
          <a:prstGeom prst="rect">
            <a:avLst/>
          </a:prstGeom>
          <a:noFill/>
          <a:ln/>
        </p:spPr>
        <p:txBody>
          <a:bodyPr wrap="square" lIns="0" tIns="0" rIns="0" bIns="0" rtlCol="0" anchor="t"/>
          <a:lstStyle/>
          <a:p>
            <a:pPr marL="0" indent="0" algn="l">
              <a:buNone/>
            </a:pPr>
            <a:r>
              <a:rPr lang="en-US" sz="3000" b="1" dirty="0">
                <a:solidFill>
                  <a:srgbClr val="13294B"/>
                </a:solidFill>
                <a:latin typeface="Cambria" pitchFamily="34" charset="0"/>
                <a:ea typeface="Cambria" pitchFamily="34" charset="-122"/>
                <a:cs typeface="Cambria" pitchFamily="34" charset="-120"/>
              </a:rPr>
              <a:t>Five parts from the principle to the theory</a:t>
            </a:r>
            <a:endParaRPr lang="en-US" sz="3000" dirty="0"/>
          </a:p>
        </p:txBody>
      </p:sp>
      <p:sp>
        <p:nvSpPr>
          <p:cNvPr id="4" name="Shape 2"/>
          <p:cNvSpPr/>
          <p:nvPr/>
        </p:nvSpPr>
        <p:spPr>
          <a:xfrm>
            <a:off x="548640" y="1463040"/>
            <a:ext cx="2072579" cy="3108960"/>
          </a:xfrm>
          <a:prstGeom prst="roundRect">
            <a:avLst>
              <a:gd name="adj" fmla="val 3530"/>
            </a:avLst>
          </a:prstGeom>
          <a:solidFill>
            <a:srgbClr val="EEF2F7"/>
          </a:solidFill>
          <a:ln w="12700">
            <a:solidFill>
              <a:srgbClr val="EEF2F7"/>
            </a:solidFill>
            <a:prstDash val="solid"/>
          </a:ln>
        </p:spPr>
        <p:txBody>
          <a:bodyPr/>
          <a:lstStyle/>
          <a:p>
            <a:endParaRPr lang="ru-RU"/>
          </a:p>
        </p:txBody>
      </p:sp>
      <p:sp>
        <p:nvSpPr>
          <p:cNvPr id="5" name="Shape 3"/>
          <p:cNvSpPr/>
          <p:nvPr/>
        </p:nvSpPr>
        <p:spPr>
          <a:xfrm>
            <a:off x="731520" y="1645920"/>
            <a:ext cx="548640" cy="548640"/>
          </a:xfrm>
          <a:prstGeom prst="ellipse">
            <a:avLst/>
          </a:prstGeom>
          <a:solidFill>
            <a:srgbClr val="D9480F"/>
          </a:solidFill>
          <a:ln w="12700">
            <a:solidFill>
              <a:srgbClr val="D9480F"/>
            </a:solidFill>
            <a:prstDash val="solid"/>
          </a:ln>
        </p:spPr>
        <p:txBody>
          <a:bodyPr/>
          <a:lstStyle/>
          <a:p>
            <a:endParaRPr lang="ru-RU"/>
          </a:p>
        </p:txBody>
      </p:sp>
      <p:sp>
        <p:nvSpPr>
          <p:cNvPr id="6" name="Text 4"/>
          <p:cNvSpPr txBox="1"/>
          <p:nvPr/>
        </p:nvSpPr>
        <p:spPr>
          <a:xfrm>
            <a:off x="731520" y="16459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731520" y="2331720"/>
            <a:ext cx="1752539" cy="2194560"/>
          </a:xfrm>
          <a:prstGeom prst="rect">
            <a:avLst/>
          </a:prstGeom>
          <a:noFill/>
          <a:ln/>
        </p:spPr>
        <p:txBody>
          <a:bodyPr wrap="square" lIns="0" tIns="0" rIns="0" bIns="0" rtlCol="0" anchor="t"/>
          <a:lstStyle/>
          <a:p>
            <a:pPr marL="0" indent="0" algn="l">
              <a:spcAft>
                <a:spcPts val="200"/>
              </a:spcAft>
              <a:buNone/>
            </a:pPr>
            <a:r>
              <a:rPr lang="en-US" sz="1100" b="1" dirty="0">
                <a:solidFill>
                  <a:srgbClr val="D9480F"/>
                </a:solidFill>
                <a:latin typeface="Calibri" pitchFamily="34" charset="0"/>
                <a:ea typeface="Calibri" pitchFamily="34" charset="-122"/>
                <a:cs typeface="Calibri" pitchFamily="34" charset="-120"/>
              </a:rPr>
              <a:t>PART 1</a:t>
            </a:r>
            <a:endParaRPr lang="en-US" sz="1500" dirty="0"/>
          </a:p>
          <a:p>
            <a:pPr marL="0" indent="0" algn="l">
              <a:spcAft>
                <a:spcPts val="600"/>
              </a:spcAft>
              <a:buNone/>
            </a:pPr>
            <a:r>
              <a:rPr lang="en-US" sz="1450" b="1" dirty="0">
                <a:solidFill>
                  <a:srgbClr val="13294B"/>
                </a:solidFill>
                <a:latin typeface="Calibri" pitchFamily="34" charset="0"/>
                <a:ea typeface="Calibri" pitchFamily="34" charset="-122"/>
                <a:cs typeface="Calibri" pitchFamily="34" charset="-120"/>
              </a:rPr>
              <a:t>From reactive thrust to a new paradigm of motion</a:t>
            </a:r>
            <a:endParaRPr lang="en-US" sz="1500" dirty="0"/>
          </a:p>
          <a:p>
            <a:pPr marL="0" indent="0" algn="l">
              <a:buNone/>
            </a:pPr>
            <a:r>
              <a:rPr lang="en-US" sz="1200" dirty="0">
                <a:solidFill>
                  <a:srgbClr val="5B6B82"/>
                </a:solidFill>
                <a:latin typeface="Calibri" pitchFamily="34" charset="0"/>
                <a:ea typeface="Calibri" pitchFamily="34" charset="-122"/>
                <a:cs typeface="Calibri" pitchFamily="34" charset="-120"/>
              </a:rPr>
              <a:t>dumbbell–flywheel, spin mechanism, η, pilot drop tests</a:t>
            </a:r>
            <a:endParaRPr lang="en-US" sz="1500" dirty="0"/>
          </a:p>
        </p:txBody>
      </p:sp>
      <p:sp>
        <p:nvSpPr>
          <p:cNvPr id="8" name="Shape 6"/>
          <p:cNvSpPr/>
          <p:nvPr/>
        </p:nvSpPr>
        <p:spPr>
          <a:xfrm>
            <a:off x="2804099" y="1463040"/>
            <a:ext cx="2072579" cy="3108960"/>
          </a:xfrm>
          <a:prstGeom prst="roundRect">
            <a:avLst>
              <a:gd name="adj" fmla="val 3530"/>
            </a:avLst>
          </a:prstGeom>
          <a:solidFill>
            <a:srgbClr val="EEF2F7"/>
          </a:solidFill>
          <a:ln w="12700">
            <a:solidFill>
              <a:srgbClr val="EEF2F7"/>
            </a:solidFill>
            <a:prstDash val="solid"/>
          </a:ln>
        </p:spPr>
        <p:txBody>
          <a:bodyPr/>
          <a:lstStyle/>
          <a:p>
            <a:endParaRPr lang="ru-RU"/>
          </a:p>
        </p:txBody>
      </p:sp>
      <p:sp>
        <p:nvSpPr>
          <p:cNvPr id="9" name="Shape 7"/>
          <p:cNvSpPr/>
          <p:nvPr/>
        </p:nvSpPr>
        <p:spPr>
          <a:xfrm>
            <a:off x="2986979" y="1645920"/>
            <a:ext cx="548640" cy="548640"/>
          </a:xfrm>
          <a:prstGeom prst="ellipse">
            <a:avLst/>
          </a:prstGeom>
          <a:solidFill>
            <a:srgbClr val="0B7FC1"/>
          </a:solidFill>
          <a:ln w="12700">
            <a:solidFill>
              <a:srgbClr val="0B7FC1"/>
            </a:solidFill>
            <a:prstDash val="solid"/>
          </a:ln>
        </p:spPr>
        <p:txBody>
          <a:bodyPr/>
          <a:lstStyle/>
          <a:p>
            <a:endParaRPr lang="ru-RU"/>
          </a:p>
        </p:txBody>
      </p:sp>
      <p:sp>
        <p:nvSpPr>
          <p:cNvPr id="10" name="Text 8"/>
          <p:cNvSpPr txBox="1"/>
          <p:nvPr/>
        </p:nvSpPr>
        <p:spPr>
          <a:xfrm>
            <a:off x="2986979" y="16459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2986979" y="2331720"/>
            <a:ext cx="1752539" cy="2194560"/>
          </a:xfrm>
          <a:prstGeom prst="rect">
            <a:avLst/>
          </a:prstGeom>
          <a:noFill/>
          <a:ln/>
        </p:spPr>
        <p:txBody>
          <a:bodyPr wrap="square" lIns="0" tIns="0" rIns="0" bIns="0" rtlCol="0" anchor="t"/>
          <a:lstStyle/>
          <a:p>
            <a:pPr marL="0" indent="0" algn="l">
              <a:spcAft>
                <a:spcPts val="200"/>
              </a:spcAft>
              <a:buNone/>
            </a:pPr>
            <a:r>
              <a:rPr lang="en-US" sz="1100" b="1" dirty="0">
                <a:solidFill>
                  <a:srgbClr val="0B7FC1"/>
                </a:solidFill>
                <a:latin typeface="Calibri" pitchFamily="34" charset="0"/>
                <a:ea typeface="Calibri" pitchFamily="34" charset="-122"/>
                <a:cs typeface="Calibri" pitchFamily="34" charset="-120"/>
              </a:rPr>
              <a:t>PART 2</a:t>
            </a:r>
            <a:endParaRPr lang="en-US" sz="1500" dirty="0"/>
          </a:p>
          <a:p>
            <a:pPr marL="0" indent="0" algn="l">
              <a:spcAft>
                <a:spcPts val="600"/>
              </a:spcAft>
              <a:buNone/>
            </a:pPr>
            <a:r>
              <a:rPr lang="en-US" sz="1450" b="1" dirty="0">
                <a:solidFill>
                  <a:srgbClr val="13294B"/>
                </a:solidFill>
                <a:latin typeface="Calibri" pitchFamily="34" charset="0"/>
                <a:ea typeface="Calibri" pitchFamily="34" charset="-122"/>
                <a:cs typeface="Calibri" pitchFamily="34" charset="-120"/>
              </a:rPr>
              <a:t>Newton’s law from medium dynamics</a:t>
            </a:r>
            <a:endParaRPr lang="en-US" sz="1500" dirty="0"/>
          </a:p>
          <a:p>
            <a:pPr marL="0" indent="0" algn="l">
              <a:buNone/>
            </a:pPr>
            <a:r>
              <a:rPr lang="en-US" sz="1200" dirty="0">
                <a:solidFill>
                  <a:srgbClr val="5B6B82"/>
                </a:solidFill>
                <a:latin typeface="Calibri" pitchFamily="34" charset="0"/>
                <a:ea typeface="Calibri" pitchFamily="34" charset="-122"/>
                <a:cs typeface="Calibri" pitchFamily="34" charset="-120"/>
              </a:rPr>
              <a:t>three phases, selectivity, spin pressure, emergent G</a:t>
            </a:r>
            <a:endParaRPr lang="en-US" sz="1500" dirty="0"/>
          </a:p>
        </p:txBody>
      </p:sp>
      <p:sp>
        <p:nvSpPr>
          <p:cNvPr id="12" name="Shape 10"/>
          <p:cNvSpPr/>
          <p:nvPr/>
        </p:nvSpPr>
        <p:spPr>
          <a:xfrm>
            <a:off x="5059558" y="1463040"/>
            <a:ext cx="2072579" cy="3108960"/>
          </a:xfrm>
          <a:prstGeom prst="roundRect">
            <a:avLst>
              <a:gd name="adj" fmla="val 3530"/>
            </a:avLst>
          </a:prstGeom>
          <a:solidFill>
            <a:srgbClr val="EEF2F7"/>
          </a:solidFill>
          <a:ln w="12700">
            <a:solidFill>
              <a:srgbClr val="EEF2F7"/>
            </a:solidFill>
            <a:prstDash val="solid"/>
          </a:ln>
        </p:spPr>
        <p:txBody>
          <a:bodyPr/>
          <a:lstStyle/>
          <a:p>
            <a:endParaRPr lang="ru-RU"/>
          </a:p>
        </p:txBody>
      </p:sp>
      <p:sp>
        <p:nvSpPr>
          <p:cNvPr id="13" name="Shape 11"/>
          <p:cNvSpPr/>
          <p:nvPr/>
        </p:nvSpPr>
        <p:spPr>
          <a:xfrm>
            <a:off x="5242438" y="1645920"/>
            <a:ext cx="548640" cy="548640"/>
          </a:xfrm>
          <a:prstGeom prst="ellipse">
            <a:avLst/>
          </a:prstGeom>
          <a:solidFill>
            <a:srgbClr val="6D28D9"/>
          </a:solidFill>
          <a:ln w="12700">
            <a:solidFill>
              <a:srgbClr val="6D28D9"/>
            </a:solidFill>
            <a:prstDash val="solid"/>
          </a:ln>
        </p:spPr>
        <p:txBody>
          <a:bodyPr/>
          <a:lstStyle/>
          <a:p>
            <a:endParaRPr lang="ru-RU"/>
          </a:p>
        </p:txBody>
      </p:sp>
      <p:sp>
        <p:nvSpPr>
          <p:cNvPr id="14" name="Text 12"/>
          <p:cNvSpPr txBox="1"/>
          <p:nvPr/>
        </p:nvSpPr>
        <p:spPr>
          <a:xfrm>
            <a:off x="5242438" y="16459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5" name="Text 13"/>
          <p:cNvSpPr txBox="1"/>
          <p:nvPr/>
        </p:nvSpPr>
        <p:spPr>
          <a:xfrm>
            <a:off x="5242438" y="2331720"/>
            <a:ext cx="1752539" cy="2194560"/>
          </a:xfrm>
          <a:prstGeom prst="rect">
            <a:avLst/>
          </a:prstGeom>
          <a:noFill/>
          <a:ln/>
        </p:spPr>
        <p:txBody>
          <a:bodyPr wrap="square" lIns="0" tIns="0" rIns="0" bIns="0" rtlCol="0" anchor="t"/>
          <a:lstStyle/>
          <a:p>
            <a:pPr marL="0" indent="0" algn="l">
              <a:spcAft>
                <a:spcPts val="200"/>
              </a:spcAft>
              <a:buNone/>
            </a:pPr>
            <a:r>
              <a:rPr lang="en-US" sz="1100" b="1" dirty="0">
                <a:solidFill>
                  <a:srgbClr val="6D28D9"/>
                </a:solidFill>
                <a:latin typeface="Calibri" pitchFamily="34" charset="0"/>
                <a:ea typeface="Calibri" pitchFamily="34" charset="-122"/>
                <a:cs typeface="Calibri" pitchFamily="34" charset="-120"/>
              </a:rPr>
              <a:t>PART 3</a:t>
            </a:r>
            <a:endParaRPr lang="en-US" sz="1500" dirty="0"/>
          </a:p>
          <a:p>
            <a:pPr marL="0" indent="0" algn="l">
              <a:spcAft>
                <a:spcPts val="600"/>
              </a:spcAft>
              <a:buNone/>
            </a:pPr>
            <a:r>
              <a:rPr lang="en-US" sz="1450" b="1" dirty="0">
                <a:solidFill>
                  <a:srgbClr val="13294B"/>
                </a:solidFill>
                <a:latin typeface="Calibri" pitchFamily="34" charset="0"/>
                <a:ea typeface="Calibri" pitchFamily="34" charset="-122"/>
                <a:cs typeface="Calibri" pitchFamily="34" charset="-120"/>
              </a:rPr>
              <a:t>Inertia and mediated interaction</a:t>
            </a:r>
            <a:endParaRPr lang="en-US" sz="1500" dirty="0"/>
          </a:p>
          <a:p>
            <a:pPr marL="0" indent="0" algn="l">
              <a:buNone/>
            </a:pPr>
            <a:r>
              <a:rPr lang="en-US" sz="1200" dirty="0">
                <a:solidFill>
                  <a:srgbClr val="5B6B82"/>
                </a:solidFill>
                <a:latin typeface="Calibri" pitchFamily="34" charset="0"/>
                <a:ea typeface="Calibri" pitchFamily="34" charset="-122"/>
                <a:cs typeface="Calibri" pitchFamily="34" charset="-120"/>
              </a:rPr>
              <a:t>F = ma, equivalence principle, spin-density wakes, Parallel Fall</a:t>
            </a:r>
            <a:endParaRPr lang="en-US" sz="1500" dirty="0"/>
          </a:p>
        </p:txBody>
      </p:sp>
      <p:sp>
        <p:nvSpPr>
          <p:cNvPr id="16" name="Shape 14"/>
          <p:cNvSpPr/>
          <p:nvPr/>
        </p:nvSpPr>
        <p:spPr>
          <a:xfrm>
            <a:off x="7315017" y="1463040"/>
            <a:ext cx="2072579" cy="3108960"/>
          </a:xfrm>
          <a:prstGeom prst="roundRect">
            <a:avLst>
              <a:gd name="adj" fmla="val 3530"/>
            </a:avLst>
          </a:prstGeom>
          <a:solidFill>
            <a:srgbClr val="EEF2F7"/>
          </a:solidFill>
          <a:ln w="12700">
            <a:solidFill>
              <a:srgbClr val="EEF2F7"/>
            </a:solidFill>
            <a:prstDash val="solid"/>
          </a:ln>
        </p:spPr>
        <p:txBody>
          <a:bodyPr/>
          <a:lstStyle/>
          <a:p>
            <a:endParaRPr lang="ru-RU"/>
          </a:p>
        </p:txBody>
      </p:sp>
      <p:sp>
        <p:nvSpPr>
          <p:cNvPr id="17" name="Shape 15"/>
          <p:cNvSpPr/>
          <p:nvPr/>
        </p:nvSpPr>
        <p:spPr>
          <a:xfrm>
            <a:off x="7497897" y="1645920"/>
            <a:ext cx="548640" cy="548640"/>
          </a:xfrm>
          <a:prstGeom prst="ellipse">
            <a:avLst/>
          </a:prstGeom>
          <a:solidFill>
            <a:srgbClr val="15803D"/>
          </a:solidFill>
          <a:ln w="12700">
            <a:solidFill>
              <a:srgbClr val="15803D"/>
            </a:solidFill>
            <a:prstDash val="solid"/>
          </a:ln>
        </p:spPr>
        <p:txBody>
          <a:bodyPr/>
          <a:lstStyle/>
          <a:p>
            <a:endParaRPr lang="ru-RU"/>
          </a:p>
        </p:txBody>
      </p:sp>
      <p:sp>
        <p:nvSpPr>
          <p:cNvPr id="18" name="Text 16"/>
          <p:cNvSpPr txBox="1"/>
          <p:nvPr/>
        </p:nvSpPr>
        <p:spPr>
          <a:xfrm>
            <a:off x="7497897" y="16459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9" name="Text 17"/>
          <p:cNvSpPr txBox="1"/>
          <p:nvPr/>
        </p:nvSpPr>
        <p:spPr>
          <a:xfrm>
            <a:off x="7497897" y="2331720"/>
            <a:ext cx="1752539" cy="2194560"/>
          </a:xfrm>
          <a:prstGeom prst="rect">
            <a:avLst/>
          </a:prstGeom>
          <a:noFill/>
          <a:ln/>
        </p:spPr>
        <p:txBody>
          <a:bodyPr wrap="square" lIns="0" tIns="0" rIns="0" bIns="0" rtlCol="0" anchor="t"/>
          <a:lstStyle/>
          <a:p>
            <a:pPr marL="0" indent="0" algn="l">
              <a:spcAft>
                <a:spcPts val="200"/>
              </a:spcAft>
              <a:buNone/>
            </a:pPr>
            <a:r>
              <a:rPr lang="en-US" sz="1100" b="1" dirty="0">
                <a:solidFill>
                  <a:srgbClr val="15803D"/>
                </a:solidFill>
                <a:latin typeface="Calibri" pitchFamily="34" charset="0"/>
                <a:ea typeface="Calibri" pitchFamily="34" charset="-122"/>
                <a:cs typeface="Calibri" pitchFamily="34" charset="-120"/>
              </a:rPr>
              <a:t>PART 4</a:t>
            </a:r>
            <a:endParaRPr lang="en-US" sz="1500" dirty="0"/>
          </a:p>
          <a:p>
            <a:pPr marL="0" indent="0" algn="l">
              <a:spcAft>
                <a:spcPts val="600"/>
              </a:spcAft>
              <a:buNone/>
            </a:pPr>
            <a:r>
              <a:rPr lang="en-US" sz="1450" b="1" dirty="0">
                <a:solidFill>
                  <a:srgbClr val="13294B"/>
                </a:solidFill>
                <a:latin typeface="Calibri" pitchFamily="34" charset="0"/>
                <a:ea typeface="Calibri" pitchFamily="34" charset="-122"/>
                <a:cs typeface="Calibri" pitchFamily="34" charset="-120"/>
              </a:rPr>
              <a:t>Emergent geometry and astronomical verification</a:t>
            </a:r>
            <a:endParaRPr lang="en-US" sz="1500" dirty="0"/>
          </a:p>
          <a:p>
            <a:pPr marL="0" indent="0" algn="l">
              <a:buNone/>
            </a:pPr>
            <a:r>
              <a:rPr lang="en-US" sz="1200" dirty="0">
                <a:solidFill>
                  <a:srgbClr val="5B6B82"/>
                </a:solidFill>
                <a:latin typeface="Calibri" pitchFamily="34" charset="0"/>
                <a:ea typeface="Calibri" pitchFamily="34" charset="-122"/>
                <a:cs typeface="Calibri" pitchFamily="34" charset="-120"/>
              </a:rPr>
              <a:t>Einstein equations, dark matter as polarisation, azimuthal asymmetry</a:t>
            </a:r>
            <a:endParaRPr lang="en-US" sz="1500" dirty="0"/>
          </a:p>
        </p:txBody>
      </p:sp>
      <p:sp>
        <p:nvSpPr>
          <p:cNvPr id="20" name="Shape 18"/>
          <p:cNvSpPr/>
          <p:nvPr/>
        </p:nvSpPr>
        <p:spPr>
          <a:xfrm>
            <a:off x="9570476" y="1463040"/>
            <a:ext cx="2072579" cy="3108960"/>
          </a:xfrm>
          <a:prstGeom prst="roundRect">
            <a:avLst>
              <a:gd name="adj" fmla="val 3530"/>
            </a:avLst>
          </a:prstGeom>
          <a:solidFill>
            <a:srgbClr val="EEF2F7"/>
          </a:solidFill>
          <a:ln w="12700">
            <a:solidFill>
              <a:srgbClr val="EEF2F7"/>
            </a:solidFill>
            <a:prstDash val="solid"/>
          </a:ln>
        </p:spPr>
        <p:txBody>
          <a:bodyPr/>
          <a:lstStyle/>
          <a:p>
            <a:endParaRPr lang="ru-RU"/>
          </a:p>
        </p:txBody>
      </p:sp>
      <p:sp>
        <p:nvSpPr>
          <p:cNvPr id="21" name="Shape 19"/>
          <p:cNvSpPr/>
          <p:nvPr/>
        </p:nvSpPr>
        <p:spPr>
          <a:xfrm>
            <a:off x="9753356" y="1645920"/>
            <a:ext cx="548640" cy="548640"/>
          </a:xfrm>
          <a:prstGeom prst="ellipse">
            <a:avLst/>
          </a:prstGeom>
          <a:solidFill>
            <a:srgbClr val="C81E1E"/>
          </a:solidFill>
          <a:ln w="12700">
            <a:solidFill>
              <a:srgbClr val="C81E1E"/>
            </a:solidFill>
            <a:prstDash val="solid"/>
          </a:ln>
        </p:spPr>
        <p:txBody>
          <a:bodyPr/>
          <a:lstStyle/>
          <a:p>
            <a:endParaRPr lang="ru-RU"/>
          </a:p>
        </p:txBody>
      </p:sp>
      <p:sp>
        <p:nvSpPr>
          <p:cNvPr id="22" name="Text 20"/>
          <p:cNvSpPr txBox="1"/>
          <p:nvPr/>
        </p:nvSpPr>
        <p:spPr>
          <a:xfrm>
            <a:off x="9753356" y="16459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3" name="Text 21"/>
          <p:cNvSpPr txBox="1"/>
          <p:nvPr/>
        </p:nvSpPr>
        <p:spPr>
          <a:xfrm>
            <a:off x="9753356" y="2331720"/>
            <a:ext cx="1752539" cy="2194560"/>
          </a:xfrm>
          <a:prstGeom prst="rect">
            <a:avLst/>
          </a:prstGeom>
          <a:noFill/>
          <a:ln/>
        </p:spPr>
        <p:txBody>
          <a:bodyPr wrap="square" lIns="0" tIns="0" rIns="0" bIns="0" rtlCol="0" anchor="t"/>
          <a:lstStyle/>
          <a:p>
            <a:pPr marL="0" indent="0" algn="l">
              <a:spcAft>
                <a:spcPts val="200"/>
              </a:spcAft>
              <a:buNone/>
            </a:pPr>
            <a:r>
              <a:rPr lang="en-US" sz="1100" b="1" dirty="0">
                <a:solidFill>
                  <a:srgbClr val="C81E1E"/>
                </a:solidFill>
                <a:latin typeface="Calibri" pitchFamily="34" charset="0"/>
                <a:ea typeface="Calibri" pitchFamily="34" charset="-122"/>
                <a:cs typeface="Calibri" pitchFamily="34" charset="-120"/>
              </a:rPr>
              <a:t>PART 5</a:t>
            </a:r>
            <a:endParaRPr lang="en-US" sz="1500" dirty="0"/>
          </a:p>
          <a:p>
            <a:pPr marL="0" indent="0" algn="l">
              <a:spcAft>
                <a:spcPts val="600"/>
              </a:spcAft>
              <a:buNone/>
            </a:pPr>
            <a:r>
              <a:rPr lang="en-US" sz="1450" b="1" dirty="0">
                <a:solidFill>
                  <a:srgbClr val="13294B"/>
                </a:solidFill>
                <a:latin typeface="Calibri" pitchFamily="34" charset="0"/>
                <a:ea typeface="Calibri" pitchFamily="34" charset="-122"/>
                <a:cs typeface="Calibri" pitchFamily="34" charset="-120"/>
              </a:rPr>
              <a:t>Emergent quantum field theory</a:t>
            </a:r>
            <a:endParaRPr lang="en-US" sz="1500" dirty="0"/>
          </a:p>
          <a:p>
            <a:pPr marL="0" indent="0" algn="l">
              <a:buNone/>
            </a:pPr>
            <a:r>
              <a:rPr lang="en-US" sz="1200" dirty="0">
                <a:solidFill>
                  <a:srgbClr val="5B6B82"/>
                </a:solidFill>
                <a:latin typeface="Calibri" pitchFamily="34" charset="0"/>
                <a:ea typeface="Calibri" pitchFamily="34" charset="-122"/>
                <a:cs typeface="Calibri" pitchFamily="34" charset="-120"/>
              </a:rPr>
              <a:t>gauge bosons, solitons, charges, gauge invariance, entanglement</a:t>
            </a:r>
            <a:endParaRPr lang="en-US" sz="1500" dirty="0"/>
          </a:p>
        </p:txBody>
      </p:sp>
      <p:sp>
        <p:nvSpPr>
          <p:cNvPr id="25" name="Shape 23"/>
          <p:cNvSpPr/>
          <p:nvPr/>
        </p:nvSpPr>
        <p:spPr>
          <a:xfrm>
            <a:off x="548640" y="4795285"/>
            <a:ext cx="11094415" cy="1280160"/>
          </a:xfrm>
          <a:prstGeom prst="roundRect">
            <a:avLst>
              <a:gd name="adj" fmla="val 5714"/>
            </a:avLst>
          </a:prstGeom>
          <a:solidFill>
            <a:srgbClr val="13294B"/>
          </a:solidFill>
          <a:ln w="12700">
            <a:solidFill>
              <a:srgbClr val="13294B"/>
            </a:solidFill>
            <a:prstDash val="solid"/>
          </a:ln>
        </p:spPr>
        <p:txBody>
          <a:bodyPr/>
          <a:lstStyle/>
          <a:p>
            <a:endParaRPr lang="ru-RU"/>
          </a:p>
        </p:txBody>
      </p:sp>
      <p:sp>
        <p:nvSpPr>
          <p:cNvPr id="26" name="Text 24"/>
          <p:cNvSpPr txBox="1"/>
          <p:nvPr/>
        </p:nvSpPr>
        <p:spPr>
          <a:xfrm>
            <a:off x="822960" y="4868437"/>
            <a:ext cx="3657600" cy="320040"/>
          </a:xfrm>
          <a:prstGeom prst="rect">
            <a:avLst/>
          </a:prstGeom>
          <a:noFill/>
          <a:ln/>
        </p:spPr>
        <p:txBody>
          <a:bodyPr wrap="square" lIns="0" tIns="0" rIns="0" bIns="0" rtlCol="0" anchor="t"/>
          <a:lstStyle/>
          <a:p>
            <a:pPr marL="0" indent="0" algn="l">
              <a:buNone/>
            </a:pPr>
            <a:r>
              <a:rPr lang="en-US" sz="1400" b="1" dirty="0">
                <a:solidFill>
                  <a:srgbClr val="F08A5D"/>
                </a:solidFill>
                <a:latin typeface="Calibri" pitchFamily="34" charset="0"/>
                <a:ea typeface="Calibri" pitchFamily="34" charset="-122"/>
                <a:cs typeface="Calibri" pitchFamily="34" charset="-120"/>
              </a:rPr>
              <a:t>More information</a:t>
            </a:r>
            <a:endParaRPr lang="en-US" sz="1400" dirty="0"/>
          </a:p>
        </p:txBody>
      </p:sp>
      <p:sp>
        <p:nvSpPr>
          <p:cNvPr id="27" name="Text 25"/>
          <p:cNvSpPr txBox="1"/>
          <p:nvPr/>
        </p:nvSpPr>
        <p:spPr>
          <a:xfrm>
            <a:off x="822960" y="5234197"/>
            <a:ext cx="3566160" cy="777240"/>
          </a:xfrm>
          <a:prstGeom prst="rect">
            <a:avLst/>
          </a:prstGeom>
          <a:noFill/>
          <a:ln/>
        </p:spPr>
        <p:txBody>
          <a:bodyPr wrap="square" lIns="0" tIns="0" rIns="0" bIns="0" rtlCol="0" anchor="t"/>
          <a:lstStyle/>
          <a:p>
            <a:pPr marL="0" indent="0" algn="l">
              <a:spcAft>
                <a:spcPts val="100"/>
              </a:spcAft>
              <a:buNone/>
            </a:pPr>
            <a:r>
              <a:rPr lang="en-US" sz="1400" b="1" dirty="0">
                <a:solidFill>
                  <a:srgbClr val="FFFFFF"/>
                </a:solidFill>
                <a:latin typeface="Calibri" pitchFamily="34" charset="0"/>
                <a:ea typeface="Calibri" pitchFamily="34" charset="-122"/>
                <a:cs typeface="Calibri" pitchFamily="34" charset="-120"/>
              </a:rPr>
              <a:t>ICPPA-2026 paper</a:t>
            </a:r>
            <a:endParaRPr lang="en-US" sz="1500" dirty="0"/>
          </a:p>
          <a:p>
            <a:pPr marL="0" indent="0" algn="l">
              <a:buNone/>
            </a:pPr>
            <a:r>
              <a:rPr lang="en-US" sz="1250" dirty="0">
                <a:solidFill>
                  <a:srgbClr val="C9D6EA"/>
                </a:solidFill>
                <a:latin typeface="Calibri" pitchFamily="34" charset="0"/>
                <a:ea typeface="Calibri" pitchFamily="34" charset="-122"/>
                <a:cs typeface="Calibri" pitchFamily="34" charset="-120"/>
              </a:rPr>
              <a:t>Physics of Atomic Nuclei (submitted)</a:t>
            </a:r>
            <a:endParaRPr lang="en-US" sz="1500" dirty="0"/>
          </a:p>
        </p:txBody>
      </p:sp>
      <p:sp>
        <p:nvSpPr>
          <p:cNvPr id="28" name="Text 26"/>
          <p:cNvSpPr txBox="1"/>
          <p:nvPr/>
        </p:nvSpPr>
        <p:spPr>
          <a:xfrm>
            <a:off x="4526280" y="5234197"/>
            <a:ext cx="3566160" cy="777240"/>
          </a:xfrm>
          <a:prstGeom prst="rect">
            <a:avLst/>
          </a:prstGeom>
          <a:noFill/>
          <a:ln/>
        </p:spPr>
        <p:txBody>
          <a:bodyPr wrap="square" lIns="0" tIns="0" rIns="0" bIns="0" rtlCol="0" anchor="t"/>
          <a:lstStyle/>
          <a:p>
            <a:pPr marL="0" indent="0" algn="l">
              <a:spcAft>
                <a:spcPts val="100"/>
              </a:spcAft>
              <a:buNone/>
            </a:pPr>
            <a:r>
              <a:rPr lang="en-US" sz="1400" b="1" dirty="0">
                <a:solidFill>
                  <a:srgbClr val="FFFFFF"/>
                </a:solidFill>
                <a:latin typeface="Calibri" pitchFamily="34" charset="0"/>
                <a:ea typeface="Calibri" pitchFamily="34" charset="-122"/>
                <a:cs typeface="Calibri" pitchFamily="34" charset="-120"/>
              </a:rPr>
              <a:t>Preprint 2026</a:t>
            </a:r>
            <a:endParaRPr lang="en-US" sz="1500" dirty="0"/>
          </a:p>
          <a:p>
            <a:pPr marL="0" indent="0" algn="l">
              <a:buNone/>
            </a:pPr>
            <a:r>
              <a:rPr lang="en-US" sz="1250" dirty="0">
                <a:solidFill>
                  <a:srgbClr val="C9D6EA"/>
                </a:solidFill>
                <a:latin typeface="Calibri" pitchFamily="34" charset="0"/>
                <a:ea typeface="Calibri" pitchFamily="34" charset="-122"/>
                <a:cs typeface="Calibri" pitchFamily="34" charset="-120"/>
              </a:rPr>
              <a:t>doi:10.13140/RG.2.2.16274.93121</a:t>
            </a:r>
            <a:endParaRPr lang="en-US" sz="1500" dirty="0"/>
          </a:p>
        </p:txBody>
      </p:sp>
      <p:sp>
        <p:nvSpPr>
          <p:cNvPr id="29" name="Text 27"/>
          <p:cNvSpPr txBox="1"/>
          <p:nvPr/>
        </p:nvSpPr>
        <p:spPr>
          <a:xfrm>
            <a:off x="8229600" y="5234197"/>
            <a:ext cx="3566160" cy="777240"/>
          </a:xfrm>
          <a:prstGeom prst="rect">
            <a:avLst/>
          </a:prstGeom>
          <a:noFill/>
          <a:ln/>
        </p:spPr>
        <p:txBody>
          <a:bodyPr wrap="square" lIns="0" tIns="0" rIns="0" bIns="0" rtlCol="0" anchor="t"/>
          <a:lstStyle/>
          <a:p>
            <a:pPr marL="0" indent="0" algn="l">
              <a:spcAft>
                <a:spcPts val="100"/>
              </a:spcAft>
              <a:buNone/>
            </a:pPr>
            <a:r>
              <a:rPr lang="en-US" sz="1400" b="1" dirty="0">
                <a:solidFill>
                  <a:srgbClr val="FFFFFF"/>
                </a:solidFill>
                <a:latin typeface="Calibri" pitchFamily="34" charset="0"/>
                <a:ea typeface="Calibri" pitchFamily="34" charset="-122"/>
                <a:cs typeface="Calibri" pitchFamily="34" charset="-120"/>
              </a:rPr>
              <a:t>IAC 2026</a:t>
            </a:r>
            <a:endParaRPr lang="en-US" sz="1500" dirty="0"/>
          </a:p>
          <a:p>
            <a:pPr marL="0" indent="0" algn="l">
              <a:buNone/>
            </a:pPr>
            <a:r>
              <a:rPr lang="en-US" sz="1250" dirty="0">
                <a:solidFill>
                  <a:srgbClr val="C9D6EA"/>
                </a:solidFill>
                <a:latin typeface="Calibri" pitchFamily="34" charset="0"/>
                <a:ea typeface="Calibri" pitchFamily="34" charset="-122"/>
                <a:cs typeface="Calibri" pitchFamily="34" charset="-120"/>
              </a:rPr>
              <a:t>D3.2B · x111964;  D4.4 · x112361</a:t>
            </a:r>
            <a:endParaRPr lang="en-US" sz="1500" dirty="0"/>
          </a:p>
        </p:txBody>
      </p:sp>
      <p:sp>
        <p:nvSpPr>
          <p:cNvPr id="30" name="Text 28"/>
          <p:cNvSpPr txBox="1"/>
          <p:nvPr/>
        </p:nvSpPr>
        <p:spPr>
          <a:xfrm>
            <a:off x="548640" y="6473952"/>
            <a:ext cx="7315200" cy="228600"/>
          </a:xfrm>
          <a:prstGeom prst="rect">
            <a:avLst/>
          </a:prstGeom>
          <a:noFill/>
          <a:ln/>
        </p:spPr>
        <p:txBody>
          <a:bodyPr wrap="square" lIns="0" tIns="0" rIns="0" bIns="0" rtlCol="0" anchor="t"/>
          <a:lstStyle/>
          <a:p>
            <a:pPr marL="0" indent="0" algn="l">
              <a:buNone/>
            </a:pPr>
            <a:r>
              <a:rPr lang="en-US" sz="1000" dirty="0">
                <a:solidFill>
                  <a:srgbClr val="8A97AB"/>
                </a:solidFill>
                <a:latin typeface="Calibri" pitchFamily="34" charset="0"/>
                <a:ea typeface="Calibri" pitchFamily="34" charset="-122"/>
                <a:cs typeface="Calibri" pitchFamily="34" charset="-120"/>
              </a:rPr>
              <a:t>ICPPA-2026 · Moscow · 27–30 October 2026 · Sergei Kupreev, RUDN University</a:t>
            </a:r>
            <a:endParaRPr lang="en-US" sz="1000" dirty="0"/>
          </a:p>
        </p:txBody>
      </p:sp>
      <p:sp>
        <p:nvSpPr>
          <p:cNvPr id="24" name="Text 14">
            <a:extLst>
              <a:ext uri="{FF2B5EF4-FFF2-40B4-BE49-F238E27FC236}">
                <a16:creationId xmlns:a16="http://schemas.microsoft.com/office/drawing/2014/main" id="{5B7B03CF-C266-A43F-603A-F112082E31B6}"/>
              </a:ext>
            </a:extLst>
          </p:cNvPr>
          <p:cNvSpPr txBox="1"/>
          <p:nvPr/>
        </p:nvSpPr>
        <p:spPr>
          <a:xfrm>
            <a:off x="10607040" y="6363670"/>
            <a:ext cx="1158546" cy="384048"/>
          </a:xfrm>
          <a:prstGeom prst="rect">
            <a:avLst/>
          </a:prstGeom>
          <a:noFill/>
          <a:ln/>
        </p:spPr>
        <p:txBody>
          <a:bodyPr wrap="square" lIns="0" tIns="0" rIns="0" bIns="0" rtlCol="0" anchor="t"/>
          <a:lstStyle/>
          <a:p>
            <a:pPr marL="0" indent="0" algn="r">
              <a:buNone/>
            </a:pPr>
            <a:r>
              <a:rPr lang="ru-RU" sz="2400" dirty="0">
                <a:solidFill>
                  <a:srgbClr val="8A97AB"/>
                </a:solidFill>
                <a:latin typeface="Calibri" pitchFamily="34" charset="0"/>
                <a:cs typeface="Calibri" pitchFamily="34" charset="-120"/>
              </a:rPr>
              <a:t>24</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1366</TotalTime>
  <Words>5355</Words>
  <Application>Microsoft Macintosh PowerPoint</Application>
  <PresentationFormat>Широкоэкранный</PresentationFormat>
  <Paragraphs>534</Paragraphs>
  <Slides>24</Slides>
  <Notes>24</Notes>
  <HiddenSlides>0</HiddenSlides>
  <MMClips>3</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24</vt:i4>
      </vt:variant>
    </vt:vector>
  </HeadingPairs>
  <TitlesOfParts>
    <vt:vector size="28" baseType="lpstr">
      <vt:lpstr>Arial</vt:lpstr>
      <vt:lpstr>Calibri</vt:lpstr>
      <vt:lpstr>Cambria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Principle of Motion Based on Change in Kinetic Momentum</dc:title>
  <dc:subject>PptxGenJS Presentation</dc:subject>
  <dc:creator>Yury Razoumny, Sergei Kupreev</dc:creator>
  <cp:lastModifiedBy>Купреев Сергей Алексеевич</cp:lastModifiedBy>
  <cp:revision>11</cp:revision>
  <dcterms:created xsi:type="dcterms:W3CDTF">2026-09-26T12:30:48Z</dcterms:created>
  <dcterms:modified xsi:type="dcterms:W3CDTF">2026-10-28T20:57:34Z</dcterms:modified>
</cp:coreProperties>
</file>