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20"/>
  </p:notesMasterIdLst>
  <p:sldIdLst>
    <p:sldId id="256" r:id="rId3"/>
    <p:sldId id="257" r:id="rId4"/>
    <p:sldId id="258" r:id="rId5"/>
    <p:sldId id="259" r:id="rId6"/>
    <p:sldId id="260" r:id="rId7"/>
    <p:sldId id="261" r:id="rId8"/>
    <p:sldId id="263" r:id="rId9"/>
    <p:sldId id="264" r:id="rId10"/>
    <p:sldId id="265" r:id="rId11"/>
    <p:sldId id="262" r:id="rId12"/>
    <p:sldId id="273" r:id="rId13"/>
    <p:sldId id="266" r:id="rId14"/>
    <p:sldId id="267" r:id="rId15"/>
    <p:sldId id="268" r:id="rId16"/>
    <p:sldId id="271" r:id="rId17"/>
    <p:sldId id="272" r:id="rId18"/>
    <p:sldId id="269" r:id="rId1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07" autoAdjust="0"/>
  </p:normalViewPr>
  <p:slideViewPr>
    <p:cSldViewPr snapToGrid="0">
      <p:cViewPr varScale="1">
        <p:scale>
          <a:sx n="109" d="100"/>
          <a:sy n="109" d="100"/>
        </p:scale>
        <p:origin x="636"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6" name="PlaceHolder 1"/>
          <p:cNvSpPr>
            <a:spLocks noGrp="1"/>
          </p:cNvSpPr>
          <p:nvPr>
            <p:ph type="body"/>
          </p:nvPr>
        </p:nvSpPr>
        <p:spPr>
          <a:xfrm>
            <a:off x="777240" y="4777560"/>
            <a:ext cx="6217560" cy="4525920"/>
          </a:xfrm>
          <a:prstGeom prst="rect">
            <a:avLst/>
          </a:prstGeom>
        </p:spPr>
        <p:txBody>
          <a:bodyPr lIns="0" tIns="0" rIns="0" bIns="0"/>
          <a:lstStyle/>
          <a:p>
            <a:r>
              <a:rPr lang="en-US" sz="2000" b="0" strike="noStrike" spc="-1">
                <a:solidFill>
                  <a:srgbClr val="000000"/>
                </a:solidFill>
                <a:uFill>
                  <a:solidFill>
                    <a:srgbClr val="FFFFFF"/>
                  </a:solidFill>
                </a:uFill>
                <a:latin typeface="Arial"/>
              </a:rPr>
              <a:t>Для правки формата примечаний щёлкните мышью</a:t>
            </a:r>
          </a:p>
        </p:txBody>
      </p:sp>
      <p:sp>
        <p:nvSpPr>
          <p:cNvPr id="77" name="PlaceHolder 2"/>
          <p:cNvSpPr>
            <a:spLocks noGrp="1"/>
          </p:cNvSpPr>
          <p:nvPr>
            <p:ph type="hdr"/>
          </p:nvPr>
        </p:nvSpPr>
        <p:spPr>
          <a:xfrm>
            <a:off x="0" y="0"/>
            <a:ext cx="3372840" cy="502560"/>
          </a:xfrm>
          <a:prstGeom prst="rect">
            <a:avLst/>
          </a:prstGeom>
        </p:spPr>
        <p:txBody>
          <a:bodyPr lIns="0" tIns="0" rIns="0" bIns="0"/>
          <a:lstStyle/>
          <a:p>
            <a:r>
              <a:rPr lang="en-US" sz="1400" b="0" strike="noStrike" spc="-1">
                <a:solidFill>
                  <a:srgbClr val="000000"/>
                </a:solidFill>
                <a:uFill>
                  <a:solidFill>
                    <a:srgbClr val="FFFFFF"/>
                  </a:solidFill>
                </a:uFill>
                <a:latin typeface="Times New Roman"/>
              </a:rPr>
              <a:t> </a:t>
            </a:r>
          </a:p>
        </p:txBody>
      </p:sp>
      <p:sp>
        <p:nvSpPr>
          <p:cNvPr id="78" name="PlaceHolder 3"/>
          <p:cNvSpPr>
            <a:spLocks noGrp="1"/>
          </p:cNvSpPr>
          <p:nvPr>
            <p:ph type="dt"/>
          </p:nvPr>
        </p:nvSpPr>
        <p:spPr>
          <a:xfrm>
            <a:off x="4399200" y="0"/>
            <a:ext cx="3372840" cy="502560"/>
          </a:xfrm>
          <a:prstGeom prst="rect">
            <a:avLst/>
          </a:prstGeom>
        </p:spPr>
        <p:txBody>
          <a:bodyPr lIns="0" tIns="0" rIns="0" bIns="0"/>
          <a:lstStyle/>
          <a:p>
            <a:pPr algn="r"/>
            <a:r>
              <a:rPr lang="en-US" sz="1400" b="0" strike="noStrike" spc="-1">
                <a:solidFill>
                  <a:srgbClr val="000000"/>
                </a:solidFill>
                <a:uFill>
                  <a:solidFill>
                    <a:srgbClr val="FFFFFF"/>
                  </a:solidFill>
                </a:uFill>
                <a:latin typeface="Times New Roman"/>
              </a:rPr>
              <a:t> </a:t>
            </a:r>
          </a:p>
        </p:txBody>
      </p:sp>
      <p:sp>
        <p:nvSpPr>
          <p:cNvPr id="79" name="PlaceHolder 4"/>
          <p:cNvSpPr>
            <a:spLocks noGrp="1"/>
          </p:cNvSpPr>
          <p:nvPr>
            <p:ph type="ftr"/>
          </p:nvPr>
        </p:nvSpPr>
        <p:spPr>
          <a:xfrm>
            <a:off x="0" y="9555480"/>
            <a:ext cx="3372840" cy="502560"/>
          </a:xfrm>
          <a:prstGeom prst="rect">
            <a:avLst/>
          </a:prstGeom>
        </p:spPr>
        <p:txBody>
          <a:bodyPr lIns="0" tIns="0" rIns="0" bIns="0" anchor="b"/>
          <a:lstStyle/>
          <a:p>
            <a:r>
              <a:rPr lang="en-US" sz="1400" b="0" strike="noStrike" spc="-1">
                <a:solidFill>
                  <a:srgbClr val="000000"/>
                </a:solidFill>
                <a:uFill>
                  <a:solidFill>
                    <a:srgbClr val="FFFFFF"/>
                  </a:solidFill>
                </a:uFill>
                <a:latin typeface="Times New Roman"/>
              </a:rPr>
              <a:t> </a:t>
            </a:r>
          </a:p>
        </p:txBody>
      </p:sp>
      <p:sp>
        <p:nvSpPr>
          <p:cNvPr id="80" name="PlaceHolder 5"/>
          <p:cNvSpPr>
            <a:spLocks noGrp="1"/>
          </p:cNvSpPr>
          <p:nvPr>
            <p:ph type="sldNum"/>
          </p:nvPr>
        </p:nvSpPr>
        <p:spPr>
          <a:xfrm>
            <a:off x="4399200" y="9555480"/>
            <a:ext cx="3372840" cy="502560"/>
          </a:xfrm>
          <a:prstGeom prst="rect">
            <a:avLst/>
          </a:prstGeom>
        </p:spPr>
        <p:txBody>
          <a:bodyPr lIns="0" tIns="0" rIns="0" bIns="0" anchor="b"/>
          <a:lstStyle/>
          <a:p>
            <a:pPr algn="r"/>
            <a:fld id="{D953D3BA-56F4-4D63-A8D1-C325C8F19944}" type="slidenum">
              <a:rPr lang="en-US" sz="1400" b="0" strike="noStrike" spc="-1">
                <a:solidFill>
                  <a:srgbClr val="000000"/>
                </a:solidFill>
                <a:uFill>
                  <a:solidFill>
                    <a:srgbClr val="FFFFFF"/>
                  </a:solidFill>
                </a:uFill>
                <a:latin typeface="Times New Roman"/>
              </a:rPr>
              <a:t>‹#›</a:t>
            </a:fld>
            <a:endParaRPr lang="en-US" sz="14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711757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CustomShape 1"/>
          <p:cNvSpPr/>
          <p:nvPr/>
        </p:nvSpPr>
        <p:spPr>
          <a:xfrm>
            <a:off x="3884760" y="8685360"/>
            <a:ext cx="2970000" cy="456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CAC25950-81F6-4C4A-B464-205AD7DED43F}" type="slidenum">
              <a:rPr lang="en-US" sz="1200" b="0" strike="noStrike" spc="-1">
                <a:solidFill>
                  <a:srgbClr val="000000"/>
                </a:solidFill>
                <a:uFill>
                  <a:solidFill>
                    <a:srgbClr val="FFFFFF"/>
                  </a:solidFill>
                </a:uFill>
                <a:latin typeface="Times New Roman"/>
                <a:ea typeface="SimSun"/>
              </a:rPr>
              <a:t>1</a:t>
            </a:fld>
            <a:endParaRPr lang="en-US" sz="1200" b="0" strike="noStrike" spc="-1">
              <a:solidFill>
                <a:srgbClr val="000000"/>
              </a:solidFill>
              <a:uFill>
                <a:solidFill>
                  <a:srgbClr val="FFFFFF"/>
                </a:solidFill>
              </a:uFill>
              <a:latin typeface="Arial"/>
            </a:endParaRPr>
          </a:p>
        </p:txBody>
      </p:sp>
      <p:sp>
        <p:nvSpPr>
          <p:cNvPr id="275" name="PlaceHolder 2"/>
          <p:cNvSpPr>
            <a:spLocks noGrp="1"/>
          </p:cNvSpPr>
          <p:nvPr>
            <p:ph type="body"/>
          </p:nvPr>
        </p:nvSpPr>
        <p:spPr>
          <a:xfrm>
            <a:off x="974880" y="4560840"/>
            <a:ext cx="5359320" cy="4314600"/>
          </a:xfrm>
          <a:prstGeom prst="rect">
            <a:avLst/>
          </a:prstGeom>
        </p:spPr>
        <p:txBody>
          <a:bodyPr lIns="0" tIns="0" rIns="0" bIns="0" anchor="ctr"/>
          <a:lstStyle/>
          <a:p>
            <a:endParaRPr lang="en-US" sz="2000" b="0" strike="noStrike" spc="-1">
              <a:solidFill>
                <a:srgbClr val="000000"/>
              </a:solidFill>
              <a:uFill>
                <a:solidFill>
                  <a:srgbClr val="FFFFFF"/>
                </a:solidFill>
              </a:uFill>
              <a:latin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CustomShape 1"/>
          <p:cNvSpPr/>
          <p:nvPr/>
        </p:nvSpPr>
        <p:spPr>
          <a:xfrm>
            <a:off x="3884760" y="8685360"/>
            <a:ext cx="2970000" cy="456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E3323B92-9DE8-448A-A474-8882711F79A2}" type="slidenum">
              <a:rPr lang="en-US" sz="1200" b="0" strike="noStrike" spc="-1">
                <a:solidFill>
                  <a:srgbClr val="000000"/>
                </a:solidFill>
                <a:uFill>
                  <a:solidFill>
                    <a:srgbClr val="FFFFFF"/>
                  </a:solidFill>
                </a:uFill>
                <a:latin typeface="Times New Roman"/>
                <a:ea typeface="SimSun"/>
              </a:rPr>
              <a:t>2</a:t>
            </a:fld>
            <a:endParaRPr lang="en-US" sz="1200" b="0" strike="noStrike" spc="-1">
              <a:solidFill>
                <a:srgbClr val="000000"/>
              </a:solidFill>
              <a:uFill>
                <a:solidFill>
                  <a:srgbClr val="FFFFFF"/>
                </a:solidFill>
              </a:uFill>
              <a:latin typeface="Arial"/>
            </a:endParaRPr>
          </a:p>
        </p:txBody>
      </p:sp>
      <p:sp>
        <p:nvSpPr>
          <p:cNvPr id="277" name="PlaceHolder 2"/>
          <p:cNvSpPr>
            <a:spLocks noGrp="1"/>
          </p:cNvSpPr>
          <p:nvPr>
            <p:ph type="body"/>
          </p:nvPr>
        </p:nvSpPr>
        <p:spPr>
          <a:xfrm>
            <a:off x="974880" y="4560840"/>
            <a:ext cx="5359320" cy="4314600"/>
          </a:xfrm>
          <a:prstGeom prst="rect">
            <a:avLst/>
          </a:prstGeom>
        </p:spPr>
        <p:txBody>
          <a:bodyPr lIns="0" tIns="0" rIns="0" bIns="0" anchor="ctr"/>
          <a:lstStyle/>
          <a:p>
            <a:endParaRPr lang="en-US" sz="2000" b="0" strike="noStrike" spc="-1">
              <a:solidFill>
                <a:srgbClr val="000000"/>
              </a:solidFill>
              <a:uFill>
                <a:solidFill>
                  <a:srgbClr val="FFFFFF"/>
                </a:solidFill>
              </a:uFill>
              <a:latin typeface="Arial"/>
            </a:endParaRPr>
          </a:p>
        </p:txBody>
      </p:sp>
      <p:sp>
        <p:nvSpPr>
          <p:cNvPr id="278" name="CustomShape 3"/>
          <p:cNvSpPr/>
          <p:nvPr/>
        </p:nvSpPr>
        <p:spPr>
          <a:xfrm>
            <a:off x="4145040" y="9121680"/>
            <a:ext cx="3168360" cy="477720"/>
          </a:xfrm>
          <a:prstGeom prst="rect">
            <a:avLst/>
          </a:prstGeom>
          <a:noFill/>
          <a:ln w="9360">
            <a:noFill/>
          </a:ln>
        </p:spPr>
        <p:style>
          <a:lnRef idx="0">
            <a:scrgbClr r="0" g="0" b="0"/>
          </a:lnRef>
          <a:fillRef idx="0">
            <a:scrgbClr r="0" g="0" b="0"/>
          </a:fillRef>
          <a:effectRef idx="0">
            <a:scrgbClr r="0" g="0" b="0"/>
          </a:effectRef>
          <a:fontRef idx="minor"/>
        </p:style>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CustomShape 1"/>
          <p:cNvSpPr/>
          <p:nvPr/>
        </p:nvSpPr>
        <p:spPr>
          <a:xfrm>
            <a:off x="3884760" y="8685360"/>
            <a:ext cx="2970000" cy="456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407745F8-9087-4EF6-9745-344CCC6991BC}" type="slidenum">
              <a:rPr lang="en-US" sz="1200" b="0" strike="noStrike" spc="-1">
                <a:solidFill>
                  <a:srgbClr val="000000"/>
                </a:solidFill>
                <a:uFill>
                  <a:solidFill>
                    <a:srgbClr val="FFFFFF"/>
                  </a:solidFill>
                </a:uFill>
                <a:latin typeface="Times New Roman"/>
                <a:ea typeface="SimSun"/>
              </a:rPr>
              <a:t>3</a:t>
            </a:fld>
            <a:endParaRPr lang="en-US" sz="1200" b="0" strike="noStrike" spc="-1">
              <a:solidFill>
                <a:srgbClr val="000000"/>
              </a:solidFill>
              <a:uFill>
                <a:solidFill>
                  <a:srgbClr val="FFFFFF"/>
                </a:solidFill>
              </a:uFill>
              <a:latin typeface="Arial"/>
            </a:endParaRPr>
          </a:p>
        </p:txBody>
      </p:sp>
      <p:sp>
        <p:nvSpPr>
          <p:cNvPr id="280" name="PlaceHolder 2"/>
          <p:cNvSpPr>
            <a:spLocks noGrp="1"/>
          </p:cNvSpPr>
          <p:nvPr>
            <p:ph type="body"/>
          </p:nvPr>
        </p:nvSpPr>
        <p:spPr>
          <a:xfrm>
            <a:off x="974880" y="4560840"/>
            <a:ext cx="5359320" cy="4314600"/>
          </a:xfrm>
          <a:prstGeom prst="rect">
            <a:avLst/>
          </a:prstGeom>
        </p:spPr>
        <p:txBody>
          <a:bodyPr lIns="0" tIns="0" rIns="0" bIns="0" anchor="ctr"/>
          <a:lstStyle/>
          <a:p>
            <a:endParaRPr lang="en-US" sz="2000" b="0" strike="noStrike" spc="-1">
              <a:solidFill>
                <a:srgbClr val="000000"/>
              </a:solidFill>
              <a:uFill>
                <a:solidFill>
                  <a:srgbClr val="FFFFFF"/>
                </a:solidFill>
              </a:uFill>
              <a:latin typeface="Arial"/>
            </a:endParaRPr>
          </a:p>
        </p:txBody>
      </p:sp>
      <p:sp>
        <p:nvSpPr>
          <p:cNvPr id="281" name="CustomShape 3"/>
          <p:cNvSpPr/>
          <p:nvPr/>
        </p:nvSpPr>
        <p:spPr>
          <a:xfrm>
            <a:off x="4145040" y="9121680"/>
            <a:ext cx="3168360" cy="477720"/>
          </a:xfrm>
          <a:prstGeom prst="rect">
            <a:avLst/>
          </a:prstGeom>
          <a:noFill/>
          <a:ln w="9360">
            <a:noFill/>
          </a:ln>
        </p:spPr>
        <p:style>
          <a:lnRef idx="0">
            <a:scrgbClr r="0" g="0" b="0"/>
          </a:lnRef>
          <a:fillRef idx="0">
            <a:scrgbClr r="0" g="0" b="0"/>
          </a:fillRef>
          <a:effectRef idx="0">
            <a:scrgbClr r="0" g="0" b="0"/>
          </a:effectRef>
          <a:fontRef idx="minor"/>
        </p:style>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CustomShape 1"/>
          <p:cNvSpPr/>
          <p:nvPr/>
        </p:nvSpPr>
        <p:spPr>
          <a:xfrm>
            <a:off x="3884760" y="8685360"/>
            <a:ext cx="2970000" cy="456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9B7E57C5-F27A-4B2E-922C-9F574F683450}" type="slidenum">
              <a:rPr lang="en-US" sz="1200" b="0" strike="noStrike" spc="-1">
                <a:solidFill>
                  <a:srgbClr val="000000"/>
                </a:solidFill>
                <a:uFill>
                  <a:solidFill>
                    <a:srgbClr val="FFFFFF"/>
                  </a:solidFill>
                </a:uFill>
                <a:latin typeface="Times New Roman"/>
                <a:ea typeface="SimSun"/>
              </a:rPr>
              <a:t>4</a:t>
            </a:fld>
            <a:endParaRPr lang="en-US" sz="1200" b="0" strike="noStrike" spc="-1">
              <a:solidFill>
                <a:srgbClr val="000000"/>
              </a:solidFill>
              <a:uFill>
                <a:solidFill>
                  <a:srgbClr val="FFFFFF"/>
                </a:solidFill>
              </a:uFill>
              <a:latin typeface="Arial"/>
            </a:endParaRPr>
          </a:p>
        </p:txBody>
      </p:sp>
      <p:sp>
        <p:nvSpPr>
          <p:cNvPr id="283" name="PlaceHolder 2"/>
          <p:cNvSpPr>
            <a:spLocks noGrp="1"/>
          </p:cNvSpPr>
          <p:nvPr>
            <p:ph type="body"/>
          </p:nvPr>
        </p:nvSpPr>
        <p:spPr>
          <a:xfrm>
            <a:off x="974880" y="4560840"/>
            <a:ext cx="5359320" cy="4314600"/>
          </a:xfrm>
          <a:prstGeom prst="rect">
            <a:avLst/>
          </a:prstGeom>
        </p:spPr>
        <p:txBody>
          <a:bodyPr lIns="0" tIns="0" rIns="0" bIns="0" anchor="ctr"/>
          <a:lstStyle/>
          <a:p>
            <a:endParaRPr lang="en-US" sz="2000" b="0" strike="noStrike" spc="-1">
              <a:solidFill>
                <a:srgbClr val="000000"/>
              </a:solidFill>
              <a:uFill>
                <a:solidFill>
                  <a:srgbClr val="FFFFFF"/>
                </a:solidFill>
              </a:uFill>
              <a:latin typeface="Arial"/>
            </a:endParaRPr>
          </a:p>
        </p:txBody>
      </p:sp>
      <p:sp>
        <p:nvSpPr>
          <p:cNvPr id="284" name="CustomShape 3"/>
          <p:cNvSpPr/>
          <p:nvPr/>
        </p:nvSpPr>
        <p:spPr>
          <a:xfrm>
            <a:off x="4145040" y="9121680"/>
            <a:ext cx="3168360" cy="477720"/>
          </a:xfrm>
          <a:prstGeom prst="rect">
            <a:avLst/>
          </a:prstGeom>
          <a:noFill/>
          <a:ln w="9360">
            <a:noFill/>
          </a:ln>
        </p:spPr>
        <p:style>
          <a:lnRef idx="0">
            <a:scrgbClr r="0" g="0" b="0"/>
          </a:lnRef>
          <a:fillRef idx="0">
            <a:scrgbClr r="0" g="0" b="0"/>
          </a:fillRef>
          <a:effectRef idx="0">
            <a:scrgbClr r="0" g="0" b="0"/>
          </a:effectRef>
          <a:fontRef idx="minor"/>
        </p:style>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CustomShape 1"/>
          <p:cNvSpPr/>
          <p:nvPr/>
        </p:nvSpPr>
        <p:spPr>
          <a:xfrm>
            <a:off x="3884760" y="8685360"/>
            <a:ext cx="2970000" cy="456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50236272-3652-462C-8987-BE0F02DFC26A}" type="slidenum">
              <a:rPr lang="en-US" sz="1200" b="0" strike="noStrike" spc="-1">
                <a:solidFill>
                  <a:srgbClr val="000000"/>
                </a:solidFill>
                <a:uFill>
                  <a:solidFill>
                    <a:srgbClr val="FFFFFF"/>
                  </a:solidFill>
                </a:uFill>
                <a:latin typeface="Times New Roman"/>
                <a:ea typeface="SimSun"/>
              </a:rPr>
              <a:t>5</a:t>
            </a:fld>
            <a:endParaRPr lang="en-US" sz="1200" b="0" strike="noStrike" spc="-1">
              <a:solidFill>
                <a:srgbClr val="000000"/>
              </a:solidFill>
              <a:uFill>
                <a:solidFill>
                  <a:srgbClr val="FFFFFF"/>
                </a:solidFill>
              </a:uFill>
              <a:latin typeface="Arial"/>
            </a:endParaRPr>
          </a:p>
        </p:txBody>
      </p:sp>
      <p:sp>
        <p:nvSpPr>
          <p:cNvPr id="286" name="PlaceHolder 2"/>
          <p:cNvSpPr>
            <a:spLocks noGrp="1"/>
          </p:cNvSpPr>
          <p:nvPr>
            <p:ph type="body"/>
          </p:nvPr>
        </p:nvSpPr>
        <p:spPr>
          <a:xfrm>
            <a:off x="974880" y="4560840"/>
            <a:ext cx="5359320" cy="4314600"/>
          </a:xfrm>
          <a:prstGeom prst="rect">
            <a:avLst/>
          </a:prstGeom>
        </p:spPr>
        <p:txBody>
          <a:bodyPr lIns="0" tIns="0" rIns="0" bIns="0" anchor="ctr"/>
          <a:lstStyle/>
          <a:p>
            <a:endParaRPr lang="en-US" sz="2000" b="0" strike="noStrike" spc="-1" dirty="0">
              <a:solidFill>
                <a:srgbClr val="000000"/>
              </a:solidFill>
              <a:uFill>
                <a:solidFill>
                  <a:srgbClr val="FFFFFF"/>
                </a:solidFill>
              </a:uFill>
              <a:latin typeface="Arial"/>
            </a:endParaRPr>
          </a:p>
        </p:txBody>
      </p:sp>
      <p:sp>
        <p:nvSpPr>
          <p:cNvPr id="287" name="CustomShape 3"/>
          <p:cNvSpPr/>
          <p:nvPr/>
        </p:nvSpPr>
        <p:spPr>
          <a:xfrm>
            <a:off x="4145040" y="9121680"/>
            <a:ext cx="3168360" cy="477720"/>
          </a:xfrm>
          <a:prstGeom prst="rect">
            <a:avLst/>
          </a:prstGeom>
          <a:noFill/>
          <a:ln w="9360">
            <a:noFill/>
          </a:ln>
        </p:spPr>
        <p:style>
          <a:lnRef idx="0">
            <a:scrgbClr r="0" g="0" b="0"/>
          </a:lnRef>
          <a:fillRef idx="0">
            <a:scrgbClr r="0" g="0" b="0"/>
          </a:fillRef>
          <a:effectRef idx="0">
            <a:scrgbClr r="0" g="0" b="0"/>
          </a:effectRef>
          <a:fontRef idx="minor"/>
        </p:style>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CustomShape 1"/>
          <p:cNvSpPr/>
          <p:nvPr/>
        </p:nvSpPr>
        <p:spPr>
          <a:xfrm>
            <a:off x="3884760" y="8685360"/>
            <a:ext cx="2970000" cy="456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1948D780-8C68-4F9C-8178-1ADB01D8B9B4}" type="slidenum">
              <a:rPr lang="en-US" sz="1200" b="0" strike="noStrike" spc="-1">
                <a:solidFill>
                  <a:srgbClr val="000000"/>
                </a:solidFill>
                <a:uFill>
                  <a:solidFill>
                    <a:srgbClr val="FFFFFF"/>
                  </a:solidFill>
                </a:uFill>
                <a:latin typeface="Times New Roman"/>
                <a:ea typeface="SimSun"/>
              </a:rPr>
              <a:t>6</a:t>
            </a:fld>
            <a:endParaRPr lang="en-US" sz="1200" b="0" strike="noStrike" spc="-1">
              <a:solidFill>
                <a:srgbClr val="000000"/>
              </a:solidFill>
              <a:uFill>
                <a:solidFill>
                  <a:srgbClr val="FFFFFF"/>
                </a:solidFill>
              </a:uFill>
              <a:latin typeface="Arial"/>
            </a:endParaRPr>
          </a:p>
        </p:txBody>
      </p:sp>
      <p:sp>
        <p:nvSpPr>
          <p:cNvPr id="289" name="PlaceHolder 2"/>
          <p:cNvSpPr>
            <a:spLocks noGrp="1"/>
          </p:cNvSpPr>
          <p:nvPr>
            <p:ph type="body"/>
          </p:nvPr>
        </p:nvSpPr>
        <p:spPr>
          <a:xfrm>
            <a:off x="974880" y="4560840"/>
            <a:ext cx="5359320" cy="4314600"/>
          </a:xfrm>
          <a:prstGeom prst="rect">
            <a:avLst/>
          </a:prstGeom>
        </p:spPr>
        <p:txBody>
          <a:bodyPr lIns="0" tIns="0" rIns="0" bIns="0" anchor="ctr"/>
          <a:lstStyle/>
          <a:p>
            <a:endParaRPr lang="en-US" sz="2000" b="0" strike="noStrike" spc="-1">
              <a:solidFill>
                <a:srgbClr val="000000"/>
              </a:solidFill>
              <a:uFill>
                <a:solidFill>
                  <a:srgbClr val="FFFFFF"/>
                </a:solidFill>
              </a:uFill>
              <a:latin typeface="Arial"/>
            </a:endParaRPr>
          </a:p>
        </p:txBody>
      </p:sp>
      <p:sp>
        <p:nvSpPr>
          <p:cNvPr id="290" name="CustomShape 3"/>
          <p:cNvSpPr/>
          <p:nvPr/>
        </p:nvSpPr>
        <p:spPr>
          <a:xfrm>
            <a:off x="4145040" y="9121680"/>
            <a:ext cx="3168360" cy="477720"/>
          </a:xfrm>
          <a:prstGeom prst="rect">
            <a:avLst/>
          </a:prstGeom>
          <a:noFill/>
          <a:ln w="9360">
            <a:noFill/>
          </a:ln>
        </p:spPr>
        <p:style>
          <a:lnRef idx="0">
            <a:scrgbClr r="0" g="0" b="0"/>
          </a:lnRef>
          <a:fillRef idx="0">
            <a:scrgbClr r="0" g="0" b="0"/>
          </a:fillRef>
          <a:effectRef idx="0">
            <a:scrgbClr r="0" g="0" b="0"/>
          </a:effectRef>
          <a:fontRef idx="minor"/>
        </p:style>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 name="CustomShape 1"/>
          <p:cNvSpPr/>
          <p:nvPr/>
        </p:nvSpPr>
        <p:spPr>
          <a:xfrm>
            <a:off x="3884760" y="8685360"/>
            <a:ext cx="2970000" cy="456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9ECCB245-1131-4784-932D-9E9D5ED2493D}" type="slidenum">
              <a:rPr lang="en-US" sz="1200" b="0" strike="noStrike" spc="-1">
                <a:solidFill>
                  <a:srgbClr val="000000"/>
                </a:solidFill>
                <a:uFill>
                  <a:solidFill>
                    <a:srgbClr val="FFFFFF"/>
                  </a:solidFill>
                </a:uFill>
                <a:latin typeface="Times New Roman"/>
                <a:ea typeface="SimSun"/>
              </a:rPr>
              <a:t>7</a:t>
            </a:fld>
            <a:endParaRPr lang="en-US" sz="1200" b="0" strike="noStrike" spc="-1">
              <a:solidFill>
                <a:srgbClr val="000000"/>
              </a:solidFill>
              <a:uFill>
                <a:solidFill>
                  <a:srgbClr val="FFFFFF"/>
                </a:solidFill>
              </a:uFill>
              <a:latin typeface="Arial"/>
            </a:endParaRPr>
          </a:p>
        </p:txBody>
      </p:sp>
      <p:sp>
        <p:nvSpPr>
          <p:cNvPr id="295" name="PlaceHolder 2"/>
          <p:cNvSpPr>
            <a:spLocks noGrp="1"/>
          </p:cNvSpPr>
          <p:nvPr>
            <p:ph type="body"/>
          </p:nvPr>
        </p:nvSpPr>
        <p:spPr>
          <a:xfrm>
            <a:off x="974880" y="4560840"/>
            <a:ext cx="5359320" cy="4314600"/>
          </a:xfrm>
          <a:prstGeom prst="rect">
            <a:avLst/>
          </a:prstGeom>
        </p:spPr>
        <p:txBody>
          <a:bodyPr lIns="0" tIns="0" rIns="0" bIns="0" anchor="ctr"/>
          <a:lstStyle/>
          <a:p>
            <a:endParaRPr lang="en-US" sz="2000" b="0" strike="noStrike" spc="-1" dirty="0">
              <a:solidFill>
                <a:srgbClr val="000000"/>
              </a:solidFill>
              <a:uFill>
                <a:solidFill>
                  <a:srgbClr val="FFFFFF"/>
                </a:solidFill>
              </a:uFill>
              <a:latin typeface="Arial"/>
            </a:endParaRPr>
          </a:p>
        </p:txBody>
      </p:sp>
      <p:sp>
        <p:nvSpPr>
          <p:cNvPr id="296" name="CustomShape 3"/>
          <p:cNvSpPr/>
          <p:nvPr/>
        </p:nvSpPr>
        <p:spPr>
          <a:xfrm>
            <a:off x="4145040" y="9121680"/>
            <a:ext cx="3168360" cy="477720"/>
          </a:xfrm>
          <a:prstGeom prst="rect">
            <a:avLst/>
          </a:prstGeom>
          <a:noFill/>
          <a:ln w="9360">
            <a:noFill/>
          </a:ln>
        </p:spPr>
        <p:style>
          <a:lnRef idx="0">
            <a:scrgbClr r="0" g="0" b="0"/>
          </a:lnRef>
          <a:fillRef idx="0">
            <a:scrgbClr r="0" g="0" b="0"/>
          </a:fillRef>
          <a:effectRef idx="0">
            <a:scrgbClr r="0" g="0" b="0"/>
          </a:effectRef>
          <a:fontRef idx="minor"/>
        </p:style>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CustomShape 1"/>
          <p:cNvSpPr/>
          <p:nvPr/>
        </p:nvSpPr>
        <p:spPr>
          <a:xfrm>
            <a:off x="3884760" y="8685360"/>
            <a:ext cx="2970000" cy="456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971BB4FA-6DF3-4451-AA33-3119022053F4}" type="slidenum">
              <a:rPr lang="en-US" sz="1200" b="0" strike="noStrike" spc="-1">
                <a:solidFill>
                  <a:srgbClr val="000000"/>
                </a:solidFill>
                <a:uFill>
                  <a:solidFill>
                    <a:srgbClr val="FFFFFF"/>
                  </a:solidFill>
                </a:uFill>
                <a:latin typeface="Times New Roman"/>
                <a:ea typeface="SimSun"/>
              </a:rPr>
              <a:t>8</a:t>
            </a:fld>
            <a:endParaRPr lang="en-US" sz="1200" b="0" strike="noStrike" spc="-1">
              <a:solidFill>
                <a:srgbClr val="000000"/>
              </a:solidFill>
              <a:uFill>
                <a:solidFill>
                  <a:srgbClr val="FFFFFF"/>
                </a:solidFill>
              </a:uFill>
              <a:latin typeface="Arial"/>
            </a:endParaRPr>
          </a:p>
        </p:txBody>
      </p:sp>
      <p:sp>
        <p:nvSpPr>
          <p:cNvPr id="298" name="PlaceHolder 2"/>
          <p:cNvSpPr>
            <a:spLocks noGrp="1"/>
          </p:cNvSpPr>
          <p:nvPr>
            <p:ph type="body"/>
          </p:nvPr>
        </p:nvSpPr>
        <p:spPr>
          <a:xfrm>
            <a:off x="974880" y="4560840"/>
            <a:ext cx="5359320" cy="4314600"/>
          </a:xfrm>
          <a:prstGeom prst="rect">
            <a:avLst/>
          </a:prstGeom>
        </p:spPr>
        <p:txBody>
          <a:bodyPr lIns="0" tIns="0" rIns="0" bIns="0" anchor="ctr"/>
          <a:lstStyle/>
          <a:p>
            <a:endParaRPr lang="en-US" sz="2000" b="0" strike="noStrike" spc="-1">
              <a:solidFill>
                <a:srgbClr val="000000"/>
              </a:solidFill>
              <a:uFill>
                <a:solidFill>
                  <a:srgbClr val="FFFFFF"/>
                </a:solidFill>
              </a:uFill>
              <a:latin typeface="Arial"/>
            </a:endParaRPr>
          </a:p>
        </p:txBody>
      </p:sp>
      <p:sp>
        <p:nvSpPr>
          <p:cNvPr id="299" name="CustomShape 3"/>
          <p:cNvSpPr/>
          <p:nvPr/>
        </p:nvSpPr>
        <p:spPr>
          <a:xfrm>
            <a:off x="4145040" y="9121680"/>
            <a:ext cx="3168360" cy="477720"/>
          </a:xfrm>
          <a:prstGeom prst="rect">
            <a:avLst/>
          </a:prstGeom>
          <a:noFill/>
          <a:ln w="9360">
            <a:noFill/>
          </a:ln>
        </p:spPr>
        <p:style>
          <a:lnRef idx="0">
            <a:scrgbClr r="0" g="0" b="0"/>
          </a:lnRef>
          <a:fillRef idx="0">
            <a:scrgbClr r="0" g="0" b="0"/>
          </a:fillRef>
          <a:effectRef idx="0">
            <a:scrgbClr r="0" g="0" b="0"/>
          </a:effectRef>
          <a:fontRef idx="minor"/>
        </p:style>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CustomShape 1"/>
          <p:cNvSpPr/>
          <p:nvPr/>
        </p:nvSpPr>
        <p:spPr>
          <a:xfrm>
            <a:off x="3884760" y="8685360"/>
            <a:ext cx="2970000" cy="456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CFDD7471-D274-44BD-A7C4-38CD55E1448F}" type="slidenum">
              <a:rPr lang="en-US" sz="1200" b="0" strike="noStrike" spc="-1">
                <a:solidFill>
                  <a:srgbClr val="000000"/>
                </a:solidFill>
                <a:uFill>
                  <a:solidFill>
                    <a:srgbClr val="FFFFFF"/>
                  </a:solidFill>
                </a:uFill>
                <a:latin typeface="Times New Roman"/>
                <a:ea typeface="SimSun"/>
              </a:rPr>
              <a:t>9</a:t>
            </a:fld>
            <a:endParaRPr lang="en-US" sz="1200" b="0" strike="noStrike" spc="-1">
              <a:solidFill>
                <a:srgbClr val="000000"/>
              </a:solidFill>
              <a:uFill>
                <a:solidFill>
                  <a:srgbClr val="FFFFFF"/>
                </a:solidFill>
              </a:uFill>
              <a:latin typeface="Arial"/>
            </a:endParaRPr>
          </a:p>
        </p:txBody>
      </p:sp>
      <p:sp>
        <p:nvSpPr>
          <p:cNvPr id="301" name="PlaceHolder 2"/>
          <p:cNvSpPr>
            <a:spLocks noGrp="1"/>
          </p:cNvSpPr>
          <p:nvPr>
            <p:ph type="body"/>
          </p:nvPr>
        </p:nvSpPr>
        <p:spPr>
          <a:xfrm>
            <a:off x="974880" y="4560840"/>
            <a:ext cx="5359320" cy="4314600"/>
          </a:xfrm>
          <a:prstGeom prst="rect">
            <a:avLst/>
          </a:prstGeom>
        </p:spPr>
        <p:txBody>
          <a:bodyPr lIns="0" tIns="0" rIns="0" bIns="0" anchor="ctr"/>
          <a:lstStyle/>
          <a:p>
            <a:endParaRPr lang="en-US" sz="2000" b="0" strike="noStrike" spc="-1">
              <a:solidFill>
                <a:srgbClr val="000000"/>
              </a:solidFill>
              <a:uFill>
                <a:solidFill>
                  <a:srgbClr val="FFFFFF"/>
                </a:solidFill>
              </a:uFill>
              <a:latin typeface="Arial"/>
            </a:endParaRPr>
          </a:p>
        </p:txBody>
      </p:sp>
      <p:sp>
        <p:nvSpPr>
          <p:cNvPr id="302" name="CustomShape 3"/>
          <p:cNvSpPr/>
          <p:nvPr/>
        </p:nvSpPr>
        <p:spPr>
          <a:xfrm>
            <a:off x="4145040" y="9121680"/>
            <a:ext cx="3168360" cy="477720"/>
          </a:xfrm>
          <a:prstGeom prst="rect">
            <a:avLst/>
          </a:prstGeom>
          <a:noFill/>
          <a:ln w="9360">
            <a:noFill/>
          </a:ln>
        </p:spPr>
        <p:style>
          <a:lnRef idx="0">
            <a:scrgbClr r="0" g="0" b="0"/>
          </a:lnRef>
          <a:fillRef idx="0">
            <a:scrgbClr r="0" g="0" b="0"/>
          </a:fillRef>
          <a:effectRef idx="0">
            <a:scrgbClr r="0" g="0" b="0"/>
          </a:effectRef>
          <a:fontRef idx="minor"/>
        </p:style>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CustomShape 1"/>
          <p:cNvSpPr/>
          <p:nvPr/>
        </p:nvSpPr>
        <p:spPr>
          <a:xfrm>
            <a:off x="3884760" y="8685360"/>
            <a:ext cx="2970000" cy="456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D33ED977-48D8-431C-848C-0491C496BDE4}" type="slidenum">
              <a:rPr lang="en-US" sz="1200" b="0" strike="noStrike" spc="-1">
                <a:solidFill>
                  <a:srgbClr val="000000"/>
                </a:solidFill>
                <a:uFill>
                  <a:solidFill>
                    <a:srgbClr val="FFFFFF"/>
                  </a:solidFill>
                </a:uFill>
                <a:latin typeface="Times New Roman"/>
                <a:ea typeface="SimSun"/>
              </a:rPr>
              <a:t>10</a:t>
            </a:fld>
            <a:endParaRPr lang="en-US" sz="1200" b="0" strike="noStrike" spc="-1">
              <a:solidFill>
                <a:srgbClr val="000000"/>
              </a:solidFill>
              <a:uFill>
                <a:solidFill>
                  <a:srgbClr val="FFFFFF"/>
                </a:solidFill>
              </a:uFill>
              <a:latin typeface="Arial"/>
            </a:endParaRPr>
          </a:p>
        </p:txBody>
      </p:sp>
      <p:sp>
        <p:nvSpPr>
          <p:cNvPr id="292" name="PlaceHolder 2"/>
          <p:cNvSpPr>
            <a:spLocks noGrp="1"/>
          </p:cNvSpPr>
          <p:nvPr>
            <p:ph type="body"/>
          </p:nvPr>
        </p:nvSpPr>
        <p:spPr>
          <a:xfrm>
            <a:off x="974880" y="4560840"/>
            <a:ext cx="5359320" cy="4314600"/>
          </a:xfrm>
          <a:prstGeom prst="rect">
            <a:avLst/>
          </a:prstGeom>
        </p:spPr>
        <p:txBody>
          <a:bodyPr lIns="0" tIns="0" rIns="0" bIns="0" anchor="ctr"/>
          <a:lstStyle/>
          <a:p>
            <a:endParaRPr lang="en-US" sz="2000" b="0" strike="noStrike" spc="-1">
              <a:solidFill>
                <a:srgbClr val="000000"/>
              </a:solidFill>
              <a:uFill>
                <a:solidFill>
                  <a:srgbClr val="FFFFFF"/>
                </a:solidFill>
              </a:uFill>
              <a:latin typeface="Arial"/>
            </a:endParaRPr>
          </a:p>
        </p:txBody>
      </p:sp>
      <p:sp>
        <p:nvSpPr>
          <p:cNvPr id="293" name="CustomShape 3"/>
          <p:cNvSpPr/>
          <p:nvPr/>
        </p:nvSpPr>
        <p:spPr>
          <a:xfrm>
            <a:off x="4145040" y="9121680"/>
            <a:ext cx="3168360" cy="477720"/>
          </a:xfrm>
          <a:prstGeom prst="rect">
            <a:avLst/>
          </a:prstGeom>
          <a:noFill/>
          <a:ln w="9360">
            <a:noFill/>
          </a:ln>
        </p:spPr>
        <p:style>
          <a:lnRef idx="0">
            <a:scrgbClr r="0" g="0" b="0"/>
          </a:lnRef>
          <a:fillRef idx="0">
            <a:scrgbClr r="0" g="0" b="0"/>
          </a:fillRef>
          <a:effectRef idx="0">
            <a:scrgbClr r="0" g="0" b="0"/>
          </a:effectRef>
          <a:fontRef idx="minor"/>
        </p:style>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 name="PlaceHolder 1"/>
          <p:cNvSpPr>
            <a:spLocks noGrp="1"/>
          </p:cNvSpPr>
          <p:nvPr>
            <p:ph type="sldNum" idx="10"/>
          </p:nvPr>
        </p:nvSpPr>
        <p:spPr>
          <a:xfrm>
            <a:off x="3884760" y="8685360"/>
            <a:ext cx="2971440" cy="458280"/>
          </a:xfrm>
          <a:prstGeom prst="rect">
            <a:avLst/>
          </a:prstGeom>
          <a:noFill/>
          <a:ln w="0">
            <a:noFill/>
          </a:ln>
        </p:spPr>
        <p:txBody>
          <a:bodyPr anchor="b">
            <a:noAutofit/>
          </a:bodyPr>
          <a:lstStyle>
            <a:lvl1pPr algn="r">
              <a:lnSpc>
                <a:spcPct val="100000"/>
              </a:lnSpc>
              <a:buNone/>
              <a:tabLst>
                <a:tab pos="765000" algn="l"/>
                <a:tab pos="1530360" algn="l"/>
                <a:tab pos="2295360" algn="l"/>
                <a:tab pos="3060720" algn="l"/>
              </a:tabLst>
              <a:defRPr lang="ru-RU" sz="1200" b="0" strike="noStrike" spc="-1">
                <a:solidFill>
                  <a:srgbClr val="000000"/>
                </a:solidFill>
                <a:latin typeface="Times New Roman"/>
                <a:ea typeface="SimSun"/>
              </a:defRPr>
            </a:lvl1pPr>
          </a:lstStyle>
          <a:p>
            <a:pPr algn="r">
              <a:lnSpc>
                <a:spcPct val="100000"/>
              </a:lnSpc>
              <a:buNone/>
              <a:tabLst>
                <a:tab pos="765000" algn="l"/>
                <a:tab pos="1530360" algn="l"/>
                <a:tab pos="2295360" algn="l"/>
                <a:tab pos="3060720" algn="l"/>
              </a:tabLst>
            </a:pPr>
            <a:fld id="{ED86C003-42F6-43DF-A1CC-D1BC4C60BDAE}" type="slidenum">
              <a:rPr lang="ru-RU" sz="1200" b="0" strike="noStrike" spc="-1">
                <a:solidFill>
                  <a:srgbClr val="000000"/>
                </a:solidFill>
                <a:latin typeface="Times New Roman"/>
                <a:ea typeface="SimSun"/>
              </a:rPr>
              <a:pPr algn="r">
                <a:lnSpc>
                  <a:spcPct val="100000"/>
                </a:lnSpc>
                <a:buNone/>
                <a:tabLst>
                  <a:tab pos="765000" algn="l"/>
                  <a:tab pos="1530360" algn="l"/>
                  <a:tab pos="2295360" algn="l"/>
                  <a:tab pos="3060720" algn="l"/>
                </a:tabLst>
              </a:pPr>
              <a:t>11</a:t>
            </a:fld>
            <a:endParaRPr lang="ru-RU" sz="1200" b="0" strike="noStrike" spc="-1" dirty="0">
              <a:latin typeface="Times New Roman"/>
            </a:endParaRPr>
          </a:p>
        </p:txBody>
      </p:sp>
      <p:sp>
        <p:nvSpPr>
          <p:cNvPr id="549" name="PlaceHolder 2"/>
          <p:cNvSpPr>
            <a:spLocks noGrp="1" noRot="1" noChangeAspect="1"/>
          </p:cNvSpPr>
          <p:nvPr>
            <p:ph type="sldImg"/>
          </p:nvPr>
        </p:nvSpPr>
        <p:spPr>
          <a:xfrm>
            <a:off x="457200" y="720725"/>
            <a:ext cx="6400800" cy="3600450"/>
          </a:xfrm>
          <a:prstGeom prst="rect">
            <a:avLst/>
          </a:prstGeom>
          <a:ln w="0">
            <a:noFill/>
          </a:ln>
        </p:spPr>
      </p:sp>
      <p:sp>
        <p:nvSpPr>
          <p:cNvPr id="550" name="PlaceHolder 3"/>
          <p:cNvSpPr>
            <a:spLocks noGrp="1"/>
          </p:cNvSpPr>
          <p:nvPr>
            <p:ph type="body"/>
          </p:nvPr>
        </p:nvSpPr>
        <p:spPr>
          <a:xfrm>
            <a:off x="974880" y="4560840"/>
            <a:ext cx="5360760" cy="4316040"/>
          </a:xfrm>
          <a:prstGeom prst="rect">
            <a:avLst/>
          </a:prstGeom>
          <a:noFill/>
          <a:ln w="0">
            <a:noFill/>
          </a:ln>
        </p:spPr>
        <p:txBody>
          <a:bodyPr anchor="ctr">
            <a:noAutofit/>
          </a:bodyPr>
          <a:lstStyle/>
          <a:p>
            <a:endParaRPr lang="ru-RU" sz="2000" b="0" strike="noStrike" spc="-1" dirty="0">
              <a:latin typeface="Arial"/>
            </a:endParaRPr>
          </a:p>
        </p:txBody>
      </p:sp>
      <p:sp>
        <p:nvSpPr>
          <p:cNvPr id="551" name="Text Box 3"/>
          <p:cNvSpPr/>
          <p:nvPr/>
        </p:nvSpPr>
        <p:spPr>
          <a:xfrm>
            <a:off x="4145040" y="9121680"/>
            <a:ext cx="3169800" cy="479160"/>
          </a:xfrm>
          <a:prstGeom prst="rect">
            <a:avLst/>
          </a:prstGeom>
          <a:noFill/>
          <a:ln w="9525">
            <a:noFill/>
          </a:ln>
        </p:spPr>
        <p:style>
          <a:lnRef idx="0">
            <a:scrgbClr r="0" g="0" b="0"/>
          </a:lnRef>
          <a:fillRef idx="0">
            <a:scrgbClr r="0" g="0" b="0"/>
          </a:fillRef>
          <a:effectRef idx="0">
            <a:scrgbClr r="0" g="0" b="0"/>
          </a:effectRef>
          <a:fontRef idx="minor"/>
        </p:style>
        <p:txBody>
          <a:bodyPr lIns="95040" tIns="49320" rIns="95040" bIns="49320" anchor="b">
            <a:noAutofit/>
          </a:bodyPr>
          <a:lstStyle/>
          <a:p>
            <a:pPr algn="r">
              <a:lnSpc>
                <a:spcPct val="100000"/>
              </a:lnSpc>
              <a:buNone/>
              <a:tabLst>
                <a:tab pos="0" algn="l"/>
                <a:tab pos="473040" algn="l"/>
                <a:tab pos="947880" algn="l"/>
                <a:tab pos="1422360" algn="l"/>
                <a:tab pos="1897200" algn="l"/>
                <a:tab pos="2371680" algn="l"/>
                <a:tab pos="2846520" algn="l"/>
                <a:tab pos="3322800" algn="l"/>
                <a:tab pos="3797280" algn="l"/>
                <a:tab pos="4272120" algn="l"/>
                <a:tab pos="4746600" algn="l"/>
                <a:tab pos="5221440" algn="l"/>
                <a:tab pos="5695920" algn="l"/>
                <a:tab pos="6172200" algn="l"/>
                <a:tab pos="6647040" algn="l"/>
                <a:tab pos="7121520" algn="l"/>
                <a:tab pos="7596360" algn="l"/>
                <a:tab pos="8070840" algn="l"/>
                <a:tab pos="8545680" algn="l"/>
                <a:tab pos="9020160" algn="l"/>
                <a:tab pos="9496440" algn="l"/>
              </a:tabLst>
            </a:pPr>
            <a:fld id="{46900314-255F-4EA4-A8F9-80D69CABB0B5}" type="slidenum">
              <a:rPr lang="ru-RU" sz="1300" b="0" strike="noStrike" spc="-1">
                <a:solidFill>
                  <a:srgbClr val="000000"/>
                </a:solidFill>
                <a:latin typeface="+mn-lt"/>
                <a:ea typeface="+mn-ea"/>
              </a:rPr>
              <a:pPr algn="r">
                <a:lnSpc>
                  <a:spcPct val="100000"/>
                </a:lnSpc>
                <a:buNone/>
                <a:tabLst>
                  <a:tab pos="0" algn="l"/>
                  <a:tab pos="473040" algn="l"/>
                  <a:tab pos="947880" algn="l"/>
                  <a:tab pos="1422360" algn="l"/>
                  <a:tab pos="1897200" algn="l"/>
                  <a:tab pos="2371680" algn="l"/>
                  <a:tab pos="2846520" algn="l"/>
                  <a:tab pos="3322800" algn="l"/>
                  <a:tab pos="3797280" algn="l"/>
                  <a:tab pos="4272120" algn="l"/>
                  <a:tab pos="4746600" algn="l"/>
                  <a:tab pos="5221440" algn="l"/>
                  <a:tab pos="5695920" algn="l"/>
                  <a:tab pos="6172200" algn="l"/>
                  <a:tab pos="6647040" algn="l"/>
                  <a:tab pos="7121520" algn="l"/>
                  <a:tab pos="7596360" algn="l"/>
                  <a:tab pos="8070840" algn="l"/>
                  <a:tab pos="8545680" algn="l"/>
                  <a:tab pos="9020160" algn="l"/>
                  <a:tab pos="9496440" algn="l"/>
                </a:tabLst>
              </a:pPr>
              <a:t>11</a:t>
            </a:fld>
            <a:endParaRPr lang="ru-RU" sz="1300" b="0" strike="noStrike" spc="-1" dirty="0">
              <a:latin typeface="Arial"/>
            </a:endParaRPr>
          </a:p>
        </p:txBody>
      </p:sp>
    </p:spTree>
    <p:extLst>
      <p:ext uri="{BB962C8B-B14F-4D97-AF65-F5344CB8AC3E}">
        <p14:creationId xmlns:p14="http://schemas.microsoft.com/office/powerpoint/2010/main" val="4026299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 name="CustomShape 1"/>
          <p:cNvSpPr/>
          <p:nvPr/>
        </p:nvSpPr>
        <p:spPr>
          <a:xfrm>
            <a:off x="3884760" y="8685360"/>
            <a:ext cx="2970000" cy="456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A3D58F6A-69F1-4E81-B08B-E898D1FA795A}" type="slidenum">
              <a:rPr lang="en-US" sz="1200" b="0" strike="noStrike" spc="-1">
                <a:solidFill>
                  <a:srgbClr val="000000"/>
                </a:solidFill>
                <a:uFill>
                  <a:solidFill>
                    <a:srgbClr val="FFFFFF"/>
                  </a:solidFill>
                </a:uFill>
                <a:latin typeface="Times New Roman"/>
                <a:ea typeface="SimSun"/>
              </a:rPr>
              <a:t>12</a:t>
            </a:fld>
            <a:endParaRPr lang="en-US" sz="1200" b="0" strike="noStrike" spc="-1">
              <a:solidFill>
                <a:srgbClr val="000000"/>
              </a:solidFill>
              <a:uFill>
                <a:solidFill>
                  <a:srgbClr val="FFFFFF"/>
                </a:solidFill>
              </a:uFill>
              <a:latin typeface="Arial"/>
            </a:endParaRPr>
          </a:p>
        </p:txBody>
      </p:sp>
      <p:sp>
        <p:nvSpPr>
          <p:cNvPr id="304" name="PlaceHolder 2"/>
          <p:cNvSpPr>
            <a:spLocks noGrp="1"/>
          </p:cNvSpPr>
          <p:nvPr>
            <p:ph type="body"/>
          </p:nvPr>
        </p:nvSpPr>
        <p:spPr>
          <a:xfrm>
            <a:off x="974880" y="4560840"/>
            <a:ext cx="5359320" cy="4314600"/>
          </a:xfrm>
          <a:prstGeom prst="rect">
            <a:avLst/>
          </a:prstGeom>
        </p:spPr>
        <p:txBody>
          <a:bodyPr lIns="0" tIns="0" rIns="0" bIns="0" anchor="ctr"/>
          <a:lstStyle/>
          <a:p>
            <a:endParaRPr lang="en-US" sz="2000" b="0" strike="noStrike" spc="-1">
              <a:solidFill>
                <a:srgbClr val="000000"/>
              </a:solidFill>
              <a:uFill>
                <a:solidFill>
                  <a:srgbClr val="FFFFFF"/>
                </a:solidFill>
              </a:uFill>
              <a:latin typeface="Arial"/>
            </a:endParaRPr>
          </a:p>
        </p:txBody>
      </p:sp>
      <p:sp>
        <p:nvSpPr>
          <p:cNvPr id="305" name="CustomShape 3"/>
          <p:cNvSpPr/>
          <p:nvPr/>
        </p:nvSpPr>
        <p:spPr>
          <a:xfrm>
            <a:off x="4145040" y="9121680"/>
            <a:ext cx="3168360" cy="477720"/>
          </a:xfrm>
          <a:prstGeom prst="rect">
            <a:avLst/>
          </a:prstGeom>
          <a:noFill/>
          <a:ln w="9360">
            <a:noFill/>
          </a:ln>
        </p:spPr>
        <p:style>
          <a:lnRef idx="0">
            <a:scrgbClr r="0" g="0" b="0"/>
          </a:lnRef>
          <a:fillRef idx="0">
            <a:scrgbClr r="0" g="0" b="0"/>
          </a:fillRef>
          <a:effectRef idx="0">
            <a:scrgbClr r="0" g="0" b="0"/>
          </a:effectRef>
          <a:fontRef idx="minor"/>
        </p:style>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CustomShape 1"/>
          <p:cNvSpPr/>
          <p:nvPr/>
        </p:nvSpPr>
        <p:spPr>
          <a:xfrm>
            <a:off x="3884760" y="8685360"/>
            <a:ext cx="2970000" cy="456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9135E0C4-ABD3-44B8-B4CA-A0FA435CC888}" type="slidenum">
              <a:rPr lang="en-US" sz="1200" b="0" strike="noStrike" spc="-1">
                <a:solidFill>
                  <a:srgbClr val="000000"/>
                </a:solidFill>
                <a:uFill>
                  <a:solidFill>
                    <a:srgbClr val="FFFFFF"/>
                  </a:solidFill>
                </a:uFill>
                <a:latin typeface="Times New Roman"/>
                <a:ea typeface="SimSun"/>
              </a:rPr>
              <a:t>13</a:t>
            </a:fld>
            <a:endParaRPr lang="en-US" sz="1200" b="0" strike="noStrike" spc="-1">
              <a:solidFill>
                <a:srgbClr val="000000"/>
              </a:solidFill>
              <a:uFill>
                <a:solidFill>
                  <a:srgbClr val="FFFFFF"/>
                </a:solidFill>
              </a:uFill>
              <a:latin typeface="Arial"/>
            </a:endParaRPr>
          </a:p>
        </p:txBody>
      </p:sp>
      <p:sp>
        <p:nvSpPr>
          <p:cNvPr id="307" name="PlaceHolder 2"/>
          <p:cNvSpPr>
            <a:spLocks noGrp="1"/>
          </p:cNvSpPr>
          <p:nvPr>
            <p:ph type="body"/>
          </p:nvPr>
        </p:nvSpPr>
        <p:spPr>
          <a:xfrm>
            <a:off x="974880" y="4560840"/>
            <a:ext cx="5359320" cy="4314600"/>
          </a:xfrm>
          <a:prstGeom prst="rect">
            <a:avLst/>
          </a:prstGeom>
        </p:spPr>
        <p:txBody>
          <a:bodyPr lIns="0" tIns="0" rIns="0" bIns="0" anchor="ctr"/>
          <a:lstStyle/>
          <a:p>
            <a:endParaRPr lang="en-US" sz="2000" b="0" strike="noStrike" spc="-1">
              <a:solidFill>
                <a:srgbClr val="000000"/>
              </a:solidFill>
              <a:uFill>
                <a:solidFill>
                  <a:srgbClr val="FFFFFF"/>
                </a:solidFill>
              </a:uFill>
              <a:latin typeface="Arial"/>
            </a:endParaRPr>
          </a:p>
        </p:txBody>
      </p:sp>
      <p:sp>
        <p:nvSpPr>
          <p:cNvPr id="308" name="CustomShape 3"/>
          <p:cNvSpPr/>
          <p:nvPr/>
        </p:nvSpPr>
        <p:spPr>
          <a:xfrm>
            <a:off x="4145040" y="9121680"/>
            <a:ext cx="3168360" cy="477720"/>
          </a:xfrm>
          <a:prstGeom prst="rect">
            <a:avLst/>
          </a:prstGeom>
          <a:noFill/>
          <a:ln w="9360">
            <a:noFill/>
          </a:ln>
        </p:spPr>
        <p:style>
          <a:lnRef idx="0">
            <a:scrgbClr r="0" g="0" b="0"/>
          </a:lnRef>
          <a:fillRef idx="0">
            <a:scrgbClr r="0" g="0" b="0"/>
          </a:fillRef>
          <a:effectRef idx="0">
            <a:scrgbClr r="0" g="0" b="0"/>
          </a:effectRef>
          <a:fontRef idx="minor"/>
        </p:style>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CustomShape 1"/>
          <p:cNvSpPr/>
          <p:nvPr/>
        </p:nvSpPr>
        <p:spPr>
          <a:xfrm>
            <a:off x="3884760" y="8685360"/>
            <a:ext cx="2970000" cy="456840"/>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9C6A7A64-201A-4AE9-9513-62185FE252D4}" type="slidenum">
              <a:rPr lang="en-US" sz="1200" b="0" strike="noStrike" spc="-1">
                <a:solidFill>
                  <a:srgbClr val="000000"/>
                </a:solidFill>
                <a:uFill>
                  <a:solidFill>
                    <a:srgbClr val="FFFFFF"/>
                  </a:solidFill>
                </a:uFill>
                <a:latin typeface="Times New Roman"/>
                <a:ea typeface="SimSun"/>
              </a:rPr>
              <a:t>14</a:t>
            </a:fld>
            <a:endParaRPr lang="en-US" sz="1200" b="0" strike="noStrike" spc="-1">
              <a:solidFill>
                <a:srgbClr val="000000"/>
              </a:solidFill>
              <a:uFill>
                <a:solidFill>
                  <a:srgbClr val="FFFFFF"/>
                </a:solidFill>
              </a:uFill>
              <a:latin typeface="Arial"/>
            </a:endParaRPr>
          </a:p>
        </p:txBody>
      </p:sp>
      <p:sp>
        <p:nvSpPr>
          <p:cNvPr id="310" name="PlaceHolder 2"/>
          <p:cNvSpPr>
            <a:spLocks noGrp="1"/>
          </p:cNvSpPr>
          <p:nvPr>
            <p:ph type="body"/>
          </p:nvPr>
        </p:nvSpPr>
        <p:spPr>
          <a:xfrm>
            <a:off x="974880" y="4560840"/>
            <a:ext cx="5359320" cy="4314600"/>
          </a:xfrm>
          <a:prstGeom prst="rect">
            <a:avLst/>
          </a:prstGeom>
        </p:spPr>
        <p:txBody>
          <a:bodyPr lIns="0" tIns="0" rIns="0" bIns="0" anchor="ctr"/>
          <a:lstStyle/>
          <a:p>
            <a:endParaRPr lang="en-US" sz="2000" b="0" strike="noStrike" spc="-1">
              <a:solidFill>
                <a:srgbClr val="000000"/>
              </a:solidFill>
              <a:uFill>
                <a:solidFill>
                  <a:srgbClr val="FFFFFF"/>
                </a:solidFill>
              </a:uFill>
              <a:latin typeface="Arial"/>
            </a:endParaRPr>
          </a:p>
        </p:txBody>
      </p:sp>
      <p:sp>
        <p:nvSpPr>
          <p:cNvPr id="311" name="CustomShape 3"/>
          <p:cNvSpPr/>
          <p:nvPr/>
        </p:nvSpPr>
        <p:spPr>
          <a:xfrm>
            <a:off x="4145040" y="9121680"/>
            <a:ext cx="3168360" cy="477720"/>
          </a:xfrm>
          <a:prstGeom prst="rect">
            <a:avLst/>
          </a:prstGeom>
          <a:noFill/>
          <a:ln w="9360">
            <a:noFill/>
          </a:ln>
        </p:spPr>
        <p:style>
          <a:lnRef idx="0">
            <a:scrgbClr r="0" g="0" b="0"/>
          </a:lnRef>
          <a:fillRef idx="0">
            <a:scrgbClr r="0" g="0" b="0"/>
          </a:fillRef>
          <a:effectRef idx="0">
            <a:scrgbClr r="0" g="0" b="0"/>
          </a:effectRef>
          <a:fontRef idx="minor"/>
        </p:style>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 name="PlaceHolder 1"/>
          <p:cNvSpPr>
            <a:spLocks noGrp="1"/>
          </p:cNvSpPr>
          <p:nvPr>
            <p:ph type="sldNum" idx="10"/>
          </p:nvPr>
        </p:nvSpPr>
        <p:spPr>
          <a:xfrm>
            <a:off x="3884760" y="8685360"/>
            <a:ext cx="2971440" cy="458280"/>
          </a:xfrm>
          <a:prstGeom prst="rect">
            <a:avLst/>
          </a:prstGeom>
          <a:noFill/>
          <a:ln w="0">
            <a:noFill/>
          </a:ln>
        </p:spPr>
        <p:txBody>
          <a:bodyPr anchor="b">
            <a:noAutofit/>
          </a:bodyPr>
          <a:lstStyle>
            <a:lvl1pPr algn="r">
              <a:lnSpc>
                <a:spcPct val="100000"/>
              </a:lnSpc>
              <a:buNone/>
              <a:tabLst>
                <a:tab pos="765000" algn="l"/>
                <a:tab pos="1530360" algn="l"/>
                <a:tab pos="2295360" algn="l"/>
                <a:tab pos="3060720" algn="l"/>
              </a:tabLst>
              <a:defRPr lang="ru-RU" sz="1200" b="0" strike="noStrike" spc="-1">
                <a:solidFill>
                  <a:srgbClr val="000000"/>
                </a:solidFill>
                <a:latin typeface="Times New Roman"/>
                <a:ea typeface="SimSun"/>
              </a:defRPr>
            </a:lvl1pPr>
          </a:lstStyle>
          <a:p>
            <a:pPr algn="r">
              <a:lnSpc>
                <a:spcPct val="100000"/>
              </a:lnSpc>
              <a:buNone/>
              <a:tabLst>
                <a:tab pos="765000" algn="l"/>
                <a:tab pos="1530360" algn="l"/>
                <a:tab pos="2295360" algn="l"/>
                <a:tab pos="3060720" algn="l"/>
              </a:tabLst>
            </a:pPr>
            <a:fld id="{ED86C003-42F6-43DF-A1CC-D1BC4C60BDAE}" type="slidenum">
              <a:rPr lang="ru-RU" sz="1200" b="0" strike="noStrike" spc="-1">
                <a:solidFill>
                  <a:srgbClr val="000000"/>
                </a:solidFill>
                <a:latin typeface="Times New Roman"/>
                <a:ea typeface="SimSun"/>
              </a:rPr>
              <a:pPr algn="r">
                <a:lnSpc>
                  <a:spcPct val="100000"/>
                </a:lnSpc>
                <a:buNone/>
                <a:tabLst>
                  <a:tab pos="765000" algn="l"/>
                  <a:tab pos="1530360" algn="l"/>
                  <a:tab pos="2295360" algn="l"/>
                  <a:tab pos="3060720" algn="l"/>
                </a:tabLst>
              </a:pPr>
              <a:t>15</a:t>
            </a:fld>
            <a:endParaRPr lang="ru-RU" sz="1200" b="0" strike="noStrike" spc="-1" dirty="0">
              <a:latin typeface="Times New Roman"/>
            </a:endParaRPr>
          </a:p>
        </p:txBody>
      </p:sp>
      <p:sp>
        <p:nvSpPr>
          <p:cNvPr id="549" name="PlaceHolder 2"/>
          <p:cNvSpPr>
            <a:spLocks noGrp="1" noRot="1" noChangeAspect="1"/>
          </p:cNvSpPr>
          <p:nvPr>
            <p:ph type="sldImg"/>
          </p:nvPr>
        </p:nvSpPr>
        <p:spPr>
          <a:xfrm>
            <a:off x="457200" y="720725"/>
            <a:ext cx="6400800" cy="3600450"/>
          </a:xfrm>
          <a:prstGeom prst="rect">
            <a:avLst/>
          </a:prstGeom>
          <a:ln w="0">
            <a:noFill/>
          </a:ln>
        </p:spPr>
      </p:sp>
      <p:sp>
        <p:nvSpPr>
          <p:cNvPr id="550" name="PlaceHolder 3"/>
          <p:cNvSpPr>
            <a:spLocks noGrp="1"/>
          </p:cNvSpPr>
          <p:nvPr>
            <p:ph type="body"/>
          </p:nvPr>
        </p:nvSpPr>
        <p:spPr>
          <a:xfrm>
            <a:off x="974880" y="4560840"/>
            <a:ext cx="5360760" cy="4316040"/>
          </a:xfrm>
          <a:prstGeom prst="rect">
            <a:avLst/>
          </a:prstGeom>
          <a:noFill/>
          <a:ln w="0">
            <a:noFill/>
          </a:ln>
        </p:spPr>
        <p:txBody>
          <a:bodyPr anchor="ctr">
            <a:noAutofit/>
          </a:bodyPr>
          <a:lstStyle/>
          <a:p>
            <a:endParaRPr lang="ru-RU" sz="2000" b="0" strike="noStrike" spc="-1" dirty="0">
              <a:latin typeface="Arial"/>
            </a:endParaRPr>
          </a:p>
        </p:txBody>
      </p:sp>
      <p:sp>
        <p:nvSpPr>
          <p:cNvPr id="551" name="Text Box 3"/>
          <p:cNvSpPr/>
          <p:nvPr/>
        </p:nvSpPr>
        <p:spPr>
          <a:xfrm>
            <a:off x="4145040" y="9121680"/>
            <a:ext cx="3169800" cy="479160"/>
          </a:xfrm>
          <a:prstGeom prst="rect">
            <a:avLst/>
          </a:prstGeom>
          <a:noFill/>
          <a:ln w="9525">
            <a:noFill/>
          </a:ln>
        </p:spPr>
        <p:style>
          <a:lnRef idx="0">
            <a:scrgbClr r="0" g="0" b="0"/>
          </a:lnRef>
          <a:fillRef idx="0">
            <a:scrgbClr r="0" g="0" b="0"/>
          </a:fillRef>
          <a:effectRef idx="0">
            <a:scrgbClr r="0" g="0" b="0"/>
          </a:effectRef>
          <a:fontRef idx="minor"/>
        </p:style>
        <p:txBody>
          <a:bodyPr lIns="95040" tIns="49320" rIns="95040" bIns="49320" anchor="b">
            <a:noAutofit/>
          </a:bodyPr>
          <a:lstStyle/>
          <a:p>
            <a:pPr algn="r">
              <a:lnSpc>
                <a:spcPct val="100000"/>
              </a:lnSpc>
              <a:buNone/>
              <a:tabLst>
                <a:tab pos="0" algn="l"/>
                <a:tab pos="473040" algn="l"/>
                <a:tab pos="947880" algn="l"/>
                <a:tab pos="1422360" algn="l"/>
                <a:tab pos="1897200" algn="l"/>
                <a:tab pos="2371680" algn="l"/>
                <a:tab pos="2846520" algn="l"/>
                <a:tab pos="3322800" algn="l"/>
                <a:tab pos="3797280" algn="l"/>
                <a:tab pos="4272120" algn="l"/>
                <a:tab pos="4746600" algn="l"/>
                <a:tab pos="5221440" algn="l"/>
                <a:tab pos="5695920" algn="l"/>
                <a:tab pos="6172200" algn="l"/>
                <a:tab pos="6647040" algn="l"/>
                <a:tab pos="7121520" algn="l"/>
                <a:tab pos="7596360" algn="l"/>
                <a:tab pos="8070840" algn="l"/>
                <a:tab pos="8545680" algn="l"/>
                <a:tab pos="9020160" algn="l"/>
                <a:tab pos="9496440" algn="l"/>
              </a:tabLst>
            </a:pPr>
            <a:fld id="{46900314-255F-4EA4-A8F9-80D69CABB0B5}" type="slidenum">
              <a:rPr lang="ru-RU" sz="1300" b="0" strike="noStrike" spc="-1">
                <a:solidFill>
                  <a:srgbClr val="000000"/>
                </a:solidFill>
                <a:latin typeface="+mn-lt"/>
                <a:ea typeface="+mn-ea"/>
              </a:rPr>
              <a:pPr algn="r">
                <a:lnSpc>
                  <a:spcPct val="100000"/>
                </a:lnSpc>
                <a:buNone/>
                <a:tabLst>
                  <a:tab pos="0" algn="l"/>
                  <a:tab pos="473040" algn="l"/>
                  <a:tab pos="947880" algn="l"/>
                  <a:tab pos="1422360" algn="l"/>
                  <a:tab pos="1897200" algn="l"/>
                  <a:tab pos="2371680" algn="l"/>
                  <a:tab pos="2846520" algn="l"/>
                  <a:tab pos="3322800" algn="l"/>
                  <a:tab pos="3797280" algn="l"/>
                  <a:tab pos="4272120" algn="l"/>
                  <a:tab pos="4746600" algn="l"/>
                  <a:tab pos="5221440" algn="l"/>
                  <a:tab pos="5695920" algn="l"/>
                  <a:tab pos="6172200" algn="l"/>
                  <a:tab pos="6647040" algn="l"/>
                  <a:tab pos="7121520" algn="l"/>
                  <a:tab pos="7596360" algn="l"/>
                  <a:tab pos="8070840" algn="l"/>
                  <a:tab pos="8545680" algn="l"/>
                  <a:tab pos="9020160" algn="l"/>
                  <a:tab pos="9496440" algn="l"/>
                </a:tabLst>
              </a:pPr>
              <a:t>15</a:t>
            </a:fld>
            <a:endParaRPr lang="ru-RU" sz="1300" b="0" strike="noStrike" spc="-1" dirty="0">
              <a:latin typeface="Arial"/>
            </a:endParaRPr>
          </a:p>
        </p:txBody>
      </p:sp>
    </p:spTree>
    <p:extLst>
      <p:ext uri="{BB962C8B-B14F-4D97-AF65-F5344CB8AC3E}">
        <p14:creationId xmlns:p14="http://schemas.microsoft.com/office/powerpoint/2010/main" val="973639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 name="PlaceHolder 1"/>
          <p:cNvSpPr>
            <a:spLocks noGrp="1"/>
          </p:cNvSpPr>
          <p:nvPr>
            <p:ph type="sldNum" idx="10"/>
          </p:nvPr>
        </p:nvSpPr>
        <p:spPr>
          <a:xfrm>
            <a:off x="3884760" y="8685360"/>
            <a:ext cx="2971440" cy="458280"/>
          </a:xfrm>
          <a:prstGeom prst="rect">
            <a:avLst/>
          </a:prstGeom>
          <a:noFill/>
          <a:ln w="0">
            <a:noFill/>
          </a:ln>
        </p:spPr>
        <p:txBody>
          <a:bodyPr anchor="b">
            <a:noAutofit/>
          </a:bodyPr>
          <a:lstStyle>
            <a:lvl1pPr algn="r">
              <a:lnSpc>
                <a:spcPct val="100000"/>
              </a:lnSpc>
              <a:buNone/>
              <a:tabLst>
                <a:tab pos="765000" algn="l"/>
                <a:tab pos="1530360" algn="l"/>
                <a:tab pos="2295360" algn="l"/>
                <a:tab pos="3060720" algn="l"/>
              </a:tabLst>
              <a:defRPr lang="ru-RU" sz="1200" b="0" strike="noStrike" spc="-1">
                <a:solidFill>
                  <a:srgbClr val="000000"/>
                </a:solidFill>
                <a:latin typeface="Times New Roman"/>
                <a:ea typeface="SimSun"/>
              </a:defRPr>
            </a:lvl1pPr>
          </a:lstStyle>
          <a:p>
            <a:pPr algn="r">
              <a:lnSpc>
                <a:spcPct val="100000"/>
              </a:lnSpc>
              <a:buNone/>
              <a:tabLst>
                <a:tab pos="765000" algn="l"/>
                <a:tab pos="1530360" algn="l"/>
                <a:tab pos="2295360" algn="l"/>
                <a:tab pos="3060720" algn="l"/>
              </a:tabLst>
            </a:pPr>
            <a:fld id="{ED86C003-42F6-43DF-A1CC-D1BC4C60BDAE}" type="slidenum">
              <a:rPr lang="ru-RU" sz="1200" b="0" strike="noStrike" spc="-1">
                <a:solidFill>
                  <a:srgbClr val="000000"/>
                </a:solidFill>
                <a:latin typeface="Times New Roman"/>
                <a:ea typeface="SimSun"/>
              </a:rPr>
              <a:pPr algn="r">
                <a:lnSpc>
                  <a:spcPct val="100000"/>
                </a:lnSpc>
                <a:buNone/>
                <a:tabLst>
                  <a:tab pos="765000" algn="l"/>
                  <a:tab pos="1530360" algn="l"/>
                  <a:tab pos="2295360" algn="l"/>
                  <a:tab pos="3060720" algn="l"/>
                </a:tabLst>
              </a:pPr>
              <a:t>16</a:t>
            </a:fld>
            <a:endParaRPr lang="ru-RU" sz="1200" b="0" strike="noStrike" spc="-1" dirty="0">
              <a:latin typeface="Times New Roman"/>
            </a:endParaRPr>
          </a:p>
        </p:txBody>
      </p:sp>
      <p:sp>
        <p:nvSpPr>
          <p:cNvPr id="549" name="PlaceHolder 2"/>
          <p:cNvSpPr>
            <a:spLocks noGrp="1" noRot="1" noChangeAspect="1"/>
          </p:cNvSpPr>
          <p:nvPr>
            <p:ph type="sldImg"/>
          </p:nvPr>
        </p:nvSpPr>
        <p:spPr>
          <a:xfrm>
            <a:off x="457200" y="720725"/>
            <a:ext cx="6400800" cy="3600450"/>
          </a:xfrm>
          <a:prstGeom prst="rect">
            <a:avLst/>
          </a:prstGeom>
          <a:ln w="0">
            <a:noFill/>
          </a:ln>
        </p:spPr>
      </p:sp>
      <p:sp>
        <p:nvSpPr>
          <p:cNvPr id="550" name="PlaceHolder 3"/>
          <p:cNvSpPr>
            <a:spLocks noGrp="1"/>
          </p:cNvSpPr>
          <p:nvPr>
            <p:ph type="body"/>
          </p:nvPr>
        </p:nvSpPr>
        <p:spPr>
          <a:xfrm>
            <a:off x="974880" y="4560840"/>
            <a:ext cx="5360760" cy="4316040"/>
          </a:xfrm>
          <a:prstGeom prst="rect">
            <a:avLst/>
          </a:prstGeom>
          <a:noFill/>
          <a:ln w="0">
            <a:noFill/>
          </a:ln>
        </p:spPr>
        <p:txBody>
          <a:bodyPr anchor="ctr">
            <a:noAutofit/>
          </a:bodyPr>
          <a:lstStyle/>
          <a:p>
            <a:endParaRPr lang="ru-RU" sz="2000" b="0" strike="noStrike" spc="-1" dirty="0">
              <a:latin typeface="Arial"/>
            </a:endParaRPr>
          </a:p>
        </p:txBody>
      </p:sp>
      <p:sp>
        <p:nvSpPr>
          <p:cNvPr id="551" name="Text Box 3"/>
          <p:cNvSpPr/>
          <p:nvPr/>
        </p:nvSpPr>
        <p:spPr>
          <a:xfrm>
            <a:off x="4145040" y="9121680"/>
            <a:ext cx="3169800" cy="479160"/>
          </a:xfrm>
          <a:prstGeom prst="rect">
            <a:avLst/>
          </a:prstGeom>
          <a:noFill/>
          <a:ln w="9525">
            <a:noFill/>
          </a:ln>
        </p:spPr>
        <p:style>
          <a:lnRef idx="0">
            <a:scrgbClr r="0" g="0" b="0"/>
          </a:lnRef>
          <a:fillRef idx="0">
            <a:scrgbClr r="0" g="0" b="0"/>
          </a:fillRef>
          <a:effectRef idx="0">
            <a:scrgbClr r="0" g="0" b="0"/>
          </a:effectRef>
          <a:fontRef idx="minor"/>
        </p:style>
        <p:txBody>
          <a:bodyPr lIns="95040" tIns="49320" rIns="95040" bIns="49320" anchor="b">
            <a:noAutofit/>
          </a:bodyPr>
          <a:lstStyle/>
          <a:p>
            <a:pPr algn="r">
              <a:lnSpc>
                <a:spcPct val="100000"/>
              </a:lnSpc>
              <a:buNone/>
              <a:tabLst>
                <a:tab pos="0" algn="l"/>
                <a:tab pos="473040" algn="l"/>
                <a:tab pos="947880" algn="l"/>
                <a:tab pos="1422360" algn="l"/>
                <a:tab pos="1897200" algn="l"/>
                <a:tab pos="2371680" algn="l"/>
                <a:tab pos="2846520" algn="l"/>
                <a:tab pos="3322800" algn="l"/>
                <a:tab pos="3797280" algn="l"/>
                <a:tab pos="4272120" algn="l"/>
                <a:tab pos="4746600" algn="l"/>
                <a:tab pos="5221440" algn="l"/>
                <a:tab pos="5695920" algn="l"/>
                <a:tab pos="6172200" algn="l"/>
                <a:tab pos="6647040" algn="l"/>
                <a:tab pos="7121520" algn="l"/>
                <a:tab pos="7596360" algn="l"/>
                <a:tab pos="8070840" algn="l"/>
                <a:tab pos="8545680" algn="l"/>
                <a:tab pos="9020160" algn="l"/>
                <a:tab pos="9496440" algn="l"/>
              </a:tabLst>
            </a:pPr>
            <a:fld id="{46900314-255F-4EA4-A8F9-80D69CABB0B5}" type="slidenum">
              <a:rPr lang="ru-RU" sz="1300" b="0" strike="noStrike" spc="-1">
                <a:solidFill>
                  <a:srgbClr val="000000"/>
                </a:solidFill>
                <a:latin typeface="+mn-lt"/>
                <a:ea typeface="+mn-ea"/>
              </a:rPr>
              <a:pPr algn="r">
                <a:lnSpc>
                  <a:spcPct val="100000"/>
                </a:lnSpc>
                <a:buNone/>
                <a:tabLst>
                  <a:tab pos="0" algn="l"/>
                  <a:tab pos="473040" algn="l"/>
                  <a:tab pos="947880" algn="l"/>
                  <a:tab pos="1422360" algn="l"/>
                  <a:tab pos="1897200" algn="l"/>
                  <a:tab pos="2371680" algn="l"/>
                  <a:tab pos="2846520" algn="l"/>
                  <a:tab pos="3322800" algn="l"/>
                  <a:tab pos="3797280" algn="l"/>
                  <a:tab pos="4272120" algn="l"/>
                  <a:tab pos="4746600" algn="l"/>
                  <a:tab pos="5221440" algn="l"/>
                  <a:tab pos="5695920" algn="l"/>
                  <a:tab pos="6172200" algn="l"/>
                  <a:tab pos="6647040" algn="l"/>
                  <a:tab pos="7121520" algn="l"/>
                  <a:tab pos="7596360" algn="l"/>
                  <a:tab pos="8070840" algn="l"/>
                  <a:tab pos="8545680" algn="l"/>
                  <a:tab pos="9020160" algn="l"/>
                  <a:tab pos="9496440" algn="l"/>
                </a:tabLst>
              </a:pPr>
              <a:t>16</a:t>
            </a:fld>
            <a:endParaRPr lang="ru-RU" sz="1300" b="0" strike="noStrike" spc="-1" dirty="0">
              <a:latin typeface="Arial"/>
            </a:endParaRPr>
          </a:p>
        </p:txBody>
      </p:sp>
    </p:spTree>
    <p:extLst>
      <p:ext uri="{BB962C8B-B14F-4D97-AF65-F5344CB8AC3E}">
        <p14:creationId xmlns:p14="http://schemas.microsoft.com/office/powerpoint/2010/main" val="3784007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 name="PlaceHolder 1"/>
          <p:cNvSpPr>
            <a:spLocks noGrp="1"/>
          </p:cNvSpPr>
          <p:nvPr>
            <p:ph type="sldNum" idx="10"/>
          </p:nvPr>
        </p:nvSpPr>
        <p:spPr>
          <a:xfrm>
            <a:off x="3884760" y="8685360"/>
            <a:ext cx="2971440" cy="458280"/>
          </a:xfrm>
          <a:prstGeom prst="rect">
            <a:avLst/>
          </a:prstGeom>
          <a:noFill/>
          <a:ln w="0">
            <a:noFill/>
          </a:ln>
        </p:spPr>
        <p:txBody>
          <a:bodyPr anchor="b">
            <a:noAutofit/>
          </a:bodyPr>
          <a:lstStyle>
            <a:lvl1pPr algn="r">
              <a:lnSpc>
                <a:spcPct val="100000"/>
              </a:lnSpc>
              <a:buNone/>
              <a:tabLst>
                <a:tab pos="765000" algn="l"/>
                <a:tab pos="1530360" algn="l"/>
                <a:tab pos="2295360" algn="l"/>
                <a:tab pos="3060720" algn="l"/>
              </a:tabLst>
              <a:defRPr lang="ru-RU" sz="1200" b="0" strike="noStrike" spc="-1">
                <a:solidFill>
                  <a:srgbClr val="000000"/>
                </a:solidFill>
                <a:latin typeface="Times New Roman"/>
                <a:ea typeface="SimSun"/>
              </a:defRPr>
            </a:lvl1pPr>
          </a:lstStyle>
          <a:p>
            <a:pPr algn="r">
              <a:lnSpc>
                <a:spcPct val="100000"/>
              </a:lnSpc>
              <a:buNone/>
              <a:tabLst>
                <a:tab pos="765000" algn="l"/>
                <a:tab pos="1530360" algn="l"/>
                <a:tab pos="2295360" algn="l"/>
                <a:tab pos="3060720" algn="l"/>
              </a:tabLst>
            </a:pPr>
            <a:fld id="{ED86C003-42F6-43DF-A1CC-D1BC4C60BDAE}" type="slidenum">
              <a:rPr lang="ru-RU" sz="1200" b="0" strike="noStrike" spc="-1">
                <a:solidFill>
                  <a:srgbClr val="000000"/>
                </a:solidFill>
                <a:latin typeface="Times New Roman"/>
                <a:ea typeface="SimSun"/>
              </a:rPr>
              <a:pPr algn="r">
                <a:lnSpc>
                  <a:spcPct val="100000"/>
                </a:lnSpc>
                <a:buNone/>
                <a:tabLst>
                  <a:tab pos="765000" algn="l"/>
                  <a:tab pos="1530360" algn="l"/>
                  <a:tab pos="2295360" algn="l"/>
                  <a:tab pos="3060720" algn="l"/>
                </a:tabLst>
              </a:pPr>
              <a:t>17</a:t>
            </a:fld>
            <a:endParaRPr lang="ru-RU" sz="1200" b="0" strike="noStrike" spc="-1" dirty="0">
              <a:latin typeface="Times New Roman"/>
            </a:endParaRPr>
          </a:p>
        </p:txBody>
      </p:sp>
      <p:sp>
        <p:nvSpPr>
          <p:cNvPr id="549" name="PlaceHolder 2"/>
          <p:cNvSpPr>
            <a:spLocks noGrp="1" noRot="1" noChangeAspect="1"/>
          </p:cNvSpPr>
          <p:nvPr>
            <p:ph type="sldImg"/>
          </p:nvPr>
        </p:nvSpPr>
        <p:spPr>
          <a:xfrm>
            <a:off x="457200" y="720725"/>
            <a:ext cx="6400800" cy="3600450"/>
          </a:xfrm>
          <a:prstGeom prst="rect">
            <a:avLst/>
          </a:prstGeom>
          <a:ln w="0">
            <a:noFill/>
          </a:ln>
        </p:spPr>
      </p:sp>
      <p:sp>
        <p:nvSpPr>
          <p:cNvPr id="550" name="PlaceHolder 3"/>
          <p:cNvSpPr>
            <a:spLocks noGrp="1"/>
          </p:cNvSpPr>
          <p:nvPr>
            <p:ph type="body"/>
          </p:nvPr>
        </p:nvSpPr>
        <p:spPr>
          <a:xfrm>
            <a:off x="974880" y="4560840"/>
            <a:ext cx="5360760" cy="4316040"/>
          </a:xfrm>
          <a:prstGeom prst="rect">
            <a:avLst/>
          </a:prstGeom>
          <a:noFill/>
          <a:ln w="0">
            <a:noFill/>
          </a:ln>
        </p:spPr>
        <p:txBody>
          <a:bodyPr anchor="ctr">
            <a:noAutofit/>
          </a:bodyPr>
          <a:lstStyle/>
          <a:p>
            <a:endParaRPr lang="ru-RU" sz="2000" b="0" strike="noStrike" spc="-1" dirty="0">
              <a:latin typeface="Arial"/>
            </a:endParaRPr>
          </a:p>
        </p:txBody>
      </p:sp>
      <p:sp>
        <p:nvSpPr>
          <p:cNvPr id="551" name="Text Box 3"/>
          <p:cNvSpPr/>
          <p:nvPr/>
        </p:nvSpPr>
        <p:spPr>
          <a:xfrm>
            <a:off x="4145040" y="9121680"/>
            <a:ext cx="3169800" cy="479160"/>
          </a:xfrm>
          <a:prstGeom prst="rect">
            <a:avLst/>
          </a:prstGeom>
          <a:noFill/>
          <a:ln w="9525">
            <a:noFill/>
          </a:ln>
        </p:spPr>
        <p:style>
          <a:lnRef idx="0">
            <a:scrgbClr r="0" g="0" b="0"/>
          </a:lnRef>
          <a:fillRef idx="0">
            <a:scrgbClr r="0" g="0" b="0"/>
          </a:fillRef>
          <a:effectRef idx="0">
            <a:scrgbClr r="0" g="0" b="0"/>
          </a:effectRef>
          <a:fontRef idx="minor"/>
        </p:style>
        <p:txBody>
          <a:bodyPr lIns="95040" tIns="49320" rIns="95040" bIns="49320" anchor="b">
            <a:noAutofit/>
          </a:bodyPr>
          <a:lstStyle/>
          <a:p>
            <a:pPr algn="r">
              <a:lnSpc>
                <a:spcPct val="100000"/>
              </a:lnSpc>
              <a:buNone/>
              <a:tabLst>
                <a:tab pos="0" algn="l"/>
                <a:tab pos="473040" algn="l"/>
                <a:tab pos="947880" algn="l"/>
                <a:tab pos="1422360" algn="l"/>
                <a:tab pos="1897200" algn="l"/>
                <a:tab pos="2371680" algn="l"/>
                <a:tab pos="2846520" algn="l"/>
                <a:tab pos="3322800" algn="l"/>
                <a:tab pos="3797280" algn="l"/>
                <a:tab pos="4272120" algn="l"/>
                <a:tab pos="4746600" algn="l"/>
                <a:tab pos="5221440" algn="l"/>
                <a:tab pos="5695920" algn="l"/>
                <a:tab pos="6172200" algn="l"/>
                <a:tab pos="6647040" algn="l"/>
                <a:tab pos="7121520" algn="l"/>
                <a:tab pos="7596360" algn="l"/>
                <a:tab pos="8070840" algn="l"/>
                <a:tab pos="8545680" algn="l"/>
                <a:tab pos="9020160" algn="l"/>
                <a:tab pos="9496440" algn="l"/>
              </a:tabLst>
            </a:pPr>
            <a:fld id="{46900314-255F-4EA4-A8F9-80D69CABB0B5}" type="slidenum">
              <a:rPr lang="ru-RU" sz="1300" b="0" strike="noStrike" spc="-1">
                <a:solidFill>
                  <a:srgbClr val="000000"/>
                </a:solidFill>
                <a:latin typeface="+mn-lt"/>
                <a:ea typeface="+mn-ea"/>
              </a:rPr>
              <a:pPr algn="r">
                <a:lnSpc>
                  <a:spcPct val="100000"/>
                </a:lnSpc>
                <a:buNone/>
                <a:tabLst>
                  <a:tab pos="0" algn="l"/>
                  <a:tab pos="473040" algn="l"/>
                  <a:tab pos="947880" algn="l"/>
                  <a:tab pos="1422360" algn="l"/>
                  <a:tab pos="1897200" algn="l"/>
                  <a:tab pos="2371680" algn="l"/>
                  <a:tab pos="2846520" algn="l"/>
                  <a:tab pos="3322800" algn="l"/>
                  <a:tab pos="3797280" algn="l"/>
                  <a:tab pos="4272120" algn="l"/>
                  <a:tab pos="4746600" algn="l"/>
                  <a:tab pos="5221440" algn="l"/>
                  <a:tab pos="5695920" algn="l"/>
                  <a:tab pos="6172200" algn="l"/>
                  <a:tab pos="6647040" algn="l"/>
                  <a:tab pos="7121520" algn="l"/>
                  <a:tab pos="7596360" algn="l"/>
                  <a:tab pos="8070840" algn="l"/>
                  <a:tab pos="8545680" algn="l"/>
                  <a:tab pos="9020160" algn="l"/>
                  <a:tab pos="9496440" algn="l"/>
                </a:tabLst>
              </a:pPr>
              <a:t>17</a:t>
            </a:fld>
            <a:endParaRPr lang="ru-RU" sz="1300" b="0" strike="noStrike" spc="-1" dirty="0">
              <a:latin typeface="Arial"/>
            </a:endParaRPr>
          </a:p>
        </p:txBody>
      </p:sp>
    </p:spTree>
    <p:extLst>
      <p:ext uri="{BB962C8B-B14F-4D97-AF65-F5344CB8AC3E}">
        <p14:creationId xmlns:p14="http://schemas.microsoft.com/office/powerpoint/2010/main" val="6127803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091420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CustomShape 1"/>
          <p:cNvSpPr/>
          <p:nvPr/>
        </p:nvSpPr>
        <p:spPr>
          <a:xfrm>
            <a:off x="11093760" y="6424200"/>
            <a:ext cx="898200" cy="578880"/>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strike="noStrike" spc="-1" smtClean="0">
                <a:solidFill>
                  <a:srgbClr val="404040"/>
                </a:solidFill>
                <a:uFill>
                  <a:solidFill>
                    <a:srgbClr val="FFFFFF"/>
                  </a:solidFill>
                </a:uFill>
                <a:latin typeface="Times New Roman"/>
                <a:ea typeface="DejaVu Sans"/>
              </a:rPr>
              <a:t>Slide</a:t>
            </a:r>
            <a:r>
              <a:rPr lang="ru-RU" sz="1600" b="0" strike="noStrike" spc="-1" smtClean="0">
                <a:solidFill>
                  <a:srgbClr val="404040"/>
                </a:solidFill>
                <a:uFill>
                  <a:solidFill>
                    <a:srgbClr val="FFFFFF"/>
                  </a:solidFill>
                </a:uFill>
                <a:latin typeface="Times New Roman"/>
                <a:ea typeface="DejaVu Sans"/>
              </a:rPr>
              <a:t> </a:t>
            </a:r>
            <a:fld id="{84A5D9E1-18D0-44B4-BF06-DDFE640DE2F4}" type="slidenum">
              <a:rPr lang="ru-RU" sz="1600" b="0" strike="noStrike" spc="-1" smtClean="0">
                <a:solidFill>
                  <a:srgbClr val="404040"/>
                </a:solidFill>
                <a:latin typeface="Times New Roman"/>
              </a:rPr>
              <a:pPr marL="0" marR="0" indent="0" algn="l" defTabSz="914400" rtl="0" eaLnBrk="1" fontAlgn="auto" latinLnBrk="0" hangingPunct="1">
                <a:lnSpc>
                  <a:spcPct val="100000"/>
                </a:lnSpc>
                <a:spcBef>
                  <a:spcPts val="0"/>
                </a:spcBef>
                <a:spcAft>
                  <a:spcPts val="0"/>
                </a:spcAft>
                <a:buClrTx/>
                <a:buSzTx/>
                <a:buFontTx/>
                <a:buNone/>
                <a:tabLst/>
                <a:defRPr/>
              </a:pPr>
              <a:t>‹#›</a:t>
            </a:fld>
            <a:endParaRPr lang="ru-RU" sz="1600" b="0" strike="noStrike" spc="-1" smtClean="0">
              <a:latin typeface="+mn-lt"/>
            </a:endParaRPr>
          </a:p>
          <a:p>
            <a:pPr>
              <a:lnSpc>
                <a:spcPct val="100000"/>
              </a:lnSpc>
            </a:pPr>
            <a:r>
              <a:rPr lang="ru-RU" sz="1600" b="0" strike="noStrike" spc="-1" smtClean="0">
                <a:solidFill>
                  <a:srgbClr val="404040"/>
                </a:solidFill>
                <a:uFill>
                  <a:solidFill>
                    <a:srgbClr val="FFFFFF"/>
                  </a:solidFill>
                </a:uFill>
                <a:latin typeface="Times New Roman"/>
                <a:ea typeface="DejaVu Sans"/>
              </a:rPr>
              <a:t> </a:t>
            </a:r>
            <a:r>
              <a:rPr lang="en-US" sz="1600" b="0" strike="noStrike" spc="-1" smtClean="0">
                <a:solidFill>
                  <a:srgbClr val="404040"/>
                </a:solidFill>
                <a:uFill>
                  <a:solidFill>
                    <a:srgbClr val="FFFFFF"/>
                  </a:solidFill>
                </a:uFill>
                <a:latin typeface="Times New Roman"/>
                <a:ea typeface="DejaVu Sans"/>
              </a:rPr>
              <a:t> </a:t>
            </a:r>
            <a:endParaRPr lang="en-US" sz="1600" b="0" strike="noStrike" spc="-1">
              <a:solidFill>
                <a:srgbClr val="000000"/>
              </a:solidFill>
              <a:uFill>
                <a:solidFill>
                  <a:srgbClr val="FFFFFF"/>
                </a:solidFill>
              </a:uFill>
              <a:latin typeface="Arial"/>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 name="CustomShape 1"/>
          <p:cNvSpPr/>
          <p:nvPr/>
        </p:nvSpPr>
        <p:spPr>
          <a:xfrm>
            <a:off x="11093760" y="6424200"/>
            <a:ext cx="898200" cy="578880"/>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lstStyle/>
          <a:p>
            <a:pPr>
              <a:lnSpc>
                <a:spcPct val="100000"/>
              </a:lnSpc>
            </a:pPr>
            <a:r>
              <a:rPr lang="en-US" sz="1600" b="0" strike="noStrike" spc="-1">
                <a:solidFill>
                  <a:srgbClr val="404040"/>
                </a:solidFill>
                <a:uFill>
                  <a:solidFill>
                    <a:srgbClr val="FFFFFF"/>
                  </a:solidFill>
                </a:uFill>
                <a:latin typeface="Times New Roman"/>
                <a:ea typeface="DejaVu Sans"/>
              </a:rPr>
              <a:t>Slide </a:t>
            </a:r>
            <a:endParaRPr lang="en-US" sz="1600" b="0" strike="noStrike" spc="-1">
              <a:solidFill>
                <a:srgbClr val="000000"/>
              </a:solidFill>
              <a:uFill>
                <a:solidFill>
                  <a:srgbClr val="FFFFFF"/>
                </a:solidFill>
              </a:uFill>
              <a:latin typeface="Arial"/>
            </a:endParaRPr>
          </a:p>
        </p:txBody>
      </p:sp>
      <p:pic>
        <p:nvPicPr>
          <p:cNvPr id="38" name="Picture 1"/>
          <p:cNvPicPr/>
          <p:nvPr/>
        </p:nvPicPr>
        <p:blipFill>
          <a:blip r:embed="rId4"/>
          <a:stretch/>
        </p:blipFill>
        <p:spPr>
          <a:xfrm>
            <a:off x="244800" y="195480"/>
            <a:ext cx="2670840" cy="538200"/>
          </a:xfrm>
          <a:prstGeom prst="rect">
            <a:avLst/>
          </a:prstGeom>
          <a:ln w="9360">
            <a:noFill/>
          </a:ln>
        </p:spPr>
      </p:pic>
      <p:sp>
        <p:nvSpPr>
          <p:cNvPr id="39" name="Line 2"/>
          <p:cNvSpPr/>
          <p:nvPr/>
        </p:nvSpPr>
        <p:spPr>
          <a:xfrm>
            <a:off x="3078000" y="709560"/>
            <a:ext cx="8778240" cy="1440"/>
          </a:xfrm>
          <a:prstGeom prst="line">
            <a:avLst/>
          </a:prstGeom>
          <a:ln w="25560">
            <a:solidFill>
              <a:srgbClr val="0000FF"/>
            </a:solidFill>
            <a:miter/>
          </a:ln>
        </p:spPr>
        <p:style>
          <a:lnRef idx="0">
            <a:scrgbClr r="0" g="0" b="0"/>
          </a:lnRef>
          <a:fillRef idx="0">
            <a:scrgbClr r="0" g="0" b="0"/>
          </a:fillRef>
          <a:effectRef idx="0">
            <a:scrgbClr r="0" g="0" b="0"/>
          </a:effectRef>
          <a:fontRef idx="minor"/>
        </p:style>
      </p:sp>
      <p:sp>
        <p:nvSpPr>
          <p:cNvPr id="41" name="PlaceHolder 4"/>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solidFill>
                  <a:srgbClr val="000000"/>
                </a:solidFill>
                <a:uFill>
                  <a:solidFill>
                    <a:srgbClr val="FFFFFF"/>
                  </a:solidFill>
                </a:uFill>
                <a:latin typeface="Arial"/>
              </a:rPr>
              <a:t>Для правки структуры щёлкните мышью</a:t>
            </a:r>
          </a:p>
          <a:p>
            <a:pPr marL="864000" lvl="1" indent="-324000">
              <a:spcBef>
                <a:spcPts val="1134"/>
              </a:spcBef>
              <a:buClr>
                <a:srgbClr val="000000"/>
              </a:buClr>
              <a:buSzPct val="75000"/>
              <a:buFont typeface="Symbol" charset="2"/>
              <a:buChar char=""/>
            </a:pPr>
            <a:r>
              <a:rPr lang="en-US" sz="2800" b="0" strike="noStrike" spc="-1">
                <a:solidFill>
                  <a:srgbClr val="000000"/>
                </a:solidFill>
                <a:uFill>
                  <a:solidFill>
                    <a:srgbClr val="FFFFFF"/>
                  </a:solidFill>
                </a:uFill>
                <a:latin typeface="Arial"/>
              </a:rPr>
              <a:t>Второй уровень структуры</a:t>
            </a:r>
          </a:p>
          <a:p>
            <a:pPr marL="1296000" lvl="2" indent="-288000">
              <a:spcBef>
                <a:spcPts val="850"/>
              </a:spcBef>
              <a:buClr>
                <a:srgbClr val="000000"/>
              </a:buClr>
              <a:buSzPct val="45000"/>
              <a:buFont typeface="Wingdings" charset="2"/>
              <a:buChar char=""/>
            </a:pPr>
            <a:r>
              <a:rPr lang="en-US" sz="2400" b="0" strike="noStrike" spc="-1">
                <a:solidFill>
                  <a:srgbClr val="000000"/>
                </a:solidFill>
                <a:uFill>
                  <a:solidFill>
                    <a:srgbClr val="FFFFFF"/>
                  </a:solidFill>
                </a:uFill>
                <a:latin typeface="Arial"/>
              </a:rPr>
              <a:t>Третий уровень структуры</a:t>
            </a:r>
          </a:p>
          <a:p>
            <a:pPr marL="1728000" lvl="3" indent="-216000">
              <a:spcBef>
                <a:spcPts val="567"/>
              </a:spcBef>
              <a:buClr>
                <a:srgbClr val="000000"/>
              </a:buClr>
              <a:buSzPct val="75000"/>
              <a:buFont typeface="Symbol" charset="2"/>
              <a:buChar char=""/>
            </a:pPr>
            <a:r>
              <a:rPr lang="en-US" sz="2000" b="0" strike="noStrike" spc="-1">
                <a:solidFill>
                  <a:srgbClr val="000000"/>
                </a:solidFill>
                <a:uFill>
                  <a:solidFill>
                    <a:srgbClr val="FFFFFF"/>
                  </a:solidFill>
                </a:uFill>
                <a:latin typeface="Arial"/>
              </a:rPr>
              <a:t>Четвёртый уровень структуры</a:t>
            </a:r>
          </a:p>
          <a:p>
            <a:pPr marL="2160000" lvl="4" indent="-216000">
              <a:spcBef>
                <a:spcPts val="283"/>
              </a:spcBef>
              <a:buClr>
                <a:srgbClr val="000000"/>
              </a:buClr>
              <a:buSzPct val="45000"/>
              <a:buFont typeface="Wingdings" charset="2"/>
              <a:buChar char=""/>
            </a:pPr>
            <a:r>
              <a:rPr lang="en-US" sz="2000" b="0" strike="noStrike" spc="-1">
                <a:solidFill>
                  <a:srgbClr val="000000"/>
                </a:solidFill>
                <a:uFill>
                  <a:solidFill>
                    <a:srgbClr val="FFFFFF"/>
                  </a:solidFill>
                </a:uFill>
                <a:latin typeface="Arial"/>
              </a:rPr>
              <a:t>Пятый уровень структуры</a:t>
            </a:r>
          </a:p>
          <a:p>
            <a:pPr marL="2592000" lvl="5" indent="-216000">
              <a:spcBef>
                <a:spcPts val="283"/>
              </a:spcBef>
              <a:buClr>
                <a:srgbClr val="000000"/>
              </a:buClr>
              <a:buSzPct val="45000"/>
              <a:buFont typeface="Wingdings" charset="2"/>
              <a:buChar char=""/>
            </a:pPr>
            <a:r>
              <a:rPr lang="en-US" sz="2000" b="0" strike="noStrike" spc="-1">
                <a:solidFill>
                  <a:srgbClr val="000000"/>
                </a:solidFill>
                <a:uFill>
                  <a:solidFill>
                    <a:srgbClr val="FFFFFF"/>
                  </a:solidFill>
                </a:uFill>
                <a:latin typeface="Arial"/>
              </a:rPr>
              <a:t>Шестой уровень структуры</a:t>
            </a:r>
          </a:p>
          <a:p>
            <a:pPr marL="3024000" lvl="6" indent="-216000">
              <a:spcBef>
                <a:spcPts val="283"/>
              </a:spcBef>
              <a:buClr>
                <a:srgbClr val="000000"/>
              </a:buClr>
              <a:buSzPct val="45000"/>
              <a:buFont typeface="Wingdings" charset="2"/>
              <a:buChar char=""/>
            </a:pPr>
            <a:r>
              <a:rPr lang="en-US" sz="2000" b="0" strike="noStrike" spc="-1">
                <a:solidFill>
                  <a:srgbClr val="000000"/>
                </a:solidFill>
                <a:uFill>
                  <a:solidFill>
                    <a:srgbClr val="FFFFFF"/>
                  </a:solidFill>
                </a:uFill>
                <a:latin typeface="Arial"/>
              </a:rPr>
              <a:t>Седьмой уровень структуры</a:t>
            </a:r>
          </a:p>
        </p:txBody>
      </p:sp>
      <p:sp>
        <p:nvSpPr>
          <p:cNvPr id="7" name="Text Box 4"/>
          <p:cNvSpPr/>
          <p:nvPr userDrawn="1"/>
        </p:nvSpPr>
        <p:spPr>
          <a:xfrm>
            <a:off x="11037083" y="6424200"/>
            <a:ext cx="1011554" cy="340735"/>
          </a:xfrm>
          <a:prstGeom prst="rect">
            <a:avLst/>
          </a:prstGeom>
          <a:noFill/>
          <a:ln w="9525">
            <a:noFill/>
          </a:ln>
        </p:spPr>
        <p:style>
          <a:lnRef idx="0">
            <a:scrgbClr r="0" g="0" b="0"/>
          </a:lnRef>
          <a:fillRef idx="0">
            <a:scrgbClr r="0" g="0" b="0"/>
          </a:fillRef>
          <a:effectRef idx="0">
            <a:scrgbClr r="0" g="0" b="0"/>
          </a:effectRef>
          <a:fontRef idx="minor"/>
        </p:style>
        <p:txBody>
          <a:bodyPr wrap="square" lIns="90000" tIns="46800" rIns="90000" bIns="46800" anchor="t">
            <a:spAutoFit/>
          </a:bodyPr>
          <a:lstStyle/>
          <a:p>
            <a:pPr>
              <a:lnSpc>
                <a:spcPct val="100000"/>
              </a:lnSpc>
              <a:buNone/>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r>
              <a:rPr lang="en-US" sz="1600" b="0" strike="noStrike" spc="-1" smtClean="0">
                <a:solidFill>
                  <a:srgbClr val="404040"/>
                </a:solidFill>
                <a:latin typeface="Times New Roman"/>
              </a:rPr>
              <a:t>          </a:t>
            </a:r>
            <a:fld id="{84A5D9E1-18D0-44B4-BF06-DDFE640DE2F4}" type="slidenum">
              <a:rPr lang="ru-RU" sz="1600" b="0" strike="noStrike" spc="-1" smtClean="0">
                <a:solidFill>
                  <a:srgbClr val="404040"/>
                </a:solidFill>
                <a:latin typeface="Times New Roman"/>
              </a:rPr>
              <a:pPr>
                <a:lnSpc>
                  <a:spcPct val="100000"/>
                </a:lnSpc>
                <a:buNone/>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t>‹#›</a:t>
            </a:fld>
            <a:endParaRPr lang="ru-RU" sz="1600" b="0" strike="noStrike" spc="-1" dirty="0">
              <a:latin typeface="Arial"/>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230.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36.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Line 1"/>
          <p:cNvSpPr/>
          <p:nvPr/>
        </p:nvSpPr>
        <p:spPr>
          <a:xfrm>
            <a:off x="1106640" y="1143000"/>
            <a:ext cx="10371240" cy="360"/>
          </a:xfrm>
          <a:prstGeom prst="line">
            <a:avLst/>
          </a:prstGeom>
          <a:ln w="25560">
            <a:solidFill>
              <a:srgbClr val="0000FF"/>
            </a:solidFill>
            <a:miter/>
          </a:ln>
        </p:spPr>
        <p:style>
          <a:lnRef idx="0">
            <a:scrgbClr r="0" g="0" b="0"/>
          </a:lnRef>
          <a:fillRef idx="0">
            <a:scrgbClr r="0" g="0" b="0"/>
          </a:fillRef>
          <a:effectRef idx="0">
            <a:scrgbClr r="0" g="0" b="0"/>
          </a:effectRef>
          <a:fontRef idx="minor"/>
        </p:style>
      </p:sp>
      <p:pic>
        <p:nvPicPr>
          <p:cNvPr id="82" name="Picture 4"/>
          <p:cNvPicPr/>
          <p:nvPr/>
        </p:nvPicPr>
        <p:blipFill>
          <a:blip r:embed="rId3"/>
          <a:stretch/>
        </p:blipFill>
        <p:spPr>
          <a:xfrm>
            <a:off x="1267920" y="71280"/>
            <a:ext cx="988920" cy="988920"/>
          </a:xfrm>
          <a:prstGeom prst="rect">
            <a:avLst/>
          </a:prstGeom>
          <a:ln w="9360">
            <a:noFill/>
          </a:ln>
        </p:spPr>
      </p:pic>
      <p:pic>
        <p:nvPicPr>
          <p:cNvPr id="83" name="Picture 2"/>
          <p:cNvPicPr/>
          <p:nvPr/>
        </p:nvPicPr>
        <p:blipFill>
          <a:blip r:embed="rId4"/>
          <a:stretch/>
        </p:blipFill>
        <p:spPr>
          <a:xfrm>
            <a:off x="2431080" y="139680"/>
            <a:ext cx="714960" cy="873360"/>
          </a:xfrm>
          <a:prstGeom prst="rect">
            <a:avLst/>
          </a:prstGeom>
          <a:ln w="9360">
            <a:noFill/>
          </a:ln>
        </p:spPr>
      </p:pic>
      <p:pic>
        <p:nvPicPr>
          <p:cNvPr id="84" name="Picture 5"/>
          <p:cNvPicPr/>
          <p:nvPr/>
        </p:nvPicPr>
        <p:blipFill>
          <a:blip r:embed="rId5"/>
          <a:stretch/>
        </p:blipFill>
        <p:spPr>
          <a:xfrm>
            <a:off x="3302280" y="81360"/>
            <a:ext cx="893520" cy="960840"/>
          </a:xfrm>
          <a:prstGeom prst="rect">
            <a:avLst/>
          </a:prstGeom>
          <a:ln w="9360">
            <a:noFill/>
          </a:ln>
        </p:spPr>
      </p:pic>
      <p:sp>
        <p:nvSpPr>
          <p:cNvPr id="85" name="Line 2"/>
          <p:cNvSpPr/>
          <p:nvPr/>
        </p:nvSpPr>
        <p:spPr>
          <a:xfrm>
            <a:off x="1102680" y="6312600"/>
            <a:ext cx="10371240" cy="360"/>
          </a:xfrm>
          <a:prstGeom prst="line">
            <a:avLst/>
          </a:prstGeom>
          <a:ln w="25560">
            <a:solidFill>
              <a:srgbClr val="0000FF"/>
            </a:solidFill>
            <a:miter/>
          </a:ln>
        </p:spPr>
        <p:style>
          <a:lnRef idx="0">
            <a:scrgbClr r="0" g="0" b="0"/>
          </a:lnRef>
          <a:fillRef idx="0">
            <a:scrgbClr r="0" g="0" b="0"/>
          </a:fillRef>
          <a:effectRef idx="0">
            <a:scrgbClr r="0" g="0" b="0"/>
          </a:effectRef>
          <a:fontRef idx="minor"/>
        </p:style>
      </p:sp>
      <p:sp>
        <p:nvSpPr>
          <p:cNvPr id="86" name="CustomShape 3"/>
          <p:cNvSpPr/>
          <p:nvPr/>
        </p:nvSpPr>
        <p:spPr>
          <a:xfrm>
            <a:off x="5714280" y="589680"/>
            <a:ext cx="5231160" cy="39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2000" b="0" strike="noStrike" spc="-1">
                <a:solidFill>
                  <a:srgbClr val="0000FF"/>
                </a:solidFill>
                <a:uFill>
                  <a:solidFill>
                    <a:srgbClr val="FFFFFF"/>
                  </a:solidFill>
                </a:uFill>
                <a:latin typeface="Times New Roman"/>
                <a:ea typeface="DejaVu Sans"/>
              </a:rPr>
              <a:t>NRC «Kurchatov Institute»</a:t>
            </a:r>
            <a:endParaRPr lang="en-US" sz="2000" b="0" strike="noStrike" spc="-1">
              <a:solidFill>
                <a:srgbClr val="000000"/>
              </a:solidFill>
              <a:uFill>
                <a:solidFill>
                  <a:srgbClr val="FFFFFF"/>
                </a:solidFill>
              </a:uFill>
              <a:latin typeface="Arial"/>
            </a:endParaRPr>
          </a:p>
        </p:txBody>
      </p:sp>
      <p:pic>
        <p:nvPicPr>
          <p:cNvPr id="87" name="Picture 7"/>
          <p:cNvPicPr/>
          <p:nvPr/>
        </p:nvPicPr>
        <p:blipFill>
          <a:blip r:embed="rId6"/>
          <a:stretch/>
        </p:blipFill>
        <p:spPr>
          <a:xfrm>
            <a:off x="595080" y="1352880"/>
            <a:ext cx="3427560" cy="4407120"/>
          </a:xfrm>
          <a:prstGeom prst="rect">
            <a:avLst/>
          </a:prstGeom>
          <a:ln w="9360">
            <a:noFill/>
          </a:ln>
        </p:spPr>
      </p:pic>
      <p:sp>
        <p:nvSpPr>
          <p:cNvPr id="88" name="CustomShape 4"/>
          <p:cNvSpPr/>
          <p:nvPr/>
        </p:nvSpPr>
        <p:spPr>
          <a:xfrm>
            <a:off x="5823360" y="4421880"/>
            <a:ext cx="5460480" cy="519120"/>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lstStyle/>
          <a:p>
            <a:pPr algn="ctr">
              <a:lnSpc>
                <a:spcPct val="100000"/>
              </a:lnSpc>
            </a:pPr>
            <a:r>
              <a:rPr lang="en-US" sz="1400" b="1" u="sng" strike="noStrike" spc="-1">
                <a:solidFill>
                  <a:srgbClr val="0070C0"/>
                </a:solidFill>
                <a:uFill>
                  <a:solidFill>
                    <a:srgbClr val="FFFFFF"/>
                  </a:solidFill>
                </a:uFill>
                <a:latin typeface="Times New Roman"/>
                <a:ea typeface="DejaVu Sans"/>
              </a:rPr>
              <a:t>A.A. Kulikovskaya</a:t>
            </a:r>
            <a:r>
              <a:rPr lang="en-US" sz="1400" b="0" strike="noStrike" spc="-1">
                <a:solidFill>
                  <a:srgbClr val="0070C0"/>
                </a:solidFill>
                <a:uFill>
                  <a:solidFill>
                    <a:srgbClr val="FFFFFF"/>
                  </a:solidFill>
                </a:uFill>
                <a:latin typeface="Times New Roman"/>
                <a:ea typeface="DejaVu Sans"/>
              </a:rPr>
              <a:t>, B.M. Abramov, S.A. Bulychjov, I.A. Dukhovskoy,</a:t>
            </a:r>
            <a:endParaRPr lang="en-US" sz="1400" b="0" strike="noStrike" spc="-1">
              <a:solidFill>
                <a:srgbClr val="000000"/>
              </a:solidFill>
              <a:uFill>
                <a:solidFill>
                  <a:srgbClr val="FFFFFF"/>
                </a:solidFill>
              </a:uFill>
              <a:latin typeface="Arial"/>
            </a:endParaRPr>
          </a:p>
          <a:p>
            <a:pPr algn="ctr">
              <a:lnSpc>
                <a:spcPct val="100000"/>
              </a:lnSpc>
            </a:pPr>
            <a:r>
              <a:rPr lang="en-US" sz="1400" b="0" strike="noStrike" spc="-1">
                <a:solidFill>
                  <a:srgbClr val="0070C0"/>
                </a:solidFill>
                <a:uFill>
                  <a:solidFill>
                    <a:srgbClr val="FFFFFF"/>
                  </a:solidFill>
                </a:uFill>
                <a:latin typeface="Times New Roman"/>
                <a:ea typeface="DejaVu Sans"/>
              </a:rPr>
              <a:t>V.V. Kulikov, M.A. Martemianov, M.A. Matsyuk   </a:t>
            </a:r>
            <a:endParaRPr lang="en-US" sz="1400" b="0" strike="noStrike" spc="-1">
              <a:solidFill>
                <a:srgbClr val="000000"/>
              </a:solidFill>
              <a:uFill>
                <a:solidFill>
                  <a:srgbClr val="FFFFFF"/>
                </a:solidFill>
              </a:uFill>
              <a:latin typeface="Arial"/>
            </a:endParaRPr>
          </a:p>
        </p:txBody>
      </p:sp>
      <p:sp>
        <p:nvSpPr>
          <p:cNvPr id="89" name="CustomShape 5"/>
          <p:cNvSpPr/>
          <p:nvPr/>
        </p:nvSpPr>
        <p:spPr>
          <a:xfrm>
            <a:off x="5811840" y="5086080"/>
            <a:ext cx="5093640" cy="732240"/>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lstStyle/>
          <a:p>
            <a:pPr algn="ctr">
              <a:lnSpc>
                <a:spcPct val="100000"/>
              </a:lnSpc>
            </a:pPr>
            <a:r>
              <a:rPr lang="en-US" sz="1400" b="0" i="1" strike="noStrike" spc="-1">
                <a:solidFill>
                  <a:srgbClr val="1419EE"/>
                </a:solidFill>
                <a:uFill>
                  <a:solidFill>
                    <a:srgbClr val="FFFFFF"/>
                  </a:solidFill>
                </a:uFill>
                <a:latin typeface="Arial"/>
                <a:ea typeface="DejaVu Sans"/>
              </a:rPr>
              <a:t>The 8th International Conference on Particle Physics and Astrophysics  (ICPPA 2026)</a:t>
            </a:r>
            <a:endParaRPr lang="en-US" sz="1400" b="0" strike="noStrike" spc="-1">
              <a:solidFill>
                <a:srgbClr val="000000"/>
              </a:solidFill>
              <a:uFill>
                <a:solidFill>
                  <a:srgbClr val="FFFFFF"/>
                </a:solidFill>
              </a:uFill>
              <a:latin typeface="Arial"/>
            </a:endParaRPr>
          </a:p>
          <a:p>
            <a:pPr algn="ctr">
              <a:lnSpc>
                <a:spcPct val="100000"/>
              </a:lnSpc>
            </a:pPr>
            <a:r>
              <a:rPr lang="en-US" sz="1400" b="0" i="1" strike="noStrike" spc="-1">
                <a:solidFill>
                  <a:srgbClr val="0000FF"/>
                </a:solidFill>
                <a:uFill>
                  <a:solidFill>
                    <a:srgbClr val="FFFFFF"/>
                  </a:solidFill>
                </a:uFill>
                <a:latin typeface="Arial"/>
                <a:ea typeface="DejaVu Sans"/>
              </a:rPr>
              <a:t>Moscow, 27</a:t>
            </a:r>
            <a:r>
              <a:rPr lang="en-US" sz="1400" b="0" i="1" strike="noStrike" spc="-1">
                <a:solidFill>
                  <a:srgbClr val="0000FF"/>
                </a:solidFill>
                <a:uFill>
                  <a:solidFill>
                    <a:srgbClr val="FFFFFF"/>
                  </a:solidFill>
                </a:uFill>
                <a:latin typeface="Symbol"/>
                <a:ea typeface="DejaVu Sans"/>
              </a:rPr>
              <a:t></a:t>
            </a:r>
            <a:r>
              <a:rPr lang="en-US" sz="1400" b="0" i="1" strike="noStrike" spc="-1">
                <a:solidFill>
                  <a:srgbClr val="0000FF"/>
                </a:solidFill>
                <a:uFill>
                  <a:solidFill>
                    <a:srgbClr val="FFFFFF"/>
                  </a:solidFill>
                </a:uFill>
                <a:latin typeface="Arial"/>
                <a:ea typeface="DejaVu Sans"/>
              </a:rPr>
              <a:t>30  October 2026</a:t>
            </a:r>
            <a:endParaRPr lang="en-US" sz="1400" b="0" strike="noStrike" spc="-1">
              <a:solidFill>
                <a:srgbClr val="000000"/>
              </a:solidFill>
              <a:uFill>
                <a:solidFill>
                  <a:srgbClr val="FFFFFF"/>
                </a:solidFill>
              </a:uFill>
              <a:latin typeface="Arial"/>
            </a:endParaRPr>
          </a:p>
        </p:txBody>
      </p:sp>
      <p:sp>
        <p:nvSpPr>
          <p:cNvPr id="91" name="CustomShape 6"/>
          <p:cNvSpPr/>
          <p:nvPr/>
        </p:nvSpPr>
        <p:spPr>
          <a:xfrm>
            <a:off x="5718960" y="1644840"/>
            <a:ext cx="5128200" cy="946080"/>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lstStyle/>
          <a:p>
            <a:pPr algn="ctr">
              <a:lnSpc>
                <a:spcPct val="100000"/>
              </a:lnSpc>
            </a:pPr>
            <a:r>
              <a:rPr lang="en-US" sz="2800" b="0" strike="noStrike" spc="-1">
                <a:solidFill>
                  <a:srgbClr val="00B0F0"/>
                </a:solidFill>
                <a:uFill>
                  <a:solidFill>
                    <a:srgbClr val="FFFFFF"/>
                  </a:solidFill>
                </a:uFill>
                <a:latin typeface="Times New Roman"/>
                <a:ea typeface="DejaVu Sans"/>
              </a:rPr>
              <a:t>Asymmetric fission in heavy-ion </a:t>
            </a:r>
            <a:endParaRPr lang="en-US" sz="2800" b="0" strike="noStrike" spc="-1">
              <a:solidFill>
                <a:srgbClr val="000000"/>
              </a:solidFill>
              <a:uFill>
                <a:solidFill>
                  <a:srgbClr val="FFFFFF"/>
                </a:solidFill>
              </a:uFill>
              <a:latin typeface="Arial"/>
            </a:endParaRPr>
          </a:p>
          <a:p>
            <a:pPr algn="ctr">
              <a:lnSpc>
                <a:spcPct val="100000"/>
              </a:lnSpc>
            </a:pPr>
            <a:r>
              <a:rPr lang="en-US" sz="2800" b="0" strike="noStrike" spc="-1">
                <a:solidFill>
                  <a:srgbClr val="00B0F0"/>
                </a:solidFill>
                <a:uFill>
                  <a:solidFill>
                    <a:srgbClr val="FFFFFF"/>
                  </a:solidFill>
                </a:uFill>
                <a:latin typeface="Times New Roman"/>
                <a:ea typeface="DejaVu Sans"/>
              </a:rPr>
              <a:t>collisions</a:t>
            </a:r>
            <a:endParaRPr lang="en-US" sz="2800" b="0" strike="noStrike" spc="-1">
              <a:solidFill>
                <a:srgbClr val="000000"/>
              </a:solidFill>
              <a:uFill>
                <a:solidFill>
                  <a:srgbClr val="FFFFFF"/>
                </a:solidFill>
              </a:uFill>
              <a:latin typeface="Arial"/>
            </a:endParaRPr>
          </a:p>
        </p:txBody>
      </p:sp>
      <p:pic>
        <p:nvPicPr>
          <p:cNvPr id="15" name="Picture 3"/>
          <p:cNvPicPr>
            <a:picLocks noChangeAspect="1" noChangeArrowheads="1"/>
          </p:cNvPicPr>
          <p:nvPr/>
        </p:nvPicPr>
        <p:blipFill>
          <a:blip r:embed="rId7" cstate="print"/>
          <a:srcRect/>
          <a:stretch>
            <a:fillRect/>
          </a:stretch>
        </p:blipFill>
        <p:spPr bwMode="auto">
          <a:xfrm>
            <a:off x="6514613" y="2819400"/>
            <a:ext cx="1200150" cy="1295400"/>
          </a:xfrm>
          <a:prstGeom prst="rect">
            <a:avLst/>
          </a:prstGeom>
          <a:noFill/>
          <a:ln w="9525">
            <a:noFill/>
            <a:miter lim="800000"/>
            <a:headEnd/>
            <a:tailEnd/>
          </a:ln>
          <a:effectLst/>
        </p:spPr>
      </p:pic>
      <p:pic>
        <p:nvPicPr>
          <p:cNvPr id="16" name="Picture 4"/>
          <p:cNvPicPr>
            <a:picLocks noChangeAspect="1" noChangeArrowheads="1"/>
          </p:cNvPicPr>
          <p:nvPr/>
        </p:nvPicPr>
        <p:blipFill>
          <a:blip r:embed="rId8" cstate="print"/>
          <a:srcRect/>
          <a:stretch>
            <a:fillRect/>
          </a:stretch>
        </p:blipFill>
        <p:spPr bwMode="auto">
          <a:xfrm>
            <a:off x="7781438" y="2819400"/>
            <a:ext cx="1200150" cy="1295400"/>
          </a:xfrm>
          <a:prstGeom prst="rect">
            <a:avLst/>
          </a:prstGeom>
          <a:noFill/>
          <a:ln w="9525">
            <a:noFill/>
            <a:miter lim="800000"/>
            <a:headEnd/>
            <a:tailEnd/>
          </a:ln>
          <a:effectLst/>
        </p:spPr>
      </p:pic>
      <p:pic>
        <p:nvPicPr>
          <p:cNvPr id="17" name="Picture 6"/>
          <p:cNvPicPr>
            <a:picLocks noChangeAspect="1" noChangeArrowheads="1"/>
          </p:cNvPicPr>
          <p:nvPr/>
        </p:nvPicPr>
        <p:blipFill>
          <a:blip r:embed="rId9" cstate="print"/>
          <a:srcRect/>
          <a:stretch>
            <a:fillRect/>
          </a:stretch>
        </p:blipFill>
        <p:spPr bwMode="auto">
          <a:xfrm>
            <a:off x="9057788" y="2819400"/>
            <a:ext cx="1295400" cy="1295400"/>
          </a:xfrm>
          <a:prstGeom prst="rect">
            <a:avLst/>
          </a:prstGeom>
          <a:noFill/>
          <a:ln w="9525">
            <a:noFill/>
            <a:miter lim="800000"/>
            <a:headEnd/>
            <a:tailEnd/>
          </a:ln>
          <a:effectLst/>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CustomShape 1"/>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95" name="CustomShape 2"/>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96" name="CustomShape 3"/>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97" name="CustomShape 4"/>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98" name="CustomShape 5"/>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99" name="CustomShape 6"/>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00" name="CustomShape 7"/>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01" name="CustomShape 8"/>
          <p:cNvSpPr/>
          <p:nvPr/>
        </p:nvSpPr>
        <p:spPr>
          <a:xfrm>
            <a:off x="935808" y="1341509"/>
            <a:ext cx="10567800" cy="475450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85840" indent="-284400" algn="just">
              <a:lnSpc>
                <a:spcPct val="160000"/>
              </a:lnSpc>
              <a:buClr>
                <a:srgbClr val="C55A11"/>
              </a:buClr>
              <a:buSzPct val="140000"/>
              <a:buFont typeface="Arial"/>
              <a:buChar char="•"/>
            </a:pPr>
            <a:r>
              <a:rPr lang="en-US" sz="1600" b="0" strike="noStrike" spc="-1">
                <a:solidFill>
                  <a:srgbClr val="000000"/>
                </a:solidFill>
                <a:uFill>
                  <a:solidFill>
                    <a:srgbClr val="FFFFFF"/>
                  </a:solidFill>
                </a:uFill>
                <a:latin typeface="Times New Roman"/>
                <a:ea typeface="DejaVu Sans"/>
              </a:rPr>
              <a:t>The </a:t>
            </a:r>
            <a:r>
              <a:rPr lang="en-US" sz="1600" b="0" strike="noStrike" spc="-1" smtClean="0">
                <a:solidFill>
                  <a:srgbClr val="000000"/>
                </a:solidFill>
                <a:uFill>
                  <a:solidFill>
                    <a:srgbClr val="FFFFFF"/>
                  </a:solidFill>
                </a:uFill>
                <a:latin typeface="Times New Roman"/>
                <a:ea typeface="DejaVu Sans"/>
              </a:rPr>
              <a:t>physics problem</a:t>
            </a:r>
            <a:r>
              <a:rPr lang="en-US" sz="1600" b="0" strike="noStrike" spc="-1">
                <a:solidFill>
                  <a:srgbClr val="000000"/>
                </a:solidFill>
                <a:uFill>
                  <a:solidFill>
                    <a:srgbClr val="FFFFFF"/>
                  </a:solidFill>
                </a:uFill>
                <a:latin typeface="Times New Roman"/>
                <a:ea typeface="DejaVu Sans"/>
              </a:rPr>
              <a:t>: testing nucleus-nucleus interaction models is an important part of heavy ion physics.  It is well known and experimentally proofed that at small momentum transfer in nuclear fragmentation of projectile the momentum spectra of fragments have a gaus-like peaks with the maximum at  a velocity equal to the projectile velocity and width equal to predictions of statistical Goldhaber approach based on Fermi motion in the projectile.   </a:t>
            </a:r>
            <a:endParaRPr lang="en-US" sz="1600" b="0" strike="noStrike" spc="-1">
              <a:solidFill>
                <a:srgbClr val="000000"/>
              </a:solidFill>
              <a:uFill>
                <a:solidFill>
                  <a:srgbClr val="FFFFFF"/>
                </a:solidFill>
              </a:uFill>
              <a:latin typeface="Arial"/>
            </a:endParaRPr>
          </a:p>
          <a:p>
            <a:pPr marL="285840" indent="-284400" algn="just">
              <a:lnSpc>
                <a:spcPct val="160000"/>
              </a:lnSpc>
              <a:buClr>
                <a:srgbClr val="C55A11"/>
              </a:buClr>
              <a:buSzPct val="140000"/>
              <a:buFont typeface="Arial"/>
              <a:buChar char="•"/>
            </a:pPr>
            <a:r>
              <a:rPr lang="en-US" sz="1600" b="0" strike="noStrike" spc="-1">
                <a:solidFill>
                  <a:srgbClr val="000000"/>
                </a:solidFill>
                <a:uFill>
                  <a:solidFill>
                    <a:srgbClr val="FFFFFF"/>
                  </a:solidFill>
                </a:uFill>
                <a:latin typeface="Times New Roman"/>
                <a:ea typeface="DejaVu Sans"/>
              </a:rPr>
              <a:t>But as was shown by </a:t>
            </a:r>
            <a:r>
              <a:rPr lang="en-US" sz="1600" b="0" strike="noStrike" spc="-1" smtClean="0">
                <a:solidFill>
                  <a:srgbClr val="0000FF"/>
                </a:solidFill>
                <a:uFill>
                  <a:solidFill>
                    <a:srgbClr val="FFFFFF"/>
                  </a:solidFill>
                </a:uFill>
                <a:latin typeface="Times New Roman"/>
                <a:ea typeface="DejaVu Sans"/>
              </a:rPr>
              <a:t>GSI-FRS</a:t>
            </a:r>
            <a:r>
              <a:rPr lang="en-US" sz="1600" b="0" strike="noStrike" spc="-1" smtClean="0">
                <a:solidFill>
                  <a:srgbClr val="000000"/>
                </a:solidFill>
                <a:uFill>
                  <a:solidFill>
                    <a:srgbClr val="FFFFFF"/>
                  </a:solidFill>
                </a:uFill>
                <a:latin typeface="Times New Roman"/>
                <a:ea typeface="DejaVu Sans"/>
              </a:rPr>
              <a:t> </a:t>
            </a:r>
            <a:r>
              <a:rPr lang="en-US" sz="1600" b="0" strike="noStrike" spc="-1">
                <a:solidFill>
                  <a:srgbClr val="000000"/>
                </a:solidFill>
                <a:uFill>
                  <a:solidFill>
                    <a:srgbClr val="FFFFFF"/>
                  </a:solidFill>
                </a:uFill>
                <a:latin typeface="Times New Roman"/>
                <a:ea typeface="DejaVu Sans"/>
              </a:rPr>
              <a:t>experiment (1 </a:t>
            </a:r>
            <a:r>
              <a:rPr lang="en-US" sz="1600" b="0" strike="noStrike" spc="-1" smtClean="0">
                <a:solidFill>
                  <a:srgbClr val="000000"/>
                </a:solidFill>
                <a:uFill>
                  <a:solidFill>
                    <a:srgbClr val="FFFFFF"/>
                  </a:solidFill>
                </a:uFill>
                <a:latin typeface="Times New Roman"/>
                <a:ea typeface="DejaVu Sans"/>
              </a:rPr>
              <a:t>GeV/nucl., </a:t>
            </a:r>
            <a:r>
              <a:rPr lang="en-US" sz="1600" b="0" strike="noStrike" spc="-1" baseline="30000" smtClean="0">
                <a:solidFill>
                  <a:srgbClr val="0000FF"/>
                </a:solidFill>
                <a:uFill>
                  <a:solidFill>
                    <a:srgbClr val="FFFFFF"/>
                  </a:solidFill>
                </a:uFill>
                <a:latin typeface="Times New Roman"/>
                <a:ea typeface="DejaVu Sans"/>
              </a:rPr>
              <a:t>56</a:t>
            </a:r>
            <a:r>
              <a:rPr lang="en-US" sz="1600" b="0" strike="noStrike" spc="-1" smtClean="0">
                <a:solidFill>
                  <a:srgbClr val="0000FF"/>
                </a:solidFill>
                <a:uFill>
                  <a:solidFill>
                    <a:srgbClr val="FFFFFF"/>
                  </a:solidFill>
                </a:uFill>
                <a:latin typeface="Times New Roman"/>
                <a:ea typeface="DejaVu Sans"/>
              </a:rPr>
              <a:t>Fe</a:t>
            </a:r>
            <a:r>
              <a:rPr lang="en-US" sz="1600" b="0" strike="noStrike" spc="-1" smtClean="0">
                <a:solidFill>
                  <a:srgbClr val="000000"/>
                </a:solidFill>
                <a:uFill>
                  <a:solidFill>
                    <a:srgbClr val="FFFFFF"/>
                  </a:solidFill>
                </a:uFill>
                <a:latin typeface="Times New Roman"/>
                <a:ea typeface="DejaVu Sans"/>
              </a:rPr>
              <a:t> </a:t>
            </a:r>
            <a:r>
              <a:rPr lang="en-US" sz="1600" b="0" strike="noStrike" spc="-1">
                <a:solidFill>
                  <a:srgbClr val="000000"/>
                </a:solidFill>
                <a:uFill>
                  <a:solidFill>
                    <a:srgbClr val="FFFFFF"/>
                  </a:solidFill>
                </a:uFill>
                <a:latin typeface="Times New Roman"/>
                <a:ea typeface="DejaVu Sans"/>
              </a:rPr>
              <a:t>on a proton </a:t>
            </a:r>
            <a:r>
              <a:rPr lang="en-US" sz="1600" b="0" strike="noStrike" spc="-1" smtClean="0">
                <a:solidFill>
                  <a:srgbClr val="000000"/>
                </a:solidFill>
                <a:uFill>
                  <a:solidFill>
                    <a:srgbClr val="FFFFFF"/>
                  </a:solidFill>
                </a:uFill>
                <a:latin typeface="Times New Roman"/>
                <a:ea typeface="DejaVu Sans"/>
              </a:rPr>
              <a:t>target) </a:t>
            </a:r>
            <a:r>
              <a:rPr lang="en-US" sz="1600" b="0" strike="noStrike" spc="-1">
                <a:solidFill>
                  <a:srgbClr val="000000"/>
                </a:solidFill>
                <a:uFill>
                  <a:solidFill>
                    <a:srgbClr val="FFFFFF"/>
                  </a:solidFill>
                </a:uFill>
                <a:latin typeface="Times New Roman"/>
                <a:ea typeface="DejaVu Sans"/>
              </a:rPr>
              <a:t>it is not always true. For light fragments emitted  at very small angles, a double-humped shape of fragmentation peaks was observed. They interpreted this effect as a manifestation of a new mechanism of asymmetric fission.  They also found that this effect disappear at titanium </a:t>
            </a:r>
            <a:r>
              <a:rPr lang="en-US" sz="1600" b="0" strike="noStrike" spc="-1" smtClean="0">
                <a:solidFill>
                  <a:srgbClr val="000000"/>
                </a:solidFill>
                <a:uFill>
                  <a:solidFill>
                    <a:srgbClr val="FFFFFF"/>
                  </a:solidFill>
                </a:uFill>
                <a:latin typeface="Times New Roman"/>
                <a:ea typeface="DejaVu Sans"/>
              </a:rPr>
              <a:t>target</a:t>
            </a:r>
            <a:endParaRPr lang="en-US" sz="1600" b="0" strike="noStrike" spc="-1">
              <a:solidFill>
                <a:srgbClr val="000000"/>
              </a:solidFill>
              <a:uFill>
                <a:solidFill>
                  <a:srgbClr val="FFFFFF"/>
                </a:solidFill>
              </a:uFill>
              <a:latin typeface="Arial"/>
            </a:endParaRPr>
          </a:p>
          <a:p>
            <a:pPr marL="285840" indent="-284400" algn="just">
              <a:lnSpc>
                <a:spcPct val="160000"/>
              </a:lnSpc>
              <a:buClr>
                <a:srgbClr val="C55A11"/>
              </a:buClr>
              <a:buSzPct val="140000"/>
              <a:buFont typeface="Arial"/>
              <a:buChar char="•"/>
            </a:pPr>
            <a:r>
              <a:rPr lang="en-US" sz="1600" b="0" strike="noStrike" spc="-1">
                <a:solidFill>
                  <a:srgbClr val="000000"/>
                </a:solidFill>
                <a:uFill>
                  <a:solidFill>
                    <a:srgbClr val="FFFFFF"/>
                  </a:solidFill>
                </a:uFill>
                <a:latin typeface="Times New Roman"/>
                <a:ea typeface="DejaVu Sans"/>
              </a:rPr>
              <a:t>In </a:t>
            </a:r>
            <a:r>
              <a:rPr lang="en-US" sz="1600" b="0" strike="noStrike" spc="-1" smtClean="0">
                <a:solidFill>
                  <a:srgbClr val="000000"/>
                </a:solidFill>
                <a:uFill>
                  <a:solidFill>
                    <a:srgbClr val="FFFFFF"/>
                  </a:solidFill>
                </a:uFill>
                <a:latin typeface="Times New Roman"/>
                <a:ea typeface="DejaVu Sans"/>
              </a:rPr>
              <a:t>the </a:t>
            </a:r>
            <a:r>
              <a:rPr lang="en-US" sz="1600" b="0" strike="noStrike" spc="-1">
                <a:solidFill>
                  <a:srgbClr val="0000FF"/>
                </a:solidFill>
                <a:uFill>
                  <a:solidFill>
                    <a:srgbClr val="FFFFFF"/>
                  </a:solidFill>
                </a:uFill>
                <a:latin typeface="Times New Roman"/>
                <a:ea typeface="DejaVu Sans"/>
              </a:rPr>
              <a:t>FRAGM</a:t>
            </a:r>
            <a:r>
              <a:rPr lang="en-US" sz="1600" b="0" strike="noStrike" spc="-1">
                <a:solidFill>
                  <a:srgbClr val="000000"/>
                </a:solidFill>
                <a:uFill>
                  <a:solidFill>
                    <a:srgbClr val="FFFFFF"/>
                  </a:solidFill>
                </a:uFill>
                <a:latin typeface="Times New Roman"/>
                <a:ea typeface="DejaVu Sans"/>
              </a:rPr>
              <a:t> experiment we confirmed the existence of this effect in light fragment yield in </a:t>
            </a:r>
            <a:r>
              <a:rPr lang="en-US" sz="1600" b="0" strike="noStrike" spc="-1" baseline="30000" smtClean="0">
                <a:solidFill>
                  <a:srgbClr val="0000FF"/>
                </a:solidFill>
                <a:uFill>
                  <a:solidFill>
                    <a:srgbClr val="FFFFFF"/>
                  </a:solidFill>
                </a:uFill>
                <a:latin typeface="Times New Roman"/>
                <a:ea typeface="DejaVu Sans"/>
              </a:rPr>
              <a:t>56</a:t>
            </a:r>
            <a:r>
              <a:rPr lang="en-US" sz="1600" b="0" strike="noStrike" spc="-1" smtClean="0">
                <a:solidFill>
                  <a:srgbClr val="0000FF"/>
                </a:solidFill>
                <a:uFill>
                  <a:solidFill>
                    <a:srgbClr val="FFFFFF"/>
                  </a:solidFill>
                </a:uFill>
                <a:latin typeface="Times New Roman"/>
                <a:ea typeface="DejaVu Sans"/>
              </a:rPr>
              <a:t>Fe</a:t>
            </a:r>
            <a:r>
              <a:rPr lang="en-US" sz="1600" b="0" strike="noStrike" spc="-1" smtClean="0">
                <a:solidFill>
                  <a:srgbClr val="000000"/>
                </a:solidFill>
                <a:uFill>
                  <a:solidFill>
                    <a:srgbClr val="FFFFFF"/>
                  </a:solidFill>
                </a:uFill>
                <a:latin typeface="Times New Roman"/>
                <a:ea typeface="DejaVu Sans"/>
              </a:rPr>
              <a:t> </a:t>
            </a:r>
            <a:r>
              <a:rPr lang="en-US" sz="1600" b="0" strike="noStrike" spc="-1">
                <a:solidFill>
                  <a:srgbClr val="000000"/>
                </a:solidFill>
                <a:uFill>
                  <a:solidFill>
                    <a:srgbClr val="FFFFFF"/>
                  </a:solidFill>
                </a:uFill>
                <a:latin typeface="Times New Roman"/>
                <a:ea typeface="DejaVu Sans"/>
              </a:rPr>
              <a:t>+ </a:t>
            </a:r>
            <a:r>
              <a:rPr lang="en-US" sz="1600" b="0" strike="noStrike" spc="-1" baseline="30000" smtClean="0">
                <a:solidFill>
                  <a:srgbClr val="0000FF"/>
                </a:solidFill>
                <a:uFill>
                  <a:solidFill>
                    <a:srgbClr val="FFFFFF"/>
                  </a:solidFill>
                </a:uFill>
                <a:latin typeface="Times New Roman"/>
                <a:ea typeface="DejaVu Sans"/>
              </a:rPr>
              <a:t>9</a:t>
            </a:r>
            <a:r>
              <a:rPr lang="en-US" sz="1600" b="0" strike="noStrike" spc="-1" smtClean="0">
                <a:solidFill>
                  <a:srgbClr val="0000FF"/>
                </a:solidFill>
                <a:uFill>
                  <a:solidFill>
                    <a:srgbClr val="FFFFFF"/>
                  </a:solidFill>
                </a:uFill>
                <a:latin typeface="Times New Roman"/>
                <a:ea typeface="DejaVu Sans"/>
              </a:rPr>
              <a:t>Be</a:t>
            </a:r>
            <a:r>
              <a:rPr lang="en-US" sz="1600" b="0" strike="noStrike" spc="-1" smtClean="0">
                <a:solidFill>
                  <a:srgbClr val="000000"/>
                </a:solidFill>
                <a:uFill>
                  <a:solidFill>
                    <a:srgbClr val="FFFFFF"/>
                  </a:solidFill>
                </a:uFill>
                <a:latin typeface="Times New Roman"/>
                <a:ea typeface="DejaVu Sans"/>
              </a:rPr>
              <a:t> </a:t>
            </a:r>
            <a:r>
              <a:rPr lang="en-US" sz="1600" b="0" strike="noStrike" spc="-1">
                <a:solidFill>
                  <a:srgbClr val="000000"/>
                </a:solidFill>
                <a:uFill>
                  <a:solidFill>
                    <a:srgbClr val="FFFFFF"/>
                  </a:solidFill>
                </a:uFill>
                <a:latin typeface="Times New Roman"/>
                <a:ea typeface="DejaVu Sans"/>
              </a:rPr>
              <a:t>collisions at 230 MeV/n and now will present new data at heavier </a:t>
            </a:r>
            <a:r>
              <a:rPr lang="en-US" sz="1600" b="0" strike="noStrike" spc="-1" smtClean="0">
                <a:solidFill>
                  <a:srgbClr val="000000"/>
                </a:solidFill>
                <a:uFill>
                  <a:solidFill>
                    <a:srgbClr val="FFFFFF"/>
                  </a:solidFill>
                </a:uFill>
                <a:latin typeface="Times New Roman"/>
                <a:ea typeface="DejaVu Sans"/>
              </a:rPr>
              <a:t>target</a:t>
            </a:r>
            <a:endParaRPr lang="en-US" sz="1600" b="0" strike="noStrike" spc="-1">
              <a:solidFill>
                <a:srgbClr val="000000"/>
              </a:solidFill>
              <a:uFill>
                <a:solidFill>
                  <a:srgbClr val="FFFFFF"/>
                </a:solidFill>
              </a:uFill>
              <a:latin typeface="Arial"/>
            </a:endParaRPr>
          </a:p>
          <a:p>
            <a:pPr marL="285840" indent="-284400" algn="just">
              <a:lnSpc>
                <a:spcPct val="160000"/>
              </a:lnSpc>
              <a:buClr>
                <a:srgbClr val="C55A11"/>
              </a:buClr>
              <a:buSzPct val="140000"/>
              <a:buFont typeface="Arial"/>
              <a:buChar char="•"/>
            </a:pPr>
            <a:r>
              <a:rPr lang="en-US" sz="1600" b="0" strike="noStrike" spc="-1">
                <a:solidFill>
                  <a:srgbClr val="000000"/>
                </a:solidFill>
                <a:uFill>
                  <a:solidFill>
                    <a:srgbClr val="FFFFFF"/>
                  </a:solidFill>
                </a:uFill>
                <a:latin typeface="Times New Roman"/>
                <a:ea typeface="DejaVu Sans"/>
              </a:rPr>
              <a:t>A comparison with predictions of a few models of  nucleus-nucleus interactions will be also </a:t>
            </a:r>
            <a:r>
              <a:rPr lang="en-US" sz="1600" b="0" strike="noStrike" spc="-1" smtClean="0">
                <a:solidFill>
                  <a:srgbClr val="000000"/>
                </a:solidFill>
                <a:uFill>
                  <a:solidFill>
                    <a:srgbClr val="FFFFFF"/>
                  </a:solidFill>
                </a:uFill>
                <a:latin typeface="Times New Roman"/>
                <a:ea typeface="DejaVu Sans"/>
              </a:rPr>
              <a:t>done</a:t>
            </a:r>
            <a:endParaRPr lang="en-US" sz="1600" b="0" strike="noStrike" spc="-1">
              <a:solidFill>
                <a:srgbClr val="000000"/>
              </a:solidFill>
              <a:uFill>
                <a:solidFill>
                  <a:srgbClr val="FFFFFF"/>
                </a:solidFill>
              </a:uFill>
              <a:latin typeface="Arial"/>
            </a:endParaRPr>
          </a:p>
        </p:txBody>
      </p:sp>
      <p:sp>
        <p:nvSpPr>
          <p:cNvPr id="102" name="CustomShape 9"/>
          <p:cNvSpPr/>
          <p:nvPr/>
        </p:nvSpPr>
        <p:spPr>
          <a:xfrm>
            <a:off x="2286000" y="162000"/>
            <a:ext cx="9584640" cy="455760"/>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nchor="ctr"/>
          <a:lstStyle/>
          <a:p>
            <a:pPr algn="r">
              <a:lnSpc>
                <a:spcPct val="100000"/>
              </a:lnSpc>
            </a:pPr>
            <a:r>
              <a:rPr lang="en-US" sz="2400" b="0" strike="noStrike" spc="-1">
                <a:solidFill>
                  <a:srgbClr val="0066FF"/>
                </a:solidFill>
                <a:uFill>
                  <a:solidFill>
                    <a:srgbClr val="FFFFFF"/>
                  </a:solidFill>
                </a:uFill>
                <a:latin typeface="Arial"/>
                <a:ea typeface="DejaVu Sans"/>
              </a:rPr>
              <a:t>Outline</a:t>
            </a:r>
            <a:endParaRPr lang="en-US" sz="2400" b="0" strike="noStrike" spc="-1">
              <a:solidFill>
                <a:srgbClr val="000000"/>
              </a:solidFill>
              <a:uFill>
                <a:solidFill>
                  <a:srgbClr val="FFFFFF"/>
                </a:solidFill>
              </a:uFill>
              <a:latin typeface="Arial"/>
            </a:endParaRPr>
          </a:p>
        </p:txBody>
      </p:sp>
    </p:spTree>
  </p:cSld>
  <p:clrMapOvr>
    <a:masterClrMapping/>
  </p:clrMapOvr>
  <p:transition>
    <p:wedge/>
  </p:transition>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Picture 2"/>
          <p:cNvPicPr/>
          <p:nvPr/>
        </p:nvPicPr>
        <p:blipFill>
          <a:blip r:embed="rId3"/>
          <a:stretch/>
        </p:blipFill>
        <p:spPr>
          <a:xfrm>
            <a:off x="840600" y="1202278"/>
            <a:ext cx="6108840" cy="5017320"/>
          </a:xfrm>
          <a:prstGeom prst="rect">
            <a:avLst/>
          </a:prstGeom>
          <a:ln>
            <a:noFill/>
          </a:ln>
        </p:spPr>
      </p:pic>
      <p:sp>
        <p:nvSpPr>
          <p:cNvPr id="104" name="CustomShape 1"/>
          <p:cNvSpPr/>
          <p:nvPr/>
        </p:nvSpPr>
        <p:spPr>
          <a:xfrm>
            <a:off x="3128870" y="5416567"/>
            <a:ext cx="2198520" cy="363600"/>
          </a:xfrm>
          <a:prstGeom prst="rect">
            <a:avLst/>
          </a:prstGeom>
          <a:solidFill>
            <a:schemeClr val="bg1"/>
          </a:solid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1800" b="0" strike="noStrike" spc="-1">
                <a:solidFill>
                  <a:srgbClr val="00CC00"/>
                </a:solidFill>
                <a:uFill>
                  <a:solidFill>
                    <a:srgbClr val="FFFFFF"/>
                  </a:solidFill>
                </a:uFill>
                <a:latin typeface="Arial"/>
                <a:ea typeface="DejaVu Sans"/>
              </a:rPr>
              <a:t>TWAC Main ring </a:t>
            </a:r>
            <a:endParaRPr lang="en-US" sz="1800" b="0" strike="noStrike" spc="-1">
              <a:solidFill>
                <a:srgbClr val="000000"/>
              </a:solidFill>
              <a:uFill>
                <a:solidFill>
                  <a:srgbClr val="FFFFFF"/>
                </a:solidFill>
              </a:uFill>
              <a:latin typeface="Arial"/>
            </a:endParaRPr>
          </a:p>
        </p:txBody>
      </p:sp>
      <p:sp>
        <p:nvSpPr>
          <p:cNvPr id="105" name="CustomShape 2"/>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106" name="CustomShape 3"/>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07" name="CustomShape 4"/>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108" name="CustomShape 5"/>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09" name="CustomShape 6"/>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110" name="CustomShape 7"/>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11" name="CustomShape 8"/>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12" name="CustomShape 9"/>
          <p:cNvSpPr/>
          <p:nvPr/>
        </p:nvSpPr>
        <p:spPr>
          <a:xfrm>
            <a:off x="5486400" y="142920"/>
            <a:ext cx="6352200" cy="455400"/>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nchor="ctr"/>
          <a:lstStyle/>
          <a:p>
            <a:pPr algn="r">
              <a:lnSpc>
                <a:spcPct val="100000"/>
              </a:lnSpc>
            </a:pPr>
            <a:r>
              <a:rPr lang="en-US" sz="2400" b="0" strike="noStrike" spc="-1">
                <a:solidFill>
                  <a:srgbClr val="0066FF"/>
                </a:solidFill>
                <a:uFill>
                  <a:solidFill>
                    <a:srgbClr val="FFFFFF"/>
                  </a:solidFill>
                </a:uFill>
                <a:latin typeface="Calibri"/>
                <a:ea typeface="DejaVu Sans"/>
              </a:rPr>
              <a:t>Experimental setup FRAGM</a:t>
            </a:r>
            <a:endParaRPr lang="en-US" sz="2400" b="0" strike="noStrike" spc="-1">
              <a:solidFill>
                <a:srgbClr val="000000"/>
              </a:solidFill>
              <a:uFill>
                <a:solidFill>
                  <a:srgbClr val="FFFFFF"/>
                </a:solidFill>
              </a:uFill>
              <a:latin typeface="Arial"/>
            </a:endParaRPr>
          </a:p>
        </p:txBody>
      </p:sp>
      <p:sp>
        <p:nvSpPr>
          <p:cNvPr id="113" name="CustomShape 10"/>
          <p:cNvSpPr/>
          <p:nvPr/>
        </p:nvSpPr>
        <p:spPr>
          <a:xfrm>
            <a:off x="442800" y="6171840"/>
            <a:ext cx="5541480" cy="33264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600" b="0" strike="noStrike" spc="-1">
                <a:solidFill>
                  <a:srgbClr val="000000"/>
                </a:solidFill>
                <a:uFill>
                  <a:solidFill>
                    <a:srgbClr val="FFFFFF"/>
                  </a:solidFill>
                </a:uFill>
                <a:latin typeface="Times New Roman"/>
                <a:ea typeface="Times New Roman"/>
              </a:rPr>
              <a:t>[</a:t>
            </a:r>
            <a:r>
              <a:rPr lang="en-US" sz="1600" b="0" strike="noStrike" spc="-1">
                <a:solidFill>
                  <a:srgbClr val="0070C0"/>
                </a:solidFill>
                <a:uFill>
                  <a:solidFill>
                    <a:srgbClr val="FFFFFF"/>
                  </a:solidFill>
                </a:uFill>
                <a:latin typeface="Times New Roman"/>
                <a:ea typeface="Times New Roman"/>
              </a:rPr>
              <a:t>A. A. Kulikovskaya, </a:t>
            </a:r>
            <a:r>
              <a:rPr lang="en-US" sz="1600" b="0" i="1" strike="noStrike" spc="-1">
                <a:solidFill>
                  <a:srgbClr val="0070C0"/>
                </a:solidFill>
                <a:uFill>
                  <a:solidFill>
                    <a:srgbClr val="FFFFFF"/>
                  </a:solidFill>
                </a:uFill>
                <a:latin typeface="Times New Roman"/>
                <a:ea typeface="Times New Roman"/>
              </a:rPr>
              <a:t>et al</a:t>
            </a:r>
            <a:r>
              <a:rPr lang="en-US" sz="1600" b="0" strike="noStrike" spc="-1">
                <a:solidFill>
                  <a:srgbClr val="0070C0"/>
                </a:solidFill>
                <a:uFill>
                  <a:solidFill>
                    <a:srgbClr val="FFFFFF"/>
                  </a:solidFill>
                </a:uFill>
                <a:latin typeface="Times New Roman"/>
                <a:ea typeface="Times New Roman"/>
              </a:rPr>
              <a:t>., </a:t>
            </a:r>
            <a:r>
              <a:rPr lang="en-US" sz="1600" b="0" i="1" strike="noStrike" spc="-1">
                <a:solidFill>
                  <a:srgbClr val="0070C0"/>
                </a:solidFill>
                <a:uFill>
                  <a:solidFill>
                    <a:srgbClr val="FFFFFF"/>
                  </a:solidFill>
                </a:uFill>
                <a:latin typeface="Times New Roman"/>
                <a:ea typeface="Times New Roman"/>
              </a:rPr>
              <a:t>Phys. At. Nucl.</a:t>
            </a:r>
            <a:r>
              <a:rPr lang="en-US" sz="1600" b="0" strike="noStrike" spc="-1">
                <a:solidFill>
                  <a:srgbClr val="0070C0"/>
                </a:solidFill>
                <a:uFill>
                  <a:solidFill>
                    <a:srgbClr val="FFFFFF"/>
                  </a:solidFill>
                </a:uFill>
                <a:latin typeface="Times New Roman"/>
                <a:ea typeface="Times New Roman"/>
              </a:rPr>
              <a:t> 85, </a:t>
            </a:r>
            <a:r>
              <a:rPr lang="en-US" sz="1600" b="0" strike="noStrike" spc="-1">
                <a:solidFill>
                  <a:srgbClr val="0070C0"/>
                </a:solidFill>
                <a:uFill>
                  <a:solidFill>
                    <a:srgbClr val="FFFFFF"/>
                  </a:solidFill>
                </a:uFill>
                <a:latin typeface="Times New Roman"/>
                <a:ea typeface="Calibri"/>
              </a:rPr>
              <a:t>№ 9, </a:t>
            </a:r>
            <a:r>
              <a:rPr lang="en-US" sz="1600" b="0" strike="noStrike" spc="-1">
                <a:solidFill>
                  <a:srgbClr val="0070C0"/>
                </a:solidFill>
                <a:uFill>
                  <a:solidFill>
                    <a:srgbClr val="FFFFFF"/>
                  </a:solidFill>
                </a:uFill>
                <a:latin typeface="Times New Roman"/>
                <a:ea typeface="Times New Roman"/>
              </a:rPr>
              <a:t>1541 (2022</a:t>
            </a:r>
            <a:r>
              <a:rPr lang="en-US" sz="1600" b="0" strike="noStrike" spc="-1" smtClean="0">
                <a:solidFill>
                  <a:srgbClr val="0070C0"/>
                </a:solidFill>
                <a:uFill>
                  <a:solidFill>
                    <a:srgbClr val="FFFFFF"/>
                  </a:solidFill>
                </a:uFill>
                <a:latin typeface="Times New Roman"/>
                <a:ea typeface="Times New Roman"/>
              </a:rPr>
              <a:t>) </a:t>
            </a:r>
            <a:r>
              <a:rPr lang="en-US" sz="1600" b="0" strike="noStrike" spc="-1" smtClean="0">
                <a:solidFill>
                  <a:srgbClr val="000000"/>
                </a:solidFill>
                <a:uFill>
                  <a:solidFill>
                    <a:srgbClr val="FFFFFF"/>
                  </a:solidFill>
                </a:uFill>
                <a:latin typeface="Times New Roman"/>
                <a:ea typeface="Times New Roman"/>
              </a:rPr>
              <a:t>]</a:t>
            </a:r>
            <a:endParaRPr lang="en-US" sz="1600" b="0" strike="noStrike" spc="-1">
              <a:solidFill>
                <a:srgbClr val="000000"/>
              </a:solidFill>
              <a:uFill>
                <a:solidFill>
                  <a:srgbClr val="FFFFFF"/>
                </a:solidFill>
              </a:uFill>
              <a:latin typeface="Arial"/>
            </a:endParaRPr>
          </a:p>
        </p:txBody>
      </p:sp>
      <p:sp>
        <p:nvSpPr>
          <p:cNvPr id="114" name="CustomShape 11"/>
          <p:cNvSpPr/>
          <p:nvPr/>
        </p:nvSpPr>
        <p:spPr>
          <a:xfrm>
            <a:off x="364772" y="1006773"/>
            <a:ext cx="3927827" cy="2837160"/>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lstStyle/>
          <a:p>
            <a:pPr marL="216000" indent="-214560" algn="just">
              <a:lnSpc>
                <a:spcPct val="140000"/>
              </a:lnSpc>
              <a:buClr>
                <a:srgbClr val="CC6600"/>
              </a:buClr>
              <a:buSzPct val="140000"/>
              <a:buFont typeface="Wingdings" charset="2"/>
              <a:buChar char=""/>
            </a:pPr>
            <a:r>
              <a:rPr lang="en-US" sz="1600" b="0" strike="noStrike" spc="-1">
                <a:solidFill>
                  <a:srgbClr val="000000"/>
                </a:solidFill>
                <a:uFill>
                  <a:solidFill>
                    <a:srgbClr val="FFFFFF"/>
                  </a:solidFill>
                </a:uFill>
                <a:latin typeface="Times New Roman"/>
                <a:ea typeface="DejaVu Sans"/>
              </a:rPr>
              <a:t>Data were collected on the heavy ion accelerator complex </a:t>
            </a:r>
            <a:r>
              <a:rPr lang="en-US" sz="1600" b="0" strike="noStrike" spc="-1">
                <a:solidFill>
                  <a:srgbClr val="0000FF"/>
                </a:solidFill>
                <a:uFill>
                  <a:solidFill>
                    <a:srgbClr val="FFFFFF"/>
                  </a:solidFill>
                </a:uFill>
                <a:latin typeface="Times New Roman"/>
                <a:ea typeface="DejaVu Sans"/>
              </a:rPr>
              <a:t>TWAC</a:t>
            </a:r>
            <a:r>
              <a:rPr lang="en-US" sz="1600" b="0" strike="noStrike" spc="-1">
                <a:solidFill>
                  <a:srgbClr val="000000"/>
                </a:solidFill>
                <a:uFill>
                  <a:solidFill>
                    <a:srgbClr val="FFFFFF"/>
                  </a:solidFill>
                </a:uFill>
                <a:latin typeface="Times New Roman"/>
                <a:ea typeface="DejaVu Sans"/>
              </a:rPr>
              <a:t> with </a:t>
            </a:r>
            <a:r>
              <a:rPr lang="en-US" sz="1600" b="0" strike="noStrike" spc="-1" baseline="30000">
                <a:solidFill>
                  <a:srgbClr val="1419EE"/>
                </a:solidFill>
                <a:uFill>
                  <a:solidFill>
                    <a:srgbClr val="FFFFFF"/>
                  </a:solidFill>
                </a:uFill>
                <a:latin typeface="Times New Roman"/>
                <a:ea typeface="DejaVu Sans"/>
              </a:rPr>
              <a:t>12</a:t>
            </a:r>
            <a:r>
              <a:rPr lang="en-US" sz="1600" b="0" strike="noStrike" spc="-1">
                <a:solidFill>
                  <a:srgbClr val="1419EE"/>
                </a:solidFill>
                <a:uFill>
                  <a:solidFill>
                    <a:srgbClr val="FFFFFF"/>
                  </a:solidFill>
                </a:uFill>
                <a:latin typeface="Times New Roman"/>
                <a:ea typeface="DejaVu Sans"/>
              </a:rPr>
              <a:t>C</a:t>
            </a:r>
            <a:r>
              <a:rPr lang="en-US" sz="1600" b="0" strike="noStrike" spc="-1">
                <a:solidFill>
                  <a:srgbClr val="000000"/>
                </a:solidFill>
                <a:uFill>
                  <a:solidFill>
                    <a:srgbClr val="FFFFFF"/>
                  </a:solidFill>
                </a:uFill>
                <a:latin typeface="Times New Roman"/>
                <a:ea typeface="DejaVu Sans"/>
              </a:rPr>
              <a:t> ions at different energies of 300, 600, 950, 2000, 3200</a:t>
            </a:r>
            <a:r>
              <a:rPr lang="en-US" sz="1600" b="0" strike="noStrike" spc="-1">
                <a:solidFill>
                  <a:srgbClr val="00B050"/>
                </a:solidFill>
                <a:uFill>
                  <a:solidFill>
                    <a:srgbClr val="FFFFFF"/>
                  </a:solidFill>
                </a:uFill>
                <a:latin typeface="Times New Roman"/>
                <a:ea typeface="DejaVu Sans"/>
              </a:rPr>
              <a:t> </a:t>
            </a:r>
            <a:r>
              <a:rPr lang="en-US" sz="1600" b="0" strike="noStrike" spc="-1">
                <a:solidFill>
                  <a:srgbClr val="000000"/>
                </a:solidFill>
                <a:uFill>
                  <a:solidFill>
                    <a:srgbClr val="FFFFFF"/>
                  </a:solidFill>
                </a:uFill>
                <a:latin typeface="Times New Roman"/>
                <a:ea typeface="DejaVu Sans"/>
              </a:rPr>
              <a:t>MeV/nucleon and with </a:t>
            </a:r>
            <a:r>
              <a:rPr lang="en-US" sz="1600" b="0" strike="noStrike" spc="-1" baseline="30000">
                <a:solidFill>
                  <a:srgbClr val="0000FF"/>
                </a:solidFill>
                <a:uFill>
                  <a:solidFill>
                    <a:srgbClr val="FFFFFF"/>
                  </a:solidFill>
                </a:uFill>
                <a:latin typeface="Times New Roman"/>
                <a:ea typeface="DejaVu Sans"/>
              </a:rPr>
              <a:t>56</a:t>
            </a:r>
            <a:r>
              <a:rPr lang="en-US" sz="1600" b="0" strike="noStrike" spc="-1">
                <a:solidFill>
                  <a:srgbClr val="0000FF"/>
                </a:solidFill>
                <a:uFill>
                  <a:solidFill>
                    <a:srgbClr val="FFFFFF"/>
                  </a:solidFill>
                </a:uFill>
                <a:latin typeface="Times New Roman"/>
                <a:ea typeface="DejaVu Sans"/>
              </a:rPr>
              <a:t>Fe</a:t>
            </a:r>
            <a:r>
              <a:rPr lang="en-US" sz="1600" b="0" strike="noStrike" spc="-1">
                <a:solidFill>
                  <a:srgbClr val="000000"/>
                </a:solidFill>
                <a:uFill>
                  <a:solidFill>
                    <a:srgbClr val="FFFFFF"/>
                  </a:solidFill>
                </a:uFill>
                <a:latin typeface="Times New Roman"/>
                <a:ea typeface="DejaVu Sans"/>
              </a:rPr>
              <a:t> ions at energy of 230 MeV/nucleon</a:t>
            </a:r>
            <a:endParaRPr lang="en-US" sz="1600" b="0" strike="noStrike" spc="-1">
              <a:solidFill>
                <a:srgbClr val="000000"/>
              </a:solidFill>
              <a:uFill>
                <a:solidFill>
                  <a:srgbClr val="FFFFFF"/>
                </a:solidFill>
              </a:uFill>
              <a:latin typeface="Arial"/>
            </a:endParaRPr>
          </a:p>
          <a:p>
            <a:pPr marL="216000" indent="-214560" algn="just">
              <a:lnSpc>
                <a:spcPct val="140000"/>
              </a:lnSpc>
              <a:buClr>
                <a:srgbClr val="CC6600"/>
              </a:buClr>
              <a:buSzPct val="140000"/>
              <a:buFont typeface="Wingdings" charset="2"/>
              <a:buChar char=""/>
            </a:pPr>
            <a:r>
              <a:rPr lang="en-US" sz="1600" b="0" strike="noStrike" spc="-1">
                <a:solidFill>
                  <a:srgbClr val="000000"/>
                </a:solidFill>
                <a:uFill>
                  <a:solidFill>
                    <a:srgbClr val="FFFFFF"/>
                  </a:solidFill>
                </a:uFill>
                <a:latin typeface="Times New Roman"/>
                <a:ea typeface="DejaVu Sans"/>
              </a:rPr>
              <a:t>Measurements were performed on different targets: </a:t>
            </a:r>
            <a:r>
              <a:rPr lang="en-US" sz="1600" b="0" strike="noStrike" spc="-1" baseline="30000">
                <a:solidFill>
                  <a:srgbClr val="1419EE"/>
                </a:solidFill>
                <a:uFill>
                  <a:solidFill>
                    <a:srgbClr val="FFFFFF"/>
                  </a:solidFill>
                </a:uFill>
                <a:latin typeface="Times New Roman"/>
                <a:ea typeface="DejaVu Sans"/>
              </a:rPr>
              <a:t>9</a:t>
            </a:r>
            <a:r>
              <a:rPr lang="en-US" sz="1600" b="0" strike="noStrike" spc="-1">
                <a:solidFill>
                  <a:srgbClr val="1419EE"/>
                </a:solidFill>
                <a:uFill>
                  <a:solidFill>
                    <a:srgbClr val="FFFFFF"/>
                  </a:solidFill>
                </a:uFill>
                <a:latin typeface="Times New Roman"/>
                <a:ea typeface="DejaVu Sans"/>
              </a:rPr>
              <a:t>Be</a:t>
            </a:r>
            <a:r>
              <a:rPr lang="en-US" sz="1600" b="0" strike="noStrike" spc="-1">
                <a:solidFill>
                  <a:srgbClr val="000000"/>
                </a:solidFill>
                <a:uFill>
                  <a:solidFill>
                    <a:srgbClr val="FFFFFF"/>
                  </a:solidFill>
                </a:uFill>
                <a:latin typeface="Times New Roman"/>
                <a:ea typeface="DejaVu Sans"/>
              </a:rPr>
              <a:t>, </a:t>
            </a:r>
            <a:r>
              <a:rPr lang="en-US" sz="1600" b="0" strike="noStrike" spc="-1" baseline="30000">
                <a:solidFill>
                  <a:srgbClr val="1419EE"/>
                </a:solidFill>
                <a:uFill>
                  <a:solidFill>
                    <a:srgbClr val="FFFFFF"/>
                  </a:solidFill>
                </a:uFill>
                <a:latin typeface="Times New Roman"/>
                <a:ea typeface="DejaVu Sans"/>
              </a:rPr>
              <a:t>27</a:t>
            </a:r>
            <a:r>
              <a:rPr lang="en-US" sz="1600" b="0" strike="noStrike" spc="-1">
                <a:solidFill>
                  <a:srgbClr val="1419EE"/>
                </a:solidFill>
                <a:uFill>
                  <a:solidFill>
                    <a:srgbClr val="FFFFFF"/>
                  </a:solidFill>
                </a:uFill>
                <a:latin typeface="Times New Roman"/>
                <a:ea typeface="DejaVu Sans"/>
              </a:rPr>
              <a:t>Al</a:t>
            </a:r>
            <a:r>
              <a:rPr lang="en-US" sz="1600" b="0" strike="noStrike" spc="-1">
                <a:solidFill>
                  <a:srgbClr val="000000"/>
                </a:solidFill>
                <a:uFill>
                  <a:solidFill>
                    <a:srgbClr val="FFFFFF"/>
                  </a:solidFill>
                </a:uFill>
                <a:latin typeface="Times New Roman"/>
                <a:ea typeface="DejaVu Sans"/>
              </a:rPr>
              <a:t>, </a:t>
            </a:r>
            <a:r>
              <a:rPr lang="en-US" sz="1600" b="0" strike="noStrike" spc="-1" baseline="30000">
                <a:solidFill>
                  <a:srgbClr val="1419EE"/>
                </a:solidFill>
                <a:uFill>
                  <a:solidFill>
                    <a:srgbClr val="FFFFFF"/>
                  </a:solidFill>
                </a:uFill>
                <a:latin typeface="Times New Roman"/>
                <a:ea typeface="DejaVu Sans"/>
              </a:rPr>
              <a:t>64</a:t>
            </a:r>
            <a:r>
              <a:rPr lang="en-US" sz="1600" b="0" strike="noStrike" spc="-1">
                <a:solidFill>
                  <a:srgbClr val="1419EE"/>
                </a:solidFill>
                <a:uFill>
                  <a:solidFill>
                    <a:srgbClr val="FFFFFF"/>
                  </a:solidFill>
                </a:uFill>
                <a:latin typeface="Times New Roman"/>
                <a:ea typeface="DejaVu Sans"/>
              </a:rPr>
              <a:t>Cu</a:t>
            </a:r>
            <a:r>
              <a:rPr lang="en-US" sz="1600" b="0" strike="noStrike" spc="-1">
                <a:solidFill>
                  <a:srgbClr val="000000"/>
                </a:solidFill>
                <a:uFill>
                  <a:solidFill>
                    <a:srgbClr val="FFFFFF"/>
                  </a:solidFill>
                </a:uFill>
                <a:latin typeface="Times New Roman"/>
                <a:ea typeface="DejaVu Sans"/>
              </a:rPr>
              <a:t> </a:t>
            </a:r>
            <a:endParaRPr lang="en-US" sz="1600" b="0" strike="noStrike" spc="-1">
              <a:solidFill>
                <a:srgbClr val="000000"/>
              </a:solidFill>
              <a:uFill>
                <a:solidFill>
                  <a:srgbClr val="FFFFFF"/>
                </a:solidFill>
              </a:uFill>
              <a:latin typeface="Arial"/>
            </a:endParaRPr>
          </a:p>
        </p:txBody>
      </p:sp>
      <p:sp>
        <p:nvSpPr>
          <p:cNvPr id="115" name="CustomShape 12"/>
          <p:cNvSpPr/>
          <p:nvPr/>
        </p:nvSpPr>
        <p:spPr>
          <a:xfrm>
            <a:off x="6053040" y="3700440"/>
            <a:ext cx="5708880" cy="2296080"/>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lstStyle/>
          <a:p>
            <a:pPr marL="216000" indent="-214560" algn="just">
              <a:lnSpc>
                <a:spcPct val="150000"/>
              </a:lnSpc>
              <a:buClr>
                <a:srgbClr val="C55A11"/>
              </a:buClr>
              <a:buSzPct val="120000"/>
              <a:buFont typeface="Wingdings" charset="2"/>
              <a:buChar char=""/>
            </a:pPr>
            <a:r>
              <a:rPr lang="en-US" sz="1700" b="0" strike="noStrike" spc="-1">
                <a:solidFill>
                  <a:srgbClr val="000000"/>
                </a:solidFill>
                <a:uFill>
                  <a:solidFill>
                    <a:srgbClr val="FFFFFF"/>
                  </a:solidFill>
                </a:uFill>
                <a:latin typeface="Calibri"/>
                <a:ea typeface="DejaVu Sans"/>
              </a:rPr>
              <a:t> </a:t>
            </a:r>
            <a:r>
              <a:rPr lang="en-US" sz="1700" b="0" strike="noStrike" spc="-1">
                <a:solidFill>
                  <a:srgbClr val="000000"/>
                </a:solidFill>
                <a:uFill>
                  <a:solidFill>
                    <a:srgbClr val="FFFFFF"/>
                  </a:solidFill>
                </a:uFill>
                <a:latin typeface="Times New Roman"/>
                <a:ea typeface="DejaVu Sans"/>
              </a:rPr>
              <a:t>Scintillation counters: </a:t>
            </a:r>
            <a:r>
              <a:rPr lang="en-US" sz="1700" b="0" strike="noStrike" spc="-1">
                <a:solidFill>
                  <a:srgbClr val="FF0000"/>
                </a:solidFill>
                <a:uFill>
                  <a:solidFill>
                    <a:srgbClr val="FFFFFF"/>
                  </a:solidFill>
                </a:uFill>
                <a:latin typeface="Times New Roman"/>
                <a:ea typeface="DejaVu Sans"/>
              </a:rPr>
              <a:t>CF1</a:t>
            </a:r>
            <a:r>
              <a:rPr lang="en-US" sz="1700" b="0" strike="noStrike" spc="-1">
                <a:solidFill>
                  <a:srgbClr val="000000"/>
                </a:solidFill>
                <a:uFill>
                  <a:solidFill>
                    <a:srgbClr val="FFFFFF"/>
                  </a:solidFill>
                </a:uFill>
                <a:latin typeface="Times New Roman"/>
                <a:ea typeface="DejaVu Sans"/>
              </a:rPr>
              <a:t>,</a:t>
            </a:r>
            <a:r>
              <a:rPr lang="en-US" sz="1700" b="0" strike="noStrike" spc="-1">
                <a:solidFill>
                  <a:srgbClr val="FF0000"/>
                </a:solidFill>
                <a:uFill>
                  <a:solidFill>
                    <a:srgbClr val="FFFFFF"/>
                  </a:solidFill>
                </a:uFill>
                <a:latin typeface="Times New Roman"/>
                <a:ea typeface="DejaVu Sans"/>
              </a:rPr>
              <a:t> CF2</a:t>
            </a:r>
            <a:r>
              <a:rPr lang="en-US" sz="1700" b="0" strike="noStrike" spc="-1">
                <a:solidFill>
                  <a:srgbClr val="000000"/>
                </a:solidFill>
                <a:uFill>
                  <a:solidFill>
                    <a:srgbClr val="FFFFFF"/>
                  </a:solidFill>
                </a:uFill>
                <a:latin typeface="Times New Roman"/>
                <a:ea typeface="DejaVu Sans"/>
              </a:rPr>
              <a:t>,</a:t>
            </a:r>
            <a:r>
              <a:rPr lang="en-US" sz="1700" b="0" strike="noStrike" spc="-1">
                <a:solidFill>
                  <a:srgbClr val="FF0000"/>
                </a:solidFill>
                <a:uFill>
                  <a:solidFill>
                    <a:srgbClr val="FFFFFF"/>
                  </a:solidFill>
                </a:uFill>
                <a:latin typeface="Times New Roman"/>
                <a:ea typeface="DejaVu Sans"/>
              </a:rPr>
              <a:t> C2</a:t>
            </a:r>
            <a:r>
              <a:rPr lang="en-US" sz="1700" b="0" strike="noStrike" spc="-1">
                <a:solidFill>
                  <a:srgbClr val="000000"/>
                </a:solidFill>
                <a:uFill>
                  <a:solidFill>
                    <a:srgbClr val="FFFFFF"/>
                  </a:solidFill>
                </a:uFill>
                <a:latin typeface="Times New Roman"/>
                <a:ea typeface="DejaVu Sans"/>
              </a:rPr>
              <a:t>,</a:t>
            </a:r>
            <a:r>
              <a:rPr lang="en-US" sz="1700" b="0" strike="noStrike" spc="-1">
                <a:solidFill>
                  <a:srgbClr val="FF0000"/>
                </a:solidFill>
                <a:uFill>
                  <a:solidFill>
                    <a:srgbClr val="FFFFFF"/>
                  </a:solidFill>
                </a:uFill>
                <a:latin typeface="Times New Roman"/>
                <a:ea typeface="DejaVu Sans"/>
              </a:rPr>
              <a:t> </a:t>
            </a:r>
            <a:r>
              <a:rPr lang="en-US" sz="1700" b="0" strike="noStrike" spc="-1">
                <a:solidFill>
                  <a:srgbClr val="0070C0"/>
                </a:solidFill>
                <a:uFill>
                  <a:solidFill>
                    <a:srgbClr val="FFFFFF"/>
                  </a:solidFill>
                </a:uFill>
                <a:latin typeface="Times New Roman"/>
                <a:ea typeface="DejaVu Sans"/>
              </a:rPr>
              <a:t>C3</a:t>
            </a:r>
            <a:r>
              <a:rPr lang="en-US" sz="1700" b="0" strike="noStrike" spc="-1">
                <a:solidFill>
                  <a:srgbClr val="00B050"/>
                </a:solidFill>
                <a:uFill>
                  <a:solidFill>
                    <a:srgbClr val="FFFFFF"/>
                  </a:solidFill>
                </a:uFill>
                <a:latin typeface="Times New Roman"/>
                <a:ea typeface="DejaVu Sans"/>
              </a:rPr>
              <a:t> </a:t>
            </a:r>
            <a:r>
              <a:rPr lang="en-US" sz="1700" b="0" strike="noStrike" spc="-1">
                <a:solidFill>
                  <a:srgbClr val="000000"/>
                </a:solidFill>
                <a:uFill>
                  <a:solidFill>
                    <a:srgbClr val="FFFFFF"/>
                  </a:solidFill>
                </a:uFill>
                <a:latin typeface="Times New Roman"/>
                <a:ea typeface="DejaVu Sans"/>
              </a:rPr>
              <a:t>(dE/dx, TOF)</a:t>
            </a:r>
            <a:endParaRPr lang="en-US" sz="1700" b="0" strike="noStrike" spc="-1">
              <a:solidFill>
                <a:srgbClr val="000000"/>
              </a:solidFill>
              <a:uFill>
                <a:solidFill>
                  <a:srgbClr val="FFFFFF"/>
                </a:solidFill>
              </a:uFill>
              <a:latin typeface="Arial"/>
            </a:endParaRPr>
          </a:p>
          <a:p>
            <a:pPr marL="216000" indent="-214560" algn="just">
              <a:lnSpc>
                <a:spcPct val="150000"/>
              </a:lnSpc>
              <a:buClr>
                <a:srgbClr val="C55A11"/>
              </a:buClr>
              <a:buSzPct val="120000"/>
              <a:buFont typeface="Wingdings" charset="2"/>
              <a:buChar char=""/>
            </a:pPr>
            <a:r>
              <a:rPr lang="en-US" sz="1700" b="0" strike="noStrike" spc="-1">
                <a:solidFill>
                  <a:srgbClr val="000000"/>
                </a:solidFill>
                <a:uFill>
                  <a:solidFill>
                    <a:srgbClr val="FFFFFF"/>
                  </a:solidFill>
                </a:uFill>
                <a:latin typeface="Times New Roman"/>
                <a:ea typeface="DejaVu Sans"/>
              </a:rPr>
              <a:t> </a:t>
            </a:r>
            <a:r>
              <a:rPr lang="en-US" sz="1700" b="0" strike="noStrike" spc="-1">
                <a:solidFill>
                  <a:srgbClr val="FF0000"/>
                </a:solidFill>
                <a:uFill>
                  <a:solidFill>
                    <a:srgbClr val="FFFFFF"/>
                  </a:solidFill>
                </a:uFill>
                <a:latin typeface="Times New Roman"/>
                <a:ea typeface="DejaVu Sans"/>
              </a:rPr>
              <a:t>СF1 </a:t>
            </a:r>
            <a:r>
              <a:rPr lang="en-US" sz="1700" b="1" strike="noStrike" spc="-1">
                <a:solidFill>
                  <a:srgbClr val="FF0000"/>
                </a:solidFill>
                <a:uFill>
                  <a:solidFill>
                    <a:srgbClr val="FFFFFF"/>
                  </a:solidFill>
                </a:uFill>
                <a:latin typeface="Symbol"/>
                <a:ea typeface="DejaVu Sans"/>
              </a:rPr>
              <a:t></a:t>
            </a:r>
            <a:r>
              <a:rPr lang="en-US" sz="1700" b="0" strike="noStrike" spc="-1">
                <a:solidFill>
                  <a:srgbClr val="FF0000"/>
                </a:solidFill>
                <a:uFill>
                  <a:solidFill>
                    <a:srgbClr val="FFFFFF"/>
                  </a:solidFill>
                </a:uFill>
                <a:latin typeface="Times New Roman"/>
                <a:ea typeface="DejaVu Sans"/>
              </a:rPr>
              <a:t> C2</a:t>
            </a:r>
            <a:r>
              <a:rPr lang="en-US" sz="1700" b="0" strike="noStrike" spc="-1">
                <a:solidFill>
                  <a:srgbClr val="000000"/>
                </a:solidFill>
                <a:uFill>
                  <a:solidFill>
                    <a:srgbClr val="FFFFFF"/>
                  </a:solidFill>
                </a:uFill>
                <a:latin typeface="Times New Roman"/>
                <a:ea typeface="DejaVu Sans"/>
              </a:rPr>
              <a:t> coincidence gives trigger signal</a:t>
            </a:r>
            <a:endParaRPr lang="en-US" sz="1700" b="0" strike="noStrike" spc="-1">
              <a:solidFill>
                <a:srgbClr val="000000"/>
              </a:solidFill>
              <a:uFill>
                <a:solidFill>
                  <a:srgbClr val="FFFFFF"/>
                </a:solidFill>
              </a:uFill>
              <a:latin typeface="Arial"/>
            </a:endParaRPr>
          </a:p>
          <a:p>
            <a:pPr marL="216000" indent="-214560" algn="just">
              <a:lnSpc>
                <a:spcPct val="150000"/>
              </a:lnSpc>
              <a:buClr>
                <a:srgbClr val="C55A11"/>
              </a:buClr>
              <a:buSzPct val="120000"/>
              <a:buFont typeface="Wingdings" charset="2"/>
              <a:buChar char=""/>
            </a:pPr>
            <a:r>
              <a:rPr lang="en-US" sz="1700" b="0" strike="noStrike" spc="-1">
                <a:solidFill>
                  <a:srgbClr val="00B0F0"/>
                </a:solidFill>
                <a:uFill>
                  <a:solidFill>
                    <a:srgbClr val="FFFFFF"/>
                  </a:solidFill>
                </a:uFill>
                <a:latin typeface="Times New Roman"/>
                <a:ea typeface="DejaVu Sans"/>
              </a:rPr>
              <a:t> H1</a:t>
            </a:r>
            <a:r>
              <a:rPr lang="en-US" sz="1700" b="0" strike="noStrike" spc="-1">
                <a:solidFill>
                  <a:srgbClr val="000000"/>
                </a:solidFill>
                <a:uFill>
                  <a:solidFill>
                    <a:srgbClr val="FFFFFF"/>
                  </a:solidFill>
                </a:uFill>
                <a:latin typeface="Times New Roman"/>
                <a:ea typeface="DejaVu Sans"/>
              </a:rPr>
              <a:t> </a:t>
            </a:r>
            <a:r>
              <a:rPr lang="en-US" sz="1700" b="0" strike="noStrike" spc="-1">
                <a:solidFill>
                  <a:srgbClr val="000000"/>
                </a:solidFill>
                <a:uFill>
                  <a:solidFill>
                    <a:srgbClr val="FFFFFF"/>
                  </a:solidFill>
                </a:uFill>
                <a:latin typeface="Symbol"/>
                <a:ea typeface="DejaVu Sans"/>
              </a:rPr>
              <a:t></a:t>
            </a:r>
            <a:r>
              <a:rPr lang="en-US" sz="1700" b="0" strike="noStrike" spc="-1">
                <a:solidFill>
                  <a:srgbClr val="000000"/>
                </a:solidFill>
                <a:uFill>
                  <a:solidFill>
                    <a:srgbClr val="FFFFFF"/>
                  </a:solidFill>
                </a:uFill>
                <a:latin typeface="Times New Roman"/>
                <a:ea typeface="DejaVu Sans"/>
              </a:rPr>
              <a:t> hodoscope consisting from 20 vertical elements (scintillation counters, size 20×1×1 cm) </a:t>
            </a:r>
            <a:endParaRPr lang="en-US" sz="1700" b="0" strike="noStrike" spc="-1">
              <a:solidFill>
                <a:srgbClr val="000000"/>
              </a:solidFill>
              <a:uFill>
                <a:solidFill>
                  <a:srgbClr val="FFFFFF"/>
                </a:solidFill>
              </a:uFill>
              <a:latin typeface="Arial"/>
            </a:endParaRPr>
          </a:p>
          <a:p>
            <a:pPr marL="216000" indent="-214560" algn="just">
              <a:lnSpc>
                <a:spcPct val="150000"/>
              </a:lnSpc>
              <a:buClr>
                <a:srgbClr val="C55A11"/>
              </a:buClr>
              <a:buSzPct val="120000"/>
              <a:buFont typeface="Wingdings" charset="2"/>
              <a:buChar char=""/>
            </a:pPr>
            <a:r>
              <a:rPr lang="en-US" sz="1700" b="0" strike="noStrike" spc="-1">
                <a:solidFill>
                  <a:srgbClr val="000000"/>
                </a:solidFill>
                <a:uFill>
                  <a:solidFill>
                    <a:srgbClr val="FFFFFF"/>
                  </a:solidFill>
                </a:uFill>
                <a:latin typeface="Times New Roman"/>
                <a:ea typeface="DejaVu Sans"/>
              </a:rPr>
              <a:t> Beam monitoring system consists of three scintillation counters located at angle of 2° relative to the beam line</a:t>
            </a:r>
            <a:endParaRPr lang="en-US" sz="1700" b="0" strike="noStrike" spc="-1">
              <a:solidFill>
                <a:srgbClr val="000000"/>
              </a:solidFill>
              <a:uFill>
                <a:solidFill>
                  <a:srgbClr val="FFFFFF"/>
                </a:solidFill>
              </a:uFill>
              <a:latin typeface="Arial"/>
            </a:endParaRPr>
          </a:p>
        </p:txBody>
      </p:sp>
      <p:sp>
        <p:nvSpPr>
          <p:cNvPr id="116" name="CustomShape 13"/>
          <p:cNvSpPr/>
          <p:nvPr/>
        </p:nvSpPr>
        <p:spPr>
          <a:xfrm>
            <a:off x="6801480" y="1065600"/>
            <a:ext cx="4960080" cy="2296080"/>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lstStyle/>
          <a:p>
            <a:pPr algn="just">
              <a:lnSpc>
                <a:spcPct val="100000"/>
              </a:lnSpc>
            </a:pPr>
            <a:endParaRPr lang="en-US" sz="1800" b="0" strike="noStrike" spc="-1">
              <a:solidFill>
                <a:srgbClr val="000000"/>
              </a:solidFill>
              <a:uFill>
                <a:solidFill>
                  <a:srgbClr val="FFFFFF"/>
                </a:solidFill>
              </a:uFill>
              <a:latin typeface="Arial"/>
            </a:endParaRPr>
          </a:p>
          <a:p>
            <a:pPr marL="216000" indent="-214560" algn="just">
              <a:lnSpc>
                <a:spcPct val="150000"/>
              </a:lnSpc>
              <a:buClr>
                <a:srgbClr val="CC6600"/>
              </a:buClr>
              <a:buSzPct val="130000"/>
              <a:buFont typeface="Wingdings" charset="2"/>
              <a:buChar char=""/>
            </a:pPr>
            <a:r>
              <a:rPr lang="en-US" sz="1700" b="0" strike="noStrike" spc="-1">
                <a:solidFill>
                  <a:srgbClr val="000000"/>
                </a:solidFill>
                <a:uFill>
                  <a:solidFill>
                    <a:srgbClr val="FFFFFF"/>
                  </a:solidFill>
                </a:uFill>
                <a:latin typeface="Calibri"/>
                <a:ea typeface="DejaVu Sans"/>
              </a:rPr>
              <a:t> </a:t>
            </a:r>
            <a:r>
              <a:rPr lang="en-US" sz="1700" b="0" strike="noStrike" spc="-1">
                <a:solidFill>
                  <a:srgbClr val="000000"/>
                </a:solidFill>
                <a:uFill>
                  <a:solidFill>
                    <a:srgbClr val="FFFFFF"/>
                  </a:solidFill>
                </a:uFill>
                <a:latin typeface="Times New Roman"/>
                <a:ea typeface="DejaVu Sans"/>
              </a:rPr>
              <a:t>Total channel length: 42 m</a:t>
            </a:r>
            <a:endParaRPr lang="en-US" sz="1700" b="0" strike="noStrike" spc="-1">
              <a:solidFill>
                <a:srgbClr val="000000"/>
              </a:solidFill>
              <a:uFill>
                <a:solidFill>
                  <a:srgbClr val="FFFFFF"/>
                </a:solidFill>
              </a:uFill>
              <a:latin typeface="Arial"/>
            </a:endParaRPr>
          </a:p>
          <a:p>
            <a:pPr marL="216000" indent="-214560" algn="just">
              <a:lnSpc>
                <a:spcPct val="150000"/>
              </a:lnSpc>
              <a:buClr>
                <a:srgbClr val="CC6600"/>
              </a:buClr>
              <a:buSzPct val="130000"/>
              <a:buFont typeface="Wingdings" charset="2"/>
              <a:buChar char=""/>
            </a:pPr>
            <a:r>
              <a:rPr lang="en-US" sz="1700" b="0" strike="noStrike" spc="-1">
                <a:solidFill>
                  <a:srgbClr val="000000"/>
                </a:solidFill>
                <a:uFill>
                  <a:solidFill>
                    <a:srgbClr val="FFFFFF"/>
                  </a:solidFill>
                </a:uFill>
                <a:latin typeface="Times New Roman"/>
                <a:ea typeface="DejaVu Sans"/>
              </a:rPr>
              <a:t>Two bending magnets: </a:t>
            </a:r>
            <a:r>
              <a:rPr lang="en-US" sz="1700" b="0" strike="noStrike" spc="-1">
                <a:solidFill>
                  <a:srgbClr val="996633"/>
                </a:solidFill>
                <a:uFill>
                  <a:solidFill>
                    <a:srgbClr val="FFFFFF"/>
                  </a:solidFill>
                </a:uFill>
                <a:latin typeface="Times New Roman"/>
                <a:ea typeface="DejaVu Sans"/>
              </a:rPr>
              <a:t>BM1 </a:t>
            </a:r>
            <a:r>
              <a:rPr lang="en-US" sz="1700" b="0" strike="noStrike" spc="-1">
                <a:solidFill>
                  <a:srgbClr val="000000"/>
                </a:solidFill>
                <a:uFill>
                  <a:solidFill>
                    <a:srgbClr val="FFFFFF"/>
                  </a:solidFill>
                </a:uFill>
                <a:latin typeface="Times New Roman"/>
                <a:ea typeface="DejaVu Sans"/>
              </a:rPr>
              <a:t>(bending angle: </a:t>
            </a:r>
            <a:r>
              <a:rPr lang="en-US" sz="1700" b="0" i="1" strike="noStrike" spc="-1">
                <a:solidFill>
                  <a:srgbClr val="000000"/>
                </a:solidFill>
                <a:uFill>
                  <a:solidFill>
                    <a:srgbClr val="FFFFFF"/>
                  </a:solidFill>
                </a:uFill>
                <a:latin typeface="Times New Roman"/>
                <a:ea typeface="DejaVu Sans"/>
              </a:rPr>
              <a:t>α = </a:t>
            </a:r>
            <a:r>
              <a:rPr lang="en-US" sz="1700" b="0" strike="noStrike" spc="-1">
                <a:solidFill>
                  <a:srgbClr val="000000"/>
                </a:solidFill>
                <a:uFill>
                  <a:solidFill>
                    <a:srgbClr val="FFFFFF"/>
                  </a:solidFill>
                </a:uFill>
                <a:latin typeface="Times New Roman"/>
                <a:ea typeface="DejaVu Sans"/>
              </a:rPr>
              <a:t>0.259 rad.), </a:t>
            </a:r>
            <a:r>
              <a:rPr lang="en-US" sz="1700" b="0" strike="noStrike" spc="-1">
                <a:solidFill>
                  <a:srgbClr val="996633"/>
                </a:solidFill>
                <a:uFill>
                  <a:solidFill>
                    <a:srgbClr val="FFFFFF"/>
                  </a:solidFill>
                </a:uFill>
                <a:latin typeface="Times New Roman"/>
                <a:ea typeface="DejaVu Sans"/>
              </a:rPr>
              <a:t>BM2 </a:t>
            </a:r>
            <a:r>
              <a:rPr lang="en-US" sz="1700" b="0" strike="noStrike" spc="-1">
                <a:solidFill>
                  <a:srgbClr val="000000"/>
                </a:solidFill>
                <a:uFill>
                  <a:solidFill>
                    <a:srgbClr val="FFFFFF"/>
                  </a:solidFill>
                </a:uFill>
                <a:latin typeface="Times New Roman"/>
                <a:ea typeface="DejaVu Sans"/>
              </a:rPr>
              <a:t>(</a:t>
            </a:r>
            <a:r>
              <a:rPr lang="en-US" sz="1700" b="0" i="1" strike="noStrike" spc="-1">
                <a:solidFill>
                  <a:srgbClr val="000000"/>
                </a:solidFill>
                <a:uFill>
                  <a:solidFill>
                    <a:srgbClr val="FFFFFF"/>
                  </a:solidFill>
                </a:uFill>
                <a:latin typeface="Times New Roman"/>
                <a:ea typeface="DejaVu Sans"/>
              </a:rPr>
              <a:t>α = </a:t>
            </a:r>
            <a:r>
              <a:rPr lang="en-US" sz="1700" b="0" strike="noStrike" spc="-1">
                <a:solidFill>
                  <a:srgbClr val="000000"/>
                </a:solidFill>
                <a:uFill>
                  <a:solidFill>
                    <a:srgbClr val="FFFFFF"/>
                  </a:solidFill>
                </a:uFill>
                <a:latin typeface="Times New Roman"/>
                <a:ea typeface="DejaVu Sans"/>
              </a:rPr>
              <a:t>0.276 rad.)</a:t>
            </a:r>
            <a:endParaRPr lang="en-US" sz="1700" b="0" strike="noStrike" spc="-1">
              <a:solidFill>
                <a:srgbClr val="000000"/>
              </a:solidFill>
              <a:uFill>
                <a:solidFill>
                  <a:srgbClr val="FFFFFF"/>
                </a:solidFill>
              </a:uFill>
              <a:latin typeface="Arial"/>
            </a:endParaRPr>
          </a:p>
          <a:p>
            <a:pPr marL="216000" indent="-214560" algn="just">
              <a:lnSpc>
                <a:spcPct val="150000"/>
              </a:lnSpc>
              <a:buClr>
                <a:srgbClr val="CC6600"/>
              </a:buClr>
              <a:buSzPct val="130000"/>
              <a:buFont typeface="Wingdings" charset="2"/>
              <a:buChar char=""/>
            </a:pPr>
            <a:r>
              <a:rPr lang="en-US" sz="1700" b="0" strike="noStrike" spc="-1">
                <a:solidFill>
                  <a:srgbClr val="000000"/>
                </a:solidFill>
                <a:uFill>
                  <a:solidFill>
                    <a:srgbClr val="FFFFFF"/>
                  </a:solidFill>
                </a:uFill>
                <a:latin typeface="Times New Roman"/>
                <a:ea typeface="DejaVu Sans"/>
              </a:rPr>
              <a:t>  Five quadrupoles: </a:t>
            </a:r>
            <a:r>
              <a:rPr lang="en-US" sz="1700" b="0" strike="noStrike" spc="-1">
                <a:solidFill>
                  <a:srgbClr val="996633"/>
                </a:solidFill>
                <a:uFill>
                  <a:solidFill>
                    <a:srgbClr val="FFFFFF"/>
                  </a:solidFill>
                </a:uFill>
                <a:latin typeface="Times New Roman"/>
                <a:ea typeface="DejaVu Sans"/>
              </a:rPr>
              <a:t>Q1</a:t>
            </a:r>
            <a:r>
              <a:rPr lang="en-US" sz="1700" b="0" strike="noStrike" spc="-1">
                <a:solidFill>
                  <a:srgbClr val="000000"/>
                </a:solidFill>
                <a:uFill>
                  <a:solidFill>
                    <a:srgbClr val="FFFFFF"/>
                  </a:solidFill>
                </a:uFill>
                <a:latin typeface="Times New Roman"/>
                <a:ea typeface="DejaVu Sans"/>
              </a:rPr>
              <a:t>, </a:t>
            </a:r>
            <a:r>
              <a:rPr lang="en-US" sz="1700" b="0" strike="noStrike" spc="-1" smtClean="0">
                <a:solidFill>
                  <a:srgbClr val="996633"/>
                </a:solidFill>
                <a:uFill>
                  <a:solidFill>
                    <a:srgbClr val="FFFFFF"/>
                  </a:solidFill>
                </a:uFill>
                <a:latin typeface="Times New Roman"/>
                <a:ea typeface="DejaVu Sans"/>
              </a:rPr>
              <a:t>Q5 </a:t>
            </a:r>
            <a:r>
              <a:rPr lang="en-US" sz="1700" b="0" strike="noStrike" spc="-1">
                <a:solidFill>
                  <a:srgbClr val="000000"/>
                </a:solidFill>
                <a:uFill>
                  <a:solidFill>
                    <a:srgbClr val="FFFFFF"/>
                  </a:solidFill>
                </a:uFill>
                <a:latin typeface="Times New Roman"/>
                <a:ea typeface="DejaVu Sans"/>
              </a:rPr>
              <a:t>(vertical focusing) и </a:t>
            </a:r>
            <a:r>
              <a:rPr lang="en-US" sz="1700" b="0" strike="noStrike" spc="-1">
                <a:solidFill>
                  <a:srgbClr val="996633"/>
                </a:solidFill>
                <a:uFill>
                  <a:solidFill>
                    <a:srgbClr val="FFFFFF"/>
                  </a:solidFill>
                </a:uFill>
                <a:latin typeface="Times New Roman"/>
                <a:ea typeface="DejaVu Sans"/>
              </a:rPr>
              <a:t>Q2</a:t>
            </a:r>
            <a:r>
              <a:rPr lang="en-US" sz="1700" b="0" strike="noStrike" spc="-1">
                <a:solidFill>
                  <a:srgbClr val="000000"/>
                </a:solidFill>
                <a:uFill>
                  <a:solidFill>
                    <a:srgbClr val="FFFFFF"/>
                  </a:solidFill>
                </a:uFill>
                <a:latin typeface="Times New Roman"/>
                <a:ea typeface="DejaVu Sans"/>
              </a:rPr>
              <a:t>, </a:t>
            </a:r>
            <a:r>
              <a:rPr lang="en-US" sz="1700" b="0" strike="noStrike" spc="-1">
                <a:solidFill>
                  <a:srgbClr val="996633"/>
                </a:solidFill>
                <a:uFill>
                  <a:solidFill>
                    <a:srgbClr val="FFFFFF"/>
                  </a:solidFill>
                </a:uFill>
                <a:latin typeface="Times New Roman"/>
                <a:ea typeface="DejaVu Sans"/>
              </a:rPr>
              <a:t>Q3</a:t>
            </a:r>
            <a:r>
              <a:rPr lang="en-US" sz="1700" b="0" strike="noStrike" spc="-1">
                <a:solidFill>
                  <a:srgbClr val="000000"/>
                </a:solidFill>
                <a:uFill>
                  <a:solidFill>
                    <a:srgbClr val="FFFFFF"/>
                  </a:solidFill>
                </a:uFill>
                <a:latin typeface="Times New Roman"/>
                <a:ea typeface="DejaVu Sans"/>
              </a:rPr>
              <a:t>, </a:t>
            </a:r>
            <a:r>
              <a:rPr lang="en-US" sz="1700" b="0" strike="noStrike" spc="-1">
                <a:solidFill>
                  <a:srgbClr val="996633"/>
                </a:solidFill>
                <a:uFill>
                  <a:solidFill>
                    <a:srgbClr val="FFFFFF"/>
                  </a:solidFill>
                </a:uFill>
                <a:latin typeface="Times New Roman"/>
                <a:ea typeface="DejaVu Sans"/>
              </a:rPr>
              <a:t>Q4 </a:t>
            </a:r>
            <a:r>
              <a:rPr lang="en-US" sz="1700" b="0" strike="noStrike" spc="-1">
                <a:solidFill>
                  <a:srgbClr val="000000"/>
                </a:solidFill>
                <a:uFill>
                  <a:solidFill>
                    <a:srgbClr val="FFFFFF"/>
                  </a:solidFill>
                </a:uFill>
                <a:latin typeface="Times New Roman"/>
                <a:ea typeface="DejaVu Sans"/>
              </a:rPr>
              <a:t>(horizontal focusing)</a:t>
            </a:r>
            <a:endParaRPr lang="en-US" sz="1700" b="0" strike="noStrike" spc="-1">
              <a:solidFill>
                <a:srgbClr val="000000"/>
              </a:solidFill>
              <a:uFill>
                <a:solidFill>
                  <a:srgbClr val="FFFFFF"/>
                </a:solidFill>
              </a:uFill>
              <a:latin typeface="Arial"/>
            </a:endParaRPr>
          </a:p>
        </p:txBody>
      </p:sp>
      <p:sp>
        <p:nvSpPr>
          <p:cNvPr id="117" name="TextShape 14"/>
          <p:cNvSpPr txBox="1"/>
          <p:nvPr/>
        </p:nvSpPr>
        <p:spPr>
          <a:xfrm>
            <a:off x="5560733" y="842400"/>
            <a:ext cx="1563120" cy="346320"/>
          </a:xfrm>
          <a:prstGeom prst="rect">
            <a:avLst/>
          </a:prstGeom>
          <a:noFill/>
          <a:ln>
            <a:noFill/>
          </a:ln>
        </p:spPr>
        <p:txBody>
          <a:bodyPr lIns="90000" tIns="45000" rIns="90000" bIns="45000"/>
          <a:lstStyle/>
          <a:p>
            <a:r>
              <a:rPr lang="en-US" sz="1800" b="0" strike="noStrike" spc="-1">
                <a:solidFill>
                  <a:srgbClr val="000000"/>
                </a:solidFill>
                <a:uFill>
                  <a:solidFill>
                    <a:srgbClr val="FFFFFF"/>
                  </a:solidFill>
                </a:uFill>
                <a:latin typeface="Times New Roman" panose="02020603050405020304" pitchFamily="18" charset="0"/>
                <a:cs typeface="Times New Roman" panose="02020603050405020304" pitchFamily="18" charset="0"/>
              </a:rPr>
              <a:t>Second focus</a:t>
            </a:r>
          </a:p>
        </p:txBody>
      </p:sp>
      <p:sp>
        <p:nvSpPr>
          <p:cNvPr id="118" name="TextShape 15"/>
          <p:cNvSpPr txBox="1"/>
          <p:nvPr/>
        </p:nvSpPr>
        <p:spPr>
          <a:xfrm>
            <a:off x="5696205" y="3003625"/>
            <a:ext cx="1563120" cy="346680"/>
          </a:xfrm>
          <a:prstGeom prst="rect">
            <a:avLst/>
          </a:prstGeom>
          <a:noFill/>
          <a:ln>
            <a:noFill/>
          </a:ln>
        </p:spPr>
        <p:txBody>
          <a:bodyPr lIns="90000" tIns="45000" rIns="90000" bIns="45000"/>
          <a:lstStyle/>
          <a:p>
            <a:r>
              <a:rPr lang="en-US" sz="1800" b="0" strike="noStrike" spc="-1">
                <a:solidFill>
                  <a:srgbClr val="000000"/>
                </a:solidFill>
                <a:uFill>
                  <a:solidFill>
                    <a:srgbClr val="FFFFFF"/>
                  </a:solidFill>
                </a:uFill>
                <a:latin typeface="Times New Roman" panose="02020603050405020304" pitchFamily="18" charset="0"/>
                <a:cs typeface="Times New Roman" panose="02020603050405020304" pitchFamily="18" charset="0"/>
              </a:rPr>
              <a:t>First focus</a:t>
            </a:r>
          </a:p>
        </p:txBody>
      </p:sp>
    </p:spTree>
  </p:cSld>
  <p:clrMapOvr>
    <a:masterClrMapping/>
  </p:clrMapOvr>
  <p:transition>
    <p:wedge/>
  </p:transition>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CustomShape 1"/>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120" name="CustomShape 2"/>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21" name="CustomShape 3"/>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122" name="CustomShape 4"/>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23" name="CustomShape 5"/>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124" name="CustomShape 6"/>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25" name="CustomShape 7"/>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26" name="CustomShape 8"/>
          <p:cNvSpPr/>
          <p:nvPr/>
        </p:nvSpPr>
        <p:spPr>
          <a:xfrm>
            <a:off x="5486400" y="142920"/>
            <a:ext cx="6352200" cy="455400"/>
          </a:xfrm>
          <a:prstGeom prst="rect">
            <a:avLst/>
          </a:prstGeom>
          <a:noFill/>
          <a:ln w="9360">
            <a:noFill/>
          </a:ln>
        </p:spPr>
        <p:style>
          <a:lnRef idx="0">
            <a:scrgbClr r="0" g="0" b="0"/>
          </a:lnRef>
          <a:fillRef idx="0">
            <a:scrgbClr r="0" g="0" b="0"/>
          </a:fillRef>
          <a:effectRef idx="0">
            <a:scrgbClr r="0" g="0" b="0"/>
          </a:effectRef>
          <a:fontRef idx="minor"/>
        </p:style>
      </p:sp>
      <p:sp>
        <p:nvSpPr>
          <p:cNvPr id="127" name="CustomShape 9"/>
          <p:cNvSpPr/>
          <p:nvPr/>
        </p:nvSpPr>
        <p:spPr>
          <a:xfrm>
            <a:off x="1044531" y="6375397"/>
            <a:ext cx="5541480" cy="33264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600" b="0" strike="noStrike" spc="-1" dirty="0">
                <a:solidFill>
                  <a:srgbClr val="000000"/>
                </a:solidFill>
                <a:uFill>
                  <a:solidFill>
                    <a:srgbClr val="FFFFFF"/>
                  </a:solidFill>
                </a:uFill>
                <a:latin typeface="Times New Roman"/>
                <a:ea typeface="Times New Roman"/>
              </a:rPr>
              <a:t>[</a:t>
            </a:r>
            <a:r>
              <a:rPr lang="en-US" sz="1600" b="0" strike="noStrike" spc="-1" dirty="0">
                <a:solidFill>
                  <a:srgbClr val="00B0F0"/>
                </a:solidFill>
                <a:uFill>
                  <a:solidFill>
                    <a:srgbClr val="FFFFFF"/>
                  </a:solidFill>
                </a:uFill>
                <a:latin typeface="Times New Roman"/>
                <a:ea typeface="Times New Roman"/>
              </a:rPr>
              <a:t>A. A. </a:t>
            </a:r>
            <a:r>
              <a:rPr lang="en-US" sz="1600" b="0" strike="noStrike" spc="-1" dirty="0" err="1">
                <a:solidFill>
                  <a:srgbClr val="00B0F0"/>
                </a:solidFill>
                <a:uFill>
                  <a:solidFill>
                    <a:srgbClr val="FFFFFF"/>
                  </a:solidFill>
                </a:uFill>
                <a:latin typeface="Times New Roman"/>
                <a:ea typeface="Times New Roman"/>
              </a:rPr>
              <a:t>Kulikovskaya</a:t>
            </a:r>
            <a:r>
              <a:rPr lang="en-US" sz="1600" b="0" strike="noStrike" spc="-1" dirty="0">
                <a:solidFill>
                  <a:srgbClr val="00B0F0"/>
                </a:solidFill>
                <a:uFill>
                  <a:solidFill>
                    <a:srgbClr val="FFFFFF"/>
                  </a:solidFill>
                </a:uFill>
                <a:latin typeface="Times New Roman"/>
                <a:ea typeface="Times New Roman"/>
              </a:rPr>
              <a:t>, </a:t>
            </a:r>
            <a:r>
              <a:rPr lang="en-US" sz="1600" b="0" i="1" strike="noStrike" spc="-1" dirty="0">
                <a:solidFill>
                  <a:srgbClr val="00B0F0"/>
                </a:solidFill>
                <a:uFill>
                  <a:solidFill>
                    <a:srgbClr val="FFFFFF"/>
                  </a:solidFill>
                </a:uFill>
                <a:latin typeface="Times New Roman"/>
                <a:ea typeface="Times New Roman"/>
              </a:rPr>
              <a:t>et al</a:t>
            </a:r>
            <a:r>
              <a:rPr lang="en-US" sz="1600" b="0" strike="noStrike" spc="-1" dirty="0">
                <a:solidFill>
                  <a:srgbClr val="00B0F0"/>
                </a:solidFill>
                <a:uFill>
                  <a:solidFill>
                    <a:srgbClr val="FFFFFF"/>
                  </a:solidFill>
                </a:uFill>
                <a:latin typeface="Times New Roman"/>
                <a:ea typeface="Times New Roman"/>
              </a:rPr>
              <a:t>., </a:t>
            </a:r>
            <a:r>
              <a:rPr lang="en-US" sz="1600" b="0" i="1" strike="noStrike" spc="-1" dirty="0">
                <a:solidFill>
                  <a:srgbClr val="00B0F0"/>
                </a:solidFill>
                <a:uFill>
                  <a:solidFill>
                    <a:srgbClr val="FFFFFF"/>
                  </a:solidFill>
                </a:uFill>
                <a:latin typeface="Times New Roman"/>
                <a:ea typeface="Times New Roman"/>
              </a:rPr>
              <a:t>Phys. At. </a:t>
            </a:r>
            <a:r>
              <a:rPr lang="en-US" sz="1600" b="0" i="1" strike="noStrike" spc="-1" dirty="0" err="1">
                <a:solidFill>
                  <a:srgbClr val="00B0F0"/>
                </a:solidFill>
                <a:uFill>
                  <a:solidFill>
                    <a:srgbClr val="FFFFFF"/>
                  </a:solidFill>
                </a:uFill>
                <a:latin typeface="Times New Roman"/>
                <a:ea typeface="Times New Roman"/>
              </a:rPr>
              <a:t>Nucl</a:t>
            </a:r>
            <a:r>
              <a:rPr lang="en-US" sz="1600" b="0" i="1" strike="noStrike" spc="-1" dirty="0">
                <a:solidFill>
                  <a:srgbClr val="00B0F0"/>
                </a:solidFill>
                <a:uFill>
                  <a:solidFill>
                    <a:srgbClr val="FFFFFF"/>
                  </a:solidFill>
                </a:uFill>
                <a:latin typeface="Times New Roman"/>
                <a:ea typeface="Times New Roman"/>
              </a:rPr>
              <a:t>.</a:t>
            </a:r>
            <a:r>
              <a:rPr lang="en-US" sz="1600" b="0" strike="noStrike" spc="-1" dirty="0">
                <a:solidFill>
                  <a:srgbClr val="00B0F0"/>
                </a:solidFill>
                <a:uFill>
                  <a:solidFill>
                    <a:srgbClr val="FFFFFF"/>
                  </a:solidFill>
                </a:uFill>
                <a:latin typeface="Times New Roman"/>
                <a:ea typeface="Times New Roman"/>
              </a:rPr>
              <a:t> 85, </a:t>
            </a:r>
            <a:r>
              <a:rPr lang="en-US" sz="1600" b="0" strike="noStrike" spc="-1" dirty="0">
                <a:solidFill>
                  <a:srgbClr val="00B0F0"/>
                </a:solidFill>
                <a:uFill>
                  <a:solidFill>
                    <a:srgbClr val="FFFFFF"/>
                  </a:solidFill>
                </a:uFill>
                <a:latin typeface="Times New Roman"/>
                <a:ea typeface="Calibri"/>
              </a:rPr>
              <a:t>№ 9, </a:t>
            </a:r>
            <a:r>
              <a:rPr lang="en-US" sz="1600" b="0" strike="noStrike" spc="-1" dirty="0">
                <a:solidFill>
                  <a:srgbClr val="00B0F0"/>
                </a:solidFill>
                <a:uFill>
                  <a:solidFill>
                    <a:srgbClr val="FFFFFF"/>
                  </a:solidFill>
                </a:uFill>
                <a:latin typeface="Times New Roman"/>
                <a:ea typeface="Times New Roman"/>
              </a:rPr>
              <a:t>1541 (2022)]</a:t>
            </a:r>
            <a:endParaRPr lang="en-US" sz="1600" b="0" strike="noStrike" spc="-1" dirty="0">
              <a:solidFill>
                <a:srgbClr val="000000"/>
              </a:solidFill>
              <a:uFill>
                <a:solidFill>
                  <a:srgbClr val="FFFFFF"/>
                </a:solidFill>
              </a:uFill>
              <a:latin typeface="Arial"/>
            </a:endParaRPr>
          </a:p>
        </p:txBody>
      </p:sp>
      <p:sp>
        <p:nvSpPr>
          <p:cNvPr id="130" name="CustomShape 10"/>
          <p:cNvSpPr/>
          <p:nvPr/>
        </p:nvSpPr>
        <p:spPr>
          <a:xfrm>
            <a:off x="898317" y="4546567"/>
            <a:ext cx="10723425" cy="1828830"/>
          </a:xfrm>
          <a:prstGeom prst="rect">
            <a:avLst/>
          </a:prstGeom>
          <a:noFill/>
          <a:ln w="9360">
            <a:noFill/>
          </a:ln>
        </p:spPr>
        <p:style>
          <a:lnRef idx="0">
            <a:scrgbClr r="0" g="0" b="0"/>
          </a:lnRef>
          <a:fillRef idx="0">
            <a:scrgbClr r="0" g="0" b="0"/>
          </a:fillRef>
          <a:effectRef idx="0">
            <a:scrgbClr r="0" g="0" b="0"/>
          </a:effectRef>
          <a:fontRef idx="minor"/>
        </p:style>
        <p:txBody>
          <a:bodyPr lIns="67680" tIns="6840" rIns="67680" bIns="35280"/>
          <a:lstStyle/>
          <a:p>
            <a:pPr marL="285750" indent="-285750">
              <a:lnSpc>
                <a:spcPct val="120000"/>
              </a:lnSpc>
              <a:buClr>
                <a:schemeClr val="accent6">
                  <a:lumMod val="75000"/>
                </a:schemeClr>
              </a:buClr>
              <a:buFont typeface="Wingdings" panose="05000000000000000000" pitchFamily="2" charset="2"/>
              <a:buChar char="Ø"/>
            </a:pPr>
            <a:r>
              <a:rPr lang="en-US" sz="1600" b="0" strike="noStrike" spc="-1" dirty="0" smtClean="0">
                <a:solidFill>
                  <a:srgbClr val="000000"/>
                </a:solidFill>
                <a:uFill>
                  <a:solidFill>
                    <a:srgbClr val="FFFFFF"/>
                  </a:solidFill>
                </a:uFill>
                <a:latin typeface="Times New Roman"/>
                <a:ea typeface="DejaVu Sans"/>
              </a:rPr>
              <a:t>Magneto-optical </a:t>
            </a:r>
            <a:r>
              <a:rPr lang="en-US" sz="1600" spc="-1" dirty="0">
                <a:solidFill>
                  <a:srgbClr val="000000"/>
                </a:solidFill>
                <a:uFill>
                  <a:solidFill>
                    <a:srgbClr val="FFFFFF"/>
                  </a:solidFill>
                </a:uFill>
                <a:latin typeface="Times New Roman"/>
                <a:ea typeface="DejaVu Sans"/>
              </a:rPr>
              <a:t>c</a:t>
            </a:r>
            <a:r>
              <a:rPr lang="en-US" sz="1600" b="0" strike="noStrike" spc="-1" dirty="0" smtClean="0">
                <a:solidFill>
                  <a:srgbClr val="000000"/>
                </a:solidFill>
                <a:uFill>
                  <a:solidFill>
                    <a:srgbClr val="FFFFFF"/>
                  </a:solidFill>
                </a:uFill>
                <a:latin typeface="Times New Roman"/>
                <a:ea typeface="DejaVu Sans"/>
              </a:rPr>
              <a:t>hannel </a:t>
            </a:r>
            <a:r>
              <a:rPr lang="en-US" sz="1600" spc="-1" dirty="0">
                <a:solidFill>
                  <a:srgbClr val="000000"/>
                </a:solidFill>
                <a:uFill>
                  <a:solidFill>
                    <a:srgbClr val="FFFFFF"/>
                  </a:solidFill>
                </a:uFill>
                <a:latin typeface="Times New Roman"/>
                <a:ea typeface="DejaVu Sans"/>
              </a:rPr>
              <a:t>t</a:t>
            </a:r>
            <a:r>
              <a:rPr lang="en-US" sz="1600" b="0" strike="noStrike" spc="-1" dirty="0" smtClean="0">
                <a:solidFill>
                  <a:srgbClr val="000000"/>
                </a:solidFill>
                <a:uFill>
                  <a:solidFill>
                    <a:srgbClr val="FFFFFF"/>
                  </a:solidFill>
                </a:uFill>
                <a:latin typeface="Times New Roman"/>
                <a:ea typeface="DejaVu Sans"/>
              </a:rPr>
              <a:t>uning</a:t>
            </a:r>
            <a:r>
              <a:rPr lang="en-US" sz="1600" b="0" strike="noStrike" spc="-1" dirty="0">
                <a:solidFill>
                  <a:srgbClr val="000000"/>
                </a:solidFill>
                <a:uFill>
                  <a:solidFill>
                    <a:srgbClr val="FFFFFF"/>
                  </a:solidFill>
                </a:uFill>
                <a:latin typeface="Times New Roman"/>
                <a:ea typeface="DejaVu Sans"/>
              </a:rPr>
              <a:t>: </a:t>
            </a:r>
            <a:r>
              <a:rPr lang="en-US" sz="1600" b="0" strike="noStrike" spc="-1" dirty="0" smtClean="0">
                <a:solidFill>
                  <a:srgbClr val="000000"/>
                </a:solidFill>
                <a:uFill>
                  <a:solidFill>
                    <a:srgbClr val="FFFFFF"/>
                  </a:solidFill>
                </a:uFill>
                <a:latin typeface="Times New Roman"/>
                <a:ea typeface="DejaVu Sans"/>
              </a:rPr>
              <a:t>the </a:t>
            </a:r>
            <a:r>
              <a:rPr lang="en-US" sz="1600" b="0" strike="noStrike" spc="-1" dirty="0">
                <a:solidFill>
                  <a:srgbClr val="000000"/>
                </a:solidFill>
                <a:uFill>
                  <a:solidFill>
                    <a:srgbClr val="FFFFFF"/>
                  </a:solidFill>
                </a:uFill>
                <a:latin typeface="Times New Roman"/>
                <a:ea typeface="DejaVu Sans"/>
              </a:rPr>
              <a:t>magnetic spectrometer channel was tuned to a specific magnetic rigidity (p/Z ratio) for each experimental run to select the </a:t>
            </a:r>
            <a:r>
              <a:rPr lang="en-US" sz="1600" b="0" strike="noStrike" spc="-1" dirty="0" smtClean="0">
                <a:solidFill>
                  <a:srgbClr val="000000"/>
                </a:solidFill>
                <a:uFill>
                  <a:solidFill>
                    <a:srgbClr val="FFFFFF"/>
                  </a:solidFill>
                </a:uFill>
                <a:latin typeface="Times New Roman"/>
                <a:ea typeface="DejaVu Sans"/>
              </a:rPr>
              <a:t>rigidity </a:t>
            </a:r>
            <a:r>
              <a:rPr lang="en-US" sz="1600" b="0" strike="noStrike" spc="-1" dirty="0">
                <a:solidFill>
                  <a:srgbClr val="000000"/>
                </a:solidFill>
                <a:uFill>
                  <a:solidFill>
                    <a:srgbClr val="FFFFFF"/>
                  </a:solidFill>
                </a:uFill>
                <a:latin typeface="Times New Roman"/>
                <a:ea typeface="DejaVu Sans"/>
              </a:rPr>
              <a:t>of the </a:t>
            </a:r>
            <a:r>
              <a:rPr lang="en-US" sz="1600" b="0" strike="noStrike" spc="-1" dirty="0" smtClean="0">
                <a:solidFill>
                  <a:srgbClr val="000000"/>
                </a:solidFill>
                <a:uFill>
                  <a:solidFill>
                    <a:srgbClr val="FFFFFF"/>
                  </a:solidFill>
                </a:uFill>
                <a:latin typeface="Times New Roman"/>
                <a:ea typeface="DejaVu Sans"/>
              </a:rPr>
              <a:t>fragments</a:t>
            </a:r>
            <a:endParaRPr lang="en-US" sz="1600" b="0" strike="noStrike" spc="-1" dirty="0">
              <a:solidFill>
                <a:srgbClr val="000000"/>
              </a:solidFill>
              <a:uFill>
                <a:solidFill>
                  <a:srgbClr val="FFFFFF"/>
                </a:solidFill>
              </a:uFill>
              <a:latin typeface="Arial"/>
            </a:endParaRPr>
          </a:p>
          <a:p>
            <a:pPr marL="285750" indent="-285750">
              <a:lnSpc>
                <a:spcPct val="120000"/>
              </a:lnSpc>
              <a:buClr>
                <a:schemeClr val="accent6">
                  <a:lumMod val="75000"/>
                </a:schemeClr>
              </a:buClr>
              <a:buFont typeface="Wingdings" panose="05000000000000000000" pitchFamily="2" charset="2"/>
              <a:buChar char="Ø"/>
            </a:pPr>
            <a:r>
              <a:rPr lang="en-US" sz="1600" b="0" strike="noStrike" spc="-1" dirty="0" smtClean="0">
                <a:solidFill>
                  <a:srgbClr val="000000"/>
                </a:solidFill>
                <a:uFill>
                  <a:solidFill>
                    <a:srgbClr val="FFFFFF"/>
                  </a:solidFill>
                </a:uFill>
                <a:latin typeface="Times New Roman"/>
                <a:ea typeface="DejaVu Sans"/>
              </a:rPr>
              <a:t>Two-dimensional </a:t>
            </a:r>
            <a:r>
              <a:rPr lang="en-US" sz="1600" spc="-1" dirty="0">
                <a:solidFill>
                  <a:srgbClr val="000000"/>
                </a:solidFill>
                <a:uFill>
                  <a:solidFill>
                    <a:srgbClr val="FFFFFF"/>
                  </a:solidFill>
                </a:uFill>
                <a:latin typeface="Times New Roman"/>
                <a:ea typeface="DejaVu Sans"/>
              </a:rPr>
              <a:t>c</a:t>
            </a:r>
            <a:r>
              <a:rPr lang="en-US" sz="1600" b="0" strike="noStrike" spc="-1" dirty="0" smtClean="0">
                <a:solidFill>
                  <a:srgbClr val="000000"/>
                </a:solidFill>
                <a:uFill>
                  <a:solidFill>
                    <a:srgbClr val="FFFFFF"/>
                  </a:solidFill>
                </a:uFill>
                <a:latin typeface="Times New Roman"/>
                <a:ea typeface="DejaVu Sans"/>
              </a:rPr>
              <a:t>orrelation </a:t>
            </a:r>
            <a:r>
              <a:rPr lang="en-US" sz="1600" spc="-1" dirty="0">
                <a:solidFill>
                  <a:srgbClr val="000000"/>
                </a:solidFill>
                <a:uFill>
                  <a:solidFill>
                    <a:srgbClr val="FFFFFF"/>
                  </a:solidFill>
                </a:uFill>
                <a:latin typeface="Times New Roman"/>
                <a:ea typeface="DejaVu Sans"/>
              </a:rPr>
              <a:t>d</a:t>
            </a:r>
            <a:r>
              <a:rPr lang="en-US" sz="1600" b="0" strike="noStrike" spc="-1" dirty="0" smtClean="0">
                <a:solidFill>
                  <a:srgbClr val="000000"/>
                </a:solidFill>
                <a:uFill>
                  <a:solidFill>
                    <a:srgbClr val="FFFFFF"/>
                  </a:solidFill>
                </a:uFill>
                <a:latin typeface="Times New Roman"/>
                <a:ea typeface="DejaVu Sans"/>
              </a:rPr>
              <a:t>istribution</a:t>
            </a:r>
            <a:r>
              <a:rPr lang="en-US" sz="1600" b="0" strike="noStrike" spc="-1" dirty="0">
                <a:solidFill>
                  <a:srgbClr val="000000"/>
                </a:solidFill>
                <a:uFill>
                  <a:solidFill>
                    <a:srgbClr val="FFFFFF"/>
                  </a:solidFill>
                </a:uFill>
                <a:latin typeface="Times New Roman"/>
                <a:ea typeface="DejaVu Sans"/>
              </a:rPr>
              <a:t>: </a:t>
            </a:r>
            <a:r>
              <a:rPr lang="en-US" sz="1600" b="0" strike="noStrike" spc="-1" dirty="0" smtClean="0">
                <a:solidFill>
                  <a:srgbClr val="000000"/>
                </a:solidFill>
                <a:uFill>
                  <a:solidFill>
                    <a:srgbClr val="FFFFFF"/>
                  </a:solidFill>
                </a:uFill>
                <a:latin typeface="Times New Roman"/>
                <a:ea typeface="DejaVu Sans"/>
              </a:rPr>
              <a:t>fragment </a:t>
            </a:r>
            <a:r>
              <a:rPr lang="en-US" sz="1600" b="0" strike="noStrike" spc="-1" dirty="0">
                <a:solidFill>
                  <a:srgbClr val="000000"/>
                </a:solidFill>
                <a:uFill>
                  <a:solidFill>
                    <a:srgbClr val="FFFFFF"/>
                  </a:solidFill>
                </a:uFill>
                <a:latin typeface="Times New Roman"/>
                <a:ea typeface="DejaVu Sans"/>
              </a:rPr>
              <a:t>identification is performed using the correlation between QDC channels and TDC </a:t>
            </a:r>
            <a:r>
              <a:rPr lang="en-US" sz="1600" b="0" strike="noStrike" spc="-1" dirty="0" smtClean="0">
                <a:solidFill>
                  <a:srgbClr val="000000"/>
                </a:solidFill>
                <a:uFill>
                  <a:solidFill>
                    <a:srgbClr val="FFFFFF"/>
                  </a:solidFill>
                </a:uFill>
                <a:latin typeface="Times New Roman"/>
                <a:ea typeface="DejaVu Sans"/>
              </a:rPr>
              <a:t>channels</a:t>
            </a:r>
            <a:endParaRPr lang="en-US" sz="1600" b="0" strike="noStrike" spc="-1" dirty="0">
              <a:solidFill>
                <a:srgbClr val="000000"/>
              </a:solidFill>
              <a:uFill>
                <a:solidFill>
                  <a:srgbClr val="FFFFFF"/>
                </a:solidFill>
              </a:uFill>
              <a:latin typeface="Arial"/>
            </a:endParaRPr>
          </a:p>
          <a:p>
            <a:pPr marL="285750" indent="-285750">
              <a:lnSpc>
                <a:spcPct val="120000"/>
              </a:lnSpc>
              <a:buClr>
                <a:schemeClr val="accent6">
                  <a:lumMod val="75000"/>
                </a:schemeClr>
              </a:buClr>
              <a:buFont typeface="Wingdings" panose="05000000000000000000" pitchFamily="2" charset="2"/>
              <a:buChar char="Ø"/>
            </a:pPr>
            <a:r>
              <a:rPr lang="en-US" sz="1600" b="0" strike="noStrike" spc="-1" dirty="0" smtClean="0">
                <a:solidFill>
                  <a:srgbClr val="000000"/>
                </a:solidFill>
                <a:uFill>
                  <a:solidFill>
                    <a:srgbClr val="FFFFFF"/>
                  </a:solidFill>
                </a:uFill>
                <a:latin typeface="Times New Roman"/>
                <a:ea typeface="DejaVu Sans"/>
              </a:rPr>
              <a:t>QDC Axis: ionization</a:t>
            </a:r>
            <a:r>
              <a:rPr lang="en-US" sz="1600" b="0" strike="noStrike" spc="-1" dirty="0" smtClean="0">
                <a:solidFill>
                  <a:srgbClr val="FF0000"/>
                </a:solidFill>
                <a:uFill>
                  <a:solidFill>
                    <a:srgbClr val="FFFFFF"/>
                  </a:solidFill>
                </a:uFill>
                <a:latin typeface="Times New Roman"/>
                <a:ea typeface="DejaVu Sans"/>
              </a:rPr>
              <a:t> </a:t>
            </a:r>
            <a:r>
              <a:rPr lang="en-US" sz="1600" b="0" strike="noStrike" spc="-1" dirty="0">
                <a:solidFill>
                  <a:srgbClr val="000000"/>
                </a:solidFill>
                <a:uFill>
                  <a:solidFill>
                    <a:srgbClr val="FFFFFF"/>
                  </a:solidFill>
                </a:uFill>
                <a:latin typeface="Times New Roman"/>
                <a:ea typeface="DejaVu Sans"/>
              </a:rPr>
              <a:t>losses (</a:t>
            </a:r>
            <a:r>
              <a:rPr lang="en-US" sz="1600" b="0" strike="noStrike" spc="-1" dirty="0" err="1">
                <a:solidFill>
                  <a:srgbClr val="000000"/>
                </a:solidFill>
                <a:uFill>
                  <a:solidFill>
                    <a:srgbClr val="FFFFFF"/>
                  </a:solidFill>
                </a:uFill>
                <a:latin typeface="Times New Roman"/>
                <a:ea typeface="DejaVu Sans"/>
              </a:rPr>
              <a:t>dE</a:t>
            </a:r>
            <a:r>
              <a:rPr lang="en-US" sz="1600" b="0" strike="noStrike" spc="-1" dirty="0">
                <a:solidFill>
                  <a:srgbClr val="000000"/>
                </a:solidFill>
                <a:uFill>
                  <a:solidFill>
                    <a:srgbClr val="FFFFFF"/>
                  </a:solidFill>
                </a:uFill>
                <a:latin typeface="Times New Roman"/>
                <a:ea typeface="DejaVu Sans"/>
              </a:rPr>
              <a:t>/dx) using the </a:t>
            </a:r>
            <a:r>
              <a:rPr lang="en-US" sz="1600" b="0" strike="noStrike" spc="-1" dirty="0">
                <a:solidFill>
                  <a:srgbClr val="FF0000"/>
                </a:solidFill>
                <a:uFill>
                  <a:solidFill>
                    <a:srgbClr val="FFFFFF"/>
                  </a:solidFill>
                </a:uFill>
                <a:latin typeface="Times New Roman"/>
                <a:ea typeface="DejaVu Sans"/>
              </a:rPr>
              <a:t>CF1</a:t>
            </a:r>
            <a:r>
              <a:rPr lang="en-US" sz="1600" b="0" strike="noStrike" spc="-1" dirty="0">
                <a:solidFill>
                  <a:srgbClr val="000000"/>
                </a:solidFill>
                <a:uFill>
                  <a:solidFill>
                    <a:srgbClr val="FFFFFF"/>
                  </a:solidFill>
                </a:uFill>
                <a:latin typeface="Times New Roman"/>
                <a:ea typeface="DejaVu Sans"/>
              </a:rPr>
              <a:t> scintillation counter to determine the </a:t>
            </a:r>
            <a:r>
              <a:rPr lang="en-US" sz="1600" b="0" strike="noStrike" spc="-1" dirty="0" smtClean="0">
                <a:solidFill>
                  <a:srgbClr val="000000"/>
                </a:solidFill>
                <a:uFill>
                  <a:solidFill>
                    <a:srgbClr val="FFFFFF"/>
                  </a:solidFill>
                </a:uFill>
                <a:latin typeface="Times New Roman"/>
                <a:ea typeface="DejaVu Sans"/>
              </a:rPr>
              <a:t>fragment charge (Z)</a:t>
            </a:r>
            <a:endParaRPr lang="en-US" sz="1600" spc="-1" dirty="0">
              <a:solidFill>
                <a:srgbClr val="000000"/>
              </a:solidFill>
              <a:uFill>
                <a:solidFill>
                  <a:srgbClr val="FFFFFF"/>
                </a:solidFill>
              </a:uFill>
              <a:latin typeface="Arial"/>
            </a:endParaRPr>
          </a:p>
          <a:p>
            <a:pPr marL="285750" indent="-285750">
              <a:lnSpc>
                <a:spcPct val="120000"/>
              </a:lnSpc>
              <a:buClr>
                <a:schemeClr val="accent6">
                  <a:lumMod val="75000"/>
                </a:schemeClr>
              </a:buClr>
              <a:buFont typeface="Wingdings" panose="05000000000000000000" pitchFamily="2" charset="2"/>
              <a:buChar char="Ø"/>
            </a:pPr>
            <a:r>
              <a:rPr lang="en-US" sz="1600" b="0" strike="noStrike" spc="-1" dirty="0" smtClean="0">
                <a:solidFill>
                  <a:srgbClr val="000000"/>
                </a:solidFill>
                <a:uFill>
                  <a:solidFill>
                    <a:srgbClr val="FFFFFF"/>
                  </a:solidFill>
                </a:uFill>
                <a:latin typeface="Times New Roman"/>
                <a:ea typeface="DejaVu Sans"/>
              </a:rPr>
              <a:t>TDC Axis</a:t>
            </a:r>
            <a:r>
              <a:rPr lang="en-US" sz="1600" spc="-1" dirty="0" smtClean="0">
                <a:solidFill>
                  <a:srgbClr val="000000"/>
                </a:solidFill>
                <a:uFill>
                  <a:solidFill>
                    <a:srgbClr val="FFFFFF"/>
                  </a:solidFill>
                </a:uFill>
                <a:latin typeface="Times New Roman"/>
                <a:ea typeface="DejaVu Sans"/>
              </a:rPr>
              <a:t>: time</a:t>
            </a:r>
            <a:r>
              <a:rPr lang="en-US" sz="1600" b="0" strike="noStrike" spc="-1" dirty="0" smtClean="0">
                <a:solidFill>
                  <a:srgbClr val="000000"/>
                </a:solidFill>
                <a:uFill>
                  <a:solidFill>
                    <a:srgbClr val="FFFFFF"/>
                  </a:solidFill>
                </a:uFill>
                <a:latin typeface="Times New Roman"/>
                <a:ea typeface="DejaVu Sans"/>
              </a:rPr>
              <a:t>-of-flight </a:t>
            </a:r>
            <a:r>
              <a:rPr lang="en-US" sz="1600" b="0" strike="noStrike" spc="-1" dirty="0">
                <a:solidFill>
                  <a:srgbClr val="000000"/>
                </a:solidFill>
                <a:uFill>
                  <a:solidFill>
                    <a:srgbClr val="FFFFFF"/>
                  </a:solidFill>
                </a:uFill>
                <a:latin typeface="Times New Roman"/>
                <a:ea typeface="DejaVu Sans"/>
              </a:rPr>
              <a:t>(TOF) between the </a:t>
            </a:r>
            <a:r>
              <a:rPr lang="en-US" sz="1600" b="0" strike="noStrike" spc="-1" dirty="0">
                <a:solidFill>
                  <a:srgbClr val="FF0000"/>
                </a:solidFill>
                <a:uFill>
                  <a:solidFill>
                    <a:srgbClr val="FFFFFF"/>
                  </a:solidFill>
                </a:uFill>
                <a:latin typeface="Times New Roman"/>
                <a:ea typeface="DejaVu Sans"/>
              </a:rPr>
              <a:t>CF1</a:t>
            </a:r>
            <a:r>
              <a:rPr lang="en-US" sz="1600" b="0" strike="noStrike" spc="-1" dirty="0">
                <a:solidFill>
                  <a:srgbClr val="000000"/>
                </a:solidFill>
                <a:uFill>
                  <a:solidFill>
                    <a:srgbClr val="FFFFFF"/>
                  </a:solidFill>
                </a:uFill>
                <a:latin typeface="Times New Roman"/>
                <a:ea typeface="DejaVu Sans"/>
              </a:rPr>
              <a:t> and </a:t>
            </a:r>
            <a:r>
              <a:rPr lang="en-US" sz="1600" b="0" strike="noStrike" spc="-1" dirty="0" smtClean="0">
                <a:solidFill>
                  <a:srgbClr val="FF0000"/>
                </a:solidFill>
                <a:uFill>
                  <a:solidFill>
                    <a:srgbClr val="FFFFFF"/>
                  </a:solidFill>
                </a:uFill>
                <a:latin typeface="Times New Roman"/>
                <a:ea typeface="DejaVu Sans"/>
              </a:rPr>
              <a:t>C2</a:t>
            </a:r>
            <a:r>
              <a:rPr lang="en-US" sz="1600" b="0" strike="noStrike" spc="-1" dirty="0" smtClean="0">
                <a:solidFill>
                  <a:srgbClr val="000000"/>
                </a:solidFill>
                <a:uFill>
                  <a:solidFill>
                    <a:srgbClr val="FFFFFF"/>
                  </a:solidFill>
                </a:uFill>
                <a:latin typeface="Times New Roman"/>
                <a:ea typeface="DejaVu Sans"/>
              </a:rPr>
              <a:t>, </a:t>
            </a:r>
            <a:r>
              <a:rPr lang="en-US" sz="1600" b="0" strike="noStrike" spc="-1" dirty="0">
                <a:solidFill>
                  <a:srgbClr val="000000"/>
                </a:solidFill>
                <a:uFill>
                  <a:solidFill>
                    <a:srgbClr val="FFFFFF"/>
                  </a:solidFill>
                </a:uFill>
                <a:latin typeface="Times New Roman"/>
                <a:ea typeface="DejaVu Sans"/>
              </a:rPr>
              <a:t>which is a function of the </a:t>
            </a:r>
            <a:r>
              <a:rPr lang="en-US" sz="1600" b="0" strike="noStrike" spc="-1" dirty="0" smtClean="0">
                <a:solidFill>
                  <a:srgbClr val="000000"/>
                </a:solidFill>
                <a:uFill>
                  <a:solidFill>
                    <a:srgbClr val="FFFFFF"/>
                  </a:solidFill>
                </a:uFill>
                <a:latin typeface="Times New Roman"/>
                <a:ea typeface="DejaVu Sans"/>
              </a:rPr>
              <a:t>fragment mass</a:t>
            </a:r>
            <a:endParaRPr lang="en-US" sz="1600" b="0" strike="noStrike" spc="-1" dirty="0">
              <a:solidFill>
                <a:srgbClr val="FF0000"/>
              </a:solidFill>
              <a:uFill>
                <a:solidFill>
                  <a:srgbClr val="FFFFFF"/>
                </a:solidFill>
              </a:uFill>
              <a:latin typeface="Arial"/>
            </a:endParaRPr>
          </a:p>
        </p:txBody>
      </p:sp>
      <p:sp>
        <p:nvSpPr>
          <p:cNvPr id="131" name="CustomShape 11"/>
          <p:cNvSpPr/>
          <p:nvPr/>
        </p:nvSpPr>
        <p:spPr>
          <a:xfrm>
            <a:off x="4738320" y="152280"/>
            <a:ext cx="6824160" cy="455400"/>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nchor="ctr"/>
          <a:lstStyle/>
          <a:p>
            <a:pPr algn="r">
              <a:lnSpc>
                <a:spcPct val="100000"/>
              </a:lnSpc>
            </a:pPr>
            <a:r>
              <a:rPr lang="en-US" sz="2400" b="0" strike="noStrike" spc="-1">
                <a:solidFill>
                  <a:srgbClr val="0066FF"/>
                </a:solidFill>
                <a:uFill>
                  <a:solidFill>
                    <a:srgbClr val="FFFFFF"/>
                  </a:solidFill>
                </a:uFill>
                <a:latin typeface="Calibri"/>
                <a:ea typeface="DejaVu Sans"/>
              </a:rPr>
              <a:t>Fragment identification in the FRAGM experiment</a:t>
            </a:r>
            <a:endParaRPr lang="en-US" sz="2400" b="0" strike="noStrike" spc="-1">
              <a:solidFill>
                <a:srgbClr val="000000"/>
              </a:solidFill>
              <a:uFill>
                <a:solidFill>
                  <a:srgbClr val="FFFFFF"/>
                </a:solidFill>
              </a:uFill>
              <a:latin typeface="Arial"/>
            </a:endParaRPr>
          </a:p>
        </p:txBody>
      </p:sp>
      <p:sp>
        <p:nvSpPr>
          <p:cNvPr id="18" name="Rectangle 31"/>
          <p:cNvSpPr/>
          <p:nvPr/>
        </p:nvSpPr>
        <p:spPr>
          <a:xfrm>
            <a:off x="1523880" y="781200"/>
            <a:ext cx="9143640" cy="1080"/>
          </a:xfrm>
          <a:prstGeom prst="rect">
            <a:avLst/>
          </a:prstGeom>
          <a:noFill/>
          <a:ln w="9525">
            <a:noFill/>
          </a:ln>
        </p:spPr>
        <p:style>
          <a:lnRef idx="0">
            <a:scrgbClr r="0" g="0" b="0"/>
          </a:lnRef>
          <a:fillRef idx="0">
            <a:scrgbClr r="0" g="0" b="0"/>
          </a:fillRef>
          <a:effectRef idx="0">
            <a:scrgbClr r="0" g="0" b="0"/>
          </a:effectRef>
          <a:fontRef idx="minor"/>
        </p:style>
      </p:sp>
      <p:sp>
        <p:nvSpPr>
          <p:cNvPr id="19" name="Text Box 38"/>
          <p:cNvSpPr/>
          <p:nvPr/>
        </p:nvSpPr>
        <p:spPr>
          <a:xfrm>
            <a:off x="1671008" y="852059"/>
            <a:ext cx="3728880" cy="288360"/>
          </a:xfrm>
          <a:prstGeom prst="rect">
            <a:avLst/>
          </a:prstGeom>
          <a:solidFill>
            <a:srgbClr val="FFFFFF"/>
          </a:solidFill>
          <a:ln w="9360">
            <a:solidFill>
              <a:srgbClr val="000000"/>
            </a:solidFill>
            <a:miter/>
          </a:ln>
        </p:spPr>
        <p:style>
          <a:lnRef idx="0">
            <a:scrgbClr r="0" g="0" b="0"/>
          </a:lnRef>
          <a:fillRef idx="0">
            <a:scrgbClr r="0" g="0" b="0"/>
          </a:fillRef>
          <a:effectRef idx="0">
            <a:scrgbClr r="0" g="0" b="0"/>
          </a:effectRef>
          <a:fontRef idx="minor"/>
        </p:style>
        <p:txBody>
          <a:bodyPr lIns="67680" tIns="6840" rIns="67680" bIns="6840" anchor="t">
            <a:spAutoFit/>
          </a:bodyPr>
          <a:lstStyle/>
          <a:p>
            <a:pPr algn="ctr">
              <a:lnSpc>
                <a:spcPct val="100000"/>
              </a:lnSpc>
              <a:buNone/>
              <a:tabLst>
                <a:tab pos="0" algn="l"/>
                <a:tab pos="335880" algn="l"/>
                <a:tab pos="672840" algn="l"/>
                <a:tab pos="1009800" algn="l"/>
                <a:tab pos="1346400" algn="l"/>
                <a:tab pos="1683360" algn="l"/>
                <a:tab pos="2020320" algn="l"/>
                <a:tab pos="2357280" algn="l"/>
                <a:tab pos="2694240" algn="l"/>
                <a:tab pos="3031200" algn="l"/>
                <a:tab pos="3368160" algn="l"/>
                <a:tab pos="3705120" algn="l"/>
                <a:tab pos="4042080" algn="l"/>
                <a:tab pos="4379040" algn="l"/>
                <a:tab pos="4716000" algn="l"/>
                <a:tab pos="5052960" algn="l"/>
                <a:tab pos="5389920" algn="l"/>
                <a:tab pos="5726880" algn="l"/>
                <a:tab pos="6063840" algn="l"/>
                <a:tab pos="6400800" algn="l"/>
                <a:tab pos="6737400" algn="l"/>
              </a:tabLst>
            </a:pPr>
            <a:r>
              <a:rPr lang="en-US" spc="-1" smtClean="0">
                <a:solidFill>
                  <a:srgbClr val="284595"/>
                </a:solidFill>
                <a:latin typeface="Calibri"/>
              </a:rPr>
              <a:t>Rigidity</a:t>
            </a:r>
            <a:r>
              <a:rPr lang="ru-RU" sz="1800" b="0" strike="noStrike" spc="-1" smtClean="0">
                <a:solidFill>
                  <a:srgbClr val="284595"/>
                </a:solidFill>
                <a:latin typeface="Calibri"/>
              </a:rPr>
              <a:t> </a:t>
            </a:r>
            <a:r>
              <a:rPr lang="ru-RU" sz="1800" b="0" strike="noStrike" spc="-1" dirty="0">
                <a:solidFill>
                  <a:srgbClr val="284595"/>
                </a:solidFill>
                <a:latin typeface="Calibri"/>
              </a:rPr>
              <a:t>(</a:t>
            </a:r>
            <a:r>
              <a:rPr lang="en-US" sz="1800" b="0" strike="noStrike" spc="-1" dirty="0">
                <a:solidFill>
                  <a:srgbClr val="284595"/>
                </a:solidFill>
                <a:latin typeface="Calibri"/>
              </a:rPr>
              <a:t>p / Z</a:t>
            </a:r>
            <a:r>
              <a:rPr lang="ru-RU" sz="1800" b="0" strike="noStrike" spc="-1" dirty="0">
                <a:solidFill>
                  <a:srgbClr val="284595"/>
                </a:solidFill>
                <a:latin typeface="Calibri"/>
              </a:rPr>
              <a:t>)</a:t>
            </a:r>
            <a:r>
              <a:rPr lang="en-US" sz="1800" b="0" strike="noStrike" spc="-1" dirty="0">
                <a:solidFill>
                  <a:srgbClr val="284595"/>
                </a:solidFill>
                <a:latin typeface="Calibri"/>
              </a:rPr>
              <a:t> :</a:t>
            </a:r>
            <a:r>
              <a:rPr lang="ru-RU" sz="1800" b="0" strike="noStrike" spc="-1" dirty="0">
                <a:solidFill>
                  <a:srgbClr val="284595"/>
                </a:solidFill>
                <a:latin typeface="Calibri"/>
              </a:rPr>
              <a:t> </a:t>
            </a:r>
            <a:r>
              <a:rPr lang="en-US" sz="1800" b="0" strike="noStrike" spc="-1" dirty="0" smtClean="0">
                <a:solidFill>
                  <a:srgbClr val="284595"/>
                </a:solidFill>
                <a:latin typeface="Calibri"/>
              </a:rPr>
              <a:t>1.</a:t>
            </a:r>
            <a:r>
              <a:rPr lang="en-US" spc="-1" dirty="0">
                <a:solidFill>
                  <a:srgbClr val="284595"/>
                </a:solidFill>
                <a:latin typeface="Calibri"/>
              </a:rPr>
              <a:t>3</a:t>
            </a:r>
            <a:r>
              <a:rPr lang="en-US" sz="1800" b="0" strike="noStrike" spc="-1" dirty="0" smtClean="0">
                <a:solidFill>
                  <a:srgbClr val="284595"/>
                </a:solidFill>
                <a:latin typeface="Calibri"/>
              </a:rPr>
              <a:t> </a:t>
            </a:r>
            <a:r>
              <a:rPr lang="ru-RU" sz="1800" b="0" strike="noStrike" spc="-1" dirty="0">
                <a:solidFill>
                  <a:srgbClr val="284595"/>
                </a:solidFill>
                <a:latin typeface="Calibri"/>
              </a:rPr>
              <a:t>ГэВ</a:t>
            </a:r>
            <a:r>
              <a:rPr lang="en-US" sz="1800" b="0" strike="noStrike" spc="-1" dirty="0">
                <a:solidFill>
                  <a:srgbClr val="284595"/>
                </a:solidFill>
                <a:latin typeface="Calibri"/>
              </a:rPr>
              <a:t>/</a:t>
            </a:r>
            <a:r>
              <a:rPr lang="en-US" sz="1800" b="0" i="1" strike="noStrike" spc="-1" dirty="0">
                <a:solidFill>
                  <a:srgbClr val="284595"/>
                </a:solidFill>
                <a:latin typeface="Calibri"/>
              </a:rPr>
              <a:t>c</a:t>
            </a:r>
            <a:r>
              <a:rPr lang="en-US" sz="1800" b="0" strike="noStrike" spc="-1" dirty="0">
                <a:solidFill>
                  <a:srgbClr val="284595"/>
                </a:solidFill>
                <a:latin typeface="Calibri"/>
              </a:rPr>
              <a:t> </a:t>
            </a:r>
            <a:endParaRPr lang="ru-RU" sz="1800" b="0" strike="noStrike" spc="-1" dirty="0">
              <a:solidFill>
                <a:srgbClr val="284595"/>
              </a:solidFill>
              <a:latin typeface="Arial"/>
            </a:endParaRPr>
          </a:p>
        </p:txBody>
      </p:sp>
      <p:sp>
        <p:nvSpPr>
          <p:cNvPr id="20" name="Text Box 38"/>
          <p:cNvSpPr/>
          <p:nvPr/>
        </p:nvSpPr>
        <p:spPr>
          <a:xfrm>
            <a:off x="7030326" y="866630"/>
            <a:ext cx="3759840" cy="288360"/>
          </a:xfrm>
          <a:prstGeom prst="rect">
            <a:avLst/>
          </a:prstGeom>
          <a:solidFill>
            <a:srgbClr val="FFFFFF"/>
          </a:solidFill>
          <a:ln w="9360">
            <a:solidFill>
              <a:srgbClr val="000000"/>
            </a:solidFill>
            <a:miter/>
          </a:ln>
        </p:spPr>
        <p:style>
          <a:lnRef idx="0">
            <a:scrgbClr r="0" g="0" b="0"/>
          </a:lnRef>
          <a:fillRef idx="0">
            <a:scrgbClr r="0" g="0" b="0"/>
          </a:fillRef>
          <a:effectRef idx="0">
            <a:scrgbClr r="0" g="0" b="0"/>
          </a:effectRef>
          <a:fontRef idx="minor"/>
        </p:style>
        <p:txBody>
          <a:bodyPr lIns="67680" tIns="6840" rIns="67680" bIns="6840" anchor="t">
            <a:spAutoFit/>
          </a:bodyPr>
          <a:lstStyle/>
          <a:p>
            <a:pPr algn="ctr">
              <a:lnSpc>
                <a:spcPct val="100000"/>
              </a:lnSpc>
              <a:buNone/>
              <a:tabLst>
                <a:tab pos="0" algn="l"/>
                <a:tab pos="335880" algn="l"/>
                <a:tab pos="672840" algn="l"/>
                <a:tab pos="1009800" algn="l"/>
                <a:tab pos="1346400" algn="l"/>
                <a:tab pos="1683360" algn="l"/>
                <a:tab pos="2020320" algn="l"/>
                <a:tab pos="2357280" algn="l"/>
                <a:tab pos="2694240" algn="l"/>
                <a:tab pos="3031200" algn="l"/>
                <a:tab pos="3368160" algn="l"/>
                <a:tab pos="3705120" algn="l"/>
                <a:tab pos="4042080" algn="l"/>
                <a:tab pos="4379040" algn="l"/>
                <a:tab pos="4716000" algn="l"/>
                <a:tab pos="5052960" algn="l"/>
                <a:tab pos="5389920" algn="l"/>
                <a:tab pos="5726880" algn="l"/>
                <a:tab pos="6063840" algn="l"/>
                <a:tab pos="6400800" algn="l"/>
                <a:tab pos="6737400" algn="l"/>
              </a:tabLst>
            </a:pPr>
            <a:r>
              <a:rPr lang="en-US" spc="-1" smtClean="0">
                <a:solidFill>
                  <a:srgbClr val="284595"/>
                </a:solidFill>
                <a:latin typeface="Calibri"/>
              </a:rPr>
              <a:t>Rigidity</a:t>
            </a:r>
            <a:r>
              <a:rPr lang="ru-RU" sz="1800" b="0" strike="noStrike" spc="-1" smtClean="0">
                <a:solidFill>
                  <a:srgbClr val="284595"/>
                </a:solidFill>
                <a:latin typeface="Calibri"/>
              </a:rPr>
              <a:t> </a:t>
            </a:r>
            <a:r>
              <a:rPr lang="ru-RU" sz="1800" b="0" strike="noStrike" spc="-1" dirty="0">
                <a:solidFill>
                  <a:srgbClr val="284595"/>
                </a:solidFill>
                <a:latin typeface="Calibri"/>
              </a:rPr>
              <a:t>(</a:t>
            </a:r>
            <a:r>
              <a:rPr lang="en-US" sz="1800" b="0" strike="noStrike" spc="-1" dirty="0">
                <a:solidFill>
                  <a:srgbClr val="284595"/>
                </a:solidFill>
                <a:latin typeface="Calibri"/>
              </a:rPr>
              <a:t>p / Z</a:t>
            </a:r>
            <a:r>
              <a:rPr lang="ru-RU" sz="1800" b="0" strike="noStrike" spc="-1" dirty="0">
                <a:solidFill>
                  <a:srgbClr val="284595"/>
                </a:solidFill>
                <a:latin typeface="Calibri"/>
              </a:rPr>
              <a:t>)</a:t>
            </a:r>
            <a:r>
              <a:rPr lang="en-US" sz="1800" b="0" strike="noStrike" spc="-1" dirty="0">
                <a:solidFill>
                  <a:srgbClr val="284595"/>
                </a:solidFill>
                <a:latin typeface="Calibri"/>
              </a:rPr>
              <a:t> :</a:t>
            </a:r>
            <a:r>
              <a:rPr lang="ru-RU" sz="1800" b="0" strike="noStrike" spc="-1" dirty="0">
                <a:solidFill>
                  <a:srgbClr val="284595"/>
                </a:solidFill>
                <a:latin typeface="Calibri"/>
              </a:rPr>
              <a:t> </a:t>
            </a:r>
            <a:r>
              <a:rPr lang="en-US" sz="1800" b="0" strike="noStrike" spc="-1" dirty="0" smtClean="0">
                <a:solidFill>
                  <a:srgbClr val="284595"/>
                </a:solidFill>
                <a:latin typeface="Calibri"/>
              </a:rPr>
              <a:t>1.</a:t>
            </a:r>
            <a:r>
              <a:rPr lang="en-US" spc="-1" dirty="0">
                <a:solidFill>
                  <a:srgbClr val="284595"/>
                </a:solidFill>
                <a:latin typeface="Calibri"/>
              </a:rPr>
              <a:t>8</a:t>
            </a:r>
            <a:r>
              <a:rPr lang="en-US" sz="1800" b="0" strike="noStrike" spc="-1" dirty="0" smtClean="0">
                <a:solidFill>
                  <a:srgbClr val="284595"/>
                </a:solidFill>
                <a:latin typeface="Calibri"/>
              </a:rPr>
              <a:t> </a:t>
            </a:r>
            <a:r>
              <a:rPr lang="ru-RU" sz="1800" b="0" strike="noStrike" spc="-1" dirty="0">
                <a:solidFill>
                  <a:srgbClr val="284595"/>
                </a:solidFill>
                <a:latin typeface="Calibri"/>
              </a:rPr>
              <a:t>ГэВ</a:t>
            </a:r>
            <a:r>
              <a:rPr lang="en-US" sz="1800" b="0" strike="noStrike" spc="-1" dirty="0">
                <a:solidFill>
                  <a:srgbClr val="284595"/>
                </a:solidFill>
                <a:latin typeface="Calibri"/>
              </a:rPr>
              <a:t>/</a:t>
            </a:r>
            <a:r>
              <a:rPr lang="en-US" sz="1800" b="0" i="1" strike="noStrike" spc="-1" dirty="0">
                <a:solidFill>
                  <a:srgbClr val="284595"/>
                </a:solidFill>
                <a:latin typeface="Calibri"/>
              </a:rPr>
              <a:t>c</a:t>
            </a:r>
            <a:r>
              <a:rPr lang="en-US" sz="1800" b="0" strike="noStrike" spc="-1" dirty="0">
                <a:solidFill>
                  <a:srgbClr val="284595"/>
                </a:solidFill>
                <a:latin typeface="Calibri"/>
              </a:rPr>
              <a:t> </a:t>
            </a:r>
            <a:endParaRPr lang="ru-RU" sz="1800" b="0" strike="noStrike" spc="-1" dirty="0">
              <a:solidFill>
                <a:srgbClr val="284595"/>
              </a:solidFill>
              <a:latin typeface="Arial"/>
            </a:endParaRPr>
          </a:p>
        </p:txBody>
      </p:sp>
      <p:pic>
        <p:nvPicPr>
          <p:cNvPr id="2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6262" y="1245210"/>
            <a:ext cx="3326866" cy="3144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9762" y="1254096"/>
            <a:ext cx="3312000" cy="314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wedge/>
  </p:transition>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 name="Picture 2"/>
          <p:cNvPicPr/>
          <p:nvPr/>
        </p:nvPicPr>
        <p:blipFill>
          <a:blip r:embed="rId3"/>
          <a:stretch/>
        </p:blipFill>
        <p:spPr>
          <a:xfrm>
            <a:off x="2886620" y="781200"/>
            <a:ext cx="6579397" cy="3347057"/>
          </a:xfrm>
          <a:prstGeom prst="rect">
            <a:avLst/>
          </a:prstGeom>
          <a:ln>
            <a:noFill/>
          </a:ln>
        </p:spPr>
      </p:pic>
      <p:sp>
        <p:nvSpPr>
          <p:cNvPr id="134" name="CustomShape 1"/>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136" name="CustomShape 3"/>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137" name="CustomShape 4"/>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38" name="CustomShape 5"/>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139" name="CustomShape 6"/>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40" name="CustomShape 7"/>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41" name="CustomShape 8"/>
          <p:cNvSpPr/>
          <p:nvPr/>
        </p:nvSpPr>
        <p:spPr>
          <a:xfrm>
            <a:off x="3276600" y="152280"/>
            <a:ext cx="8589360" cy="455400"/>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nchor="ctr"/>
          <a:lstStyle/>
          <a:p>
            <a:pPr algn="r">
              <a:lnSpc>
                <a:spcPct val="100000"/>
              </a:lnSpc>
            </a:pPr>
            <a:r>
              <a:rPr lang="en-US" sz="2400" b="0" strike="noStrike" spc="-1" smtClean="0">
                <a:solidFill>
                  <a:srgbClr val="0066FF"/>
                </a:solidFill>
                <a:uFill>
                  <a:solidFill>
                    <a:srgbClr val="FFFFFF"/>
                  </a:solidFill>
                </a:uFill>
                <a:latin typeface="Calibri"/>
                <a:ea typeface="DejaVu Sans"/>
              </a:rPr>
              <a:t>Light fragments as </a:t>
            </a:r>
            <a:r>
              <a:rPr lang="en-US" sz="2400" b="0" strike="noStrike" spc="-1" dirty="0">
                <a:solidFill>
                  <a:srgbClr val="0066FF"/>
                </a:solidFill>
                <a:uFill>
                  <a:solidFill>
                    <a:srgbClr val="FFFFFF"/>
                  </a:solidFill>
                </a:uFill>
                <a:latin typeface="Calibri"/>
                <a:ea typeface="DejaVu Sans"/>
              </a:rPr>
              <a:t>a function of momentum</a:t>
            </a:r>
            <a:endParaRPr lang="en-US" sz="2400" b="0" strike="noStrike" spc="-1" dirty="0">
              <a:solidFill>
                <a:srgbClr val="000000"/>
              </a:solidFill>
              <a:uFill>
                <a:solidFill>
                  <a:srgbClr val="FFFFFF"/>
                </a:solidFill>
              </a:uFill>
              <a:latin typeface="Arial"/>
            </a:endParaRPr>
          </a:p>
        </p:txBody>
      </p:sp>
      <p:sp>
        <p:nvSpPr>
          <p:cNvPr id="142" name="CustomShape 9"/>
          <p:cNvSpPr/>
          <p:nvPr/>
        </p:nvSpPr>
        <p:spPr>
          <a:xfrm>
            <a:off x="7506856" y="1045917"/>
            <a:ext cx="1908360" cy="405000"/>
          </a:xfrm>
          <a:prstGeom prst="rect">
            <a:avLst/>
          </a:prstGeom>
          <a:solidFill>
            <a:srgbClr val="00B0F0"/>
          </a:solidFill>
          <a:ln w="9360">
            <a:solidFill>
              <a:schemeClr val="tx1"/>
            </a:solidFill>
            <a:round/>
          </a:ln>
        </p:spPr>
        <p:style>
          <a:lnRef idx="0">
            <a:scrgbClr r="0" g="0" b="0"/>
          </a:lnRef>
          <a:fillRef idx="0">
            <a:scrgbClr r="0" g="0" b="0"/>
          </a:fillRef>
          <a:effectRef idx="0">
            <a:scrgbClr r="0" g="0" b="0"/>
          </a:effectRef>
          <a:fontRef idx="minor"/>
        </p:style>
        <p:txBody>
          <a:bodyPr lIns="9000" tIns="0" rIns="9000" bIns="0" anchor="ctr" anchorCtr="1"/>
          <a:lstStyle/>
          <a:p>
            <a:pPr algn="ctr">
              <a:lnSpc>
                <a:spcPct val="70000"/>
              </a:lnSpc>
            </a:pPr>
            <a:r>
              <a:rPr lang="en-US" sz="1400" b="0" strike="noStrike" spc="-1">
                <a:solidFill>
                  <a:srgbClr val="000000"/>
                </a:solidFill>
                <a:uFill>
                  <a:solidFill>
                    <a:srgbClr val="FFFFFF"/>
                  </a:solidFill>
                </a:uFill>
                <a:latin typeface="Arial"/>
                <a:ea typeface="DejaVu Sans"/>
              </a:rPr>
              <a:t> </a:t>
            </a:r>
            <a:r>
              <a:rPr lang="en-US" sz="1800" b="1" strike="noStrike" spc="-1" baseline="30000">
                <a:solidFill>
                  <a:srgbClr val="FFFFFF"/>
                </a:solidFill>
                <a:uFill>
                  <a:solidFill>
                    <a:srgbClr val="FFFFFF"/>
                  </a:solidFill>
                </a:uFill>
                <a:latin typeface="Times New Roman"/>
                <a:ea typeface="DejaVu Sans"/>
              </a:rPr>
              <a:t>9</a:t>
            </a:r>
            <a:r>
              <a:rPr lang="en-US" sz="1800" b="1" strike="noStrike" spc="-1">
                <a:solidFill>
                  <a:srgbClr val="FFFFFF"/>
                </a:solidFill>
                <a:uFill>
                  <a:solidFill>
                    <a:srgbClr val="FFFFFF"/>
                  </a:solidFill>
                </a:uFill>
                <a:latin typeface="Times New Roman"/>
                <a:ea typeface="DejaVu Sans"/>
              </a:rPr>
              <a:t>Be - target</a:t>
            </a:r>
            <a:r>
              <a:rPr lang="en-US" sz="1400" b="0" strike="noStrike" spc="-1">
                <a:solidFill>
                  <a:srgbClr val="000000"/>
                </a:solidFill>
                <a:uFill>
                  <a:solidFill>
                    <a:srgbClr val="FFFFFF"/>
                  </a:solidFill>
                </a:uFill>
                <a:latin typeface="Arial"/>
                <a:ea typeface="DejaVu Sans"/>
              </a:rPr>
              <a:t> </a:t>
            </a:r>
            <a:endParaRPr lang="en-US" sz="1400" b="0" strike="noStrike" spc="-1">
              <a:solidFill>
                <a:srgbClr val="000000"/>
              </a:solidFill>
              <a:uFill>
                <a:solidFill>
                  <a:srgbClr val="FFFFFF"/>
                </a:solidFill>
              </a:uFill>
              <a:latin typeface="Arial"/>
            </a:endParaRPr>
          </a:p>
        </p:txBody>
      </p:sp>
      <p:sp>
        <p:nvSpPr>
          <p:cNvPr id="143" name="CustomShape 10"/>
          <p:cNvSpPr/>
          <p:nvPr/>
        </p:nvSpPr>
        <p:spPr>
          <a:xfrm>
            <a:off x="474129" y="4095053"/>
            <a:ext cx="11099801" cy="2891520"/>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lstStyle/>
          <a:p>
            <a:pPr marL="216000" indent="-214560" algn="just">
              <a:lnSpc>
                <a:spcPct val="110000"/>
              </a:lnSpc>
              <a:buClr>
                <a:srgbClr val="CC6600"/>
              </a:buClr>
              <a:buSzPct val="140000"/>
              <a:buFont typeface="Wingdings" charset="2"/>
              <a:buChar char=""/>
            </a:pPr>
            <a:r>
              <a:rPr lang="en-US" sz="1600" b="0" strike="noStrike" spc="-1">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Measured </a:t>
            </a:r>
            <a:r>
              <a:rPr lang="en-US" sz="1600" b="0" strike="noStrike" spc="-1"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cross-sections</a:t>
            </a:r>
            <a:r>
              <a:rPr lang="en-US" sz="1600" b="0" strike="noStrike" spc="-1">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 </a:t>
            </a:r>
            <a:r>
              <a:rPr lang="en-US" sz="1600" b="0" strike="noStrike" spc="-1"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the </a:t>
            </a: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plot shows differential cross-sections for light fragments from protons up </a:t>
            </a:r>
            <a:r>
              <a:rPr lang="en-US" sz="1600" b="0" strike="noStrike" spc="-1">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to </a:t>
            </a:r>
            <a:r>
              <a:rPr lang="en-US" sz="1600" b="0" strike="noStrike" spc="-1" baseline="30000" smtClean="0">
                <a:solidFill>
                  <a:srgbClr val="0000FF"/>
                </a:solidFill>
                <a:uFill>
                  <a:solidFill>
                    <a:srgbClr val="FFFFFF"/>
                  </a:solidFill>
                </a:uFill>
                <a:latin typeface="Times New Roman" panose="02020603050405020304" pitchFamily="18" charset="0"/>
                <a:ea typeface="DejaVu Sans"/>
                <a:cs typeface="Times New Roman" panose="02020603050405020304" pitchFamily="18" charset="0"/>
              </a:rPr>
              <a:t>14</a:t>
            </a:r>
            <a:r>
              <a:rPr lang="en-US" sz="1600" spc="-1" smtClean="0">
                <a:solidFill>
                  <a:srgbClr val="0000FF"/>
                </a:solidFill>
                <a:uFill>
                  <a:solidFill>
                    <a:srgbClr val="FFFFFF"/>
                  </a:solidFill>
                </a:uFill>
                <a:latin typeface="Times New Roman" panose="02020603050405020304" pitchFamily="18" charset="0"/>
                <a:ea typeface="DejaVu Sans"/>
                <a:cs typeface="Times New Roman" panose="02020603050405020304" pitchFamily="18" charset="0"/>
              </a:rPr>
              <a:t>C</a:t>
            </a:r>
            <a:endParaRPr lang="en-US" sz="16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marL="216000" indent="-214560" algn="just">
              <a:lnSpc>
                <a:spcPct val="110000"/>
              </a:lnSpc>
              <a:buClr>
                <a:srgbClr val="CC6600"/>
              </a:buClr>
              <a:buSzPct val="140000"/>
              <a:buFont typeface="Wingdings" charset="2"/>
              <a:buChar char=""/>
            </a:pPr>
            <a:r>
              <a:rPr lang="en-US" sz="1600" b="0" strike="noStrike" spc="-1">
                <a:uFill>
                  <a:solidFill>
                    <a:srgbClr val="FFFFFF"/>
                  </a:solidFill>
                </a:uFill>
                <a:latin typeface="Times New Roman" panose="02020603050405020304" pitchFamily="18" charset="0"/>
                <a:ea typeface="DejaVu Sans"/>
                <a:cs typeface="Times New Roman" panose="02020603050405020304" pitchFamily="18" charset="0"/>
              </a:rPr>
              <a:t>Detection </a:t>
            </a:r>
            <a:r>
              <a:rPr lang="en-US" sz="1600" b="0" strike="noStrike" spc="-1" smtClean="0">
                <a:uFill>
                  <a:solidFill>
                    <a:srgbClr val="FFFFFF"/>
                  </a:solidFill>
                </a:uFill>
                <a:latin typeface="Times New Roman" panose="02020603050405020304" pitchFamily="18" charset="0"/>
                <a:ea typeface="DejaVu Sans"/>
                <a:cs typeface="Times New Roman" panose="02020603050405020304" pitchFamily="18" charset="0"/>
              </a:rPr>
              <a:t>limits</a:t>
            </a:r>
            <a:r>
              <a:rPr lang="en-US" sz="1600" b="0" strike="noStrike" spc="-1">
                <a:uFill>
                  <a:solidFill>
                    <a:srgbClr val="FFFFFF"/>
                  </a:solidFill>
                </a:uFill>
                <a:latin typeface="Times New Roman" panose="02020603050405020304" pitchFamily="18" charset="0"/>
                <a:ea typeface="DejaVu Sans"/>
                <a:cs typeface="Times New Roman" panose="02020603050405020304" pitchFamily="18" charset="0"/>
              </a:rPr>
              <a:t>: </a:t>
            </a:r>
            <a:r>
              <a:rPr lang="en-US" sz="1600" b="0" strike="noStrike" spc="-1" smtClean="0">
                <a:uFill>
                  <a:solidFill>
                    <a:srgbClr val="FFFFFF"/>
                  </a:solidFill>
                </a:uFill>
                <a:latin typeface="Times New Roman" panose="02020603050405020304" pitchFamily="18" charset="0"/>
                <a:ea typeface="DejaVu Sans"/>
                <a:cs typeface="Times New Roman" panose="02020603050405020304" pitchFamily="18" charset="0"/>
              </a:rPr>
              <a:t>heavier </a:t>
            </a:r>
            <a:r>
              <a:rPr lang="en-US" sz="1600" spc="-1" dirty="0" smtClean="0">
                <a:uFill>
                  <a:solidFill>
                    <a:srgbClr val="FFFFFF"/>
                  </a:solidFill>
                </a:uFill>
                <a:latin typeface="Times New Roman" panose="02020603050405020304" pitchFamily="18" charset="0"/>
                <a:ea typeface="DejaVu Sans"/>
                <a:cs typeface="Times New Roman" panose="02020603050405020304" pitchFamily="18" charset="0"/>
              </a:rPr>
              <a:t>fragments</a:t>
            </a:r>
            <a:r>
              <a:rPr lang="en-US" sz="1600" b="0" strike="noStrike" spc="-1" dirty="0" smtClean="0">
                <a:uFill>
                  <a:solidFill>
                    <a:srgbClr val="FFFFFF"/>
                  </a:solidFill>
                </a:uFill>
                <a:latin typeface="Times New Roman" panose="02020603050405020304" pitchFamily="18" charset="0"/>
                <a:ea typeface="DejaVu Sans"/>
                <a:cs typeface="Times New Roman" panose="02020603050405020304" pitchFamily="18" charset="0"/>
              </a:rPr>
              <a:t> </a:t>
            </a:r>
            <a:r>
              <a:rPr lang="en-US" sz="1600" b="0" strike="noStrike" spc="-1" dirty="0">
                <a:uFill>
                  <a:solidFill>
                    <a:srgbClr val="FFFFFF"/>
                  </a:solidFill>
                </a:uFill>
                <a:latin typeface="Times New Roman" panose="02020603050405020304" pitchFamily="18" charset="0"/>
                <a:ea typeface="DejaVu Sans"/>
                <a:cs typeface="Times New Roman" panose="02020603050405020304" pitchFamily="18" charset="0"/>
              </a:rPr>
              <a:t>(</a:t>
            </a:r>
            <a:r>
              <a:rPr lang="en-US" sz="1600" b="0" strike="noStrike" spc="-1">
                <a:uFill>
                  <a:solidFill>
                    <a:srgbClr val="FFFFFF"/>
                  </a:solidFill>
                </a:uFill>
                <a:latin typeface="Times New Roman" panose="02020603050405020304" pitchFamily="18" charset="0"/>
                <a:ea typeface="DejaVu Sans"/>
                <a:cs typeface="Times New Roman" panose="02020603050405020304" pitchFamily="18" charset="0"/>
              </a:rPr>
              <a:t>up </a:t>
            </a:r>
            <a:r>
              <a:rPr lang="en-US" sz="1600" b="0" strike="noStrike" spc="-1" smtClean="0">
                <a:uFill>
                  <a:solidFill>
                    <a:srgbClr val="FFFFFF"/>
                  </a:solidFill>
                </a:uFill>
                <a:latin typeface="Times New Roman" panose="02020603050405020304" pitchFamily="18" charset="0"/>
                <a:ea typeface="DejaVu Sans"/>
                <a:cs typeface="Times New Roman" panose="02020603050405020304" pitchFamily="18" charset="0"/>
              </a:rPr>
              <a:t>to </a:t>
            </a:r>
            <a:r>
              <a:rPr lang="en-US" sz="1600" b="0" strike="noStrike" spc="-1" baseline="30000" smtClean="0">
                <a:solidFill>
                  <a:srgbClr val="0000FF"/>
                </a:solidFill>
                <a:uFill>
                  <a:solidFill>
                    <a:srgbClr val="FFFFFF"/>
                  </a:solidFill>
                </a:uFill>
                <a:latin typeface="Times New Roman" panose="02020603050405020304" pitchFamily="18" charset="0"/>
                <a:ea typeface="DejaVu Sans"/>
                <a:cs typeface="Times New Roman" panose="02020603050405020304" pitchFamily="18" charset="0"/>
              </a:rPr>
              <a:t>56</a:t>
            </a:r>
            <a:r>
              <a:rPr lang="en-US" sz="1600" b="0" strike="noStrike" spc="-1" smtClean="0">
                <a:solidFill>
                  <a:srgbClr val="0000FF"/>
                </a:solidFill>
                <a:uFill>
                  <a:solidFill>
                    <a:srgbClr val="FFFFFF"/>
                  </a:solidFill>
                </a:uFill>
                <a:latin typeface="Times New Roman" panose="02020603050405020304" pitchFamily="18" charset="0"/>
                <a:ea typeface="DejaVu Sans"/>
                <a:cs typeface="Times New Roman" panose="02020603050405020304" pitchFamily="18" charset="0"/>
              </a:rPr>
              <a:t>Fe</a:t>
            </a:r>
            <a:r>
              <a:rPr lang="en-US" sz="1600" b="0" strike="noStrike" spc="-1" smtClean="0">
                <a:uFill>
                  <a:solidFill>
                    <a:srgbClr val="FFFFFF"/>
                  </a:solidFill>
                </a:uFill>
                <a:latin typeface="Times New Roman" panose="02020603050405020304" pitchFamily="18" charset="0"/>
                <a:ea typeface="DejaVu Sans"/>
                <a:cs typeface="Times New Roman" panose="02020603050405020304" pitchFamily="18" charset="0"/>
              </a:rPr>
              <a:t>) </a:t>
            </a:r>
            <a:r>
              <a:rPr lang="en-US" sz="1600" b="0" strike="noStrike" spc="-1" dirty="0">
                <a:uFill>
                  <a:solidFill>
                    <a:srgbClr val="FFFFFF"/>
                  </a:solidFill>
                </a:uFill>
                <a:latin typeface="Times New Roman" panose="02020603050405020304" pitchFamily="18" charset="0"/>
                <a:ea typeface="DejaVu Sans"/>
                <a:cs typeface="Times New Roman" panose="02020603050405020304" pitchFamily="18" charset="0"/>
              </a:rPr>
              <a:t>are not registered due to </a:t>
            </a:r>
            <a:r>
              <a:rPr lang="en-US" sz="1600" spc="-1" dirty="0" smtClean="0">
                <a:uFill>
                  <a:solidFill>
                    <a:srgbClr val="FFFFFF"/>
                  </a:solidFill>
                </a:uFill>
                <a:latin typeface="Times New Roman" panose="02020603050405020304" pitchFamily="18" charset="0"/>
                <a:ea typeface="DejaVu Sans"/>
                <a:cs typeface="Times New Roman" panose="02020603050405020304" pitchFamily="18" charset="0"/>
              </a:rPr>
              <a:t>large</a:t>
            </a:r>
            <a:r>
              <a:rPr lang="en-US" sz="1600" b="0" strike="noStrike" spc="-1" dirty="0" smtClean="0">
                <a:uFill>
                  <a:solidFill>
                    <a:srgbClr val="FFFFFF"/>
                  </a:solidFill>
                </a:uFill>
                <a:latin typeface="Times New Roman" panose="02020603050405020304" pitchFamily="18" charset="0"/>
                <a:ea typeface="DejaVu Sans"/>
                <a:cs typeface="Times New Roman" panose="02020603050405020304" pitchFamily="18" charset="0"/>
              </a:rPr>
              <a:t> </a:t>
            </a:r>
            <a:r>
              <a:rPr lang="en-US" sz="1600" b="0" strike="noStrike" spc="-1" dirty="0">
                <a:uFill>
                  <a:solidFill>
                    <a:srgbClr val="FFFFFF"/>
                  </a:solidFill>
                </a:uFill>
                <a:latin typeface="Times New Roman" panose="02020603050405020304" pitchFamily="18" charset="0"/>
                <a:ea typeface="DejaVu Sans"/>
                <a:cs typeface="Times New Roman" panose="02020603050405020304" pitchFamily="18" charset="0"/>
              </a:rPr>
              <a:t>ionization losses </a:t>
            </a:r>
            <a:r>
              <a:rPr lang="en-US" sz="1600" b="0" strike="noStrike" spc="-1" dirty="0" smtClean="0">
                <a:uFill>
                  <a:solidFill>
                    <a:srgbClr val="FFFFFF"/>
                  </a:solidFill>
                </a:uFill>
                <a:latin typeface="Times New Roman" panose="02020603050405020304" pitchFamily="18" charset="0"/>
                <a:ea typeface="DejaVu Sans"/>
                <a:cs typeface="Times New Roman" panose="02020603050405020304" pitchFamily="18" charset="0"/>
              </a:rPr>
              <a:t>at first focus that increase  as </a:t>
            </a:r>
            <a:r>
              <a:rPr lang="en-US" sz="1600" b="0" strike="noStrike" spc="-1" smtClean="0">
                <a:uFill>
                  <a:solidFill>
                    <a:srgbClr val="FFFFFF"/>
                  </a:solidFill>
                </a:uFill>
                <a:latin typeface="Times New Roman" panose="02020603050405020304" pitchFamily="18" charset="0"/>
                <a:ea typeface="DejaVu Sans"/>
                <a:cs typeface="Times New Roman" panose="02020603050405020304" pitchFamily="18" charset="0"/>
              </a:rPr>
              <a:t>Z square</a:t>
            </a:r>
            <a:endParaRPr lang="en-US" sz="1600" b="0" strike="noStrike" spc="-1" dirty="0">
              <a:uFill>
                <a:solidFill>
                  <a:srgbClr val="FFFFFF"/>
                </a:solidFill>
              </a:uFill>
              <a:latin typeface="Times New Roman" panose="02020603050405020304" pitchFamily="18" charset="0"/>
              <a:cs typeface="Times New Roman" panose="02020603050405020304" pitchFamily="18" charset="0"/>
            </a:endParaRPr>
          </a:p>
          <a:p>
            <a:pPr marL="216000" indent="-214560" algn="just">
              <a:lnSpc>
                <a:spcPct val="110000"/>
              </a:lnSpc>
              <a:buClr>
                <a:srgbClr val="CC6600"/>
              </a:buClr>
              <a:buSzPct val="140000"/>
              <a:buFont typeface="Wingdings" charset="2"/>
              <a:buChar char=""/>
            </a:pP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Data are normalized to the total cross-section using </a:t>
            </a:r>
            <a:r>
              <a:rPr lang="en-US" sz="1600" b="0" strike="noStrike" spc="-1">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the </a:t>
            </a:r>
            <a:r>
              <a:rPr lang="en-US" sz="1600" b="0" strike="noStrike" spc="-1"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LAQGSM </a:t>
            </a: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framework (1547 </a:t>
            </a:r>
            <a:r>
              <a:rPr lang="en-US" sz="1600" b="0" strike="noStrike" spc="-1" dirty="0" err="1">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mb</a:t>
            </a: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 Detection efficiency depends on momentum and is calculated via a precise model of the magneto-optical channel</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 </a:t>
            </a:r>
            <a:endParaRPr lang="en-US" sz="16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marL="216000" indent="-214560" algn="just">
              <a:lnSpc>
                <a:spcPct val="110000"/>
              </a:lnSpc>
              <a:buClr>
                <a:srgbClr val="CC6600"/>
              </a:buClr>
              <a:buSzPct val="140000"/>
              <a:buFont typeface="Wingdings" charset="2"/>
              <a:buChar char=""/>
            </a:pP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Heavy fragments</a:t>
            </a:r>
            <a:r>
              <a:rPr lang="en-US" sz="1600" b="0" strike="noStrike" spc="-1">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 </a:t>
            </a:r>
            <a:r>
              <a:rPr lang="en-US" sz="1600" b="0" strike="noStrike" spc="-1"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show </a:t>
            </a: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a standard Gaussian-like peak, where the width is determined by </a:t>
            </a:r>
            <a:r>
              <a:rPr lang="en-US" sz="1600" b="0" strike="noStrike" spc="-1">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Fermi </a:t>
            </a:r>
            <a:r>
              <a:rPr lang="en-US" sz="1600" b="0" strike="noStrike" spc="-1"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motion in</a:t>
            </a:r>
            <a:r>
              <a:rPr lang="en-US" sz="1600" b="0" strike="noStrike" spc="-1" smtClean="0">
                <a:solidFill>
                  <a:srgbClr val="FF0000"/>
                </a:solidFill>
                <a:uFill>
                  <a:solidFill>
                    <a:srgbClr val="FFFFFF"/>
                  </a:solidFill>
                </a:uFill>
                <a:latin typeface="Times New Roman" panose="02020603050405020304" pitchFamily="18" charset="0"/>
                <a:ea typeface="DejaVu Sans"/>
                <a:cs typeface="Times New Roman" panose="02020603050405020304" pitchFamily="18" charset="0"/>
              </a:rPr>
              <a:t> </a:t>
            </a: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the projectile nucleus (described by the </a:t>
            </a:r>
            <a:r>
              <a:rPr lang="en-US" sz="1600" b="0" strike="noStrike" spc="-1" dirty="0" err="1">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Goldhaber</a:t>
            </a: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 </a:t>
            </a:r>
            <a:r>
              <a:rPr lang="en-US" sz="1600" b="0" strike="noStrike" spc="-1">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formula</a:t>
            </a:r>
            <a:r>
              <a:rPr lang="en-US" sz="1600" b="0" strike="noStrike" spc="-1"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a:t>
            </a:r>
            <a:endParaRPr lang="en-US" sz="16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marL="216000" indent="-214560" algn="just">
              <a:lnSpc>
                <a:spcPct val="110000"/>
              </a:lnSpc>
              <a:buClr>
                <a:srgbClr val="CC6600"/>
              </a:buClr>
              <a:buSzPct val="140000"/>
              <a:buFont typeface="Wingdings" charset="2"/>
              <a:buChar char=""/>
            </a:pPr>
            <a:r>
              <a:rPr lang="en-US" sz="1600" b="0" strike="noStrike" spc="-1" dirty="0">
                <a:uFill>
                  <a:solidFill>
                    <a:srgbClr val="FFFFFF"/>
                  </a:solidFill>
                </a:uFill>
                <a:latin typeface="Times New Roman" panose="02020603050405020304" pitchFamily="18" charset="0"/>
                <a:ea typeface="DejaVu Sans"/>
                <a:cs typeface="Times New Roman" panose="02020603050405020304" pitchFamily="18" charset="0"/>
              </a:rPr>
              <a:t>Light fragments: </a:t>
            </a:r>
            <a:r>
              <a:rPr lang="en-US" sz="1600" b="0" strike="noStrike" spc="-1" dirty="0" smtClean="0">
                <a:uFill>
                  <a:solidFill>
                    <a:srgbClr val="FFFFFF"/>
                  </a:solidFill>
                </a:uFill>
                <a:latin typeface="Times New Roman" panose="02020603050405020304" pitchFamily="18" charset="0"/>
                <a:ea typeface="DejaVu Sans"/>
                <a:cs typeface="Times New Roman" panose="02020603050405020304" pitchFamily="18" charset="0"/>
              </a:rPr>
              <a:t>a splitting </a:t>
            </a:r>
            <a:r>
              <a:rPr lang="en-US" sz="1600" b="0" strike="noStrike" spc="-1" dirty="0">
                <a:uFill>
                  <a:solidFill>
                    <a:srgbClr val="FFFFFF"/>
                  </a:solidFill>
                </a:uFill>
                <a:latin typeface="Times New Roman" panose="02020603050405020304" pitchFamily="18" charset="0"/>
                <a:ea typeface="DejaVu Sans"/>
                <a:cs typeface="Times New Roman" panose="02020603050405020304" pitchFamily="18" charset="0"/>
              </a:rPr>
              <a:t>of the fragmentation </a:t>
            </a:r>
            <a:r>
              <a:rPr lang="en-US" sz="1600" b="0" strike="noStrike" spc="-1" dirty="0" smtClean="0">
                <a:uFill>
                  <a:solidFill>
                    <a:srgbClr val="FFFFFF"/>
                  </a:solidFill>
                </a:uFill>
                <a:latin typeface="Times New Roman" panose="02020603050405020304" pitchFamily="18" charset="0"/>
                <a:ea typeface="DejaVu Sans"/>
                <a:cs typeface="Times New Roman" panose="02020603050405020304" pitchFamily="18" charset="0"/>
              </a:rPr>
              <a:t>peaks </a:t>
            </a:r>
            <a:r>
              <a:rPr lang="en-US" sz="1600" b="0" strike="noStrike" spc="-1" dirty="0">
                <a:uFill>
                  <a:solidFill>
                    <a:srgbClr val="FFFFFF"/>
                  </a:solidFill>
                </a:uFill>
                <a:latin typeface="Times New Roman" panose="02020603050405020304" pitchFamily="18" charset="0"/>
                <a:ea typeface="DejaVu Sans"/>
                <a:cs typeface="Times New Roman" panose="02020603050405020304" pitchFamily="18" charset="0"/>
              </a:rPr>
              <a:t>into two </a:t>
            </a:r>
            <a:r>
              <a:rPr lang="en-US" sz="1600" b="0" strike="noStrike" spc="-1" dirty="0" smtClean="0">
                <a:uFill>
                  <a:solidFill>
                    <a:srgbClr val="FFFFFF"/>
                  </a:solidFill>
                </a:uFill>
                <a:latin typeface="Times New Roman" panose="02020603050405020304" pitchFamily="18" charset="0"/>
                <a:ea typeface="DejaVu Sans"/>
                <a:cs typeface="Times New Roman" panose="02020603050405020304" pitchFamily="18" charset="0"/>
              </a:rPr>
              <a:t>humps </a:t>
            </a:r>
            <a:r>
              <a:rPr lang="en-US" sz="1600" spc="-1" dirty="0" smtClean="0">
                <a:uFill>
                  <a:solidFill>
                    <a:srgbClr val="FFFFFF"/>
                  </a:solidFill>
                </a:uFill>
                <a:latin typeface="Times New Roman" panose="02020603050405020304" pitchFamily="18" charset="0"/>
                <a:ea typeface="DejaVu Sans"/>
                <a:cs typeface="Times New Roman" panose="02020603050405020304" pitchFamily="18" charset="0"/>
              </a:rPr>
              <a:t>are clearly seen.</a:t>
            </a:r>
            <a:r>
              <a:rPr lang="en-US" sz="1600" b="0" strike="noStrike" spc="-1" dirty="0" smtClean="0">
                <a:uFill>
                  <a:solidFill>
                    <a:srgbClr val="FFFFFF"/>
                  </a:solidFill>
                </a:uFill>
                <a:latin typeface="Times New Roman" panose="02020603050405020304" pitchFamily="18" charset="0"/>
                <a:ea typeface="DejaVu Sans"/>
                <a:cs typeface="Times New Roman" panose="02020603050405020304" pitchFamily="18" charset="0"/>
              </a:rPr>
              <a:t> </a:t>
            </a:r>
            <a:r>
              <a:rPr lang="en-US" sz="1600" spc="-1" dirty="0" smtClean="0">
                <a:uFill>
                  <a:solidFill>
                    <a:srgbClr val="FFFFFF"/>
                  </a:solidFill>
                </a:uFill>
                <a:latin typeface="Times New Roman" panose="02020603050405020304" pitchFamily="18" charset="0"/>
                <a:ea typeface="DejaVu Sans"/>
                <a:cs typeface="Times New Roman" panose="02020603050405020304" pitchFamily="18" charset="0"/>
              </a:rPr>
              <a:t>It </a:t>
            </a:r>
            <a:r>
              <a:rPr lang="en-US" sz="1600" b="0" strike="noStrike" spc="-1" dirty="0" smtClean="0">
                <a:uFill>
                  <a:solidFill>
                    <a:srgbClr val="FFFFFF"/>
                  </a:solidFill>
                </a:uFill>
                <a:latin typeface="Times New Roman" panose="02020603050405020304" pitchFamily="18" charset="0"/>
                <a:ea typeface="DejaVu Sans"/>
                <a:cs typeface="Times New Roman" panose="02020603050405020304" pitchFamily="18" charset="0"/>
              </a:rPr>
              <a:t>is </a:t>
            </a:r>
            <a:r>
              <a:rPr lang="en-US" sz="1600" b="0" strike="noStrike" spc="-1" dirty="0">
                <a:uFill>
                  <a:solidFill>
                    <a:srgbClr val="FFFFFF"/>
                  </a:solidFill>
                </a:uFill>
                <a:latin typeface="Times New Roman" panose="02020603050405020304" pitchFamily="18" charset="0"/>
                <a:ea typeface="DejaVu Sans"/>
                <a:cs typeface="Times New Roman" panose="02020603050405020304" pitchFamily="18" charset="0"/>
              </a:rPr>
              <a:t>the main </a:t>
            </a:r>
            <a:r>
              <a:rPr lang="en-US" sz="1600" spc="-1" dirty="0" smtClean="0">
                <a:uFill>
                  <a:solidFill>
                    <a:srgbClr val="FFFFFF"/>
                  </a:solidFill>
                </a:uFill>
                <a:latin typeface="Times New Roman" panose="02020603050405020304" pitchFamily="18" charset="0"/>
                <a:ea typeface="DejaVu Sans"/>
                <a:cs typeface="Times New Roman" panose="02020603050405020304" pitchFamily="18" charset="0"/>
              </a:rPr>
              <a:t>result</a:t>
            </a:r>
            <a:r>
              <a:rPr lang="en-US" sz="1600" b="0" strike="noStrike" spc="-1" dirty="0" smtClean="0">
                <a:uFill>
                  <a:solidFill>
                    <a:srgbClr val="FFFFFF"/>
                  </a:solidFill>
                </a:uFill>
                <a:latin typeface="Times New Roman" panose="02020603050405020304" pitchFamily="18" charset="0"/>
                <a:ea typeface="DejaVu Sans"/>
                <a:cs typeface="Times New Roman" panose="02020603050405020304" pitchFamily="18" charset="0"/>
              </a:rPr>
              <a:t> </a:t>
            </a:r>
            <a:r>
              <a:rPr lang="en-US" sz="1600" b="0" strike="noStrike" spc="-1" dirty="0">
                <a:uFill>
                  <a:solidFill>
                    <a:srgbClr val="FFFFFF"/>
                  </a:solidFill>
                </a:uFill>
                <a:latin typeface="Times New Roman" panose="02020603050405020304" pitchFamily="18" charset="0"/>
                <a:ea typeface="DejaVu Sans"/>
                <a:cs typeface="Times New Roman" panose="02020603050405020304" pitchFamily="18" charset="0"/>
              </a:rPr>
              <a:t>of </a:t>
            </a:r>
            <a:r>
              <a:rPr lang="en-US" sz="1600" b="0" strike="noStrike" spc="-1">
                <a:uFill>
                  <a:solidFill>
                    <a:srgbClr val="FFFFFF"/>
                  </a:solidFill>
                </a:uFill>
                <a:latin typeface="Times New Roman" panose="02020603050405020304" pitchFamily="18" charset="0"/>
                <a:ea typeface="DejaVu Sans"/>
                <a:cs typeface="Times New Roman" panose="02020603050405020304" pitchFamily="18" charset="0"/>
              </a:rPr>
              <a:t>this </a:t>
            </a:r>
            <a:r>
              <a:rPr lang="en-US" sz="1600" b="0" strike="noStrike" spc="-1" smtClean="0">
                <a:uFill>
                  <a:solidFill>
                    <a:srgbClr val="FFFFFF"/>
                  </a:solidFill>
                </a:uFill>
                <a:latin typeface="Times New Roman" panose="02020603050405020304" pitchFamily="18" charset="0"/>
                <a:ea typeface="DejaVu Sans"/>
                <a:cs typeface="Times New Roman" panose="02020603050405020304" pitchFamily="18" charset="0"/>
              </a:rPr>
              <a:t>work</a:t>
            </a:r>
            <a:endParaRPr lang="en-US" sz="1600" b="0" strike="noStrike" spc="-1" dirty="0">
              <a:uFill>
                <a:solidFill>
                  <a:srgbClr val="FFFFFF"/>
                </a:solidFill>
              </a:uFill>
              <a:latin typeface="Times New Roman" panose="02020603050405020304" pitchFamily="18" charset="0"/>
              <a:cs typeface="Times New Roman" panose="02020603050405020304" pitchFamily="18" charset="0"/>
            </a:endParaRPr>
          </a:p>
        </p:txBody>
      </p:sp>
    </p:spTree>
  </p:cSld>
  <p:clrMapOvr>
    <a:masterClrMapping/>
  </p:clrMapOvr>
  <p:transition>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CustomShape 1"/>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145" name="CustomShape 2"/>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46" name="CustomShape 3"/>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147" name="CustomShape 4"/>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48" name="CustomShape 5"/>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149" name="CustomShape 6"/>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50" name="CustomShape 7"/>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51" name="CustomShape 8"/>
          <p:cNvSpPr/>
          <p:nvPr/>
        </p:nvSpPr>
        <p:spPr>
          <a:xfrm>
            <a:off x="2061000" y="152280"/>
            <a:ext cx="9603000" cy="455400"/>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nchor="ctr"/>
          <a:lstStyle/>
          <a:p>
            <a:pPr algn="r">
              <a:lnSpc>
                <a:spcPct val="100000"/>
              </a:lnSpc>
            </a:pPr>
            <a:r>
              <a:rPr lang="en-US" sz="2400" b="0" strike="noStrike" spc="-1">
                <a:solidFill>
                  <a:srgbClr val="0066FF"/>
                </a:solidFill>
                <a:uFill>
                  <a:solidFill>
                    <a:srgbClr val="FFFFFF"/>
                  </a:solidFill>
                </a:uFill>
                <a:latin typeface="Calibri"/>
                <a:ea typeface="DejaVu Sans"/>
              </a:rPr>
              <a:t>Peak splitting effect  in nucleus-nucleus interaction models</a:t>
            </a:r>
            <a:endParaRPr lang="en-US" sz="2400" b="0" strike="noStrike" spc="-1">
              <a:solidFill>
                <a:srgbClr val="000000"/>
              </a:solidFill>
              <a:uFill>
                <a:solidFill>
                  <a:srgbClr val="FFFFFF"/>
                </a:solidFill>
              </a:uFill>
              <a:latin typeface="Arial"/>
            </a:endParaRPr>
          </a:p>
        </p:txBody>
      </p:sp>
      <p:sp>
        <p:nvSpPr>
          <p:cNvPr id="152" name="CustomShape 9"/>
          <p:cNvSpPr/>
          <p:nvPr/>
        </p:nvSpPr>
        <p:spPr>
          <a:xfrm>
            <a:off x="5177880" y="662662"/>
            <a:ext cx="6759720" cy="5724360"/>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lstStyle/>
          <a:p>
            <a:pPr algn="just">
              <a:lnSpc>
                <a:spcPct val="140000"/>
              </a:lnSpc>
            </a:pPr>
            <a:endParaRPr lang="en-US" sz="1800" b="0" strike="noStrike" spc="-1" dirty="0">
              <a:solidFill>
                <a:srgbClr val="000000"/>
              </a:solidFill>
              <a:uFill>
                <a:solidFill>
                  <a:srgbClr val="FFFFFF"/>
                </a:solidFill>
              </a:uFill>
              <a:latin typeface="Arial"/>
            </a:endParaRPr>
          </a:p>
          <a:p>
            <a:pPr marL="216000" indent="-214560" algn="just">
              <a:lnSpc>
                <a:spcPct val="140000"/>
              </a:lnSpc>
              <a:buClr>
                <a:srgbClr val="CC6600"/>
              </a:buClr>
              <a:buSzPct val="140000"/>
              <a:buFont typeface="Wingdings" charset="2"/>
              <a:buChar char=""/>
            </a:pPr>
            <a:r>
              <a:rPr lang="en-US" sz="1700" b="0" strike="noStrike" spc="-1" smtClean="0">
                <a:solidFill>
                  <a:srgbClr val="000000"/>
                </a:solidFill>
                <a:uFill>
                  <a:solidFill>
                    <a:srgbClr val="FFFFFF"/>
                  </a:solidFill>
                </a:uFill>
                <a:latin typeface="Times New Roman"/>
                <a:ea typeface="DejaVu Sans"/>
              </a:rPr>
              <a:t>The splitting effect </a:t>
            </a:r>
            <a:r>
              <a:rPr lang="en-US" sz="1700" b="0" strike="noStrike" spc="-1" dirty="0">
                <a:solidFill>
                  <a:srgbClr val="000000"/>
                </a:solidFill>
                <a:uFill>
                  <a:solidFill>
                    <a:srgbClr val="FFFFFF"/>
                  </a:solidFill>
                </a:uFill>
                <a:latin typeface="Times New Roman"/>
                <a:ea typeface="DejaVu Sans"/>
              </a:rPr>
              <a:t>is observed for all light fragments below lithium </a:t>
            </a:r>
            <a:r>
              <a:rPr lang="en-US" sz="1700" b="0" strike="noStrike" spc="-1">
                <a:solidFill>
                  <a:srgbClr val="000000"/>
                </a:solidFill>
                <a:uFill>
                  <a:solidFill>
                    <a:srgbClr val="FFFFFF"/>
                  </a:solidFill>
                </a:uFill>
                <a:latin typeface="Times New Roman"/>
                <a:ea typeface="DejaVu Sans"/>
              </a:rPr>
              <a:t>isotopes </a:t>
            </a:r>
            <a:r>
              <a:rPr lang="en-US" sz="1700" b="0" strike="noStrike" spc="-1" smtClean="0">
                <a:solidFill>
                  <a:srgbClr val="000000"/>
                </a:solidFill>
                <a:uFill>
                  <a:solidFill>
                    <a:srgbClr val="FFFFFF"/>
                  </a:solidFill>
                </a:uFill>
                <a:latin typeface="Times New Roman"/>
                <a:ea typeface="DejaVu Sans"/>
              </a:rPr>
              <a:t>and it</a:t>
            </a:r>
            <a:r>
              <a:rPr lang="en-US" sz="1700" b="0" strike="noStrike" spc="-1" smtClean="0">
                <a:solidFill>
                  <a:srgbClr val="FF0000"/>
                </a:solidFill>
                <a:uFill>
                  <a:solidFill>
                    <a:srgbClr val="FFFFFF"/>
                  </a:solidFill>
                </a:uFill>
                <a:latin typeface="Times New Roman"/>
                <a:ea typeface="DejaVu Sans"/>
              </a:rPr>
              <a:t> </a:t>
            </a:r>
            <a:r>
              <a:rPr lang="en-US" sz="1700" b="0" strike="noStrike" spc="-1" dirty="0">
                <a:solidFill>
                  <a:srgbClr val="000000"/>
                </a:solidFill>
                <a:uFill>
                  <a:solidFill>
                    <a:srgbClr val="FFFFFF"/>
                  </a:solidFill>
                </a:uFill>
                <a:latin typeface="Times New Roman"/>
                <a:ea typeface="DejaVu Sans"/>
              </a:rPr>
              <a:t>decreases as the fragment mass increases.</a:t>
            </a:r>
            <a:endParaRPr lang="en-US" sz="1700" b="0" strike="noStrike" spc="-1" dirty="0">
              <a:solidFill>
                <a:srgbClr val="000000"/>
              </a:solidFill>
              <a:uFill>
                <a:solidFill>
                  <a:srgbClr val="FFFFFF"/>
                </a:solidFill>
              </a:uFill>
              <a:latin typeface="Arial"/>
            </a:endParaRPr>
          </a:p>
          <a:p>
            <a:pPr marL="216000" indent="-214560" algn="just">
              <a:lnSpc>
                <a:spcPct val="140000"/>
              </a:lnSpc>
              <a:buClr>
                <a:srgbClr val="CC6600"/>
              </a:buClr>
              <a:buSzPct val="140000"/>
              <a:buFont typeface="Wingdings" charset="2"/>
              <a:buChar char=""/>
            </a:pPr>
            <a:r>
              <a:rPr lang="en-US" sz="1700" b="0" strike="noStrike" spc="-1" dirty="0">
                <a:solidFill>
                  <a:srgbClr val="000000"/>
                </a:solidFill>
                <a:uFill>
                  <a:solidFill>
                    <a:srgbClr val="FFFFFF"/>
                  </a:solidFill>
                </a:uFill>
                <a:latin typeface="Times New Roman"/>
                <a:ea typeface="DejaVu Sans"/>
              </a:rPr>
              <a:t>Compared Models: Experimental data are compared with two </a:t>
            </a:r>
            <a:r>
              <a:rPr lang="en-US" sz="1700" b="0" strike="noStrike" spc="-1">
                <a:solidFill>
                  <a:srgbClr val="000000"/>
                </a:solidFill>
                <a:uFill>
                  <a:solidFill>
                    <a:srgbClr val="FFFFFF"/>
                  </a:solidFill>
                </a:uFill>
                <a:latin typeface="Times New Roman"/>
                <a:ea typeface="DejaVu Sans"/>
              </a:rPr>
              <a:t>nucleus-nucleus </a:t>
            </a:r>
            <a:r>
              <a:rPr lang="en-US" sz="1700" b="0" strike="noStrike" spc="-1" smtClean="0">
                <a:solidFill>
                  <a:srgbClr val="000000"/>
                </a:solidFill>
                <a:uFill>
                  <a:solidFill>
                    <a:srgbClr val="FFFFFF"/>
                  </a:solidFill>
                </a:uFill>
                <a:latin typeface="Times New Roman"/>
                <a:ea typeface="DejaVu Sans"/>
              </a:rPr>
              <a:t>interaction models such as</a:t>
            </a:r>
            <a:r>
              <a:rPr lang="en-US" sz="1700" b="0" strike="noStrike" spc="-1" smtClean="0">
                <a:solidFill>
                  <a:srgbClr val="FF0000"/>
                </a:solidFill>
                <a:uFill>
                  <a:solidFill>
                    <a:srgbClr val="FFFFFF"/>
                  </a:solidFill>
                </a:uFill>
                <a:latin typeface="Times New Roman"/>
                <a:ea typeface="DejaVu Sans"/>
              </a:rPr>
              <a:t> </a:t>
            </a:r>
            <a:r>
              <a:rPr lang="en-US" sz="1700" b="0" strike="noStrike" spc="-1" smtClean="0">
                <a:solidFill>
                  <a:srgbClr val="00B050"/>
                </a:solidFill>
                <a:uFill>
                  <a:solidFill>
                    <a:srgbClr val="FFFFFF"/>
                  </a:solidFill>
                </a:uFill>
                <a:latin typeface="Times New Roman"/>
                <a:ea typeface="DejaVu Sans"/>
              </a:rPr>
              <a:t>BC</a:t>
            </a:r>
            <a:r>
              <a:rPr lang="en-US" sz="1700" b="0" strike="noStrike" spc="-1" smtClean="0">
                <a:solidFill>
                  <a:srgbClr val="000000"/>
                </a:solidFill>
                <a:uFill>
                  <a:solidFill>
                    <a:srgbClr val="FFFFFF"/>
                  </a:solidFill>
                </a:uFill>
                <a:latin typeface="Times New Roman"/>
                <a:ea typeface="DejaVu Sans"/>
              </a:rPr>
              <a:t> (Binary Cascade) </a:t>
            </a:r>
            <a:r>
              <a:rPr lang="en-US" sz="1700" b="0" strike="noStrike" spc="-1">
                <a:solidFill>
                  <a:srgbClr val="000000"/>
                </a:solidFill>
                <a:uFill>
                  <a:solidFill>
                    <a:srgbClr val="FFFFFF"/>
                  </a:solidFill>
                </a:uFill>
                <a:latin typeface="Times New Roman"/>
                <a:ea typeface="DejaVu Sans"/>
              </a:rPr>
              <a:t>and </a:t>
            </a:r>
            <a:r>
              <a:rPr lang="en-US" sz="1700" b="0" strike="noStrike" spc="-1" smtClean="0">
                <a:solidFill>
                  <a:srgbClr val="FF0000"/>
                </a:solidFill>
                <a:uFill>
                  <a:solidFill>
                    <a:srgbClr val="FFFFFF"/>
                  </a:solidFill>
                </a:uFill>
                <a:latin typeface="Times New Roman"/>
                <a:ea typeface="DejaVu Sans"/>
              </a:rPr>
              <a:t>DCM-QGSM-SMM</a:t>
            </a:r>
            <a:r>
              <a:rPr lang="en-US" sz="1700" b="0" strike="noStrike" spc="-1" smtClean="0">
                <a:solidFill>
                  <a:srgbClr val="000000"/>
                </a:solidFill>
                <a:uFill>
                  <a:solidFill>
                    <a:srgbClr val="FFFFFF"/>
                  </a:solidFill>
                </a:uFill>
                <a:latin typeface="Times New Roman"/>
                <a:ea typeface="DejaVu Sans"/>
              </a:rPr>
              <a:t> (Dubna </a:t>
            </a:r>
            <a:r>
              <a:rPr lang="en-US" sz="1700" b="0" strike="noStrike" spc="-1">
                <a:solidFill>
                  <a:srgbClr val="000000"/>
                </a:solidFill>
                <a:uFill>
                  <a:solidFill>
                    <a:srgbClr val="FFFFFF"/>
                  </a:solidFill>
                </a:uFill>
                <a:latin typeface="Times New Roman"/>
                <a:ea typeface="DejaVu Sans"/>
              </a:rPr>
              <a:t>Cascade </a:t>
            </a:r>
            <a:r>
              <a:rPr lang="en-US" sz="1700" b="0" strike="noStrike" spc="-1" smtClean="0">
                <a:solidFill>
                  <a:srgbClr val="000000"/>
                </a:solidFill>
                <a:uFill>
                  <a:solidFill>
                    <a:srgbClr val="FFFFFF"/>
                  </a:solidFill>
                </a:uFill>
                <a:latin typeface="Times New Roman"/>
                <a:ea typeface="DejaVu Sans"/>
              </a:rPr>
              <a:t>Model </a:t>
            </a:r>
            <a:r>
              <a:rPr lang="en-US" sz="1700" b="0" strike="noStrike" spc="-1" dirty="0">
                <a:solidFill>
                  <a:srgbClr val="000000"/>
                </a:solidFill>
                <a:uFill>
                  <a:solidFill>
                    <a:srgbClr val="FFFFFF"/>
                  </a:solidFill>
                </a:uFill>
                <a:latin typeface="Times New Roman"/>
                <a:ea typeface="DejaVu Sans"/>
              </a:rPr>
              <a:t>combined with Quark-Gluon String and Statistical </a:t>
            </a:r>
            <a:r>
              <a:rPr lang="en-US" sz="1700" b="0" strike="noStrike" spc="-1" err="1">
                <a:solidFill>
                  <a:srgbClr val="000000"/>
                </a:solidFill>
                <a:uFill>
                  <a:solidFill>
                    <a:srgbClr val="FFFFFF"/>
                  </a:solidFill>
                </a:uFill>
                <a:latin typeface="Times New Roman"/>
                <a:ea typeface="DejaVu Sans"/>
              </a:rPr>
              <a:t>Multifragmentation</a:t>
            </a:r>
            <a:r>
              <a:rPr lang="en-US" sz="1700" b="0" strike="noStrike" spc="-1">
                <a:solidFill>
                  <a:srgbClr val="000000"/>
                </a:solidFill>
                <a:uFill>
                  <a:solidFill>
                    <a:srgbClr val="FFFFFF"/>
                  </a:solidFill>
                </a:uFill>
                <a:latin typeface="Times New Roman"/>
                <a:ea typeface="DejaVu Sans"/>
              </a:rPr>
              <a:t> </a:t>
            </a:r>
            <a:r>
              <a:rPr lang="en-US" sz="1700" b="0" strike="noStrike" spc="-1" smtClean="0">
                <a:solidFill>
                  <a:srgbClr val="000000"/>
                </a:solidFill>
                <a:uFill>
                  <a:solidFill>
                    <a:srgbClr val="FFFFFF"/>
                  </a:solidFill>
                </a:uFill>
                <a:latin typeface="Times New Roman"/>
                <a:ea typeface="DejaVu Sans"/>
              </a:rPr>
              <a:t>Models) </a:t>
            </a:r>
            <a:r>
              <a:rPr lang="en-US" sz="1700" spc="-1" smtClean="0">
                <a:solidFill>
                  <a:srgbClr val="000000"/>
                </a:solidFill>
                <a:uFill>
                  <a:solidFill>
                    <a:srgbClr val="FFFFFF"/>
                  </a:solidFill>
                </a:uFill>
                <a:latin typeface="Times New Roman"/>
                <a:ea typeface="DejaVu Sans"/>
              </a:rPr>
              <a:t>which is </a:t>
            </a:r>
            <a:r>
              <a:rPr lang="en-US" sz="1700" b="0" strike="noStrike" spc="-1" smtClean="0">
                <a:solidFill>
                  <a:srgbClr val="000000"/>
                </a:solidFill>
                <a:uFill>
                  <a:solidFill>
                    <a:srgbClr val="FFFFFF"/>
                  </a:solidFill>
                </a:uFill>
                <a:latin typeface="Times New Roman"/>
                <a:ea typeface="DejaVu Sans"/>
              </a:rPr>
              <a:t>actively </a:t>
            </a:r>
            <a:r>
              <a:rPr lang="en-US" sz="1700" b="0" strike="noStrike" spc="-1" dirty="0">
                <a:solidFill>
                  <a:srgbClr val="000000"/>
                </a:solidFill>
                <a:uFill>
                  <a:solidFill>
                    <a:srgbClr val="FFFFFF"/>
                  </a:solidFill>
                </a:uFill>
                <a:latin typeface="Times New Roman"/>
                <a:ea typeface="DejaVu Sans"/>
              </a:rPr>
              <a:t>developed </a:t>
            </a:r>
            <a:r>
              <a:rPr lang="en-US" sz="1700" b="0" strike="noStrike" spc="-1">
                <a:solidFill>
                  <a:srgbClr val="000000"/>
                </a:solidFill>
                <a:uFill>
                  <a:solidFill>
                    <a:srgbClr val="FFFFFF"/>
                  </a:solidFill>
                </a:uFill>
                <a:latin typeface="Times New Roman"/>
                <a:ea typeface="DejaVu Sans"/>
              </a:rPr>
              <a:t>at </a:t>
            </a:r>
            <a:r>
              <a:rPr lang="en-US" sz="1700" b="0" strike="noStrike" spc="-1" smtClean="0">
                <a:solidFill>
                  <a:srgbClr val="000000"/>
                </a:solidFill>
                <a:uFill>
                  <a:solidFill>
                    <a:srgbClr val="FFFFFF"/>
                  </a:solidFill>
                </a:uFill>
                <a:latin typeface="Times New Roman"/>
                <a:ea typeface="DejaVu Sans"/>
              </a:rPr>
              <a:t>JINR</a:t>
            </a:r>
            <a:endParaRPr lang="en-US" sz="1700" b="0" strike="noStrike" spc="-1" dirty="0">
              <a:solidFill>
                <a:srgbClr val="000000"/>
              </a:solidFill>
              <a:uFill>
                <a:solidFill>
                  <a:srgbClr val="FFFFFF"/>
                </a:solidFill>
              </a:uFill>
              <a:latin typeface="Arial"/>
            </a:endParaRPr>
          </a:p>
          <a:p>
            <a:pPr marL="216000" indent="-214560" algn="just">
              <a:lnSpc>
                <a:spcPct val="140000"/>
              </a:lnSpc>
              <a:buClr>
                <a:srgbClr val="CC6600"/>
              </a:buClr>
              <a:buSzPct val="140000"/>
              <a:buFont typeface="Wingdings" charset="2"/>
              <a:buChar char=""/>
            </a:pPr>
            <a:r>
              <a:rPr lang="en-US" sz="1700" b="0" strike="noStrike" spc="-1" dirty="0">
                <a:solidFill>
                  <a:srgbClr val="000000"/>
                </a:solidFill>
                <a:uFill>
                  <a:solidFill>
                    <a:srgbClr val="FFFFFF"/>
                  </a:solidFill>
                </a:uFill>
                <a:latin typeface="Times New Roman"/>
                <a:ea typeface="DejaVu Sans"/>
              </a:rPr>
              <a:t>Both models qualitatively predict the peak-splitting structure, though they estimate its magnitude and shape differently.</a:t>
            </a:r>
            <a:endParaRPr lang="en-US" sz="1700" b="0" strike="noStrike" spc="-1" dirty="0">
              <a:solidFill>
                <a:srgbClr val="000000"/>
              </a:solidFill>
              <a:uFill>
                <a:solidFill>
                  <a:srgbClr val="FFFFFF"/>
                </a:solidFill>
              </a:uFill>
              <a:latin typeface="Arial"/>
            </a:endParaRPr>
          </a:p>
          <a:p>
            <a:pPr marL="214313" lvl="1" indent="-214313" algn="just">
              <a:lnSpc>
                <a:spcPct val="140000"/>
              </a:lnSpc>
              <a:buClr>
                <a:srgbClr val="CC6600"/>
              </a:buClr>
              <a:buSzPct val="140000"/>
              <a:buFont typeface="Wingdings" charset="2"/>
              <a:buChar char=""/>
            </a:pPr>
            <a:r>
              <a:rPr lang="en-US" sz="1700" b="0" strike="noStrike" spc="-1" dirty="0">
                <a:solidFill>
                  <a:srgbClr val="000000"/>
                </a:solidFill>
                <a:uFill>
                  <a:solidFill>
                    <a:srgbClr val="FFFFFF"/>
                  </a:solidFill>
                </a:uFill>
                <a:latin typeface="Times New Roman"/>
                <a:ea typeface="DejaVu Sans"/>
              </a:rPr>
              <a:t>However, both frameworks fail to show quantitative agreement with the </a:t>
            </a:r>
            <a:r>
              <a:rPr lang="en-US" sz="1700" b="0" strike="noStrike" spc="-1" dirty="0">
                <a:solidFill>
                  <a:srgbClr val="0000FF"/>
                </a:solidFill>
                <a:uFill>
                  <a:solidFill>
                    <a:srgbClr val="FFFFFF"/>
                  </a:solidFill>
                </a:uFill>
                <a:latin typeface="Times New Roman"/>
                <a:ea typeface="DejaVu Sans"/>
              </a:rPr>
              <a:t>FRAGM</a:t>
            </a:r>
            <a:r>
              <a:rPr lang="en-US" sz="1700" b="0" strike="noStrike" spc="-1" dirty="0">
                <a:solidFill>
                  <a:srgbClr val="000000"/>
                </a:solidFill>
                <a:uFill>
                  <a:solidFill>
                    <a:srgbClr val="FFFFFF"/>
                  </a:solidFill>
                </a:uFill>
                <a:latin typeface="Times New Roman"/>
                <a:ea typeface="DejaVu Sans"/>
              </a:rPr>
              <a:t> data, significantly mismatching the experimental cross-section values.</a:t>
            </a:r>
            <a:endParaRPr lang="en-US" sz="1700" b="0" strike="noStrike" spc="-1" dirty="0">
              <a:solidFill>
                <a:srgbClr val="000000"/>
              </a:solidFill>
              <a:uFill>
                <a:solidFill>
                  <a:srgbClr val="FFFFFF"/>
                </a:solidFill>
              </a:uFill>
              <a:latin typeface="Arial"/>
            </a:endParaRPr>
          </a:p>
          <a:p>
            <a:pPr marL="214313" lvl="1" indent="-214313" algn="just">
              <a:lnSpc>
                <a:spcPct val="140000"/>
              </a:lnSpc>
              <a:buClr>
                <a:srgbClr val="CC6600"/>
              </a:buClr>
              <a:buSzPct val="140000"/>
              <a:buFont typeface="Wingdings" charset="2"/>
              <a:buChar char=""/>
            </a:pPr>
            <a:r>
              <a:rPr lang="en-US" sz="1700" b="0" strike="noStrike" spc="-1" dirty="0">
                <a:solidFill>
                  <a:srgbClr val="FF0000"/>
                </a:solidFill>
                <a:uFill>
                  <a:solidFill>
                    <a:srgbClr val="FFFFFF"/>
                  </a:solidFill>
                </a:uFill>
                <a:latin typeface="Times New Roman"/>
                <a:ea typeface="DejaVu Sans"/>
              </a:rPr>
              <a:t>DCM-QGSM-SMM</a:t>
            </a:r>
            <a:r>
              <a:rPr lang="en-US" sz="1700" b="0" strike="noStrike" spc="-1" dirty="0">
                <a:solidFill>
                  <a:srgbClr val="000000"/>
                </a:solidFill>
                <a:uFill>
                  <a:solidFill>
                    <a:srgbClr val="FFFFFF"/>
                  </a:solidFill>
                </a:uFill>
                <a:latin typeface="Times New Roman"/>
                <a:ea typeface="DejaVu Sans"/>
              </a:rPr>
              <a:t> provides a noticeably better description of the peak structure and shapes compared to the </a:t>
            </a:r>
            <a:r>
              <a:rPr lang="en-US" sz="1700" b="0" strike="noStrike" spc="-1">
                <a:solidFill>
                  <a:srgbClr val="000000"/>
                </a:solidFill>
                <a:uFill>
                  <a:solidFill>
                    <a:srgbClr val="FFFFFF"/>
                  </a:solidFill>
                </a:uFill>
                <a:latin typeface="Times New Roman"/>
                <a:ea typeface="DejaVu Sans"/>
              </a:rPr>
              <a:t>BC </a:t>
            </a:r>
            <a:r>
              <a:rPr lang="en-US" sz="1700" b="0" strike="noStrike" spc="-1" smtClean="0">
                <a:solidFill>
                  <a:srgbClr val="000000"/>
                </a:solidFill>
                <a:uFill>
                  <a:solidFill>
                    <a:srgbClr val="FFFFFF"/>
                  </a:solidFill>
                </a:uFill>
                <a:latin typeface="Times New Roman"/>
                <a:ea typeface="DejaVu Sans"/>
              </a:rPr>
              <a:t>model</a:t>
            </a:r>
            <a:endParaRPr lang="en-US" sz="1700" b="0" strike="noStrike" spc="-1" dirty="0">
              <a:solidFill>
                <a:srgbClr val="FF0000"/>
              </a:solidFill>
              <a:uFill>
                <a:solidFill>
                  <a:srgbClr val="FFFFFF"/>
                </a:solidFill>
              </a:uFill>
              <a:latin typeface="Arial"/>
            </a:endParaRPr>
          </a:p>
          <a:p>
            <a:pPr algn="just">
              <a:lnSpc>
                <a:spcPct val="120000"/>
              </a:lnSpc>
            </a:pPr>
            <a:endParaRPr lang="en-US" sz="1700" b="0" strike="noStrike" spc="-1" dirty="0">
              <a:solidFill>
                <a:srgbClr val="000000"/>
              </a:solidFill>
              <a:uFill>
                <a:solidFill>
                  <a:srgbClr val="FFFFFF"/>
                </a:solidFill>
              </a:uFill>
              <a:latin typeface="Arial"/>
            </a:endParaRPr>
          </a:p>
        </p:txBody>
      </p:sp>
      <p:pic>
        <p:nvPicPr>
          <p:cNvPr id="153" name="Picture 2"/>
          <p:cNvPicPr/>
          <p:nvPr/>
        </p:nvPicPr>
        <p:blipFill>
          <a:blip r:embed="rId3"/>
          <a:stretch/>
        </p:blipFill>
        <p:spPr>
          <a:xfrm>
            <a:off x="149400" y="1106640"/>
            <a:ext cx="4934160" cy="4469760"/>
          </a:xfrm>
          <a:prstGeom prst="rect">
            <a:avLst/>
          </a:prstGeom>
          <a:ln>
            <a:noFill/>
          </a:ln>
        </p:spPr>
      </p:pic>
    </p:spTree>
  </p:cSld>
  <p:clrMapOvr>
    <a:masterClrMapping/>
  </p:clrMapOvr>
  <p:transition>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170" name="CustomShape 2"/>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71" name="CustomShape 3"/>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172" name="CustomShape 4"/>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73" name="CustomShape 5"/>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174" name="CustomShape 6"/>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75" name="CustomShape 7"/>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76" name="CustomShape 8"/>
          <p:cNvSpPr/>
          <p:nvPr/>
        </p:nvSpPr>
        <p:spPr>
          <a:xfrm>
            <a:off x="2525400" y="152280"/>
            <a:ext cx="9138600" cy="455400"/>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nchor="ctr"/>
          <a:lstStyle/>
          <a:p>
            <a:pPr algn="r">
              <a:lnSpc>
                <a:spcPct val="100000"/>
              </a:lnSpc>
            </a:pPr>
            <a:r>
              <a:rPr lang="en-US" sz="2400" b="0" strike="noStrike" spc="-1">
                <a:solidFill>
                  <a:srgbClr val="0066FF"/>
                </a:solidFill>
                <a:uFill>
                  <a:solidFill>
                    <a:srgbClr val="FFFFFF"/>
                  </a:solidFill>
                </a:uFill>
                <a:latin typeface="Calibri"/>
                <a:ea typeface="DejaVu Sans"/>
              </a:rPr>
              <a:t>Peak splitting shape and multifragmentation </a:t>
            </a:r>
            <a:endParaRPr lang="en-US" sz="2400" b="0" strike="noStrike" spc="-1">
              <a:solidFill>
                <a:srgbClr val="000000"/>
              </a:solidFill>
              <a:uFill>
                <a:solidFill>
                  <a:srgbClr val="FFFFFF"/>
                </a:solidFill>
              </a:uFill>
              <a:latin typeface="Arial"/>
            </a:endParaRPr>
          </a:p>
        </p:txBody>
      </p:sp>
      <p:sp>
        <p:nvSpPr>
          <p:cNvPr id="177" name="CustomShape 9"/>
          <p:cNvSpPr/>
          <p:nvPr/>
        </p:nvSpPr>
        <p:spPr>
          <a:xfrm>
            <a:off x="523966" y="3472986"/>
            <a:ext cx="7858042" cy="2716147"/>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lstStyle/>
          <a:p>
            <a:pPr algn="just">
              <a:lnSpc>
                <a:spcPct val="120000"/>
              </a:lnSpc>
              <a:buClr>
                <a:srgbClr val="FF0000"/>
              </a:buClr>
              <a:buSzPct val="110000"/>
              <a:buFont typeface="Wingdings" panose="05000000000000000000" pitchFamily="2" charset="2"/>
              <a:buChar char="Ø"/>
            </a:pPr>
            <a:r>
              <a:rPr lang="en-US" sz="1400" b="0" strike="noStrike" spc="-1" smtClean="0">
                <a:solidFill>
                  <a:srgbClr val="000000"/>
                </a:solidFill>
                <a:uFill>
                  <a:solidFill>
                    <a:srgbClr val="FFFFFF"/>
                  </a:solidFill>
                </a:uFill>
                <a:latin typeface="Times New Roman"/>
                <a:ea typeface="DejaVu Sans"/>
              </a:rPr>
              <a:t>  Model input </a:t>
            </a:r>
            <a:r>
              <a:rPr lang="en-US" sz="1400" spc="-1" dirty="0">
                <a:solidFill>
                  <a:srgbClr val="000000"/>
                </a:solidFill>
                <a:uFill>
                  <a:solidFill>
                    <a:srgbClr val="FFFFFF"/>
                  </a:solidFill>
                </a:uFill>
                <a:latin typeface="Times New Roman"/>
                <a:ea typeface="DejaVu Sans"/>
              </a:rPr>
              <a:t>p</a:t>
            </a:r>
            <a:r>
              <a:rPr lang="en-US" sz="1400" b="0" strike="noStrike" spc="-1" smtClean="0">
                <a:solidFill>
                  <a:srgbClr val="000000"/>
                </a:solidFill>
                <a:uFill>
                  <a:solidFill>
                    <a:srgbClr val="FFFFFF"/>
                  </a:solidFill>
                </a:uFill>
                <a:latin typeface="Times New Roman"/>
                <a:ea typeface="DejaVu Sans"/>
              </a:rPr>
              <a:t>arameter</a:t>
            </a:r>
            <a:r>
              <a:rPr lang="en-US" sz="1400" b="0" strike="noStrike" spc="-1">
                <a:solidFill>
                  <a:srgbClr val="000000"/>
                </a:solidFill>
                <a:uFill>
                  <a:solidFill>
                    <a:srgbClr val="FFFFFF"/>
                  </a:solidFill>
                </a:uFill>
                <a:latin typeface="Times New Roman"/>
                <a:ea typeface="DejaVu Sans"/>
              </a:rPr>
              <a:t>: </a:t>
            </a:r>
            <a:r>
              <a:rPr lang="en-US" sz="1400" b="0" strike="noStrike" spc="-1" smtClean="0">
                <a:solidFill>
                  <a:srgbClr val="000000"/>
                </a:solidFill>
                <a:uFill>
                  <a:solidFill>
                    <a:srgbClr val="FFFFFF"/>
                  </a:solidFill>
                </a:uFill>
                <a:latin typeface="Times New Roman"/>
                <a:ea typeface="DejaVu Sans"/>
              </a:rPr>
              <a:t>the </a:t>
            </a:r>
            <a:r>
              <a:rPr lang="en-US" sz="1400" spc="-1">
                <a:solidFill>
                  <a:srgbClr val="000000"/>
                </a:solidFill>
                <a:uFill>
                  <a:solidFill>
                    <a:srgbClr val="FFFFFF"/>
                  </a:solidFill>
                </a:uFill>
                <a:latin typeface="Times New Roman"/>
                <a:ea typeface="DejaVu Sans"/>
              </a:rPr>
              <a:t>s</a:t>
            </a:r>
            <a:r>
              <a:rPr lang="en-US" sz="1400" b="0" strike="noStrike" spc="-1" smtClean="0">
                <a:solidFill>
                  <a:srgbClr val="000000"/>
                </a:solidFill>
                <a:uFill>
                  <a:solidFill>
                    <a:srgbClr val="FFFFFF"/>
                  </a:solidFill>
                </a:uFill>
                <a:latin typeface="Times New Roman"/>
                <a:ea typeface="DejaVu Sans"/>
              </a:rPr>
              <a:t>tatistical </a:t>
            </a:r>
            <a:r>
              <a:rPr lang="en-US" sz="1400" spc="-1" err="1">
                <a:solidFill>
                  <a:srgbClr val="000000"/>
                </a:solidFill>
                <a:uFill>
                  <a:solidFill>
                    <a:srgbClr val="FFFFFF"/>
                  </a:solidFill>
                </a:uFill>
                <a:latin typeface="Times New Roman"/>
                <a:ea typeface="DejaVu Sans"/>
              </a:rPr>
              <a:t>m</a:t>
            </a:r>
            <a:r>
              <a:rPr lang="en-US" sz="1400" b="0" strike="noStrike" spc="-1" smtClean="0">
                <a:solidFill>
                  <a:srgbClr val="000000"/>
                </a:solidFill>
                <a:uFill>
                  <a:solidFill>
                    <a:srgbClr val="FFFFFF"/>
                  </a:solidFill>
                </a:uFill>
                <a:latin typeface="Times New Roman"/>
                <a:ea typeface="DejaVu Sans"/>
              </a:rPr>
              <a:t>ultifragmentation </a:t>
            </a:r>
            <a:r>
              <a:rPr lang="en-US" sz="1400" spc="-1" dirty="0">
                <a:solidFill>
                  <a:srgbClr val="000000"/>
                </a:solidFill>
                <a:uFill>
                  <a:solidFill>
                    <a:srgbClr val="FFFFFF"/>
                  </a:solidFill>
                </a:uFill>
                <a:latin typeface="Times New Roman"/>
                <a:ea typeface="DejaVu Sans"/>
              </a:rPr>
              <a:t>m</a:t>
            </a:r>
            <a:r>
              <a:rPr lang="en-US" sz="1400" b="0" strike="noStrike" spc="-1" smtClean="0">
                <a:solidFill>
                  <a:srgbClr val="000000"/>
                </a:solidFill>
                <a:uFill>
                  <a:solidFill>
                    <a:srgbClr val="FFFFFF"/>
                  </a:solidFill>
                </a:uFill>
                <a:latin typeface="Times New Roman"/>
                <a:ea typeface="DejaVu Sans"/>
              </a:rPr>
              <a:t>odel </a:t>
            </a:r>
            <a:r>
              <a:rPr lang="en-US" sz="1400" b="0" strike="noStrike" spc="-1" dirty="0">
                <a:solidFill>
                  <a:srgbClr val="000000"/>
                </a:solidFill>
                <a:uFill>
                  <a:solidFill>
                    <a:srgbClr val="FFFFFF"/>
                  </a:solidFill>
                </a:uFill>
                <a:latin typeface="Times New Roman"/>
                <a:ea typeface="DejaVu Sans"/>
              </a:rPr>
              <a:t>(</a:t>
            </a:r>
            <a:r>
              <a:rPr lang="en-US" sz="1400" b="0" strike="noStrike" spc="-1" dirty="0">
                <a:solidFill>
                  <a:srgbClr val="0000FF"/>
                </a:solidFill>
                <a:uFill>
                  <a:solidFill>
                    <a:srgbClr val="FFFFFF"/>
                  </a:solidFill>
                </a:uFill>
                <a:latin typeface="Times New Roman"/>
                <a:ea typeface="DejaVu Sans"/>
              </a:rPr>
              <a:t>SMM</a:t>
            </a:r>
            <a:r>
              <a:rPr lang="en-US" sz="1400" b="0" strike="noStrike" spc="-1" dirty="0">
                <a:solidFill>
                  <a:srgbClr val="000000"/>
                </a:solidFill>
                <a:uFill>
                  <a:solidFill>
                    <a:srgbClr val="FFFFFF"/>
                  </a:solidFill>
                </a:uFill>
                <a:latin typeface="Times New Roman"/>
                <a:ea typeface="DejaVu Sans"/>
              </a:rPr>
              <a:t>) uses the</a:t>
            </a:r>
            <a:r>
              <a:rPr lang="en-US" sz="1400" b="0" strike="noStrike" spc="-1" dirty="0">
                <a:solidFill>
                  <a:srgbClr val="FF0000"/>
                </a:solidFill>
                <a:uFill>
                  <a:solidFill>
                    <a:srgbClr val="FFFFFF"/>
                  </a:solidFill>
                </a:uFill>
                <a:latin typeface="Times New Roman"/>
                <a:ea typeface="DejaVu Sans"/>
              </a:rPr>
              <a:t> </a:t>
            </a:r>
            <a:r>
              <a:rPr lang="en-US" sz="1400" b="0" strike="noStrike" spc="-1" dirty="0" smtClean="0">
                <a:uFill>
                  <a:solidFill>
                    <a:srgbClr val="FFFFFF"/>
                  </a:solidFill>
                </a:uFill>
                <a:latin typeface="Times New Roman"/>
                <a:ea typeface="DejaVu Sans"/>
              </a:rPr>
              <a:t>excitation </a:t>
            </a:r>
            <a:r>
              <a:rPr lang="en-US" sz="1400" b="0" strike="noStrike" spc="-1" dirty="0">
                <a:uFill>
                  <a:solidFill>
                    <a:srgbClr val="FFFFFF"/>
                  </a:solidFill>
                </a:uFill>
                <a:latin typeface="Times New Roman"/>
                <a:ea typeface="DejaVu Sans"/>
              </a:rPr>
              <a:t>energy of the excited projectile remnant as its primary </a:t>
            </a:r>
            <a:r>
              <a:rPr lang="en-US" sz="1400" b="0" strike="noStrike" spc="-1">
                <a:uFill>
                  <a:solidFill>
                    <a:srgbClr val="FFFFFF"/>
                  </a:solidFill>
                </a:uFill>
                <a:latin typeface="Times New Roman"/>
                <a:ea typeface="DejaVu Sans"/>
              </a:rPr>
              <a:t>input </a:t>
            </a:r>
            <a:r>
              <a:rPr lang="en-US" sz="1400" b="0" strike="noStrike" spc="-1" smtClean="0">
                <a:uFill>
                  <a:solidFill>
                    <a:srgbClr val="FFFFFF"/>
                  </a:solidFill>
                </a:uFill>
                <a:latin typeface="Times New Roman"/>
                <a:ea typeface="DejaVu Sans"/>
              </a:rPr>
              <a:t>parameter</a:t>
            </a:r>
            <a:endParaRPr lang="en-US" sz="1400" spc="-1" dirty="0">
              <a:uFill>
                <a:solidFill>
                  <a:srgbClr val="FFFFFF"/>
                </a:solidFill>
              </a:uFill>
              <a:latin typeface="Arial"/>
            </a:endParaRPr>
          </a:p>
          <a:p>
            <a:pPr algn="just">
              <a:lnSpc>
                <a:spcPct val="120000"/>
              </a:lnSpc>
              <a:buClr>
                <a:srgbClr val="FF0000"/>
              </a:buClr>
              <a:buSzPct val="110000"/>
              <a:buFont typeface="Wingdings" panose="05000000000000000000" pitchFamily="2" charset="2"/>
              <a:buChar char="Ø"/>
            </a:pPr>
            <a:r>
              <a:rPr lang="en-US" sz="1400" b="0" strike="noStrike" spc="-1" smtClean="0">
                <a:solidFill>
                  <a:srgbClr val="000000"/>
                </a:solidFill>
                <a:uFill>
                  <a:solidFill>
                    <a:srgbClr val="FFFFFF"/>
                  </a:solidFill>
                </a:uFill>
                <a:latin typeface="Times New Roman"/>
                <a:ea typeface="DejaVu Sans"/>
              </a:rPr>
              <a:t>  Qualitative mechanism</a:t>
            </a:r>
            <a:r>
              <a:rPr lang="en-US" sz="1400" b="0" strike="noStrike" spc="-1">
                <a:solidFill>
                  <a:srgbClr val="000000"/>
                </a:solidFill>
                <a:uFill>
                  <a:solidFill>
                    <a:srgbClr val="FFFFFF"/>
                  </a:solidFill>
                </a:uFill>
                <a:latin typeface="Times New Roman"/>
                <a:ea typeface="DejaVu Sans"/>
              </a:rPr>
              <a:t>: </a:t>
            </a:r>
            <a:r>
              <a:rPr lang="en-US" sz="1400" b="0" strike="noStrike" spc="-1" smtClean="0">
                <a:solidFill>
                  <a:srgbClr val="000000"/>
                </a:solidFill>
                <a:uFill>
                  <a:solidFill>
                    <a:srgbClr val="FFFFFF"/>
                  </a:solidFill>
                </a:uFill>
                <a:latin typeface="Times New Roman"/>
                <a:ea typeface="DejaVu Sans"/>
              </a:rPr>
              <a:t>at </a:t>
            </a:r>
            <a:r>
              <a:rPr lang="en-US" sz="1400" b="0" strike="noStrike" spc="-1" dirty="0">
                <a:solidFill>
                  <a:srgbClr val="000000"/>
                </a:solidFill>
                <a:uFill>
                  <a:solidFill>
                    <a:srgbClr val="FFFFFF"/>
                  </a:solidFill>
                </a:uFill>
                <a:latin typeface="Times New Roman"/>
                <a:ea typeface="DejaVu Sans"/>
              </a:rPr>
              <a:t>small momentum transfers, the excited projectile undergoes an asymmetric break-up</a:t>
            </a:r>
            <a:r>
              <a:rPr lang="en-US" sz="1400" b="0" strike="noStrike" spc="-1">
                <a:solidFill>
                  <a:srgbClr val="000000"/>
                </a:solidFill>
                <a:uFill>
                  <a:solidFill>
                    <a:srgbClr val="FFFFFF"/>
                  </a:solidFill>
                </a:uFill>
                <a:latin typeface="Times New Roman"/>
                <a:ea typeface="DejaVu Sans"/>
              </a:rPr>
              <a:t>. </a:t>
            </a:r>
            <a:r>
              <a:rPr lang="en-US" sz="1400" b="0" strike="noStrike" spc="-1" smtClean="0">
                <a:solidFill>
                  <a:srgbClr val="000000"/>
                </a:solidFill>
                <a:uFill>
                  <a:solidFill>
                    <a:srgbClr val="FFFFFF"/>
                  </a:solidFill>
                </a:uFill>
                <a:latin typeface="Times New Roman"/>
                <a:ea typeface="DejaVu Sans"/>
              </a:rPr>
              <a:t>The </a:t>
            </a:r>
            <a:r>
              <a:rPr lang="en-US" sz="1400" b="0" strike="noStrike" spc="-1" dirty="0">
                <a:solidFill>
                  <a:srgbClr val="000000"/>
                </a:solidFill>
                <a:uFill>
                  <a:solidFill>
                    <a:srgbClr val="FFFFFF"/>
                  </a:solidFill>
                </a:uFill>
                <a:latin typeface="Times New Roman"/>
                <a:ea typeface="DejaVu Sans"/>
              </a:rPr>
              <a:t>light fragment emitted forward is accelerated by the Coulomb field of the heavy spectator remnant, while the fragment emitted backward is decelerated, causing the peak </a:t>
            </a:r>
            <a:r>
              <a:rPr lang="en-US" sz="1400" b="0" strike="noStrike" spc="-1">
                <a:solidFill>
                  <a:srgbClr val="000000"/>
                </a:solidFill>
                <a:uFill>
                  <a:solidFill>
                    <a:srgbClr val="FFFFFF"/>
                  </a:solidFill>
                </a:uFill>
                <a:latin typeface="Times New Roman"/>
                <a:ea typeface="DejaVu Sans"/>
              </a:rPr>
              <a:t>to </a:t>
            </a:r>
            <a:r>
              <a:rPr lang="en-US" sz="1400" b="0" strike="noStrike" spc="-1" smtClean="0">
                <a:solidFill>
                  <a:srgbClr val="000000"/>
                </a:solidFill>
                <a:uFill>
                  <a:solidFill>
                    <a:srgbClr val="FFFFFF"/>
                  </a:solidFill>
                </a:uFill>
                <a:latin typeface="Times New Roman"/>
                <a:ea typeface="DejaVu Sans"/>
              </a:rPr>
              <a:t>split</a:t>
            </a:r>
            <a:endParaRPr lang="en-US" sz="1400" b="0" strike="noStrike" spc="-1" dirty="0">
              <a:solidFill>
                <a:srgbClr val="000000"/>
              </a:solidFill>
              <a:uFill>
                <a:solidFill>
                  <a:srgbClr val="FFFFFF"/>
                </a:solidFill>
              </a:uFill>
              <a:latin typeface="Arial"/>
            </a:endParaRPr>
          </a:p>
          <a:p>
            <a:pPr algn="just">
              <a:lnSpc>
                <a:spcPct val="120000"/>
              </a:lnSpc>
              <a:buClr>
                <a:srgbClr val="FF0000"/>
              </a:buClr>
              <a:buSzPct val="110000"/>
              <a:buFont typeface="Wingdings" panose="05000000000000000000" pitchFamily="2" charset="2"/>
              <a:buChar char="Ø"/>
            </a:pPr>
            <a:r>
              <a:rPr lang="en-US" sz="1400" b="0" strike="noStrike" spc="-1" smtClean="0">
                <a:solidFill>
                  <a:srgbClr val="000000"/>
                </a:solidFill>
                <a:uFill>
                  <a:solidFill>
                    <a:srgbClr val="FFFFFF"/>
                  </a:solidFill>
                </a:uFill>
                <a:latin typeface="Times New Roman"/>
                <a:ea typeface="DejaVu Sans"/>
              </a:rPr>
              <a:t>  Quantitative </a:t>
            </a:r>
            <a:r>
              <a:rPr lang="en-US" sz="1400" b="0" strike="noStrike" spc="-1">
                <a:solidFill>
                  <a:srgbClr val="0000FF"/>
                </a:solidFill>
                <a:uFill>
                  <a:solidFill>
                    <a:srgbClr val="FFFFFF"/>
                  </a:solidFill>
                </a:uFill>
                <a:latin typeface="Times New Roman"/>
                <a:ea typeface="DejaVu Sans"/>
              </a:rPr>
              <a:t>SMM</a:t>
            </a:r>
            <a:r>
              <a:rPr lang="en-US" sz="1400" b="0" strike="noStrike" spc="-1">
                <a:solidFill>
                  <a:srgbClr val="000000"/>
                </a:solidFill>
                <a:uFill>
                  <a:solidFill>
                    <a:srgbClr val="FFFFFF"/>
                  </a:solidFill>
                </a:uFill>
                <a:latin typeface="Times New Roman"/>
                <a:ea typeface="DejaVu Sans"/>
              </a:rPr>
              <a:t> </a:t>
            </a:r>
            <a:r>
              <a:rPr lang="en-US" sz="1400" b="0" strike="noStrike" spc="-1" smtClean="0">
                <a:solidFill>
                  <a:srgbClr val="000000"/>
                </a:solidFill>
                <a:uFill>
                  <a:solidFill>
                    <a:srgbClr val="FFFFFF"/>
                  </a:solidFill>
                </a:uFill>
                <a:latin typeface="Times New Roman"/>
                <a:ea typeface="DejaVu Sans"/>
              </a:rPr>
              <a:t>approach</a:t>
            </a:r>
            <a:r>
              <a:rPr lang="en-US" sz="1400" b="0" strike="noStrike" spc="-1">
                <a:solidFill>
                  <a:srgbClr val="000000"/>
                </a:solidFill>
                <a:uFill>
                  <a:solidFill>
                    <a:srgbClr val="FFFFFF"/>
                  </a:solidFill>
                </a:uFill>
                <a:latin typeface="Times New Roman"/>
                <a:ea typeface="DejaVu Sans"/>
              </a:rPr>
              <a:t>: </a:t>
            </a:r>
            <a:r>
              <a:rPr lang="en-US" sz="1400" b="0" strike="noStrike" spc="-1" smtClean="0">
                <a:solidFill>
                  <a:srgbClr val="000000"/>
                </a:solidFill>
                <a:uFill>
                  <a:solidFill>
                    <a:srgbClr val="FFFFFF"/>
                  </a:solidFill>
                </a:uFill>
                <a:latin typeface="Times New Roman"/>
                <a:ea typeface="DejaVu Sans"/>
              </a:rPr>
              <a:t>quantitatively</a:t>
            </a:r>
            <a:r>
              <a:rPr lang="en-US" sz="1400" b="0" strike="noStrike" spc="-1" dirty="0">
                <a:solidFill>
                  <a:srgbClr val="000000"/>
                </a:solidFill>
                <a:uFill>
                  <a:solidFill>
                    <a:srgbClr val="FFFFFF"/>
                  </a:solidFill>
                </a:uFill>
                <a:latin typeface="Times New Roman"/>
                <a:ea typeface="DejaVu Sans"/>
              </a:rPr>
              <a:t>, the </a:t>
            </a:r>
            <a:r>
              <a:rPr lang="en-US" sz="1400" b="0" strike="noStrike" spc="-1" dirty="0">
                <a:solidFill>
                  <a:srgbClr val="0000FF"/>
                </a:solidFill>
                <a:uFill>
                  <a:solidFill>
                    <a:srgbClr val="FFFFFF"/>
                  </a:solidFill>
                </a:uFill>
                <a:latin typeface="Times New Roman"/>
                <a:ea typeface="DejaVu Sans"/>
              </a:rPr>
              <a:t>SMM</a:t>
            </a:r>
            <a:r>
              <a:rPr lang="en-US" sz="1400" b="0" strike="noStrike" spc="-1" dirty="0">
                <a:solidFill>
                  <a:srgbClr val="000000"/>
                </a:solidFill>
                <a:uFill>
                  <a:solidFill>
                    <a:srgbClr val="FFFFFF"/>
                  </a:solidFill>
                </a:uFill>
                <a:latin typeface="Times New Roman"/>
                <a:ea typeface="DejaVu Sans"/>
              </a:rPr>
              <a:t> does not require an explicit asymmetric fission mechanism. The asymmetric partitions and the resulting peak-splitting shapes are reproduced purely statistically via phase-space weights inside the </a:t>
            </a:r>
            <a:r>
              <a:rPr lang="en-US" sz="1400" b="0" strike="noStrike" spc="-1">
                <a:solidFill>
                  <a:srgbClr val="000000"/>
                </a:solidFill>
                <a:uFill>
                  <a:solidFill>
                    <a:srgbClr val="FFFFFF"/>
                  </a:solidFill>
                </a:uFill>
                <a:latin typeface="Times New Roman"/>
                <a:ea typeface="DejaVu Sans"/>
              </a:rPr>
              <a:t>freeze-out </a:t>
            </a:r>
            <a:r>
              <a:rPr lang="en-US" sz="1400" b="0" strike="noStrike" spc="-1" smtClean="0">
                <a:solidFill>
                  <a:srgbClr val="000000"/>
                </a:solidFill>
                <a:uFill>
                  <a:solidFill>
                    <a:srgbClr val="FFFFFF"/>
                  </a:solidFill>
                </a:uFill>
                <a:latin typeface="Times New Roman"/>
                <a:ea typeface="DejaVu Sans"/>
              </a:rPr>
              <a:t>volume. The </a:t>
            </a:r>
            <a:r>
              <a:rPr lang="en-US" sz="1400" b="0" strike="noStrike" spc="-1" dirty="0">
                <a:solidFill>
                  <a:srgbClr val="000000"/>
                </a:solidFill>
                <a:uFill>
                  <a:solidFill>
                    <a:srgbClr val="FFFFFF"/>
                  </a:solidFill>
                </a:uFill>
                <a:latin typeface="Times New Roman"/>
                <a:ea typeface="DejaVu Sans"/>
              </a:rPr>
              <a:t>shape of the fragment momentum spectrum serves as a direct probe for the internal state of the </a:t>
            </a:r>
            <a:r>
              <a:rPr lang="en-US" sz="1400" b="0" strike="noStrike" spc="-1">
                <a:solidFill>
                  <a:srgbClr val="000000"/>
                </a:solidFill>
                <a:uFill>
                  <a:solidFill>
                    <a:srgbClr val="FFFFFF"/>
                  </a:solidFill>
                </a:uFill>
                <a:latin typeface="Times New Roman"/>
                <a:ea typeface="DejaVu Sans"/>
              </a:rPr>
              <a:t>excited </a:t>
            </a:r>
            <a:r>
              <a:rPr lang="en-US" sz="1400" b="0" strike="noStrike" spc="-1" smtClean="0">
                <a:solidFill>
                  <a:srgbClr val="000000"/>
                </a:solidFill>
                <a:uFill>
                  <a:solidFill>
                    <a:srgbClr val="FFFFFF"/>
                  </a:solidFill>
                </a:uFill>
                <a:latin typeface="Times New Roman"/>
                <a:ea typeface="DejaVu Sans"/>
              </a:rPr>
              <a:t>nucleus</a:t>
            </a:r>
            <a:endParaRPr lang="en-US" sz="1400" spc="-1" dirty="0">
              <a:solidFill>
                <a:srgbClr val="000000"/>
              </a:solidFill>
              <a:uFill>
                <a:solidFill>
                  <a:srgbClr val="FFFFFF"/>
                </a:solidFill>
              </a:uFill>
              <a:latin typeface="Arial"/>
            </a:endParaRPr>
          </a:p>
          <a:p>
            <a:pPr algn="just">
              <a:lnSpc>
                <a:spcPct val="120000"/>
              </a:lnSpc>
              <a:buClr>
                <a:srgbClr val="FF0000"/>
              </a:buClr>
              <a:buSzPct val="110000"/>
              <a:buFont typeface="Wingdings" panose="05000000000000000000" pitchFamily="2" charset="2"/>
              <a:buChar char="Ø"/>
            </a:pPr>
            <a:r>
              <a:rPr lang="en-US" sz="1400" b="0" strike="noStrike" spc="-1" smtClean="0">
                <a:solidFill>
                  <a:srgbClr val="000000"/>
                </a:solidFill>
                <a:uFill>
                  <a:solidFill>
                    <a:srgbClr val="FFFFFF"/>
                  </a:solidFill>
                </a:uFill>
                <a:latin typeface="Times New Roman"/>
                <a:ea typeface="DejaVu Sans"/>
              </a:rPr>
              <a:t>  The </a:t>
            </a:r>
            <a:r>
              <a:rPr lang="en-US" sz="1400" b="0" strike="noStrike" spc="-1" dirty="0">
                <a:solidFill>
                  <a:srgbClr val="000000"/>
                </a:solidFill>
                <a:uFill>
                  <a:solidFill>
                    <a:srgbClr val="FFFFFF"/>
                  </a:solidFill>
                </a:uFill>
                <a:latin typeface="Times New Roman"/>
                <a:ea typeface="DejaVu Sans"/>
              </a:rPr>
              <a:t>best fit to our experimental data is achieved at an excitation energy </a:t>
            </a:r>
            <a:r>
              <a:rPr lang="en-US" sz="1400" b="0" strike="noStrike" spc="-1" dirty="0" smtClean="0">
                <a:uFill>
                  <a:solidFill>
                    <a:srgbClr val="FFFFFF"/>
                  </a:solidFill>
                </a:uFill>
                <a:latin typeface="Times New Roman"/>
                <a:ea typeface="DejaVu Sans"/>
              </a:rPr>
              <a:t>of </a:t>
            </a:r>
            <a:r>
              <a:rPr lang="en-US" sz="1400" b="0" strike="noStrike" spc="-1" smtClean="0">
                <a:uFill>
                  <a:solidFill>
                    <a:srgbClr val="FFFFFF"/>
                  </a:solidFill>
                </a:uFill>
                <a:latin typeface="Times New Roman"/>
                <a:ea typeface="DejaVu Sans"/>
              </a:rPr>
              <a:t>6 MeV/nucleon</a:t>
            </a:r>
            <a:endParaRPr lang="en-US" sz="1400" b="0" strike="noStrike" spc="-1" dirty="0">
              <a:solidFill>
                <a:srgbClr val="000000"/>
              </a:solidFill>
              <a:uFill>
                <a:solidFill>
                  <a:srgbClr val="FFFFFF"/>
                </a:solidFill>
              </a:uFill>
              <a:latin typeface="Arial"/>
            </a:endParaRPr>
          </a:p>
        </p:txBody>
      </p:sp>
      <p:sp>
        <p:nvSpPr>
          <p:cNvPr id="184" name="CustomShape 13"/>
          <p:cNvSpPr/>
          <p:nvPr/>
        </p:nvSpPr>
        <p:spPr>
          <a:xfrm>
            <a:off x="588600" y="513000"/>
            <a:ext cx="3872160" cy="637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endParaRPr lang="en-US" sz="1800" b="0" strike="noStrike" spc="-1">
              <a:solidFill>
                <a:srgbClr val="000000"/>
              </a:solidFill>
              <a:uFill>
                <a:solidFill>
                  <a:srgbClr val="FFFFFF"/>
                </a:solidFill>
              </a:uFill>
              <a:latin typeface="Arial"/>
            </a:endParaRPr>
          </a:p>
          <a:p>
            <a:pPr>
              <a:lnSpc>
                <a:spcPct val="100000"/>
              </a:lnSpc>
            </a:pPr>
            <a:endParaRPr lang="en-US" sz="1800" b="0" strike="noStrike" spc="-1">
              <a:solidFill>
                <a:srgbClr val="000000"/>
              </a:solidFill>
              <a:uFill>
                <a:solidFill>
                  <a:srgbClr val="FFFFFF"/>
                </a:solidFill>
              </a:uFill>
              <a:latin typeface="Arial"/>
            </a:endParaRPr>
          </a:p>
        </p:txBody>
      </p:sp>
      <p:pic>
        <p:nvPicPr>
          <p:cNvPr id="2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9138" y="840829"/>
            <a:ext cx="3501638" cy="2632156"/>
          </a:xfrm>
          <a:prstGeom prst="rect">
            <a:avLst/>
          </a:prstGeom>
          <a:solidFill>
            <a:schemeClr val="tx1"/>
          </a:solidFill>
          <a:ln>
            <a:noFill/>
          </a:ln>
          <a:effectLst/>
        </p:spPr>
      </p:pic>
      <p:pic>
        <p:nvPicPr>
          <p:cNvPr id="2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2120" y="976313"/>
            <a:ext cx="3552825" cy="262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21182" y="3605213"/>
            <a:ext cx="344805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Rectangle 19"/>
          <p:cNvSpPr>
            <a:spLocks noChangeArrowheads="1"/>
          </p:cNvSpPr>
          <p:nvPr/>
        </p:nvSpPr>
        <p:spPr bwMode="auto">
          <a:xfrm>
            <a:off x="2500477" y="1048429"/>
            <a:ext cx="682910" cy="394868"/>
          </a:xfrm>
          <a:prstGeom prst="rect">
            <a:avLst/>
          </a:prstGeom>
          <a:solidFill>
            <a:schemeClr val="bg1"/>
          </a:solidFill>
          <a:ln w="9525" algn="ctr">
            <a:solidFill>
              <a:schemeClr val="tx1"/>
            </a:solidFill>
            <a:round/>
            <a:headEnd/>
            <a:tailEnd/>
          </a:ln>
        </p:spPr>
        <p:txBody>
          <a:bodyPr lIns="9144" tIns="0" rIns="9144" bIns="0" anchor="ctr" anchorCtr="1"/>
          <a:lstStyle/>
          <a:p>
            <a:pPr algn="ctr">
              <a:lnSpc>
                <a:spcPct val="70000"/>
              </a:lnSpc>
              <a:buClr>
                <a:srgbClr val="000000"/>
              </a:buClr>
              <a:buSzPct val="100000"/>
              <a:buFont typeface="Times New Roman" pitchFamily="18" charset="0"/>
              <a:buNone/>
            </a:pPr>
            <a:r>
              <a:rPr lang="en-US" sz="2000" b="1" baseline="30000" dirty="0" smtClean="0">
                <a:solidFill>
                  <a:srgbClr val="00B0F0"/>
                </a:solidFill>
                <a:latin typeface="Times New Roman" panose="02020603050405020304" pitchFamily="18" charset="0"/>
                <a:cs typeface="Times New Roman" panose="02020603050405020304" pitchFamily="18" charset="0"/>
              </a:rPr>
              <a:t>1</a:t>
            </a:r>
            <a:r>
              <a:rPr lang="en-US" sz="2000" b="1" dirty="0" smtClean="0">
                <a:solidFill>
                  <a:srgbClr val="00B0F0"/>
                </a:solidFill>
                <a:latin typeface="Times New Roman" panose="02020603050405020304" pitchFamily="18" charset="0"/>
                <a:cs typeface="Times New Roman" panose="02020603050405020304" pitchFamily="18" charset="0"/>
              </a:rPr>
              <a:t>H</a:t>
            </a:r>
            <a:r>
              <a:rPr lang="en-US" sz="1400" dirty="0" smtClean="0"/>
              <a:t> </a:t>
            </a:r>
            <a:endParaRPr lang="en-US" sz="1400" dirty="0"/>
          </a:p>
        </p:txBody>
      </p:sp>
      <p:sp>
        <p:nvSpPr>
          <p:cNvPr id="24" name="Rectangle 19"/>
          <p:cNvSpPr>
            <a:spLocks noChangeArrowheads="1"/>
          </p:cNvSpPr>
          <p:nvPr/>
        </p:nvSpPr>
        <p:spPr bwMode="auto">
          <a:xfrm>
            <a:off x="8585912" y="1177550"/>
            <a:ext cx="682910" cy="394868"/>
          </a:xfrm>
          <a:prstGeom prst="rect">
            <a:avLst/>
          </a:prstGeom>
          <a:solidFill>
            <a:schemeClr val="bg1"/>
          </a:solidFill>
          <a:ln w="9525" algn="ctr">
            <a:solidFill>
              <a:schemeClr val="tx1"/>
            </a:solidFill>
            <a:round/>
            <a:headEnd/>
            <a:tailEnd/>
          </a:ln>
        </p:spPr>
        <p:txBody>
          <a:bodyPr lIns="9144" tIns="0" rIns="9144" bIns="0" anchor="ctr" anchorCtr="1"/>
          <a:lstStyle/>
          <a:p>
            <a:pPr algn="ctr">
              <a:lnSpc>
                <a:spcPct val="70000"/>
              </a:lnSpc>
              <a:buClr>
                <a:srgbClr val="000000"/>
              </a:buClr>
              <a:buSzPct val="100000"/>
              <a:buFont typeface="Times New Roman" pitchFamily="18" charset="0"/>
              <a:buNone/>
            </a:pPr>
            <a:r>
              <a:rPr lang="en-US" sz="2000" b="1" baseline="30000" dirty="0" smtClean="0">
                <a:solidFill>
                  <a:srgbClr val="00B0F0"/>
                </a:solidFill>
                <a:latin typeface="Times New Roman" panose="02020603050405020304" pitchFamily="18" charset="0"/>
                <a:cs typeface="Times New Roman" panose="02020603050405020304" pitchFamily="18" charset="0"/>
              </a:rPr>
              <a:t>1</a:t>
            </a:r>
            <a:r>
              <a:rPr lang="en-US" sz="2000" b="1" dirty="0" smtClean="0">
                <a:solidFill>
                  <a:srgbClr val="00B0F0"/>
                </a:solidFill>
                <a:latin typeface="Times New Roman" panose="02020603050405020304" pitchFamily="18" charset="0"/>
                <a:cs typeface="Times New Roman" panose="02020603050405020304" pitchFamily="18" charset="0"/>
              </a:rPr>
              <a:t>H</a:t>
            </a:r>
            <a:r>
              <a:rPr lang="en-US" sz="1400" dirty="0" smtClean="0"/>
              <a:t> </a:t>
            </a:r>
            <a:endParaRPr lang="en-US" sz="1400" dirty="0"/>
          </a:p>
        </p:txBody>
      </p:sp>
      <p:sp>
        <p:nvSpPr>
          <p:cNvPr id="25" name="Rectangle 19"/>
          <p:cNvSpPr>
            <a:spLocks noChangeArrowheads="1"/>
          </p:cNvSpPr>
          <p:nvPr/>
        </p:nvSpPr>
        <p:spPr bwMode="auto">
          <a:xfrm>
            <a:off x="8633537" y="3835025"/>
            <a:ext cx="682910" cy="394868"/>
          </a:xfrm>
          <a:prstGeom prst="rect">
            <a:avLst/>
          </a:prstGeom>
          <a:solidFill>
            <a:schemeClr val="bg1"/>
          </a:solidFill>
          <a:ln w="9525" algn="ctr">
            <a:solidFill>
              <a:schemeClr val="tx1"/>
            </a:solidFill>
            <a:round/>
            <a:headEnd/>
            <a:tailEnd/>
          </a:ln>
        </p:spPr>
        <p:txBody>
          <a:bodyPr lIns="9144" tIns="0" rIns="9144" bIns="0" anchor="ctr" anchorCtr="1"/>
          <a:lstStyle/>
          <a:p>
            <a:pPr algn="ctr">
              <a:lnSpc>
                <a:spcPct val="70000"/>
              </a:lnSpc>
              <a:buClr>
                <a:srgbClr val="000000"/>
              </a:buClr>
              <a:buSzPct val="100000"/>
              <a:buFont typeface="Times New Roman" pitchFamily="18" charset="0"/>
              <a:buNone/>
            </a:pPr>
            <a:r>
              <a:rPr lang="en-US" sz="2000" b="1" baseline="30000" dirty="0">
                <a:solidFill>
                  <a:srgbClr val="00B0F0"/>
                </a:solidFill>
                <a:latin typeface="Times New Roman" panose="02020603050405020304" pitchFamily="18" charset="0"/>
                <a:cs typeface="Times New Roman" panose="02020603050405020304" pitchFamily="18" charset="0"/>
              </a:rPr>
              <a:t>4</a:t>
            </a:r>
            <a:r>
              <a:rPr lang="en-US" sz="2000" b="1" dirty="0" smtClean="0">
                <a:solidFill>
                  <a:srgbClr val="00B0F0"/>
                </a:solidFill>
                <a:latin typeface="Times New Roman" panose="02020603050405020304" pitchFamily="18" charset="0"/>
                <a:cs typeface="Times New Roman" panose="02020603050405020304" pitchFamily="18" charset="0"/>
              </a:rPr>
              <a:t>He</a:t>
            </a:r>
            <a:r>
              <a:rPr lang="en-US" sz="1400" dirty="0" smtClean="0"/>
              <a:t> </a:t>
            </a:r>
            <a:endParaRPr lang="en-US" sz="1400" dirty="0"/>
          </a:p>
        </p:txBody>
      </p:sp>
    </p:spTree>
  </p:cSld>
  <p:clrMapOvr>
    <a:masterClrMapping/>
  </p:clrMapOvr>
  <p:transition>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 name="Picture 5"/>
          <p:cNvPicPr/>
          <p:nvPr/>
        </p:nvPicPr>
        <p:blipFill>
          <a:blip r:embed="rId3"/>
          <a:stretch/>
        </p:blipFill>
        <p:spPr>
          <a:xfrm>
            <a:off x="975240" y="1056600"/>
            <a:ext cx="2572200" cy="2409840"/>
          </a:xfrm>
          <a:prstGeom prst="rect">
            <a:avLst/>
          </a:prstGeom>
          <a:ln>
            <a:noFill/>
          </a:ln>
        </p:spPr>
      </p:pic>
      <p:sp>
        <p:nvSpPr>
          <p:cNvPr id="186" name="CustomShape 1"/>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187" name="CustomShape 2"/>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88" name="CustomShape 3"/>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189" name="CustomShape 4"/>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90" name="CustomShape 5"/>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191" name="CustomShape 6"/>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92" name="CustomShape 7"/>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93" name="CustomShape 8"/>
          <p:cNvSpPr/>
          <p:nvPr/>
        </p:nvSpPr>
        <p:spPr>
          <a:xfrm>
            <a:off x="2525400" y="152280"/>
            <a:ext cx="9138600" cy="455400"/>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nchor="ctr"/>
          <a:lstStyle/>
          <a:p>
            <a:pPr algn="r">
              <a:lnSpc>
                <a:spcPct val="100000"/>
              </a:lnSpc>
            </a:pPr>
            <a:r>
              <a:rPr lang="en-US" sz="2400" b="0" strike="noStrike" spc="-1">
                <a:solidFill>
                  <a:srgbClr val="0066FF"/>
                </a:solidFill>
                <a:uFill>
                  <a:solidFill>
                    <a:srgbClr val="FFFFFF"/>
                  </a:solidFill>
                </a:uFill>
                <a:latin typeface="Calibri"/>
                <a:ea typeface="DejaVu Sans"/>
              </a:rPr>
              <a:t>Velocity </a:t>
            </a:r>
            <a:r>
              <a:rPr lang="en-US" sz="2400" b="0" strike="noStrike" spc="-1" smtClean="0">
                <a:solidFill>
                  <a:srgbClr val="0066FF"/>
                </a:solidFill>
                <a:uFill>
                  <a:solidFill>
                    <a:srgbClr val="FFFFFF"/>
                  </a:solidFill>
                </a:uFill>
                <a:latin typeface="Calibri"/>
                <a:ea typeface="DejaVu Sans"/>
              </a:rPr>
              <a:t>space </a:t>
            </a:r>
            <a:r>
              <a:rPr lang="en-US" sz="2400" spc="-1">
                <a:solidFill>
                  <a:srgbClr val="0066FF"/>
                </a:solidFill>
                <a:uFill>
                  <a:solidFill>
                    <a:srgbClr val="FFFFFF"/>
                  </a:solidFill>
                </a:uFill>
                <a:latin typeface="Calibri"/>
                <a:ea typeface="DejaVu Sans"/>
              </a:rPr>
              <a:t>t</a:t>
            </a:r>
            <a:r>
              <a:rPr lang="en-US" sz="2400" b="0" strike="noStrike" spc="-1" smtClean="0">
                <a:solidFill>
                  <a:srgbClr val="0066FF"/>
                </a:solidFill>
                <a:uFill>
                  <a:solidFill>
                    <a:srgbClr val="FFFFFF"/>
                  </a:solidFill>
                </a:uFill>
                <a:latin typeface="Calibri"/>
                <a:ea typeface="DejaVu Sans"/>
              </a:rPr>
              <a:t>opography </a:t>
            </a:r>
            <a:r>
              <a:rPr lang="en-US" sz="2400" b="0" strike="noStrike" spc="-1">
                <a:solidFill>
                  <a:srgbClr val="0066FF"/>
                </a:solidFill>
                <a:uFill>
                  <a:solidFill>
                    <a:srgbClr val="FFFFFF"/>
                  </a:solidFill>
                </a:uFill>
                <a:latin typeface="Calibri"/>
                <a:ea typeface="DejaVu Sans"/>
              </a:rPr>
              <a:t>&amp; </a:t>
            </a:r>
            <a:r>
              <a:rPr lang="en-US" sz="2400" b="0" strike="noStrike" spc="-1" smtClean="0">
                <a:solidFill>
                  <a:srgbClr val="0066FF"/>
                </a:solidFill>
                <a:uFill>
                  <a:solidFill>
                    <a:srgbClr val="FFFFFF"/>
                  </a:solidFill>
                </a:uFill>
                <a:latin typeface="Calibri"/>
                <a:ea typeface="DejaVu Sans"/>
              </a:rPr>
              <a:t>asymmetric </a:t>
            </a:r>
            <a:r>
              <a:rPr lang="en-US" sz="2400" spc="-1">
                <a:solidFill>
                  <a:srgbClr val="0066FF"/>
                </a:solidFill>
                <a:uFill>
                  <a:solidFill>
                    <a:srgbClr val="FFFFFF"/>
                  </a:solidFill>
                </a:uFill>
                <a:latin typeface="Calibri"/>
                <a:ea typeface="DejaVu Sans"/>
              </a:rPr>
              <a:t>d</a:t>
            </a:r>
            <a:r>
              <a:rPr lang="en-US" sz="2400" b="0" strike="noStrike" spc="-1" smtClean="0">
                <a:solidFill>
                  <a:srgbClr val="0066FF"/>
                </a:solidFill>
                <a:uFill>
                  <a:solidFill>
                    <a:srgbClr val="FFFFFF"/>
                  </a:solidFill>
                </a:uFill>
                <a:latin typeface="Calibri"/>
                <a:ea typeface="DejaVu Sans"/>
              </a:rPr>
              <a:t>ecay </a:t>
            </a:r>
            <a:r>
              <a:rPr lang="en-US" sz="2400" spc="-1">
                <a:solidFill>
                  <a:srgbClr val="0066FF"/>
                </a:solidFill>
                <a:uFill>
                  <a:solidFill>
                    <a:srgbClr val="FFFFFF"/>
                  </a:solidFill>
                </a:uFill>
                <a:latin typeface="Calibri"/>
                <a:ea typeface="DejaVu Sans"/>
              </a:rPr>
              <a:t>m</a:t>
            </a:r>
            <a:r>
              <a:rPr lang="en-US" sz="2400" b="0" strike="noStrike" spc="-1" smtClean="0">
                <a:solidFill>
                  <a:srgbClr val="0066FF"/>
                </a:solidFill>
                <a:uFill>
                  <a:solidFill>
                    <a:srgbClr val="FFFFFF"/>
                  </a:solidFill>
                </a:uFill>
                <a:latin typeface="Calibri"/>
                <a:ea typeface="DejaVu Sans"/>
              </a:rPr>
              <a:t>odels</a:t>
            </a:r>
            <a:endParaRPr lang="en-US" sz="2400" b="0" strike="noStrike" spc="-1">
              <a:solidFill>
                <a:srgbClr val="000000"/>
              </a:solidFill>
              <a:uFill>
                <a:solidFill>
                  <a:srgbClr val="FFFFFF"/>
                </a:solidFill>
              </a:uFill>
              <a:latin typeface="Arial"/>
            </a:endParaRPr>
          </a:p>
        </p:txBody>
      </p:sp>
      <p:sp>
        <p:nvSpPr>
          <p:cNvPr id="194" name="Line 9"/>
          <p:cNvSpPr/>
          <p:nvPr/>
        </p:nvSpPr>
        <p:spPr>
          <a:xfrm>
            <a:off x="6010678" y="1024920"/>
            <a:ext cx="0" cy="2441520"/>
          </a:xfrm>
          <a:prstGeom prst="line">
            <a:avLst/>
          </a:prstGeom>
          <a:ln w="15840">
            <a:solidFill>
              <a:srgbClr val="0033CC"/>
            </a:solidFill>
            <a:round/>
            <a:headEnd type="oval" w="med" len="med"/>
            <a:tailEnd type="stealth" w="med" len="med"/>
          </a:ln>
        </p:spPr>
        <p:style>
          <a:lnRef idx="0">
            <a:scrgbClr r="0" g="0" b="0"/>
          </a:lnRef>
          <a:fillRef idx="0">
            <a:scrgbClr r="0" g="0" b="0"/>
          </a:fillRef>
          <a:effectRef idx="0">
            <a:scrgbClr r="0" g="0" b="0"/>
          </a:effectRef>
          <a:fontRef idx="minor"/>
        </p:style>
      </p:sp>
      <p:sp>
        <p:nvSpPr>
          <p:cNvPr id="195" name="CustomShape 10"/>
          <p:cNvSpPr/>
          <p:nvPr/>
        </p:nvSpPr>
        <p:spPr>
          <a:xfrm>
            <a:off x="3943530" y="1462167"/>
            <a:ext cx="2168523" cy="336240"/>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lstStyle/>
          <a:p>
            <a:pPr>
              <a:lnSpc>
                <a:spcPct val="100000"/>
              </a:lnSpc>
            </a:pPr>
            <a:r>
              <a:rPr lang="en-US" sz="1600" b="1" strike="noStrike" spc="-1" dirty="0">
                <a:solidFill>
                  <a:srgbClr val="000000"/>
                </a:solidFill>
                <a:uFill>
                  <a:solidFill>
                    <a:srgbClr val="FFFFFF"/>
                  </a:solidFill>
                </a:uFill>
                <a:latin typeface="Times New Roman"/>
                <a:ea typeface="DejaVu Sans"/>
              </a:rPr>
              <a:t>Angle </a:t>
            </a:r>
            <a:r>
              <a:rPr lang="en-US" sz="1600" b="1" strike="noStrike" spc="-1" dirty="0" smtClean="0">
                <a:solidFill>
                  <a:srgbClr val="000000"/>
                </a:solidFill>
                <a:uFill>
                  <a:solidFill>
                    <a:srgbClr val="FFFFFF"/>
                  </a:solidFill>
                </a:uFill>
                <a:latin typeface="Times New Roman"/>
                <a:ea typeface="DejaVu Sans"/>
              </a:rPr>
              <a:t>acceptance FRAGM</a:t>
            </a:r>
            <a:endParaRPr lang="en-US" sz="1600" b="0" strike="noStrike" spc="-1" dirty="0">
              <a:solidFill>
                <a:srgbClr val="000000"/>
              </a:solidFill>
              <a:uFill>
                <a:solidFill>
                  <a:srgbClr val="FFFFFF"/>
                </a:solidFill>
              </a:uFill>
              <a:latin typeface="Arial"/>
            </a:endParaRPr>
          </a:p>
        </p:txBody>
      </p:sp>
      <p:sp>
        <p:nvSpPr>
          <p:cNvPr id="196" name="CustomShape 11"/>
          <p:cNvSpPr/>
          <p:nvPr/>
        </p:nvSpPr>
        <p:spPr>
          <a:xfrm>
            <a:off x="470880" y="3602572"/>
            <a:ext cx="11193120" cy="2925227"/>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lstStyle/>
          <a:p>
            <a:pPr marL="285750" indent="-285750" algn="just">
              <a:lnSpc>
                <a:spcPct val="120000"/>
              </a:lnSpc>
              <a:buClr>
                <a:schemeClr val="accent6">
                  <a:lumMod val="75000"/>
                </a:schemeClr>
              </a:buClr>
              <a:buFont typeface="Wingdings" panose="05000000000000000000" pitchFamily="2" charset="2"/>
              <a:buChar char="ü"/>
            </a:pPr>
            <a:r>
              <a:rPr lang="en-US" sz="1600" b="0" strike="noStrike" spc="-1" dirty="0" smtClean="0">
                <a:solidFill>
                  <a:srgbClr val="0000FF"/>
                </a:solidFill>
                <a:uFill>
                  <a:solidFill>
                    <a:srgbClr val="FFFFFF"/>
                  </a:solidFill>
                </a:uFill>
                <a:latin typeface="Times New Roman"/>
                <a:ea typeface="DejaVu Sans"/>
              </a:rPr>
              <a:t>FRAGM</a:t>
            </a:r>
            <a:r>
              <a:rPr lang="en-US" sz="1600" b="0" strike="noStrike" spc="-1" dirty="0" smtClean="0">
                <a:solidFill>
                  <a:srgbClr val="000000"/>
                </a:solidFill>
                <a:uFill>
                  <a:solidFill>
                    <a:srgbClr val="FFFFFF"/>
                  </a:solidFill>
                </a:uFill>
                <a:latin typeface="Times New Roman"/>
                <a:ea typeface="DejaVu Sans"/>
              </a:rPr>
              <a:t> </a:t>
            </a:r>
            <a:r>
              <a:rPr lang="en-US" sz="1600" spc="-1" dirty="0">
                <a:solidFill>
                  <a:srgbClr val="000000"/>
                </a:solidFill>
                <a:uFill>
                  <a:solidFill>
                    <a:srgbClr val="FFFFFF"/>
                  </a:solidFill>
                </a:uFill>
                <a:latin typeface="Times New Roman"/>
                <a:ea typeface="DejaVu Sans"/>
              </a:rPr>
              <a:t>p</a:t>
            </a:r>
            <a:r>
              <a:rPr lang="en-US" sz="1600" b="0" strike="noStrike" spc="-1" dirty="0" smtClean="0">
                <a:solidFill>
                  <a:srgbClr val="000000"/>
                </a:solidFill>
                <a:uFill>
                  <a:solidFill>
                    <a:srgbClr val="FFFFFF"/>
                  </a:solidFill>
                </a:uFill>
                <a:latin typeface="Times New Roman"/>
                <a:ea typeface="DejaVu Sans"/>
              </a:rPr>
              <a:t>redictions (left</a:t>
            </a:r>
            <a:r>
              <a:rPr lang="en-US" sz="1600" b="0" strike="noStrike" spc="-1" dirty="0">
                <a:solidFill>
                  <a:srgbClr val="000000"/>
                </a:solidFill>
                <a:uFill>
                  <a:solidFill>
                    <a:srgbClr val="FFFFFF"/>
                  </a:solidFill>
                </a:uFill>
                <a:latin typeface="Times New Roman"/>
                <a:ea typeface="DejaVu Sans"/>
              </a:rPr>
              <a:t>): Inside the </a:t>
            </a:r>
            <a:r>
              <a:rPr lang="en-US" sz="1600" b="0" strike="noStrike" spc="-1" dirty="0">
                <a:solidFill>
                  <a:srgbClr val="0000FF"/>
                </a:solidFill>
                <a:uFill>
                  <a:solidFill>
                    <a:srgbClr val="FFFFFF"/>
                  </a:solidFill>
                </a:uFill>
                <a:latin typeface="Times New Roman"/>
                <a:ea typeface="DejaVu Sans"/>
              </a:rPr>
              <a:t>FRAGM</a:t>
            </a:r>
            <a:r>
              <a:rPr lang="en-US" sz="1600" b="0" strike="noStrike" spc="-1" dirty="0">
                <a:solidFill>
                  <a:srgbClr val="000000"/>
                </a:solidFill>
                <a:uFill>
                  <a:solidFill>
                    <a:srgbClr val="FFFFFF"/>
                  </a:solidFill>
                </a:uFill>
                <a:latin typeface="Times New Roman"/>
                <a:ea typeface="DejaVu Sans"/>
              </a:rPr>
              <a:t> angle acceptance, the Binary Cascade (</a:t>
            </a:r>
            <a:r>
              <a:rPr lang="en-US" sz="1600" b="0" strike="noStrike" spc="-1" dirty="0">
                <a:solidFill>
                  <a:srgbClr val="0000FF"/>
                </a:solidFill>
                <a:uFill>
                  <a:solidFill>
                    <a:srgbClr val="FFFFFF"/>
                  </a:solidFill>
                </a:uFill>
                <a:latin typeface="Times New Roman"/>
                <a:ea typeface="DejaVu Sans"/>
              </a:rPr>
              <a:t>BC</a:t>
            </a:r>
            <a:r>
              <a:rPr lang="en-US" sz="1600" b="0" strike="noStrike" spc="-1" dirty="0">
                <a:solidFill>
                  <a:srgbClr val="000000"/>
                </a:solidFill>
                <a:uFill>
                  <a:solidFill>
                    <a:srgbClr val="FFFFFF"/>
                  </a:solidFill>
                </a:uFill>
                <a:latin typeface="Times New Roman"/>
                <a:ea typeface="DejaVu Sans"/>
              </a:rPr>
              <a:t>) model predicts a highly symmetrical spatial velocity pattern for emitted </a:t>
            </a:r>
            <a:r>
              <a:rPr lang="en-US" sz="1600" b="0" strike="noStrike" spc="-1" dirty="0" smtClean="0">
                <a:solidFill>
                  <a:srgbClr val="000000"/>
                </a:solidFill>
                <a:uFill>
                  <a:solidFill>
                    <a:srgbClr val="FFFFFF"/>
                  </a:solidFill>
                </a:uFill>
                <a:latin typeface="Times New Roman"/>
                <a:ea typeface="DejaVu Sans"/>
              </a:rPr>
              <a:t>protons</a:t>
            </a:r>
            <a:endParaRPr lang="en-US" sz="1600" b="0" strike="noStrike" spc="-1" dirty="0">
              <a:solidFill>
                <a:srgbClr val="000000"/>
              </a:solidFill>
              <a:uFill>
                <a:solidFill>
                  <a:srgbClr val="FFFFFF"/>
                </a:solidFill>
              </a:uFill>
              <a:latin typeface="Arial"/>
            </a:endParaRPr>
          </a:p>
          <a:p>
            <a:pPr marL="285750" indent="-285750" algn="just">
              <a:lnSpc>
                <a:spcPct val="120000"/>
              </a:lnSpc>
              <a:buClr>
                <a:schemeClr val="accent6">
                  <a:lumMod val="75000"/>
                </a:schemeClr>
              </a:buClr>
              <a:buFont typeface="Wingdings" panose="05000000000000000000" pitchFamily="2" charset="2"/>
              <a:buChar char="ü"/>
            </a:pPr>
            <a:r>
              <a:rPr lang="en-US" sz="1600" b="0" strike="noStrike" spc="-1" dirty="0" smtClean="0">
                <a:solidFill>
                  <a:srgbClr val="000000"/>
                </a:solidFill>
                <a:uFill>
                  <a:solidFill>
                    <a:srgbClr val="FFFFFF"/>
                  </a:solidFill>
                </a:uFill>
                <a:latin typeface="Times New Roman"/>
                <a:ea typeface="DejaVu Sans"/>
              </a:rPr>
              <a:t>The </a:t>
            </a:r>
            <a:r>
              <a:rPr lang="en-US" sz="1600" b="0" strike="noStrike" spc="-1" dirty="0">
                <a:solidFill>
                  <a:srgbClr val="000000"/>
                </a:solidFill>
                <a:uFill>
                  <a:solidFill>
                    <a:srgbClr val="FFFFFF"/>
                  </a:solidFill>
                </a:uFill>
                <a:latin typeface="Times New Roman"/>
                <a:ea typeface="DejaVu Sans"/>
              </a:rPr>
              <a:t>FRS </a:t>
            </a:r>
            <a:r>
              <a:rPr lang="en-US" sz="1600" b="0" strike="noStrike" spc="-1" dirty="0" smtClean="0">
                <a:solidFill>
                  <a:srgbClr val="000000"/>
                </a:solidFill>
                <a:uFill>
                  <a:solidFill>
                    <a:srgbClr val="FFFFFF"/>
                  </a:solidFill>
                </a:uFill>
                <a:latin typeface="Times New Roman"/>
                <a:ea typeface="DejaVu Sans"/>
              </a:rPr>
              <a:t>data and baseline model (right): </a:t>
            </a:r>
            <a:r>
              <a:rPr lang="en-US" sz="1600" b="0" strike="noStrike" spc="-1" dirty="0">
                <a:solidFill>
                  <a:srgbClr val="000000"/>
                </a:solidFill>
                <a:uFill>
                  <a:solidFill>
                    <a:srgbClr val="FFFFFF"/>
                  </a:solidFill>
                </a:uFill>
                <a:latin typeface="Times New Roman"/>
                <a:ea typeface="DejaVu Sans"/>
              </a:rPr>
              <a:t>To illustrate the velocity topology, we refer to the classic </a:t>
            </a:r>
            <a:r>
              <a:rPr lang="en-US" sz="1600" b="0" strike="noStrike" spc="-1" dirty="0" smtClean="0">
                <a:solidFill>
                  <a:srgbClr val="0000FF"/>
                </a:solidFill>
                <a:uFill>
                  <a:solidFill>
                    <a:srgbClr val="FFFFFF"/>
                  </a:solidFill>
                </a:uFill>
                <a:latin typeface="Times New Roman"/>
                <a:ea typeface="DejaVu Sans"/>
              </a:rPr>
              <a:t>FRS</a:t>
            </a:r>
            <a:r>
              <a:rPr lang="en-US" sz="1600" b="0" strike="noStrike" spc="-1" dirty="0" smtClean="0">
                <a:solidFill>
                  <a:srgbClr val="0000FF"/>
                </a:solidFill>
                <a:uFill>
                  <a:solidFill>
                    <a:srgbClr val="FFFFFF"/>
                  </a:solidFill>
                </a:uFill>
                <a:latin typeface="Times New Roman"/>
                <a:ea typeface="DejaVu Sans"/>
                <a:sym typeface="Symbol"/>
              </a:rPr>
              <a:t></a:t>
            </a:r>
            <a:r>
              <a:rPr lang="en-US" sz="1600" b="0" strike="noStrike" spc="-1" dirty="0" smtClean="0">
                <a:solidFill>
                  <a:srgbClr val="0000FF"/>
                </a:solidFill>
                <a:uFill>
                  <a:solidFill>
                    <a:srgbClr val="FFFFFF"/>
                  </a:solidFill>
                </a:uFill>
                <a:latin typeface="Times New Roman"/>
                <a:ea typeface="DejaVu Sans"/>
              </a:rPr>
              <a:t>GSI</a:t>
            </a:r>
            <a:r>
              <a:rPr lang="en-US" sz="1600" b="0" strike="noStrike" spc="-1" dirty="0" smtClean="0">
                <a:solidFill>
                  <a:srgbClr val="000000"/>
                </a:solidFill>
                <a:uFill>
                  <a:solidFill>
                    <a:srgbClr val="FFFFFF"/>
                  </a:solidFill>
                </a:uFill>
                <a:latin typeface="Times New Roman"/>
                <a:ea typeface="DejaVu Sans"/>
              </a:rPr>
              <a:t> </a:t>
            </a:r>
            <a:r>
              <a:rPr lang="en-US" sz="1600" b="0" strike="noStrike" spc="-1" dirty="0">
                <a:solidFill>
                  <a:srgbClr val="000000"/>
                </a:solidFill>
                <a:uFill>
                  <a:solidFill>
                    <a:srgbClr val="FFFFFF"/>
                  </a:solidFill>
                </a:uFill>
                <a:latin typeface="Times New Roman"/>
                <a:ea typeface="DejaVu Sans"/>
              </a:rPr>
              <a:t>framework by </a:t>
            </a:r>
            <a:endParaRPr lang="en-US" sz="1600" b="0" strike="noStrike" spc="-1" dirty="0" smtClean="0">
              <a:solidFill>
                <a:srgbClr val="000000"/>
              </a:solidFill>
              <a:uFill>
                <a:solidFill>
                  <a:srgbClr val="FFFFFF"/>
                </a:solidFill>
              </a:uFill>
              <a:latin typeface="Times New Roman"/>
              <a:ea typeface="DejaVu Sans"/>
            </a:endParaRPr>
          </a:p>
          <a:p>
            <a:pPr marL="271463" algn="just">
              <a:lnSpc>
                <a:spcPct val="120000"/>
              </a:lnSpc>
              <a:buClr>
                <a:schemeClr val="accent6">
                  <a:lumMod val="75000"/>
                </a:schemeClr>
              </a:buClr>
            </a:pPr>
            <a:r>
              <a:rPr lang="en-US" sz="1600" b="0" strike="noStrike" spc="-1" dirty="0" smtClean="0">
                <a:solidFill>
                  <a:srgbClr val="00B0F0"/>
                </a:solidFill>
                <a:uFill>
                  <a:solidFill>
                    <a:srgbClr val="FFFFFF"/>
                  </a:solidFill>
                </a:uFill>
                <a:latin typeface="Times New Roman"/>
                <a:ea typeface="DejaVu Sans"/>
              </a:rPr>
              <a:t>P</a:t>
            </a:r>
            <a:r>
              <a:rPr lang="en-US" sz="1600" b="0" strike="noStrike" spc="-1" dirty="0">
                <a:solidFill>
                  <a:srgbClr val="00B0F0"/>
                </a:solidFill>
                <a:uFill>
                  <a:solidFill>
                    <a:srgbClr val="FFFFFF"/>
                  </a:solidFill>
                </a:uFill>
                <a:latin typeface="Times New Roman"/>
                <a:ea typeface="DejaVu Sans"/>
              </a:rPr>
              <a:t>. </a:t>
            </a:r>
            <a:r>
              <a:rPr lang="en-US" sz="1600" b="0" strike="noStrike" spc="-1" dirty="0" err="1">
                <a:solidFill>
                  <a:srgbClr val="00B0F0"/>
                </a:solidFill>
                <a:uFill>
                  <a:solidFill>
                    <a:srgbClr val="FFFFFF"/>
                  </a:solidFill>
                </a:uFill>
                <a:latin typeface="Times New Roman"/>
                <a:ea typeface="DejaVu Sans"/>
              </a:rPr>
              <a:t>Napolitani</a:t>
            </a:r>
            <a:r>
              <a:rPr lang="en-US" sz="1600" b="0" strike="noStrike" spc="-1" dirty="0">
                <a:solidFill>
                  <a:srgbClr val="00B0F0"/>
                </a:solidFill>
                <a:uFill>
                  <a:solidFill>
                    <a:srgbClr val="FFFFFF"/>
                  </a:solidFill>
                </a:uFill>
                <a:latin typeface="Times New Roman"/>
                <a:ea typeface="DejaVu Sans"/>
              </a:rPr>
              <a:t> </a:t>
            </a:r>
            <a:r>
              <a:rPr lang="en-US" sz="1600" b="0" i="1" strike="noStrike" spc="-1" dirty="0">
                <a:solidFill>
                  <a:srgbClr val="00B0F0"/>
                </a:solidFill>
                <a:uFill>
                  <a:solidFill>
                    <a:srgbClr val="FFFFFF"/>
                  </a:solidFill>
                </a:uFill>
                <a:latin typeface="Times New Roman"/>
                <a:ea typeface="DejaVu Sans"/>
              </a:rPr>
              <a:t>et al</a:t>
            </a:r>
            <a:r>
              <a:rPr lang="en-US" sz="1600" b="0" strike="noStrike" spc="-1" dirty="0">
                <a:solidFill>
                  <a:srgbClr val="00B0F0"/>
                </a:solidFill>
                <a:uFill>
                  <a:solidFill>
                    <a:srgbClr val="FFFFFF"/>
                  </a:solidFill>
                </a:uFill>
                <a:latin typeface="Times New Roman"/>
                <a:ea typeface="DejaVu Sans"/>
              </a:rPr>
              <a:t>. </a:t>
            </a:r>
            <a:r>
              <a:rPr lang="en-US" sz="1600" b="0" strike="noStrike" spc="-1" dirty="0" smtClean="0">
                <a:solidFill>
                  <a:srgbClr val="00B0F0"/>
                </a:solidFill>
                <a:uFill>
                  <a:solidFill>
                    <a:srgbClr val="FFFFFF"/>
                  </a:solidFill>
                </a:uFill>
                <a:latin typeface="Times New Roman"/>
                <a:ea typeface="DejaVu Sans"/>
              </a:rPr>
              <a:t>Phys</a:t>
            </a:r>
            <a:r>
              <a:rPr lang="en-US" sz="1600" b="0" strike="noStrike" spc="-1" dirty="0">
                <a:solidFill>
                  <a:srgbClr val="00B0F0"/>
                </a:solidFill>
                <a:uFill>
                  <a:solidFill>
                    <a:srgbClr val="FFFFFF"/>
                  </a:solidFill>
                </a:uFill>
                <a:latin typeface="Times New Roman"/>
                <a:ea typeface="DejaVu Sans"/>
              </a:rPr>
              <a:t>. Rev. C, </a:t>
            </a:r>
            <a:r>
              <a:rPr lang="en-US" sz="1600" b="0" strike="noStrike" spc="-1" dirty="0" smtClean="0">
                <a:solidFill>
                  <a:srgbClr val="00B0F0"/>
                </a:solidFill>
                <a:uFill>
                  <a:solidFill>
                    <a:srgbClr val="FFFFFF"/>
                  </a:solidFill>
                </a:uFill>
                <a:latin typeface="Times New Roman"/>
                <a:ea typeface="DejaVu Sans"/>
              </a:rPr>
              <a:t>2004</a:t>
            </a:r>
            <a:endParaRPr lang="en-US" sz="1600" b="0" strike="noStrike" spc="-1" dirty="0">
              <a:solidFill>
                <a:srgbClr val="00B0F0"/>
              </a:solidFill>
              <a:uFill>
                <a:solidFill>
                  <a:srgbClr val="FFFFFF"/>
                </a:solidFill>
              </a:uFill>
              <a:latin typeface="Arial"/>
            </a:endParaRPr>
          </a:p>
          <a:p>
            <a:pPr marL="285750" indent="-285750" algn="just">
              <a:lnSpc>
                <a:spcPct val="120000"/>
              </a:lnSpc>
              <a:buClr>
                <a:schemeClr val="accent6">
                  <a:lumMod val="75000"/>
                </a:schemeClr>
              </a:buClr>
              <a:buFont typeface="Wingdings" panose="05000000000000000000" pitchFamily="2" charset="2"/>
              <a:buChar char="ü"/>
            </a:pPr>
            <a:r>
              <a:rPr lang="en-US" sz="1600" b="0" strike="noStrike" spc="-1" dirty="0">
                <a:solidFill>
                  <a:srgbClr val="000000"/>
                </a:solidFill>
                <a:uFill>
                  <a:solidFill>
                    <a:srgbClr val="FFFFFF"/>
                  </a:solidFill>
                </a:uFill>
                <a:latin typeface="Times New Roman"/>
                <a:ea typeface="DejaVu Sans"/>
              </a:rPr>
              <a:t>The Coulomb </a:t>
            </a:r>
            <a:r>
              <a:rPr lang="en-US" sz="1600" b="0" strike="noStrike" spc="-1" dirty="0" smtClean="0">
                <a:solidFill>
                  <a:srgbClr val="000000"/>
                </a:solidFill>
                <a:uFill>
                  <a:solidFill>
                    <a:srgbClr val="FFFFFF"/>
                  </a:solidFill>
                </a:uFill>
                <a:latin typeface="Times New Roman"/>
                <a:ea typeface="DejaVu Sans"/>
              </a:rPr>
              <a:t>ring </a:t>
            </a:r>
            <a:r>
              <a:rPr lang="en-US" sz="1600" spc="-1" dirty="0">
                <a:solidFill>
                  <a:srgbClr val="000000"/>
                </a:solidFill>
                <a:uFill>
                  <a:solidFill>
                    <a:srgbClr val="FFFFFF"/>
                  </a:solidFill>
                </a:uFill>
                <a:latin typeface="Times New Roman"/>
                <a:ea typeface="DejaVu Sans"/>
              </a:rPr>
              <a:t>f</a:t>
            </a:r>
            <a:r>
              <a:rPr lang="en-US" sz="1600" b="0" strike="noStrike" spc="-1" dirty="0" smtClean="0">
                <a:solidFill>
                  <a:srgbClr val="000000"/>
                </a:solidFill>
                <a:uFill>
                  <a:solidFill>
                    <a:srgbClr val="FFFFFF"/>
                  </a:solidFill>
                </a:uFill>
                <a:latin typeface="Times New Roman"/>
                <a:ea typeface="DejaVu Sans"/>
              </a:rPr>
              <a:t>eature</a:t>
            </a:r>
            <a:r>
              <a:rPr lang="en-US" sz="1600" b="0" strike="noStrike" spc="-1" dirty="0">
                <a:solidFill>
                  <a:srgbClr val="000000"/>
                </a:solidFill>
                <a:uFill>
                  <a:solidFill>
                    <a:srgbClr val="FFFFFF"/>
                  </a:solidFill>
                </a:uFill>
                <a:latin typeface="Times New Roman"/>
                <a:ea typeface="DejaVu Sans"/>
              </a:rPr>
              <a:t>: </a:t>
            </a:r>
            <a:r>
              <a:rPr lang="en-US" sz="1600" b="0" strike="noStrike" spc="-1" dirty="0" smtClean="0">
                <a:solidFill>
                  <a:srgbClr val="000000"/>
                </a:solidFill>
                <a:uFill>
                  <a:solidFill>
                    <a:srgbClr val="FFFFFF"/>
                  </a:solidFill>
                </a:uFill>
                <a:latin typeface="Times New Roman"/>
                <a:ea typeface="DejaVu Sans"/>
              </a:rPr>
              <a:t>data </a:t>
            </a:r>
            <a:r>
              <a:rPr lang="en-US" sz="1600" b="0" strike="noStrike" spc="-1" dirty="0">
                <a:solidFill>
                  <a:srgbClr val="000000"/>
                </a:solidFill>
                <a:uFill>
                  <a:solidFill>
                    <a:srgbClr val="FFFFFF"/>
                  </a:solidFill>
                </a:uFill>
                <a:latin typeface="Times New Roman"/>
                <a:ea typeface="DejaVu Sans"/>
              </a:rPr>
              <a:t>for the </a:t>
            </a:r>
            <a:r>
              <a:rPr lang="en-US" sz="1600" b="0" strike="noStrike" spc="-1" baseline="30000" dirty="0" smtClean="0">
                <a:solidFill>
                  <a:srgbClr val="0000FF"/>
                </a:solidFill>
                <a:uFill>
                  <a:solidFill>
                    <a:srgbClr val="FFFFFF"/>
                  </a:solidFill>
                </a:uFill>
                <a:latin typeface="Times New Roman"/>
                <a:ea typeface="DejaVu Sans"/>
              </a:rPr>
              <a:t>136</a:t>
            </a:r>
            <a:r>
              <a:rPr lang="en-US" sz="1600" b="0" strike="noStrike" spc="-1" dirty="0" smtClean="0">
                <a:solidFill>
                  <a:srgbClr val="0000FF"/>
                </a:solidFill>
                <a:uFill>
                  <a:solidFill>
                    <a:srgbClr val="FFFFFF"/>
                  </a:solidFill>
                </a:uFill>
                <a:latin typeface="Times New Roman"/>
                <a:ea typeface="DejaVu Sans"/>
              </a:rPr>
              <a:t>Xe</a:t>
            </a:r>
            <a:r>
              <a:rPr lang="en-US" sz="1600" b="0" strike="noStrike" spc="-1" dirty="0" smtClean="0">
                <a:solidFill>
                  <a:srgbClr val="000000"/>
                </a:solidFill>
                <a:uFill>
                  <a:solidFill>
                    <a:srgbClr val="FFFFFF"/>
                  </a:solidFill>
                </a:uFill>
                <a:latin typeface="Times New Roman"/>
                <a:ea typeface="DejaVu Sans"/>
              </a:rPr>
              <a:t> </a:t>
            </a:r>
            <a:r>
              <a:rPr lang="en-US" sz="1600" b="0" strike="noStrike" spc="-1" dirty="0">
                <a:solidFill>
                  <a:srgbClr val="000000"/>
                </a:solidFill>
                <a:uFill>
                  <a:solidFill>
                    <a:srgbClr val="FFFFFF"/>
                  </a:solidFill>
                </a:uFill>
                <a:latin typeface="Times New Roman"/>
                <a:ea typeface="DejaVu Sans"/>
              </a:rPr>
              <a:t>+ proton system shows that velocity vectors populate a hollow sphere (ring cut) due to strong Coulomb </a:t>
            </a:r>
            <a:r>
              <a:rPr lang="en-US" sz="1600" b="0" strike="noStrike" spc="-1" dirty="0" smtClean="0">
                <a:solidFill>
                  <a:srgbClr val="000000"/>
                </a:solidFill>
                <a:uFill>
                  <a:solidFill>
                    <a:srgbClr val="FFFFFF"/>
                  </a:solidFill>
                </a:uFill>
                <a:latin typeface="Times New Roman"/>
                <a:ea typeface="DejaVu Sans"/>
              </a:rPr>
              <a:t>repulsion</a:t>
            </a:r>
            <a:endParaRPr lang="en-US" sz="1600" b="0" strike="noStrike" spc="-1" dirty="0">
              <a:solidFill>
                <a:srgbClr val="000000"/>
              </a:solidFill>
              <a:uFill>
                <a:solidFill>
                  <a:srgbClr val="FFFFFF"/>
                </a:solidFill>
              </a:uFill>
              <a:latin typeface="Arial"/>
            </a:endParaRPr>
          </a:p>
          <a:p>
            <a:pPr marL="286830" indent="-285750" algn="just">
              <a:lnSpc>
                <a:spcPct val="120000"/>
              </a:lnSpc>
              <a:buClr>
                <a:schemeClr val="accent6">
                  <a:lumMod val="75000"/>
                </a:schemeClr>
              </a:buClr>
              <a:buFont typeface="Wingdings" panose="05000000000000000000" pitchFamily="2" charset="2"/>
              <a:buChar char="ü"/>
            </a:pPr>
            <a:r>
              <a:rPr lang="en-US" sz="1600" b="0" strike="noStrike" spc="-1" dirty="0">
                <a:solidFill>
                  <a:srgbClr val="000000"/>
                </a:solidFill>
                <a:uFill>
                  <a:solidFill>
                    <a:srgbClr val="FFFFFF"/>
                  </a:solidFill>
                </a:uFill>
                <a:latin typeface="Times New Roman"/>
                <a:ea typeface="DejaVu Sans"/>
              </a:rPr>
              <a:t>Peak </a:t>
            </a:r>
            <a:r>
              <a:rPr lang="en-US" sz="1600" b="0" strike="noStrike" spc="-1" dirty="0" smtClean="0">
                <a:solidFill>
                  <a:srgbClr val="000000"/>
                </a:solidFill>
                <a:uFill>
                  <a:solidFill>
                    <a:srgbClr val="FFFFFF"/>
                  </a:solidFill>
                </a:uFill>
                <a:latin typeface="Times New Roman"/>
                <a:ea typeface="DejaVu Sans"/>
              </a:rPr>
              <a:t>origin</a:t>
            </a:r>
            <a:r>
              <a:rPr lang="en-US" sz="1600" b="0" strike="noStrike" spc="-1" dirty="0">
                <a:solidFill>
                  <a:srgbClr val="000000"/>
                </a:solidFill>
                <a:uFill>
                  <a:solidFill>
                    <a:srgbClr val="FFFFFF"/>
                  </a:solidFill>
                </a:uFill>
                <a:latin typeface="Times New Roman"/>
                <a:ea typeface="DejaVu Sans"/>
              </a:rPr>
              <a:t>: The forward-backward peak splitting is formed by the superposition of the expanding </a:t>
            </a:r>
            <a:r>
              <a:rPr lang="en-US" sz="1600" b="0" strike="noStrike" spc="-1" dirty="0" err="1">
                <a:solidFill>
                  <a:srgbClr val="000000"/>
                </a:solidFill>
                <a:uFill>
                  <a:solidFill>
                    <a:srgbClr val="FFFFFF"/>
                  </a:solidFill>
                </a:uFill>
                <a:latin typeface="Times New Roman"/>
                <a:ea typeface="DejaVu Sans"/>
              </a:rPr>
              <a:t>multifragmentation</a:t>
            </a:r>
            <a:r>
              <a:rPr lang="en-US" sz="1600" b="0" strike="noStrike" spc="-1" dirty="0">
                <a:solidFill>
                  <a:srgbClr val="000000"/>
                </a:solidFill>
                <a:uFill>
                  <a:solidFill>
                    <a:srgbClr val="FFFFFF"/>
                  </a:solidFill>
                </a:uFill>
                <a:latin typeface="Times New Roman"/>
                <a:ea typeface="DejaVu Sans"/>
              </a:rPr>
              <a:t> component and the asymmetric Coulomb acceleration. Comparing these patterns helps evaluate why the standard cascade approach (</a:t>
            </a:r>
            <a:r>
              <a:rPr lang="en-US" sz="1600" b="0" strike="noStrike" spc="-1" dirty="0">
                <a:solidFill>
                  <a:srgbClr val="0000FF"/>
                </a:solidFill>
                <a:uFill>
                  <a:solidFill>
                    <a:srgbClr val="FFFFFF"/>
                  </a:solidFill>
                </a:uFill>
                <a:latin typeface="Times New Roman"/>
                <a:ea typeface="DejaVu Sans"/>
              </a:rPr>
              <a:t>BC</a:t>
            </a:r>
            <a:r>
              <a:rPr lang="en-US" sz="1600" b="0" strike="noStrike" spc="-1" dirty="0">
                <a:solidFill>
                  <a:srgbClr val="000000"/>
                </a:solidFill>
                <a:uFill>
                  <a:solidFill>
                    <a:srgbClr val="FFFFFF"/>
                  </a:solidFill>
                </a:uFill>
                <a:latin typeface="Times New Roman"/>
                <a:ea typeface="DejaVu Sans"/>
              </a:rPr>
              <a:t>) fails to reproduce the distinct asymmetric velocity profiles observed </a:t>
            </a:r>
            <a:r>
              <a:rPr lang="en-US" sz="1600" b="0" strike="noStrike" spc="-1" dirty="0" smtClean="0">
                <a:solidFill>
                  <a:srgbClr val="000000"/>
                </a:solidFill>
                <a:uFill>
                  <a:solidFill>
                    <a:srgbClr val="FFFFFF"/>
                  </a:solidFill>
                </a:uFill>
                <a:latin typeface="Times New Roman"/>
                <a:ea typeface="DejaVu Sans"/>
              </a:rPr>
              <a:t>experimentally</a:t>
            </a:r>
            <a:endParaRPr lang="en-US" sz="1600" b="0" strike="noStrike" spc="-1" dirty="0">
              <a:solidFill>
                <a:srgbClr val="000000"/>
              </a:solidFill>
              <a:uFill>
                <a:solidFill>
                  <a:srgbClr val="FFFFFF"/>
                </a:solidFill>
              </a:uFill>
              <a:latin typeface="Arial"/>
            </a:endParaRPr>
          </a:p>
        </p:txBody>
      </p:sp>
      <p:pic>
        <p:nvPicPr>
          <p:cNvPr id="198" name="Picture 3"/>
          <p:cNvPicPr/>
          <p:nvPr/>
        </p:nvPicPr>
        <p:blipFill>
          <a:blip r:embed="rId4"/>
          <a:stretch/>
        </p:blipFill>
        <p:spPr>
          <a:xfrm>
            <a:off x="6867000" y="783360"/>
            <a:ext cx="2223000" cy="2750040"/>
          </a:xfrm>
          <a:prstGeom prst="rect">
            <a:avLst/>
          </a:prstGeom>
          <a:ln>
            <a:noFill/>
          </a:ln>
        </p:spPr>
      </p:pic>
      <p:sp>
        <p:nvSpPr>
          <p:cNvPr id="199" name="CustomShape 13"/>
          <p:cNvSpPr/>
          <p:nvPr/>
        </p:nvSpPr>
        <p:spPr>
          <a:xfrm flipH="1">
            <a:off x="8210171" y="1395207"/>
            <a:ext cx="703440" cy="470160"/>
          </a:xfrm>
          <a:custGeom>
            <a:avLst/>
            <a:gdLst/>
            <a:ahLst/>
            <a:cxnLst/>
            <a:rect l="l" t="t" r="r" b="b"/>
            <a:pathLst>
              <a:path w="21600" h="21600">
                <a:moveTo>
                  <a:pt x="0" y="0"/>
                </a:moveTo>
                <a:lnTo>
                  <a:pt x="21600" y="21600"/>
                </a:lnTo>
              </a:path>
            </a:pathLst>
          </a:custGeom>
          <a:noFill/>
          <a:ln w="15840">
            <a:solidFill>
              <a:srgbClr val="FF0000"/>
            </a:solidFill>
            <a:round/>
            <a:tailEnd type="arrow" w="med" len="med"/>
          </a:ln>
        </p:spPr>
        <p:style>
          <a:lnRef idx="1">
            <a:schemeClr val="accent1"/>
          </a:lnRef>
          <a:fillRef idx="0">
            <a:schemeClr val="accent1"/>
          </a:fillRef>
          <a:effectRef idx="0">
            <a:schemeClr val="accent1"/>
          </a:effectRef>
          <a:fontRef idx="minor"/>
        </p:style>
      </p:sp>
      <p:sp>
        <p:nvSpPr>
          <p:cNvPr id="200" name="Line 14"/>
          <p:cNvSpPr/>
          <p:nvPr/>
        </p:nvSpPr>
        <p:spPr>
          <a:xfrm>
            <a:off x="8916131" y="1395207"/>
            <a:ext cx="1409760" cy="360"/>
          </a:xfrm>
          <a:prstGeom prst="line">
            <a:avLst/>
          </a:prstGeom>
          <a:ln w="15840">
            <a:solidFill>
              <a:srgbClr val="FF0000"/>
            </a:solidFill>
            <a:round/>
          </a:ln>
        </p:spPr>
        <p:style>
          <a:lnRef idx="1">
            <a:schemeClr val="accent1"/>
          </a:lnRef>
          <a:fillRef idx="0">
            <a:schemeClr val="accent1"/>
          </a:fillRef>
          <a:effectRef idx="0">
            <a:schemeClr val="accent1"/>
          </a:effectRef>
          <a:fontRef idx="minor"/>
        </p:style>
      </p:sp>
      <p:sp>
        <p:nvSpPr>
          <p:cNvPr id="201" name="CustomShape 15"/>
          <p:cNvSpPr/>
          <p:nvPr/>
        </p:nvSpPr>
        <p:spPr>
          <a:xfrm>
            <a:off x="8877438" y="1084527"/>
            <a:ext cx="1651320" cy="332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600" b="1" strike="noStrike" spc="-1">
                <a:solidFill>
                  <a:srgbClr val="FF0000"/>
                </a:solidFill>
                <a:uFill>
                  <a:solidFill>
                    <a:srgbClr val="FFFFFF"/>
                  </a:solidFill>
                </a:uFill>
                <a:latin typeface="Times New Roman"/>
                <a:ea typeface="DejaVu Sans"/>
              </a:rPr>
              <a:t>Coulomb part </a:t>
            </a:r>
            <a:endParaRPr lang="en-US" sz="1600" b="0" strike="noStrike" spc="-1">
              <a:solidFill>
                <a:srgbClr val="000000"/>
              </a:solidFill>
              <a:uFill>
                <a:solidFill>
                  <a:srgbClr val="FFFFFF"/>
                </a:solidFill>
              </a:uFill>
              <a:latin typeface="Arial"/>
            </a:endParaRPr>
          </a:p>
        </p:txBody>
      </p:sp>
      <p:sp>
        <p:nvSpPr>
          <p:cNvPr id="202" name="CustomShape 16"/>
          <p:cNvSpPr/>
          <p:nvPr/>
        </p:nvSpPr>
        <p:spPr>
          <a:xfrm flipH="1">
            <a:off x="8202597" y="1089403"/>
            <a:ext cx="703440" cy="470160"/>
          </a:xfrm>
          <a:custGeom>
            <a:avLst/>
            <a:gdLst/>
            <a:ahLst/>
            <a:cxnLst/>
            <a:rect l="l" t="t" r="r" b="b"/>
            <a:pathLst>
              <a:path w="21600" h="21600">
                <a:moveTo>
                  <a:pt x="0" y="0"/>
                </a:moveTo>
                <a:lnTo>
                  <a:pt x="21600" y="21600"/>
                </a:lnTo>
              </a:path>
            </a:pathLst>
          </a:custGeom>
          <a:noFill/>
          <a:ln w="15840">
            <a:solidFill>
              <a:srgbClr val="1419EE"/>
            </a:solidFill>
            <a:round/>
            <a:tailEnd type="arrow" w="med" len="med"/>
          </a:ln>
        </p:spPr>
        <p:style>
          <a:lnRef idx="1">
            <a:schemeClr val="accent1"/>
          </a:lnRef>
          <a:fillRef idx="0">
            <a:schemeClr val="accent1"/>
          </a:fillRef>
          <a:effectRef idx="0">
            <a:schemeClr val="accent1"/>
          </a:effectRef>
          <a:fontRef idx="minor"/>
        </p:style>
      </p:sp>
      <p:sp>
        <p:nvSpPr>
          <p:cNvPr id="203" name="Line 17"/>
          <p:cNvSpPr/>
          <p:nvPr/>
        </p:nvSpPr>
        <p:spPr>
          <a:xfrm>
            <a:off x="8908917" y="1089403"/>
            <a:ext cx="1409760" cy="360"/>
          </a:xfrm>
          <a:prstGeom prst="line">
            <a:avLst/>
          </a:prstGeom>
          <a:ln w="15840">
            <a:solidFill>
              <a:srgbClr val="1419EE"/>
            </a:solidFill>
            <a:round/>
          </a:ln>
        </p:spPr>
        <p:style>
          <a:lnRef idx="1">
            <a:schemeClr val="accent1"/>
          </a:lnRef>
          <a:fillRef idx="0">
            <a:schemeClr val="accent1"/>
          </a:fillRef>
          <a:effectRef idx="0">
            <a:schemeClr val="accent1"/>
          </a:effectRef>
          <a:fontRef idx="minor"/>
        </p:style>
      </p:sp>
      <p:sp>
        <p:nvSpPr>
          <p:cNvPr id="204" name="CustomShape 18"/>
          <p:cNvSpPr/>
          <p:nvPr/>
        </p:nvSpPr>
        <p:spPr>
          <a:xfrm>
            <a:off x="8832957" y="750283"/>
            <a:ext cx="1945800" cy="332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600" b="1" strike="noStrike" spc="-1">
                <a:solidFill>
                  <a:srgbClr val="1419EE"/>
                </a:solidFill>
                <a:uFill>
                  <a:solidFill>
                    <a:srgbClr val="FFFFFF"/>
                  </a:solidFill>
                </a:uFill>
                <a:latin typeface="Times New Roman"/>
                <a:ea typeface="DejaVu Sans"/>
              </a:rPr>
              <a:t>Multifragmentation</a:t>
            </a:r>
            <a:r>
              <a:rPr lang="en-US" sz="1600" b="1" strike="noStrike" spc="-1">
                <a:solidFill>
                  <a:srgbClr val="FF0000"/>
                </a:solidFill>
                <a:uFill>
                  <a:solidFill>
                    <a:srgbClr val="FFFFFF"/>
                  </a:solidFill>
                </a:uFill>
                <a:latin typeface="Times New Roman"/>
                <a:ea typeface="DejaVu Sans"/>
              </a:rPr>
              <a:t> </a:t>
            </a:r>
            <a:endParaRPr lang="en-US" sz="1600" b="0" strike="noStrike" spc="-1">
              <a:solidFill>
                <a:srgbClr val="000000"/>
              </a:solidFill>
              <a:uFill>
                <a:solidFill>
                  <a:srgbClr val="FFFFFF"/>
                </a:solidFill>
              </a:uFill>
              <a:latin typeface="Arial"/>
            </a:endParaRPr>
          </a:p>
        </p:txBody>
      </p:sp>
      <p:pic>
        <p:nvPicPr>
          <p:cNvPr id="23"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4350" y="766081"/>
            <a:ext cx="2866915" cy="2767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Рисунок 25">
            <a:extLst>
              <a:ext uri="{FF2B5EF4-FFF2-40B4-BE49-F238E27FC236}">
                <a16:creationId xmlns:a16="http://schemas.microsoft.com/office/drawing/2014/main" id="{43C61683-A9E6-9D14-DF83-21C1DF37E0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39853" y="850731"/>
            <a:ext cx="435684" cy="2375996"/>
          </a:xfrm>
          <a:prstGeom prst="rect">
            <a:avLst/>
          </a:prstGeom>
        </p:spPr>
      </p:pic>
      <p:sp>
        <p:nvSpPr>
          <p:cNvPr id="197" name="CustomShape 12"/>
          <p:cNvSpPr/>
          <p:nvPr/>
        </p:nvSpPr>
        <p:spPr>
          <a:xfrm>
            <a:off x="2558880" y="898199"/>
            <a:ext cx="1184400" cy="363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n-US" sz="1800" b="0" strike="noStrike" spc="-1" dirty="0">
                <a:solidFill>
                  <a:srgbClr val="000000"/>
                </a:solidFill>
                <a:uFill>
                  <a:solidFill>
                    <a:srgbClr val="FFFFFF"/>
                  </a:solidFill>
                </a:uFill>
                <a:latin typeface="Times New Roman"/>
                <a:ea typeface="DejaVu Sans"/>
              </a:rPr>
              <a:t>protons</a:t>
            </a:r>
            <a:endParaRPr lang="en-US" sz="1800" b="0" strike="noStrike" spc="-1" dirty="0">
              <a:solidFill>
                <a:srgbClr val="000000"/>
              </a:solidFill>
              <a:uFill>
                <a:solidFill>
                  <a:srgbClr val="FFFFFF"/>
                </a:solidFill>
              </a:uFill>
              <a:latin typeface="Arial"/>
            </a:endParaRPr>
          </a:p>
        </p:txBody>
      </p:sp>
    </p:spTree>
  </p:cSld>
  <p:clrMapOvr>
    <a:masterClrMapping/>
  </p:clrMapOvr>
  <p:transition>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CustomShape 1"/>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206" name="CustomShape 2"/>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207" name="CustomShape 3"/>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208" name="CustomShape 4"/>
          <p:cNvSpPr/>
          <p:nvPr/>
        </p:nvSpPr>
        <p:spPr>
          <a:xfrm>
            <a:off x="2525400" y="152280"/>
            <a:ext cx="9138600" cy="455400"/>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nchor="ctr"/>
          <a:lstStyle/>
          <a:p>
            <a:pPr algn="r">
              <a:lnSpc>
                <a:spcPct val="100000"/>
              </a:lnSpc>
            </a:pPr>
            <a:r>
              <a:rPr lang="en-US" sz="2400" b="0" strike="noStrike" spc="-1">
                <a:solidFill>
                  <a:srgbClr val="0066FF"/>
                </a:solidFill>
                <a:uFill>
                  <a:solidFill>
                    <a:srgbClr val="FFFFFF"/>
                  </a:solidFill>
                </a:uFill>
                <a:latin typeface="Calibri"/>
                <a:ea typeface="DejaVu Sans"/>
              </a:rPr>
              <a:t>Description of the effect in the model predictions</a:t>
            </a:r>
            <a:endParaRPr lang="en-US" sz="2400" b="0" strike="noStrike" spc="-1">
              <a:solidFill>
                <a:srgbClr val="000000"/>
              </a:solidFill>
              <a:uFill>
                <a:solidFill>
                  <a:srgbClr val="FFFFFF"/>
                </a:solidFill>
              </a:uFill>
              <a:latin typeface="Arial"/>
            </a:endParaRPr>
          </a:p>
        </p:txBody>
      </p:sp>
      <p:pic>
        <p:nvPicPr>
          <p:cNvPr id="209" name="Picture 5"/>
          <p:cNvPicPr/>
          <p:nvPr/>
        </p:nvPicPr>
        <p:blipFill>
          <a:blip r:embed="rId3"/>
          <a:stretch/>
        </p:blipFill>
        <p:spPr>
          <a:xfrm>
            <a:off x="1527840" y="876600"/>
            <a:ext cx="3418200" cy="2665440"/>
          </a:xfrm>
          <a:prstGeom prst="rect">
            <a:avLst/>
          </a:prstGeom>
          <a:ln>
            <a:noFill/>
          </a:ln>
        </p:spPr>
      </p:pic>
      <p:pic>
        <p:nvPicPr>
          <p:cNvPr id="210" name="Picture 7"/>
          <p:cNvPicPr/>
          <p:nvPr/>
        </p:nvPicPr>
        <p:blipFill>
          <a:blip r:embed="rId4"/>
          <a:stretch/>
        </p:blipFill>
        <p:spPr>
          <a:xfrm>
            <a:off x="6949440" y="802800"/>
            <a:ext cx="3640320" cy="2855880"/>
          </a:xfrm>
          <a:prstGeom prst="rect">
            <a:avLst/>
          </a:prstGeom>
          <a:ln>
            <a:noFill/>
          </a:ln>
        </p:spPr>
      </p:pic>
      <p:sp>
        <p:nvSpPr>
          <p:cNvPr id="211" name="CustomShape 5"/>
          <p:cNvSpPr/>
          <p:nvPr/>
        </p:nvSpPr>
        <p:spPr>
          <a:xfrm>
            <a:off x="319171" y="3761364"/>
            <a:ext cx="11442533" cy="2675813"/>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lstStyle/>
          <a:p>
            <a:pPr marL="285750" indent="-285750">
              <a:lnSpc>
                <a:spcPct val="120000"/>
              </a:lnSpc>
              <a:buClr>
                <a:srgbClr val="FF0000"/>
              </a:buClr>
              <a:buFont typeface="Wingdings" panose="05000000000000000000" pitchFamily="2" charset="2"/>
              <a:buChar char="Ø"/>
            </a:pPr>
            <a:r>
              <a:rPr lang="en-US" sz="1600" b="0" strike="noStrike" spc="-1" dirty="0" smtClean="0">
                <a:solidFill>
                  <a:srgbClr val="000000"/>
                </a:solidFill>
                <a:uFill>
                  <a:solidFill>
                    <a:srgbClr val="FFFFFF"/>
                  </a:solidFill>
                </a:uFill>
                <a:latin typeface="Times New Roman"/>
                <a:ea typeface="DejaVu Sans"/>
              </a:rPr>
              <a:t>Plotted </a:t>
            </a:r>
            <a:r>
              <a:rPr lang="en-US" sz="1600" spc="-1" dirty="0" smtClean="0">
                <a:solidFill>
                  <a:srgbClr val="000000"/>
                </a:solidFill>
                <a:uFill>
                  <a:solidFill>
                    <a:srgbClr val="FFFFFF"/>
                  </a:solidFill>
                </a:uFill>
                <a:latin typeface="Times New Roman"/>
                <a:ea typeface="DejaVu Sans"/>
              </a:rPr>
              <a:t>o</a:t>
            </a:r>
            <a:r>
              <a:rPr lang="en-US" sz="1600" b="0" strike="noStrike" spc="-1" dirty="0" smtClean="0">
                <a:solidFill>
                  <a:srgbClr val="000000"/>
                </a:solidFill>
                <a:uFill>
                  <a:solidFill>
                    <a:srgbClr val="FFFFFF"/>
                  </a:solidFill>
                </a:uFill>
                <a:latin typeface="Times New Roman"/>
                <a:ea typeface="DejaVu Sans"/>
              </a:rPr>
              <a:t>bservables: </a:t>
            </a:r>
            <a:r>
              <a:rPr lang="en-US" sz="1600" spc="-1" dirty="0">
                <a:solidFill>
                  <a:srgbClr val="000000"/>
                </a:solidFill>
                <a:uFill>
                  <a:solidFill>
                    <a:srgbClr val="FFFFFF"/>
                  </a:solidFill>
                </a:uFill>
                <a:latin typeface="Times New Roman"/>
                <a:ea typeface="DejaVu Sans"/>
              </a:rPr>
              <a:t>t</a:t>
            </a:r>
            <a:r>
              <a:rPr lang="en-US" sz="1600" b="0" strike="noStrike" spc="-1" dirty="0" smtClean="0">
                <a:solidFill>
                  <a:srgbClr val="000000"/>
                </a:solidFill>
                <a:uFill>
                  <a:solidFill>
                    <a:srgbClr val="FFFFFF"/>
                  </a:solidFill>
                </a:uFill>
                <a:latin typeface="Times New Roman"/>
                <a:ea typeface="DejaVu Sans"/>
              </a:rPr>
              <a:t>he </a:t>
            </a:r>
            <a:r>
              <a:rPr lang="en-US" sz="1600" b="0" strike="noStrike" spc="-1" dirty="0">
                <a:solidFill>
                  <a:srgbClr val="000000"/>
                </a:solidFill>
                <a:uFill>
                  <a:solidFill>
                    <a:srgbClr val="FFFFFF"/>
                  </a:solidFill>
                </a:uFill>
                <a:latin typeface="Times New Roman"/>
                <a:ea typeface="DejaVu Sans"/>
              </a:rPr>
              <a:t>vertical axis displays the normalized invariant momentum distribution of protons in arbitrary units, corrected for </a:t>
            </a:r>
            <a:r>
              <a:rPr lang="en-US" sz="1600" b="0" strike="noStrike" spc="-1" dirty="0" smtClean="0">
                <a:solidFill>
                  <a:srgbClr val="000000"/>
                </a:solidFill>
                <a:uFill>
                  <a:solidFill>
                    <a:srgbClr val="FFFFFF"/>
                  </a:solidFill>
                </a:uFill>
                <a:latin typeface="Times New Roman"/>
                <a:ea typeface="DejaVu Sans"/>
              </a:rPr>
              <a:t>dimensions</a:t>
            </a:r>
          </a:p>
          <a:p>
            <a:pPr marL="285750" indent="-285750">
              <a:lnSpc>
                <a:spcPct val="120000"/>
              </a:lnSpc>
              <a:buClr>
                <a:srgbClr val="FF0000"/>
              </a:buClr>
              <a:buFont typeface="Wingdings" panose="05000000000000000000" pitchFamily="2" charset="2"/>
              <a:buChar char="Ø"/>
            </a:pPr>
            <a:r>
              <a:rPr lang="en-US" sz="1600" b="0" strike="noStrike" spc="-1" dirty="0" smtClean="0">
                <a:solidFill>
                  <a:srgbClr val="000000"/>
                </a:solidFill>
                <a:uFill>
                  <a:solidFill>
                    <a:srgbClr val="FFFFFF"/>
                  </a:solidFill>
                </a:uFill>
                <a:latin typeface="Times New Roman"/>
                <a:ea typeface="DejaVu Sans"/>
              </a:rPr>
              <a:t>Angular </a:t>
            </a:r>
            <a:r>
              <a:rPr lang="en-US" sz="1600" spc="-1" dirty="0" smtClean="0">
                <a:solidFill>
                  <a:srgbClr val="000000"/>
                </a:solidFill>
                <a:uFill>
                  <a:solidFill>
                    <a:srgbClr val="FFFFFF"/>
                  </a:solidFill>
                </a:uFill>
                <a:latin typeface="Times New Roman"/>
                <a:ea typeface="DejaVu Sans"/>
              </a:rPr>
              <a:t>d</a:t>
            </a:r>
            <a:r>
              <a:rPr lang="en-US" sz="1600" b="0" strike="noStrike" spc="-1" dirty="0" smtClean="0">
                <a:solidFill>
                  <a:srgbClr val="000000"/>
                </a:solidFill>
                <a:uFill>
                  <a:solidFill>
                    <a:srgbClr val="FFFFFF"/>
                  </a:solidFill>
                </a:uFill>
                <a:latin typeface="Times New Roman"/>
                <a:ea typeface="DejaVu Sans"/>
              </a:rPr>
              <a:t>ependence (left): </a:t>
            </a:r>
            <a:r>
              <a:rPr lang="en-US" sz="1600" spc="-1" dirty="0">
                <a:solidFill>
                  <a:srgbClr val="000000"/>
                </a:solidFill>
                <a:uFill>
                  <a:solidFill>
                    <a:srgbClr val="FFFFFF"/>
                  </a:solidFill>
                </a:uFill>
                <a:latin typeface="Times New Roman"/>
                <a:ea typeface="DejaVu Sans"/>
              </a:rPr>
              <a:t>c</a:t>
            </a:r>
            <a:r>
              <a:rPr lang="en-US" sz="1600" b="0" strike="noStrike" spc="-1" dirty="0" smtClean="0">
                <a:solidFill>
                  <a:srgbClr val="000000"/>
                </a:solidFill>
                <a:uFill>
                  <a:solidFill>
                    <a:srgbClr val="FFFFFF"/>
                  </a:solidFill>
                </a:uFill>
                <a:latin typeface="Times New Roman"/>
                <a:ea typeface="DejaVu Sans"/>
              </a:rPr>
              <a:t>alculations </a:t>
            </a:r>
            <a:r>
              <a:rPr lang="en-US" sz="1600" b="0" strike="noStrike" spc="-1" dirty="0">
                <a:solidFill>
                  <a:srgbClr val="000000"/>
                </a:solidFill>
                <a:uFill>
                  <a:solidFill>
                    <a:srgbClr val="FFFFFF"/>
                  </a:solidFill>
                </a:uFill>
                <a:latin typeface="Times New Roman"/>
                <a:ea typeface="DejaVu Sans"/>
              </a:rPr>
              <a:t>within the Binary Cascade (</a:t>
            </a:r>
            <a:r>
              <a:rPr lang="en-US" sz="1600" b="0" strike="noStrike" spc="-1" dirty="0">
                <a:solidFill>
                  <a:srgbClr val="0000FF"/>
                </a:solidFill>
                <a:uFill>
                  <a:solidFill>
                    <a:srgbClr val="FFFFFF"/>
                  </a:solidFill>
                </a:uFill>
                <a:latin typeface="Times New Roman"/>
                <a:ea typeface="DejaVu Sans"/>
              </a:rPr>
              <a:t>BC</a:t>
            </a:r>
            <a:r>
              <a:rPr lang="en-US" sz="1600" b="0" strike="noStrike" spc="-1" dirty="0">
                <a:solidFill>
                  <a:srgbClr val="000000"/>
                </a:solidFill>
                <a:uFill>
                  <a:solidFill>
                    <a:srgbClr val="FFFFFF"/>
                  </a:solidFill>
                </a:uFill>
                <a:latin typeface="Times New Roman"/>
                <a:ea typeface="DejaVu Sans"/>
              </a:rPr>
              <a:t>) model for </a:t>
            </a:r>
            <a:r>
              <a:rPr lang="en-US" sz="1600" b="0" strike="noStrike" spc="-1" baseline="30000" dirty="0" smtClean="0">
                <a:solidFill>
                  <a:srgbClr val="0000FF"/>
                </a:solidFill>
                <a:uFill>
                  <a:solidFill>
                    <a:srgbClr val="FFFFFF"/>
                  </a:solidFill>
                </a:uFill>
                <a:latin typeface="Times New Roman"/>
                <a:ea typeface="DejaVu Sans"/>
              </a:rPr>
              <a:t>56</a:t>
            </a:r>
            <a:r>
              <a:rPr lang="en-US" sz="1600" b="0" strike="noStrike" spc="-1" dirty="0" smtClean="0">
                <a:solidFill>
                  <a:srgbClr val="0000FF"/>
                </a:solidFill>
                <a:uFill>
                  <a:solidFill>
                    <a:srgbClr val="FFFFFF"/>
                  </a:solidFill>
                </a:uFill>
                <a:latin typeface="Times New Roman"/>
                <a:ea typeface="DejaVu Sans"/>
              </a:rPr>
              <a:t>Fe</a:t>
            </a:r>
            <a:r>
              <a:rPr lang="en-US" sz="1600" b="0" strike="noStrike" spc="-1" dirty="0" smtClean="0">
                <a:solidFill>
                  <a:srgbClr val="000000"/>
                </a:solidFill>
                <a:uFill>
                  <a:solidFill>
                    <a:srgbClr val="FFFFFF"/>
                  </a:solidFill>
                </a:uFill>
                <a:latin typeface="Times New Roman"/>
                <a:ea typeface="DejaVu Sans"/>
              </a:rPr>
              <a:t> fragmentation </a:t>
            </a:r>
            <a:r>
              <a:rPr lang="en-US" sz="1600" b="0" strike="noStrike" spc="-1" dirty="0">
                <a:solidFill>
                  <a:srgbClr val="000000"/>
                </a:solidFill>
                <a:uFill>
                  <a:solidFill>
                    <a:srgbClr val="FFFFFF"/>
                  </a:solidFill>
                </a:uFill>
                <a:latin typeface="Times New Roman"/>
                <a:ea typeface="DejaVu Sans"/>
              </a:rPr>
              <a:t>at 230 MeV/nucleon show that the peak-splitting effect strongly dominates at small forward angles (below </a:t>
            </a:r>
            <a:r>
              <a:rPr lang="en-US" sz="1600" b="0" strike="noStrike" spc="-1" dirty="0" smtClean="0">
                <a:solidFill>
                  <a:srgbClr val="000000"/>
                </a:solidFill>
                <a:uFill>
                  <a:solidFill>
                    <a:srgbClr val="FFFFFF"/>
                  </a:solidFill>
                </a:uFill>
                <a:latin typeface="Times New Roman"/>
                <a:ea typeface="DejaVu Sans"/>
              </a:rPr>
              <a:t>2</a:t>
            </a:r>
            <a:r>
              <a:rPr lang="en-US" sz="1600" b="0" strike="noStrike" spc="-1" baseline="30000" dirty="0" smtClean="0">
                <a:solidFill>
                  <a:srgbClr val="000000"/>
                </a:solidFill>
                <a:uFill>
                  <a:solidFill>
                    <a:srgbClr val="FFFFFF"/>
                  </a:solidFill>
                </a:uFill>
                <a:latin typeface="Times New Roman"/>
                <a:ea typeface="DejaVu Sans"/>
              </a:rPr>
              <a:t>0</a:t>
            </a:r>
            <a:r>
              <a:rPr lang="en-US" sz="1600" b="0" strike="noStrike" spc="-1" dirty="0" smtClean="0">
                <a:solidFill>
                  <a:srgbClr val="000000"/>
                </a:solidFill>
                <a:uFill>
                  <a:solidFill>
                    <a:srgbClr val="FFFFFF"/>
                  </a:solidFill>
                </a:uFill>
                <a:latin typeface="Times New Roman"/>
                <a:ea typeface="DejaVu Sans"/>
              </a:rPr>
              <a:t>) </a:t>
            </a:r>
            <a:r>
              <a:rPr lang="en-US" sz="1600" b="0" strike="noStrike" spc="-1" dirty="0">
                <a:solidFill>
                  <a:srgbClr val="000000"/>
                </a:solidFill>
                <a:uFill>
                  <a:solidFill>
                    <a:srgbClr val="FFFFFF"/>
                  </a:solidFill>
                </a:uFill>
                <a:latin typeface="Times New Roman"/>
                <a:ea typeface="DejaVu Sans"/>
              </a:rPr>
              <a:t>and completely disappears at angles greater </a:t>
            </a:r>
            <a:r>
              <a:rPr lang="en-US" sz="1600" b="0" strike="noStrike" spc="-1" dirty="0" smtClean="0">
                <a:solidFill>
                  <a:srgbClr val="000000"/>
                </a:solidFill>
                <a:uFill>
                  <a:solidFill>
                    <a:srgbClr val="FFFFFF"/>
                  </a:solidFill>
                </a:uFill>
                <a:latin typeface="Times New Roman"/>
                <a:ea typeface="DejaVu Sans"/>
              </a:rPr>
              <a:t>than 5</a:t>
            </a:r>
            <a:r>
              <a:rPr lang="en-US" sz="1600" spc="-1" baseline="30000" dirty="0" smtClean="0">
                <a:solidFill>
                  <a:srgbClr val="000000"/>
                </a:solidFill>
                <a:uFill>
                  <a:solidFill>
                    <a:srgbClr val="FFFFFF"/>
                  </a:solidFill>
                </a:uFill>
                <a:latin typeface="Times New Roman"/>
              </a:rPr>
              <a:t>0</a:t>
            </a:r>
            <a:endParaRPr lang="en-US" sz="1600" b="0" strike="noStrike" spc="-1" dirty="0">
              <a:solidFill>
                <a:srgbClr val="000000"/>
              </a:solidFill>
              <a:uFill>
                <a:solidFill>
                  <a:srgbClr val="FFFFFF"/>
                </a:solidFill>
              </a:uFill>
              <a:latin typeface="Arial"/>
            </a:endParaRPr>
          </a:p>
          <a:p>
            <a:pPr marL="285750" indent="-285750">
              <a:lnSpc>
                <a:spcPct val="120000"/>
              </a:lnSpc>
              <a:buClr>
                <a:srgbClr val="FF0000"/>
              </a:buClr>
              <a:buFont typeface="Wingdings" panose="05000000000000000000" pitchFamily="2" charset="2"/>
              <a:buChar char="Ø"/>
            </a:pPr>
            <a:r>
              <a:rPr lang="en-US" sz="1600" b="0" strike="noStrike" spc="-1" dirty="0" smtClean="0">
                <a:solidFill>
                  <a:srgbClr val="000000"/>
                </a:solidFill>
                <a:uFill>
                  <a:solidFill>
                    <a:srgbClr val="FFFFFF"/>
                  </a:solidFill>
                </a:uFill>
                <a:latin typeface="Times New Roman"/>
                <a:ea typeface="DejaVu Sans"/>
              </a:rPr>
              <a:t>Residual </a:t>
            </a:r>
            <a:r>
              <a:rPr lang="en-US" sz="1600" spc="-1" dirty="0">
                <a:solidFill>
                  <a:srgbClr val="000000"/>
                </a:solidFill>
                <a:uFill>
                  <a:solidFill>
                    <a:srgbClr val="FFFFFF"/>
                  </a:solidFill>
                </a:uFill>
                <a:latin typeface="Times New Roman"/>
                <a:ea typeface="DejaVu Sans"/>
              </a:rPr>
              <a:t>c</a:t>
            </a:r>
            <a:r>
              <a:rPr lang="en-US" sz="1600" b="0" strike="noStrike" spc="-1" dirty="0" smtClean="0">
                <a:solidFill>
                  <a:srgbClr val="000000"/>
                </a:solidFill>
                <a:uFill>
                  <a:solidFill>
                    <a:srgbClr val="FFFFFF"/>
                  </a:solidFill>
                </a:uFill>
                <a:latin typeface="Times New Roman"/>
                <a:ea typeface="DejaVu Sans"/>
              </a:rPr>
              <a:t>harge </a:t>
            </a:r>
            <a:r>
              <a:rPr lang="en-US" sz="1600" spc="-1" dirty="0">
                <a:solidFill>
                  <a:srgbClr val="000000"/>
                </a:solidFill>
                <a:uFill>
                  <a:solidFill>
                    <a:srgbClr val="FFFFFF"/>
                  </a:solidFill>
                </a:uFill>
                <a:latin typeface="Times New Roman"/>
                <a:ea typeface="DejaVu Sans"/>
              </a:rPr>
              <a:t>d</a:t>
            </a:r>
            <a:r>
              <a:rPr lang="en-US" sz="1600" b="0" strike="noStrike" spc="-1" dirty="0" smtClean="0">
                <a:solidFill>
                  <a:srgbClr val="000000"/>
                </a:solidFill>
                <a:uFill>
                  <a:solidFill>
                    <a:srgbClr val="FFFFFF"/>
                  </a:solidFill>
                </a:uFill>
                <a:latin typeface="Times New Roman"/>
                <a:ea typeface="DejaVu Sans"/>
              </a:rPr>
              <a:t>ependence (right</a:t>
            </a:r>
            <a:r>
              <a:rPr lang="en-US" sz="1600" b="0" strike="noStrike" spc="-1" dirty="0">
                <a:solidFill>
                  <a:srgbClr val="000000"/>
                </a:solidFill>
                <a:uFill>
                  <a:solidFill>
                    <a:srgbClr val="FFFFFF"/>
                  </a:solidFill>
                </a:uFill>
                <a:latin typeface="Times New Roman"/>
                <a:ea typeface="DejaVu Sans"/>
              </a:rPr>
              <a:t>): </a:t>
            </a:r>
            <a:r>
              <a:rPr lang="en-US" sz="1600" b="0" strike="noStrike" spc="-1" dirty="0" smtClean="0">
                <a:solidFill>
                  <a:srgbClr val="000000"/>
                </a:solidFill>
                <a:uFill>
                  <a:solidFill>
                    <a:srgbClr val="FFFFFF"/>
                  </a:solidFill>
                </a:uFill>
                <a:latin typeface="Times New Roman"/>
                <a:ea typeface="DejaVu Sans"/>
              </a:rPr>
              <a:t>the </a:t>
            </a:r>
            <a:r>
              <a:rPr lang="en-US" sz="1600" b="0" strike="noStrike" spc="-1" dirty="0">
                <a:solidFill>
                  <a:srgbClr val="000000"/>
                </a:solidFill>
                <a:uFill>
                  <a:solidFill>
                    <a:srgbClr val="FFFFFF"/>
                  </a:solidFill>
                </a:uFill>
                <a:latin typeface="Times New Roman"/>
                <a:ea typeface="DejaVu Sans"/>
              </a:rPr>
              <a:t>top-right plot shows the proton momentum distribution grouped by the charge of the spectator fragment. The </a:t>
            </a:r>
            <a:r>
              <a:rPr lang="en-US" sz="1600" b="0" strike="noStrike" spc="-1" dirty="0">
                <a:solidFill>
                  <a:srgbClr val="0000FF"/>
                </a:solidFill>
                <a:uFill>
                  <a:solidFill>
                    <a:srgbClr val="FFFFFF"/>
                  </a:solidFill>
                </a:uFill>
                <a:latin typeface="Times New Roman"/>
                <a:ea typeface="DejaVu Sans"/>
              </a:rPr>
              <a:t>BC </a:t>
            </a:r>
            <a:r>
              <a:rPr lang="en-US" sz="1600" b="0" strike="noStrike" spc="-1" dirty="0">
                <a:solidFill>
                  <a:srgbClr val="000000"/>
                </a:solidFill>
                <a:uFill>
                  <a:solidFill>
                    <a:srgbClr val="FFFFFF"/>
                  </a:solidFill>
                </a:uFill>
                <a:latin typeface="Times New Roman"/>
                <a:ea typeface="DejaVu Sans"/>
              </a:rPr>
              <a:t>model shows only a minor dependence of the peak shape on the residual </a:t>
            </a:r>
            <a:r>
              <a:rPr lang="en-US" sz="1600" b="0" strike="noStrike" spc="-1" dirty="0" smtClean="0">
                <a:solidFill>
                  <a:srgbClr val="000000"/>
                </a:solidFill>
                <a:uFill>
                  <a:solidFill>
                    <a:srgbClr val="FFFFFF"/>
                  </a:solidFill>
                </a:uFill>
                <a:latin typeface="Times New Roman"/>
                <a:ea typeface="DejaVu Sans"/>
              </a:rPr>
              <a:t>charge</a:t>
            </a:r>
            <a:endParaRPr lang="en-US" sz="1600" b="0" strike="noStrike" spc="-1" dirty="0">
              <a:solidFill>
                <a:srgbClr val="000000"/>
              </a:solidFill>
              <a:uFill>
                <a:solidFill>
                  <a:srgbClr val="FFFFFF"/>
                </a:solidFill>
              </a:uFill>
              <a:latin typeface="Arial"/>
            </a:endParaRPr>
          </a:p>
          <a:p>
            <a:pPr marL="286830" indent="-285750" algn="just">
              <a:lnSpc>
                <a:spcPct val="120000"/>
              </a:lnSpc>
              <a:buClr>
                <a:srgbClr val="FF0000"/>
              </a:buClr>
              <a:buFont typeface="Wingdings" panose="05000000000000000000" pitchFamily="2" charset="2"/>
              <a:buChar char="Ø"/>
            </a:pPr>
            <a:r>
              <a:rPr lang="en-US" sz="1600" b="0" strike="noStrike" spc="-1" dirty="0" smtClean="0">
                <a:solidFill>
                  <a:srgbClr val="000000"/>
                </a:solidFill>
                <a:uFill>
                  <a:solidFill>
                    <a:srgbClr val="FFFFFF"/>
                  </a:solidFill>
                </a:uFill>
                <a:latin typeface="Times New Roman"/>
                <a:ea typeface="DejaVu Sans"/>
              </a:rPr>
              <a:t>Origin </a:t>
            </a:r>
            <a:r>
              <a:rPr lang="en-US" sz="1600" b="0" strike="noStrike" spc="-1" dirty="0">
                <a:solidFill>
                  <a:srgbClr val="000000"/>
                </a:solidFill>
                <a:uFill>
                  <a:solidFill>
                    <a:srgbClr val="FFFFFF"/>
                  </a:solidFill>
                </a:uFill>
                <a:latin typeface="Times New Roman"/>
                <a:ea typeface="DejaVu Sans"/>
              </a:rPr>
              <a:t>of the </a:t>
            </a:r>
            <a:r>
              <a:rPr lang="en-US" sz="1600" b="0" strike="noStrike" spc="-1" dirty="0" err="1">
                <a:solidFill>
                  <a:srgbClr val="000000"/>
                </a:solidFill>
                <a:uFill>
                  <a:solidFill>
                    <a:srgbClr val="FFFFFF"/>
                  </a:solidFill>
                </a:uFill>
                <a:latin typeface="Times New Roman"/>
                <a:ea typeface="DejaVu Sans"/>
              </a:rPr>
              <a:t>Zmax</a:t>
            </a:r>
            <a:r>
              <a:rPr lang="en-US" sz="1600" b="0" strike="noStrike" spc="-1" dirty="0">
                <a:solidFill>
                  <a:srgbClr val="000000"/>
                </a:solidFill>
                <a:uFill>
                  <a:solidFill>
                    <a:srgbClr val="FFFFFF"/>
                  </a:solidFill>
                </a:uFill>
                <a:latin typeface="Times New Roman"/>
                <a:ea typeface="DejaVu Sans"/>
              </a:rPr>
              <a:t> </a:t>
            </a:r>
            <a:r>
              <a:rPr lang="en-US" sz="1600" spc="-1" dirty="0">
                <a:solidFill>
                  <a:srgbClr val="000000"/>
                </a:solidFill>
                <a:uFill>
                  <a:solidFill>
                    <a:srgbClr val="FFFFFF"/>
                  </a:solidFill>
                </a:uFill>
                <a:latin typeface="Times New Roman"/>
                <a:ea typeface="DejaVu Sans"/>
              </a:rPr>
              <a:t>h</a:t>
            </a:r>
            <a:r>
              <a:rPr lang="en-US" sz="1600" b="0" strike="noStrike" spc="-1" dirty="0" smtClean="0">
                <a:solidFill>
                  <a:srgbClr val="000000"/>
                </a:solidFill>
                <a:uFill>
                  <a:solidFill>
                    <a:srgbClr val="FFFFFF"/>
                  </a:solidFill>
                </a:uFill>
                <a:latin typeface="Times New Roman"/>
                <a:ea typeface="DejaVu Sans"/>
              </a:rPr>
              <a:t>istogram: </a:t>
            </a:r>
            <a:r>
              <a:rPr lang="en-US" sz="1600" b="0" strike="noStrike" spc="-1" dirty="0">
                <a:solidFill>
                  <a:srgbClr val="000000"/>
                </a:solidFill>
                <a:uFill>
                  <a:solidFill>
                    <a:srgbClr val="FFFFFF"/>
                  </a:solidFill>
                </a:uFill>
                <a:latin typeface="Times New Roman"/>
                <a:ea typeface="DejaVu Sans"/>
              </a:rPr>
              <a:t>The bottom histogram displays the calculated charge distribution of the heaviest remaining fragment (</a:t>
            </a:r>
            <a:r>
              <a:rPr lang="en-US" sz="1600" b="0" strike="noStrike" spc="-1" dirty="0" err="1">
                <a:solidFill>
                  <a:srgbClr val="000000"/>
                </a:solidFill>
                <a:uFill>
                  <a:solidFill>
                    <a:srgbClr val="FFFFFF"/>
                  </a:solidFill>
                </a:uFill>
                <a:latin typeface="Times New Roman"/>
                <a:ea typeface="DejaVu Sans"/>
              </a:rPr>
              <a:t>Zmax</a:t>
            </a:r>
            <a:r>
              <a:rPr lang="en-US" sz="1600" b="0" strike="noStrike" spc="-1" dirty="0">
                <a:solidFill>
                  <a:srgbClr val="000000"/>
                </a:solidFill>
                <a:uFill>
                  <a:solidFill>
                    <a:srgbClr val="FFFFFF"/>
                  </a:solidFill>
                </a:uFill>
                <a:latin typeface="Times New Roman"/>
                <a:ea typeface="DejaVu Sans"/>
              </a:rPr>
              <a:t>) produced immediately after the cascade stage in the </a:t>
            </a:r>
            <a:r>
              <a:rPr lang="en-US" sz="1600" b="0" strike="noStrike" spc="-1" dirty="0">
                <a:solidFill>
                  <a:srgbClr val="0000FF"/>
                </a:solidFill>
                <a:uFill>
                  <a:solidFill>
                    <a:srgbClr val="FFFFFF"/>
                  </a:solidFill>
                </a:uFill>
                <a:latin typeface="Times New Roman"/>
                <a:ea typeface="DejaVu Sans"/>
              </a:rPr>
              <a:t>BC</a:t>
            </a:r>
            <a:r>
              <a:rPr lang="en-US" sz="1600" b="0" strike="noStrike" spc="-1" dirty="0">
                <a:solidFill>
                  <a:srgbClr val="000000"/>
                </a:solidFill>
                <a:uFill>
                  <a:solidFill>
                    <a:srgbClr val="FFFFFF"/>
                  </a:solidFill>
                </a:uFill>
                <a:latin typeface="Times New Roman"/>
                <a:ea typeface="DejaVu Sans"/>
              </a:rPr>
              <a:t> model </a:t>
            </a:r>
            <a:r>
              <a:rPr lang="en-US" sz="1600" b="0" strike="noStrike" spc="-1" dirty="0" smtClean="0">
                <a:solidFill>
                  <a:srgbClr val="000000"/>
                </a:solidFill>
                <a:uFill>
                  <a:solidFill>
                    <a:srgbClr val="FFFFFF"/>
                  </a:solidFill>
                </a:uFill>
                <a:latin typeface="Times New Roman"/>
                <a:ea typeface="DejaVu Sans"/>
              </a:rPr>
              <a:t>simulation</a:t>
            </a:r>
            <a:endParaRPr lang="en-US" sz="1600" b="0" strike="noStrike" spc="-1" dirty="0">
              <a:solidFill>
                <a:srgbClr val="000000"/>
              </a:solidFill>
              <a:uFill>
                <a:solidFill>
                  <a:srgbClr val="FFFFFF"/>
                </a:solidFill>
              </a:uFill>
              <a:latin typeface="Arial"/>
            </a:endParaRPr>
          </a:p>
        </p:txBody>
      </p:sp>
    </p:spTree>
  </p:cSld>
  <p:clrMapOvr>
    <a:masterClrMapping/>
  </p:clrMapOvr>
  <p:transition>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CustomShape 1"/>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156" name="CustomShape 2"/>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57" name="CustomShape 3"/>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158" name="CustomShape 4"/>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59" name="CustomShape 5"/>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160" name="CustomShape 6"/>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61" name="CustomShape 7"/>
          <p:cNvSpPr/>
          <p:nvPr/>
        </p:nvSpPr>
        <p:spPr>
          <a:xfrm>
            <a:off x="1523880" y="781200"/>
            <a:ext cx="9142200" cy="360"/>
          </a:xfrm>
          <a:prstGeom prst="rect">
            <a:avLst/>
          </a:prstGeom>
          <a:noFill/>
          <a:ln w="9360">
            <a:noFill/>
          </a:ln>
        </p:spPr>
        <p:style>
          <a:lnRef idx="0">
            <a:scrgbClr r="0" g="0" b="0"/>
          </a:lnRef>
          <a:fillRef idx="0">
            <a:scrgbClr r="0" g="0" b="0"/>
          </a:fillRef>
          <a:effectRef idx="0">
            <a:scrgbClr r="0" g="0" b="0"/>
          </a:effectRef>
          <a:fontRef idx="minor"/>
        </p:style>
      </p:sp>
      <p:sp>
        <p:nvSpPr>
          <p:cNvPr id="162" name="CustomShape 8"/>
          <p:cNvSpPr/>
          <p:nvPr/>
        </p:nvSpPr>
        <p:spPr>
          <a:xfrm>
            <a:off x="3345120" y="152280"/>
            <a:ext cx="8318880" cy="455400"/>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nchor="ctr"/>
          <a:lstStyle/>
          <a:p>
            <a:pPr algn="r">
              <a:lnSpc>
                <a:spcPct val="100000"/>
              </a:lnSpc>
            </a:pPr>
            <a:r>
              <a:rPr lang="en-US" sz="2400" b="0" strike="noStrike" spc="-1">
                <a:solidFill>
                  <a:srgbClr val="0066FF"/>
                </a:solidFill>
                <a:uFill>
                  <a:solidFill>
                    <a:srgbClr val="FFFFFF"/>
                  </a:solidFill>
                </a:uFill>
                <a:latin typeface="Calibri"/>
                <a:ea typeface="DejaVu Sans"/>
              </a:rPr>
              <a:t>Effect of the peak splitting on different targets</a:t>
            </a:r>
            <a:endParaRPr lang="en-US" sz="2400" b="0" strike="noStrike" spc="-1">
              <a:solidFill>
                <a:srgbClr val="000000"/>
              </a:solidFill>
              <a:uFill>
                <a:solidFill>
                  <a:srgbClr val="FFFFFF"/>
                </a:solidFill>
              </a:uFill>
              <a:latin typeface="Arial"/>
            </a:endParaRPr>
          </a:p>
        </p:txBody>
      </p:sp>
      <p:sp>
        <p:nvSpPr>
          <p:cNvPr id="163" name="CustomShape 9"/>
          <p:cNvSpPr/>
          <p:nvPr/>
        </p:nvSpPr>
        <p:spPr>
          <a:xfrm>
            <a:off x="241920" y="4023720"/>
            <a:ext cx="11674440" cy="2133720"/>
          </a:xfrm>
          <a:prstGeom prst="rect">
            <a:avLst/>
          </a:prstGeom>
          <a:noFill/>
          <a:ln w="9360">
            <a:noFill/>
          </a:ln>
        </p:spPr>
        <p:style>
          <a:lnRef idx="0">
            <a:scrgbClr r="0" g="0" b="0"/>
          </a:lnRef>
          <a:fillRef idx="0">
            <a:scrgbClr r="0" g="0" b="0"/>
          </a:fillRef>
          <a:effectRef idx="0">
            <a:scrgbClr r="0" g="0" b="0"/>
          </a:effectRef>
          <a:fontRef idx="minor"/>
        </p:style>
        <p:txBody>
          <a:bodyPr lIns="67680" tIns="6840" rIns="67680" bIns="35280"/>
          <a:lstStyle/>
          <a:p>
            <a:pPr marL="285750" indent="-285750">
              <a:lnSpc>
                <a:spcPct val="120000"/>
              </a:lnSpc>
              <a:buClr>
                <a:schemeClr val="accent6"/>
              </a:buClr>
              <a:buSzPct val="120000"/>
              <a:buFont typeface="Wingdings" panose="05000000000000000000" pitchFamily="2" charset="2"/>
              <a:buChar char="ü"/>
            </a:pPr>
            <a:r>
              <a:rPr lang="en-US" sz="1600" b="0" strike="noStrike" spc="-1" smtClean="0">
                <a:uFill>
                  <a:solidFill>
                    <a:srgbClr val="FFFFFF"/>
                  </a:solidFill>
                </a:uFill>
                <a:latin typeface="Times New Roman"/>
                <a:ea typeface="DejaVu Sans"/>
              </a:rPr>
              <a:t>First </a:t>
            </a:r>
            <a:r>
              <a:rPr lang="en-US" sz="1600" spc="-1" dirty="0">
                <a:uFill>
                  <a:solidFill>
                    <a:srgbClr val="FFFFFF"/>
                  </a:solidFill>
                </a:uFill>
                <a:latin typeface="Times New Roman"/>
                <a:ea typeface="DejaVu Sans"/>
              </a:rPr>
              <a:t>p</a:t>
            </a:r>
            <a:r>
              <a:rPr lang="en-US" sz="1600" b="0" strike="noStrike" spc="-1" smtClean="0">
                <a:uFill>
                  <a:solidFill>
                    <a:srgbClr val="FFFFFF"/>
                  </a:solidFill>
                </a:uFill>
                <a:latin typeface="Times New Roman"/>
                <a:ea typeface="DejaVu Sans"/>
              </a:rPr>
              <a:t>resentation </a:t>
            </a:r>
            <a:r>
              <a:rPr lang="en-US" sz="1600" b="0" strike="noStrike" spc="-1">
                <a:uFill>
                  <a:solidFill>
                    <a:srgbClr val="FFFFFF"/>
                  </a:solidFill>
                </a:uFill>
                <a:latin typeface="Times New Roman"/>
                <a:ea typeface="DejaVu Sans"/>
              </a:rPr>
              <a:t>of </a:t>
            </a:r>
            <a:r>
              <a:rPr lang="en-US" sz="1600" b="0" strike="noStrike" spc="-1" smtClean="0">
                <a:uFill>
                  <a:solidFill>
                    <a:srgbClr val="FFFFFF"/>
                  </a:solidFill>
                </a:uFill>
                <a:latin typeface="Times New Roman"/>
                <a:ea typeface="DejaVu Sans"/>
              </a:rPr>
              <a:t>new </a:t>
            </a:r>
            <a:r>
              <a:rPr lang="en-US" sz="1600" spc="-1" dirty="0">
                <a:uFill>
                  <a:solidFill>
                    <a:srgbClr val="FFFFFF"/>
                  </a:solidFill>
                </a:uFill>
                <a:latin typeface="Times New Roman"/>
                <a:ea typeface="DejaVu Sans"/>
              </a:rPr>
              <a:t>d</a:t>
            </a:r>
            <a:r>
              <a:rPr lang="en-US" sz="1600" b="0" strike="noStrike" spc="-1" smtClean="0">
                <a:uFill>
                  <a:solidFill>
                    <a:srgbClr val="FFFFFF"/>
                  </a:solidFill>
                </a:uFill>
                <a:latin typeface="Times New Roman"/>
                <a:ea typeface="DejaVu Sans"/>
              </a:rPr>
              <a:t>ata</a:t>
            </a:r>
            <a:r>
              <a:rPr lang="en-US" sz="1600" b="0" strike="noStrike" spc="-1">
                <a:uFill>
                  <a:solidFill>
                    <a:srgbClr val="FFFFFF"/>
                  </a:solidFill>
                </a:uFill>
                <a:latin typeface="Times New Roman"/>
                <a:ea typeface="DejaVu Sans"/>
              </a:rPr>
              <a:t>: </a:t>
            </a:r>
            <a:r>
              <a:rPr lang="en-US" sz="1600" b="0" strike="noStrike" spc="-1" smtClean="0">
                <a:uFill>
                  <a:solidFill>
                    <a:srgbClr val="FFFFFF"/>
                  </a:solidFill>
                </a:uFill>
                <a:latin typeface="Times New Roman"/>
                <a:ea typeface="DejaVu Sans"/>
              </a:rPr>
              <a:t>experimental </a:t>
            </a:r>
            <a:r>
              <a:rPr lang="en-US" sz="1600" b="0" strike="noStrike" spc="-1" dirty="0">
                <a:uFill>
                  <a:solidFill>
                    <a:srgbClr val="FFFFFF"/>
                  </a:solidFill>
                </a:uFill>
                <a:latin typeface="Times New Roman"/>
                <a:ea typeface="DejaVu Sans"/>
              </a:rPr>
              <a:t>invariant cross-sections of light fragment production </a:t>
            </a:r>
            <a:r>
              <a:rPr lang="en-US" sz="1600" b="0" strike="noStrike" spc="-1">
                <a:uFill>
                  <a:solidFill>
                    <a:srgbClr val="FFFFFF"/>
                  </a:solidFill>
                </a:uFill>
                <a:latin typeface="Times New Roman"/>
                <a:ea typeface="DejaVu Sans"/>
              </a:rPr>
              <a:t>on </a:t>
            </a:r>
            <a:r>
              <a:rPr lang="en-US" sz="1600" b="0" strike="noStrike" spc="-1" baseline="30000" smtClean="0">
                <a:solidFill>
                  <a:srgbClr val="0000FF"/>
                </a:solidFill>
                <a:uFill>
                  <a:solidFill>
                    <a:srgbClr val="FFFFFF"/>
                  </a:solidFill>
                </a:uFill>
                <a:latin typeface="Times New Roman"/>
                <a:ea typeface="DejaVu Sans"/>
              </a:rPr>
              <a:t>27</a:t>
            </a:r>
            <a:r>
              <a:rPr lang="en-US" sz="1600" b="0" strike="noStrike" spc="-1" smtClean="0">
                <a:solidFill>
                  <a:srgbClr val="0000FF"/>
                </a:solidFill>
                <a:uFill>
                  <a:solidFill>
                    <a:srgbClr val="FFFFFF"/>
                  </a:solidFill>
                </a:uFill>
                <a:latin typeface="Times New Roman"/>
                <a:ea typeface="DejaVu Sans"/>
              </a:rPr>
              <a:t>Al</a:t>
            </a:r>
            <a:r>
              <a:rPr lang="en-US" sz="1600" b="0" strike="noStrike" spc="-1" smtClean="0">
                <a:solidFill>
                  <a:srgbClr val="0070C0"/>
                </a:solidFill>
                <a:uFill>
                  <a:solidFill>
                    <a:srgbClr val="FFFFFF"/>
                  </a:solidFill>
                </a:uFill>
                <a:latin typeface="Times New Roman"/>
                <a:ea typeface="DejaVu Sans"/>
              </a:rPr>
              <a:t> </a:t>
            </a:r>
            <a:r>
              <a:rPr lang="en-US" sz="1600" b="0" strike="noStrike" spc="-1" smtClean="0">
                <a:uFill>
                  <a:solidFill>
                    <a:srgbClr val="FFFFFF"/>
                  </a:solidFill>
                </a:uFill>
                <a:latin typeface="Times New Roman"/>
                <a:ea typeface="DejaVu Sans"/>
              </a:rPr>
              <a:t>and </a:t>
            </a:r>
            <a:r>
              <a:rPr lang="en-US" sz="1600" b="0" strike="noStrike" spc="-1" baseline="30000" smtClean="0">
                <a:solidFill>
                  <a:srgbClr val="0000FF"/>
                </a:solidFill>
                <a:uFill>
                  <a:solidFill>
                    <a:srgbClr val="FFFFFF"/>
                  </a:solidFill>
                </a:uFill>
                <a:latin typeface="Times New Roman"/>
                <a:ea typeface="DejaVu Sans"/>
              </a:rPr>
              <a:t>64</a:t>
            </a:r>
            <a:r>
              <a:rPr lang="en-US" sz="1600" b="0" strike="noStrike" spc="-1" smtClean="0">
                <a:solidFill>
                  <a:srgbClr val="0000FF"/>
                </a:solidFill>
                <a:uFill>
                  <a:solidFill>
                    <a:srgbClr val="FFFFFF"/>
                  </a:solidFill>
                </a:uFill>
                <a:latin typeface="Times New Roman"/>
                <a:ea typeface="DejaVu Sans"/>
              </a:rPr>
              <a:t>Cu</a:t>
            </a:r>
            <a:r>
              <a:rPr lang="en-US" sz="1600" b="0" strike="noStrike" spc="-1" smtClean="0">
                <a:uFill>
                  <a:solidFill>
                    <a:srgbClr val="FFFFFF"/>
                  </a:solidFill>
                </a:uFill>
                <a:latin typeface="Times New Roman"/>
                <a:ea typeface="DejaVu Sans"/>
              </a:rPr>
              <a:t> </a:t>
            </a:r>
            <a:r>
              <a:rPr lang="en-US" sz="1600" b="0" strike="noStrike" spc="-1" dirty="0">
                <a:uFill>
                  <a:solidFill>
                    <a:srgbClr val="FFFFFF"/>
                  </a:solidFill>
                </a:uFill>
                <a:latin typeface="Times New Roman"/>
                <a:ea typeface="DejaVu Sans"/>
              </a:rPr>
              <a:t>targets are presented for the </a:t>
            </a:r>
            <a:r>
              <a:rPr lang="en-US" sz="1600" b="0" strike="noStrike" spc="-1">
                <a:uFill>
                  <a:solidFill>
                    <a:srgbClr val="FFFFFF"/>
                  </a:solidFill>
                </a:uFill>
                <a:latin typeface="Times New Roman"/>
                <a:ea typeface="DejaVu Sans"/>
              </a:rPr>
              <a:t>first </a:t>
            </a:r>
            <a:r>
              <a:rPr lang="en-US" sz="1600" b="0" strike="noStrike" spc="-1" smtClean="0">
                <a:uFill>
                  <a:solidFill>
                    <a:srgbClr val="FFFFFF"/>
                  </a:solidFill>
                </a:uFill>
                <a:latin typeface="Times New Roman"/>
                <a:ea typeface="DejaVu Sans"/>
              </a:rPr>
              <a:t>time</a:t>
            </a:r>
            <a:endParaRPr lang="en-US" sz="1600" b="0" strike="noStrike" spc="-1" dirty="0">
              <a:uFill>
                <a:solidFill>
                  <a:srgbClr val="FFFFFF"/>
                </a:solidFill>
              </a:uFill>
              <a:latin typeface="Arial"/>
            </a:endParaRPr>
          </a:p>
          <a:p>
            <a:pPr marL="285750" indent="-285750">
              <a:lnSpc>
                <a:spcPct val="120000"/>
              </a:lnSpc>
              <a:buClr>
                <a:schemeClr val="accent6"/>
              </a:buClr>
              <a:buSzPct val="120000"/>
              <a:buFont typeface="Wingdings" panose="05000000000000000000" pitchFamily="2" charset="2"/>
              <a:buChar char="ü"/>
            </a:pPr>
            <a:r>
              <a:rPr lang="en-US" sz="1600" b="0" strike="noStrike" spc="-1" smtClean="0">
                <a:uFill>
                  <a:solidFill>
                    <a:srgbClr val="FFFFFF"/>
                  </a:solidFill>
                </a:uFill>
                <a:latin typeface="Times New Roman"/>
                <a:ea typeface="DejaVu Sans"/>
              </a:rPr>
              <a:t>Plotted </a:t>
            </a:r>
            <a:r>
              <a:rPr lang="en-US" sz="1600" spc="-1" dirty="0">
                <a:uFill>
                  <a:solidFill>
                    <a:srgbClr val="FFFFFF"/>
                  </a:solidFill>
                </a:uFill>
                <a:latin typeface="Times New Roman"/>
                <a:ea typeface="DejaVu Sans"/>
              </a:rPr>
              <a:t>o</a:t>
            </a:r>
            <a:r>
              <a:rPr lang="en-US" sz="1600" b="0" strike="noStrike" spc="-1" smtClean="0">
                <a:uFill>
                  <a:solidFill>
                    <a:srgbClr val="FFFFFF"/>
                  </a:solidFill>
                </a:uFill>
                <a:latin typeface="Times New Roman"/>
                <a:ea typeface="DejaVu Sans"/>
              </a:rPr>
              <a:t>bservables</a:t>
            </a:r>
            <a:r>
              <a:rPr lang="en-US" sz="1600" b="0" strike="noStrike" spc="-1">
                <a:uFill>
                  <a:solidFill>
                    <a:srgbClr val="FFFFFF"/>
                  </a:solidFill>
                </a:uFill>
                <a:latin typeface="Times New Roman"/>
                <a:ea typeface="DejaVu Sans"/>
              </a:rPr>
              <a:t>: </a:t>
            </a:r>
            <a:r>
              <a:rPr lang="en-US" sz="1600" b="0" strike="noStrike" spc="-1" smtClean="0">
                <a:uFill>
                  <a:solidFill>
                    <a:srgbClr val="FFFFFF"/>
                  </a:solidFill>
                </a:uFill>
                <a:latin typeface="Times New Roman"/>
                <a:ea typeface="DejaVu Sans"/>
              </a:rPr>
              <a:t>the </a:t>
            </a:r>
            <a:r>
              <a:rPr lang="en-US" sz="1600" spc="-1" dirty="0" smtClean="0">
                <a:uFill>
                  <a:solidFill>
                    <a:srgbClr val="FFFFFF"/>
                  </a:solidFill>
                </a:uFill>
                <a:latin typeface="Times New Roman"/>
                <a:ea typeface="DejaVu Sans"/>
              </a:rPr>
              <a:t>plot</a:t>
            </a:r>
            <a:r>
              <a:rPr lang="en-US" sz="1600" b="0" strike="noStrike" spc="-1" dirty="0" smtClean="0">
                <a:uFill>
                  <a:solidFill>
                    <a:srgbClr val="FFFFFF"/>
                  </a:solidFill>
                </a:uFill>
                <a:latin typeface="Times New Roman"/>
                <a:ea typeface="DejaVu Sans"/>
              </a:rPr>
              <a:t>s </a:t>
            </a:r>
            <a:r>
              <a:rPr lang="en-US" sz="1600" b="0" strike="noStrike" spc="-1" dirty="0">
                <a:uFill>
                  <a:solidFill>
                    <a:srgbClr val="FFFFFF"/>
                  </a:solidFill>
                </a:uFill>
                <a:latin typeface="Times New Roman"/>
                <a:ea typeface="DejaVu Sans"/>
              </a:rPr>
              <a:t>display the normalized invariant cross-section for light fragments as a function of longitudinal momentum, measured in the rest frame of the incident </a:t>
            </a:r>
            <a:r>
              <a:rPr lang="en-US" sz="1600" b="0" strike="noStrike" spc="-1">
                <a:uFill>
                  <a:solidFill>
                    <a:srgbClr val="FFFFFF"/>
                  </a:solidFill>
                </a:uFill>
                <a:latin typeface="Times New Roman"/>
                <a:ea typeface="DejaVu Sans"/>
              </a:rPr>
              <a:t>iron </a:t>
            </a:r>
            <a:r>
              <a:rPr lang="en-US" sz="1600" b="0" strike="noStrike" spc="-1" smtClean="0">
                <a:uFill>
                  <a:solidFill>
                    <a:srgbClr val="FFFFFF"/>
                  </a:solidFill>
                </a:uFill>
                <a:latin typeface="Times New Roman"/>
                <a:ea typeface="DejaVu Sans"/>
              </a:rPr>
              <a:t>nucleus</a:t>
            </a:r>
            <a:endParaRPr lang="en-US" sz="1600" b="0" strike="noStrike" spc="-1" dirty="0">
              <a:uFill>
                <a:solidFill>
                  <a:srgbClr val="FFFFFF"/>
                </a:solidFill>
              </a:uFill>
              <a:latin typeface="Arial"/>
            </a:endParaRPr>
          </a:p>
          <a:p>
            <a:pPr marL="285750" indent="-285750">
              <a:lnSpc>
                <a:spcPct val="120000"/>
              </a:lnSpc>
              <a:buClr>
                <a:schemeClr val="accent6"/>
              </a:buClr>
              <a:buSzPct val="120000"/>
              <a:buFont typeface="Wingdings" panose="05000000000000000000" pitchFamily="2" charset="2"/>
              <a:buChar char="ü"/>
            </a:pPr>
            <a:r>
              <a:rPr lang="en-US" sz="1600" b="0" strike="noStrike" spc="-1" smtClean="0">
                <a:uFill>
                  <a:solidFill>
                    <a:srgbClr val="FFFFFF"/>
                  </a:solidFill>
                </a:uFill>
                <a:latin typeface="Times New Roman"/>
                <a:ea typeface="DejaVu Sans"/>
              </a:rPr>
              <a:t>Normalization</a:t>
            </a:r>
            <a:r>
              <a:rPr lang="en-US" sz="1600" b="0" strike="noStrike" spc="-1">
                <a:uFill>
                  <a:solidFill>
                    <a:srgbClr val="FFFFFF"/>
                  </a:solidFill>
                </a:uFill>
                <a:latin typeface="Times New Roman"/>
                <a:ea typeface="DejaVu Sans"/>
              </a:rPr>
              <a:t>: </a:t>
            </a:r>
            <a:r>
              <a:rPr lang="en-US" sz="1600" b="0" strike="noStrike" spc="-1" smtClean="0">
                <a:uFill>
                  <a:solidFill>
                    <a:srgbClr val="FFFFFF"/>
                  </a:solidFill>
                </a:uFill>
                <a:latin typeface="Times New Roman"/>
                <a:ea typeface="DejaVu Sans"/>
              </a:rPr>
              <a:t>data </a:t>
            </a:r>
            <a:r>
              <a:rPr lang="en-US" sz="1600" b="0" strike="noStrike" spc="-1" dirty="0">
                <a:uFill>
                  <a:solidFill>
                    <a:srgbClr val="FFFFFF"/>
                  </a:solidFill>
                </a:uFill>
                <a:latin typeface="Times New Roman"/>
                <a:ea typeface="DejaVu Sans"/>
              </a:rPr>
              <a:t>distributions for all three targets are normalized to their </a:t>
            </a:r>
            <a:r>
              <a:rPr lang="en-US" sz="1600" spc="-1" dirty="0" smtClean="0">
                <a:uFill>
                  <a:solidFill>
                    <a:srgbClr val="FFFFFF"/>
                  </a:solidFill>
                </a:uFill>
                <a:latin typeface="Times New Roman"/>
                <a:ea typeface="DejaVu Sans"/>
              </a:rPr>
              <a:t>integrated</a:t>
            </a:r>
            <a:r>
              <a:rPr lang="en-US" sz="1600" b="0" strike="noStrike" spc="-1" dirty="0" smtClean="0">
                <a:uFill>
                  <a:solidFill>
                    <a:srgbClr val="FFFFFF"/>
                  </a:solidFill>
                </a:uFill>
                <a:latin typeface="Times New Roman"/>
                <a:ea typeface="DejaVu Sans"/>
              </a:rPr>
              <a:t> </a:t>
            </a:r>
            <a:r>
              <a:rPr lang="en-US" sz="1600" b="0" strike="noStrike" spc="-1" dirty="0">
                <a:uFill>
                  <a:solidFill>
                    <a:srgbClr val="FFFFFF"/>
                  </a:solidFill>
                </a:uFill>
                <a:latin typeface="Times New Roman"/>
                <a:ea typeface="DejaVu Sans"/>
              </a:rPr>
              <a:t>cross-sections to allow a direct </a:t>
            </a:r>
            <a:r>
              <a:rPr lang="en-US" sz="1600" b="0" strike="noStrike" spc="-1">
                <a:uFill>
                  <a:solidFill>
                    <a:srgbClr val="FFFFFF"/>
                  </a:solidFill>
                </a:uFill>
                <a:latin typeface="Times New Roman"/>
                <a:ea typeface="DejaVu Sans"/>
              </a:rPr>
              <a:t>shape </a:t>
            </a:r>
            <a:r>
              <a:rPr lang="en-US" sz="1600" b="0" strike="noStrike" spc="-1" smtClean="0">
                <a:uFill>
                  <a:solidFill>
                    <a:srgbClr val="FFFFFF"/>
                  </a:solidFill>
                </a:uFill>
                <a:latin typeface="Times New Roman"/>
                <a:ea typeface="DejaVu Sans"/>
              </a:rPr>
              <a:t>comparison</a:t>
            </a:r>
            <a:endParaRPr lang="en-US" sz="1600" b="0" strike="noStrike" spc="-1" dirty="0">
              <a:uFill>
                <a:solidFill>
                  <a:srgbClr val="FFFFFF"/>
                </a:solidFill>
              </a:uFill>
              <a:latin typeface="Arial"/>
            </a:endParaRPr>
          </a:p>
          <a:p>
            <a:pPr marL="286830" indent="-285750" algn="just">
              <a:lnSpc>
                <a:spcPct val="120000"/>
              </a:lnSpc>
              <a:buClr>
                <a:schemeClr val="accent6"/>
              </a:buClr>
              <a:buSzPct val="120000"/>
              <a:buFont typeface="Wingdings" panose="05000000000000000000" pitchFamily="2" charset="2"/>
              <a:buChar char="ü"/>
            </a:pPr>
            <a:r>
              <a:rPr lang="en-US" sz="1600" b="0" strike="noStrike" spc="-1" smtClean="0">
                <a:uFill>
                  <a:solidFill>
                    <a:srgbClr val="FFFFFF"/>
                  </a:solidFill>
                </a:uFill>
                <a:latin typeface="Times New Roman"/>
                <a:ea typeface="DejaVu Sans"/>
              </a:rPr>
              <a:t>Target </a:t>
            </a:r>
            <a:r>
              <a:rPr lang="en-US" sz="1600" spc="-1" dirty="0">
                <a:uFill>
                  <a:solidFill>
                    <a:srgbClr val="FFFFFF"/>
                  </a:solidFill>
                </a:uFill>
                <a:latin typeface="Times New Roman"/>
                <a:ea typeface="DejaVu Sans"/>
              </a:rPr>
              <a:t>i</a:t>
            </a:r>
            <a:r>
              <a:rPr lang="en-US" sz="1600" b="0" strike="noStrike" spc="-1" smtClean="0">
                <a:uFill>
                  <a:solidFill>
                    <a:srgbClr val="FFFFFF"/>
                  </a:solidFill>
                </a:uFill>
                <a:latin typeface="Times New Roman"/>
                <a:ea typeface="DejaVu Sans"/>
              </a:rPr>
              <a:t>ndependence</a:t>
            </a:r>
            <a:r>
              <a:rPr lang="en-US" sz="1600" b="0" strike="noStrike" spc="-1" dirty="0">
                <a:uFill>
                  <a:solidFill>
                    <a:srgbClr val="FFFFFF"/>
                  </a:solidFill>
                </a:uFill>
                <a:latin typeface="Times New Roman"/>
                <a:ea typeface="DejaVu Sans"/>
              </a:rPr>
              <a:t>: </a:t>
            </a:r>
            <a:r>
              <a:rPr lang="en-US" sz="1600" b="0" strike="noStrike" spc="-1" dirty="0" smtClean="0">
                <a:uFill>
                  <a:solidFill>
                    <a:srgbClr val="FFFFFF"/>
                  </a:solidFill>
                </a:uFill>
                <a:latin typeface="Times New Roman"/>
                <a:ea typeface="DejaVu Sans"/>
              </a:rPr>
              <a:t>The </a:t>
            </a:r>
            <a:r>
              <a:rPr lang="en-US" sz="1600" b="0" strike="noStrike" spc="-1" dirty="0">
                <a:uFill>
                  <a:solidFill>
                    <a:srgbClr val="FFFFFF"/>
                  </a:solidFill>
                </a:uFill>
                <a:latin typeface="Times New Roman"/>
                <a:ea typeface="DejaVu Sans"/>
              </a:rPr>
              <a:t>shape and magnitude of the peak-splitting effect are </a:t>
            </a:r>
            <a:r>
              <a:rPr lang="en-US" sz="1600" spc="-1" dirty="0" smtClean="0">
                <a:uFill>
                  <a:solidFill>
                    <a:srgbClr val="FFFFFF"/>
                  </a:solidFill>
                </a:uFill>
                <a:latin typeface="Times New Roman"/>
                <a:ea typeface="DejaVu Sans"/>
              </a:rPr>
              <a:t>in agreement for</a:t>
            </a:r>
            <a:r>
              <a:rPr lang="en-US" sz="1600" b="0" strike="noStrike" spc="-1" dirty="0" smtClean="0">
                <a:uFill>
                  <a:solidFill>
                    <a:srgbClr val="FFFFFF"/>
                  </a:solidFill>
                </a:uFill>
                <a:latin typeface="Times New Roman"/>
                <a:ea typeface="DejaVu Sans"/>
              </a:rPr>
              <a:t> </a:t>
            </a:r>
            <a:r>
              <a:rPr lang="en-US" sz="1600" b="0" strike="noStrike" spc="-1" dirty="0">
                <a:uFill>
                  <a:solidFill>
                    <a:srgbClr val="FFFFFF"/>
                  </a:solidFill>
                </a:uFill>
                <a:latin typeface="Times New Roman"/>
                <a:ea typeface="DejaVu Sans"/>
              </a:rPr>
              <a:t>all three </a:t>
            </a:r>
            <a:r>
              <a:rPr lang="en-US" sz="1600" b="0" strike="noStrike" spc="-1">
                <a:uFill>
                  <a:solidFill>
                    <a:srgbClr val="FFFFFF"/>
                  </a:solidFill>
                </a:uFill>
                <a:latin typeface="Times New Roman"/>
                <a:ea typeface="DejaVu Sans"/>
              </a:rPr>
              <a:t>targets </a:t>
            </a:r>
            <a:r>
              <a:rPr lang="en-US" sz="1600" b="0" strike="noStrike" spc="-1" smtClean="0">
                <a:uFill>
                  <a:solidFill>
                    <a:srgbClr val="FFFFFF"/>
                  </a:solidFill>
                </a:uFill>
                <a:latin typeface="Times New Roman"/>
                <a:ea typeface="DejaVu Sans"/>
              </a:rPr>
              <a:t>(</a:t>
            </a:r>
            <a:r>
              <a:rPr lang="en-US" sz="1600" spc="-1" baseline="30000" smtClean="0">
                <a:solidFill>
                  <a:srgbClr val="0000FF"/>
                </a:solidFill>
                <a:uFill>
                  <a:solidFill>
                    <a:srgbClr val="FFFFFF"/>
                  </a:solidFill>
                </a:uFill>
                <a:latin typeface="Times New Roman"/>
                <a:ea typeface="DejaVu Sans"/>
              </a:rPr>
              <a:t>9</a:t>
            </a:r>
            <a:r>
              <a:rPr lang="en-US" sz="1600" spc="-1" smtClean="0">
                <a:solidFill>
                  <a:srgbClr val="0000FF"/>
                </a:solidFill>
                <a:uFill>
                  <a:solidFill>
                    <a:srgbClr val="FFFFFF"/>
                  </a:solidFill>
                </a:uFill>
                <a:latin typeface="Times New Roman"/>
                <a:ea typeface="DejaVu Sans"/>
              </a:rPr>
              <a:t>Be</a:t>
            </a:r>
            <a:r>
              <a:rPr lang="en-US" sz="1600" b="0" strike="noStrike" spc="-1" smtClean="0">
                <a:uFill>
                  <a:solidFill>
                    <a:srgbClr val="FFFFFF"/>
                  </a:solidFill>
                </a:uFill>
                <a:latin typeface="Times New Roman"/>
                <a:ea typeface="DejaVu Sans"/>
              </a:rPr>
              <a:t>, </a:t>
            </a:r>
            <a:r>
              <a:rPr lang="en-US" sz="1600" spc="-1" baseline="30000">
                <a:solidFill>
                  <a:srgbClr val="0000FF"/>
                </a:solidFill>
                <a:uFill>
                  <a:solidFill>
                    <a:srgbClr val="FFFFFF"/>
                  </a:solidFill>
                </a:uFill>
                <a:latin typeface="Times New Roman"/>
              </a:rPr>
              <a:t>27</a:t>
            </a:r>
            <a:r>
              <a:rPr lang="en-US" sz="1600" spc="-1">
                <a:solidFill>
                  <a:srgbClr val="0000FF"/>
                </a:solidFill>
                <a:uFill>
                  <a:solidFill>
                    <a:srgbClr val="FFFFFF"/>
                  </a:solidFill>
                </a:uFill>
                <a:latin typeface="Times New Roman"/>
              </a:rPr>
              <a:t>Al</a:t>
            </a:r>
            <a:r>
              <a:rPr lang="en-US" sz="1600" b="0" strike="noStrike" spc="-1" smtClean="0">
                <a:uFill>
                  <a:solidFill>
                    <a:srgbClr val="FFFFFF"/>
                  </a:solidFill>
                </a:uFill>
                <a:latin typeface="Times New Roman"/>
                <a:ea typeface="DejaVu Sans"/>
              </a:rPr>
              <a:t>, </a:t>
            </a:r>
            <a:r>
              <a:rPr lang="en-US" sz="1600" spc="-1" baseline="30000">
                <a:solidFill>
                  <a:srgbClr val="0000FF"/>
                </a:solidFill>
                <a:uFill>
                  <a:solidFill>
                    <a:srgbClr val="FFFFFF"/>
                  </a:solidFill>
                </a:uFill>
                <a:latin typeface="Times New Roman"/>
              </a:rPr>
              <a:t>64</a:t>
            </a:r>
            <a:r>
              <a:rPr lang="en-US" sz="1600" spc="-1">
                <a:solidFill>
                  <a:srgbClr val="0000FF"/>
                </a:solidFill>
                <a:uFill>
                  <a:solidFill>
                    <a:srgbClr val="FFFFFF"/>
                  </a:solidFill>
                </a:uFill>
                <a:latin typeface="Times New Roman"/>
              </a:rPr>
              <a:t>Cu</a:t>
            </a:r>
            <a:r>
              <a:rPr lang="en-US" sz="1600" b="0" strike="noStrike" spc="-1" smtClean="0">
                <a:uFill>
                  <a:solidFill>
                    <a:srgbClr val="FFFFFF"/>
                  </a:solidFill>
                </a:uFill>
                <a:latin typeface="Times New Roman"/>
                <a:ea typeface="DejaVu Sans"/>
              </a:rPr>
              <a:t>), </a:t>
            </a:r>
            <a:r>
              <a:rPr lang="en-US" sz="1600" b="0" strike="noStrike" spc="-1" dirty="0">
                <a:uFill>
                  <a:solidFill>
                    <a:srgbClr val="FFFFFF"/>
                  </a:solidFill>
                </a:uFill>
                <a:latin typeface="Times New Roman"/>
                <a:ea typeface="DejaVu Sans"/>
              </a:rPr>
              <a:t>clearly demonstrating that this </a:t>
            </a:r>
            <a:r>
              <a:rPr lang="en-US" sz="1600" spc="-1" dirty="0" smtClean="0">
                <a:uFill>
                  <a:solidFill>
                    <a:srgbClr val="FFFFFF"/>
                  </a:solidFill>
                </a:uFill>
                <a:latin typeface="Times New Roman"/>
                <a:ea typeface="DejaVu Sans"/>
              </a:rPr>
              <a:t>effect</a:t>
            </a:r>
            <a:r>
              <a:rPr lang="en-US" sz="1600" b="0" strike="noStrike" spc="-1" dirty="0" smtClean="0">
                <a:uFill>
                  <a:solidFill>
                    <a:srgbClr val="FFFFFF"/>
                  </a:solidFill>
                </a:uFill>
                <a:latin typeface="Times New Roman"/>
                <a:ea typeface="DejaVu Sans"/>
              </a:rPr>
              <a:t> </a:t>
            </a:r>
            <a:r>
              <a:rPr lang="en-US" sz="1600" b="0" strike="noStrike" spc="-1" dirty="0">
                <a:uFill>
                  <a:solidFill>
                    <a:srgbClr val="FFFFFF"/>
                  </a:solidFill>
                </a:uFill>
                <a:latin typeface="Times New Roman"/>
                <a:ea typeface="DejaVu Sans"/>
              </a:rPr>
              <a:t>is independent of the target </a:t>
            </a:r>
            <a:r>
              <a:rPr lang="en-US" sz="1600" b="0" strike="noStrike" spc="-1">
                <a:uFill>
                  <a:solidFill>
                    <a:srgbClr val="FFFFFF"/>
                  </a:solidFill>
                </a:uFill>
                <a:latin typeface="Times New Roman"/>
                <a:ea typeface="DejaVu Sans"/>
              </a:rPr>
              <a:t>atomic </a:t>
            </a:r>
            <a:r>
              <a:rPr lang="en-US" sz="1600" b="0" strike="noStrike" spc="-1" smtClean="0">
                <a:uFill>
                  <a:solidFill>
                    <a:srgbClr val="FFFFFF"/>
                  </a:solidFill>
                </a:uFill>
                <a:latin typeface="Times New Roman"/>
                <a:ea typeface="DejaVu Sans"/>
              </a:rPr>
              <a:t>number</a:t>
            </a:r>
            <a:endParaRPr lang="en-US" sz="1600" b="0" strike="noStrike" spc="-1" dirty="0">
              <a:uFill>
                <a:solidFill>
                  <a:srgbClr val="FFFFFF"/>
                </a:solidFill>
              </a:uFill>
              <a:latin typeface="Arial"/>
            </a:endParaRPr>
          </a:p>
        </p:txBody>
      </p:sp>
      <p:pic>
        <p:nvPicPr>
          <p:cNvPr id="164" name="Picture 6"/>
          <p:cNvPicPr/>
          <p:nvPr/>
        </p:nvPicPr>
        <p:blipFill>
          <a:blip r:embed="rId3"/>
          <a:stretch/>
        </p:blipFill>
        <p:spPr>
          <a:xfrm>
            <a:off x="4154760" y="1071720"/>
            <a:ext cx="3778560" cy="2927520"/>
          </a:xfrm>
          <a:prstGeom prst="rect">
            <a:avLst/>
          </a:prstGeom>
          <a:ln>
            <a:noFill/>
          </a:ln>
        </p:spPr>
      </p:pic>
      <p:pic>
        <p:nvPicPr>
          <p:cNvPr id="165" name="Picture 7"/>
          <p:cNvPicPr/>
          <p:nvPr/>
        </p:nvPicPr>
        <p:blipFill>
          <a:blip r:embed="rId4"/>
          <a:stretch/>
        </p:blipFill>
        <p:spPr>
          <a:xfrm>
            <a:off x="7965360" y="1112760"/>
            <a:ext cx="3778560" cy="2871360"/>
          </a:xfrm>
          <a:prstGeom prst="rect">
            <a:avLst/>
          </a:prstGeom>
          <a:ln>
            <a:noFill/>
          </a:ln>
        </p:spPr>
      </p:pic>
      <p:pic>
        <p:nvPicPr>
          <p:cNvPr id="166" name="Picture 2"/>
          <p:cNvPicPr/>
          <p:nvPr/>
        </p:nvPicPr>
        <p:blipFill>
          <a:blip r:embed="rId5"/>
          <a:stretch/>
        </p:blipFill>
        <p:spPr>
          <a:xfrm>
            <a:off x="274320" y="1042560"/>
            <a:ext cx="3778560" cy="2979720"/>
          </a:xfrm>
          <a:prstGeom prst="rect">
            <a:avLst/>
          </a:prstGeom>
          <a:ln>
            <a:noFill/>
          </a:ln>
        </p:spPr>
      </p:pic>
    </p:spTree>
  </p:cSld>
  <p:clrMapOvr>
    <a:masterClrMapping/>
  </p:clrMapOvr>
  <p:transition>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Rectangle 25"/>
          <p:cNvSpPr/>
          <p:nvPr/>
        </p:nvSpPr>
        <p:spPr>
          <a:xfrm>
            <a:off x="1523880" y="0"/>
            <a:ext cx="9143640" cy="456840"/>
          </a:xfrm>
          <a:prstGeom prst="rect">
            <a:avLst/>
          </a:prstGeom>
          <a:noFill/>
          <a:ln w="9525">
            <a:noFill/>
          </a:ln>
        </p:spPr>
        <p:style>
          <a:lnRef idx="0">
            <a:scrgbClr r="0" g="0" b="0"/>
          </a:lnRef>
          <a:fillRef idx="0">
            <a:scrgbClr r="0" g="0" b="0"/>
          </a:fillRef>
          <a:effectRef idx="0">
            <a:scrgbClr r="0" g="0" b="0"/>
          </a:effectRef>
          <a:fontRef idx="minor"/>
        </p:style>
      </p:sp>
      <p:sp>
        <p:nvSpPr>
          <p:cNvPr id="196" name="Rectangle 27"/>
          <p:cNvSpPr/>
          <p:nvPr/>
        </p:nvSpPr>
        <p:spPr>
          <a:xfrm>
            <a:off x="1523880" y="0"/>
            <a:ext cx="9143640" cy="456840"/>
          </a:xfrm>
          <a:prstGeom prst="rect">
            <a:avLst/>
          </a:prstGeom>
          <a:noFill/>
          <a:ln w="9525">
            <a:noFill/>
          </a:ln>
        </p:spPr>
        <p:style>
          <a:lnRef idx="0">
            <a:scrgbClr r="0" g="0" b="0"/>
          </a:lnRef>
          <a:fillRef idx="0">
            <a:scrgbClr r="0" g="0" b="0"/>
          </a:fillRef>
          <a:effectRef idx="0">
            <a:scrgbClr r="0" g="0" b="0"/>
          </a:effectRef>
          <a:fontRef idx="minor"/>
        </p:style>
      </p:sp>
      <p:sp>
        <p:nvSpPr>
          <p:cNvPr id="198" name="Rectangle 29"/>
          <p:cNvSpPr/>
          <p:nvPr/>
        </p:nvSpPr>
        <p:spPr>
          <a:xfrm>
            <a:off x="1523880" y="0"/>
            <a:ext cx="9143640" cy="456840"/>
          </a:xfrm>
          <a:prstGeom prst="rect">
            <a:avLst/>
          </a:prstGeom>
          <a:noFill/>
          <a:ln w="9525">
            <a:noFill/>
          </a:ln>
        </p:spPr>
        <p:style>
          <a:lnRef idx="0">
            <a:scrgbClr r="0" g="0" b="0"/>
          </a:lnRef>
          <a:fillRef idx="0">
            <a:scrgbClr r="0" g="0" b="0"/>
          </a:fillRef>
          <a:effectRef idx="0">
            <a:scrgbClr r="0" g="0" b="0"/>
          </a:effectRef>
          <a:fontRef idx="minor"/>
        </p:style>
      </p:sp>
      <p:sp>
        <p:nvSpPr>
          <p:cNvPr id="201" name="Text Box 2"/>
          <p:cNvSpPr/>
          <p:nvPr/>
        </p:nvSpPr>
        <p:spPr>
          <a:xfrm>
            <a:off x="3472405" y="152280"/>
            <a:ext cx="8091515" cy="456840"/>
          </a:xfrm>
          <a:prstGeom prst="rect">
            <a:avLst/>
          </a:prstGeom>
          <a:noFill/>
          <a:ln w="9525">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lnSpc>
                <a:spcPct val="100000"/>
              </a:lnSpc>
              <a:buNone/>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r>
              <a:rPr lang="en-US" sz="2400" spc="-1" dirty="0">
                <a:solidFill>
                  <a:srgbClr val="0066FF"/>
                </a:solidFill>
                <a:latin typeface="Calibri"/>
              </a:rPr>
              <a:t>Experimental data  from GSI-FRS</a:t>
            </a:r>
            <a:r>
              <a:rPr lang="ru-RU" sz="2400" spc="-1" dirty="0">
                <a:solidFill>
                  <a:srgbClr val="0066FF"/>
                </a:solidFill>
                <a:latin typeface="Calibri"/>
              </a:rPr>
              <a:t> </a:t>
            </a:r>
            <a:endParaRPr lang="ru-RU" sz="2400" b="0" strike="noStrike" spc="-1" dirty="0">
              <a:latin typeface="Arial"/>
            </a:endParaRPr>
          </a:p>
        </p:txBody>
      </p:sp>
      <p:pic>
        <p:nvPicPr>
          <p:cNvPr id="13" name="Picture 8"/>
          <p:cNvPicPr>
            <a:picLocks noChangeAspect="1" noChangeArrowheads="1"/>
          </p:cNvPicPr>
          <p:nvPr/>
        </p:nvPicPr>
        <p:blipFill>
          <a:blip r:embed="rId3" cstate="print"/>
          <a:srcRect/>
          <a:stretch>
            <a:fillRect/>
          </a:stretch>
        </p:blipFill>
        <p:spPr bwMode="auto">
          <a:xfrm>
            <a:off x="2367875" y="914400"/>
            <a:ext cx="1819275" cy="1314450"/>
          </a:xfrm>
          <a:prstGeom prst="rect">
            <a:avLst/>
          </a:prstGeom>
          <a:noFill/>
          <a:ln w="9525">
            <a:noFill/>
            <a:miter lim="800000"/>
            <a:headEnd/>
            <a:tailEnd/>
          </a:ln>
          <a:effectLst/>
        </p:spPr>
      </p:pic>
      <p:pic>
        <p:nvPicPr>
          <p:cNvPr id="15" name="Picture 2"/>
          <p:cNvPicPr>
            <a:picLocks noChangeAspect="1" noChangeArrowheads="1"/>
          </p:cNvPicPr>
          <p:nvPr/>
        </p:nvPicPr>
        <p:blipFill>
          <a:blip r:embed="rId4" cstate="print"/>
          <a:srcRect/>
          <a:stretch>
            <a:fillRect/>
          </a:stretch>
        </p:blipFill>
        <p:spPr bwMode="auto">
          <a:xfrm>
            <a:off x="846170" y="990219"/>
            <a:ext cx="1431217" cy="4303193"/>
          </a:xfrm>
          <a:prstGeom prst="rect">
            <a:avLst/>
          </a:prstGeom>
          <a:noFill/>
          <a:ln w="9525">
            <a:noFill/>
            <a:miter lim="800000"/>
            <a:headEnd/>
            <a:tailEnd/>
          </a:ln>
          <a:effectLst/>
        </p:spPr>
      </p:pic>
      <p:pic>
        <p:nvPicPr>
          <p:cNvPr id="19" name="Picture 3"/>
          <p:cNvPicPr>
            <a:picLocks noChangeAspect="1" noChangeArrowheads="1"/>
          </p:cNvPicPr>
          <p:nvPr/>
        </p:nvPicPr>
        <p:blipFill>
          <a:blip r:embed="rId5" cstate="print"/>
          <a:srcRect/>
          <a:stretch>
            <a:fillRect/>
          </a:stretch>
        </p:blipFill>
        <p:spPr bwMode="auto">
          <a:xfrm>
            <a:off x="681950" y="1033879"/>
            <a:ext cx="219075" cy="4162425"/>
          </a:xfrm>
          <a:prstGeom prst="rect">
            <a:avLst/>
          </a:prstGeom>
          <a:noFill/>
          <a:ln w="9525">
            <a:noFill/>
            <a:miter lim="800000"/>
            <a:headEnd/>
            <a:tailEnd/>
          </a:ln>
          <a:effectLst/>
        </p:spPr>
      </p:pic>
      <p:sp>
        <p:nvSpPr>
          <p:cNvPr id="20" name="TextBox 19"/>
          <p:cNvSpPr txBox="1"/>
          <p:nvPr/>
        </p:nvSpPr>
        <p:spPr>
          <a:xfrm>
            <a:off x="251761" y="5274795"/>
            <a:ext cx="2505953" cy="1077218"/>
          </a:xfrm>
          <a:prstGeom prst="rect">
            <a:avLst/>
          </a:prstGeom>
          <a:solidFill>
            <a:schemeClr val="bg1"/>
          </a:solidFill>
          <a:ln>
            <a:noFill/>
          </a:ln>
        </p:spPr>
        <p:txBody>
          <a:bodyPr wrap="square" rtlCol="0">
            <a:spAutoFit/>
          </a:bodyPr>
          <a:lstStyle/>
          <a:p>
            <a:pPr algn="ctr"/>
            <a:r>
              <a:rPr lang="en-US" sz="1200" baseline="70000" dirty="0">
                <a:solidFill>
                  <a:srgbClr val="0033CC"/>
                </a:solidFill>
              </a:rPr>
              <a:t>56</a:t>
            </a:r>
            <a:r>
              <a:rPr lang="en-US" sz="1600" dirty="0">
                <a:solidFill>
                  <a:srgbClr val="0033CC"/>
                </a:solidFill>
              </a:rPr>
              <a:t>Fe fragmentation on </a:t>
            </a:r>
            <a:r>
              <a:rPr lang="ru-RU" sz="1600" dirty="0">
                <a:solidFill>
                  <a:srgbClr val="0033CC"/>
                </a:solidFill>
              </a:rPr>
              <a:t> </a:t>
            </a:r>
            <a:r>
              <a:rPr lang="en-US" sz="1600">
                <a:solidFill>
                  <a:srgbClr val="0033CC"/>
                </a:solidFill>
              </a:rPr>
              <a:t>hydrogen target;</a:t>
            </a:r>
            <a:endParaRPr lang="en-US" sz="1600" dirty="0">
              <a:solidFill>
                <a:srgbClr val="0033CC"/>
              </a:solidFill>
            </a:endParaRPr>
          </a:p>
          <a:p>
            <a:pPr algn="ctr"/>
            <a:r>
              <a:rPr lang="en-US" sz="1600" dirty="0">
                <a:solidFill>
                  <a:srgbClr val="0033CC"/>
                </a:solidFill>
              </a:rPr>
              <a:t> </a:t>
            </a:r>
            <a:r>
              <a:rPr lang="en-US" sz="1600" b="0" dirty="0">
                <a:solidFill>
                  <a:srgbClr val="0033CC"/>
                </a:solidFill>
              </a:rPr>
              <a:t>(</a:t>
            </a:r>
            <a:r>
              <a:rPr lang="el-GR" sz="1600" i="1" dirty="0">
                <a:solidFill>
                  <a:srgbClr val="0033CC"/>
                </a:solidFill>
              </a:rPr>
              <a:t>β</a:t>
            </a:r>
            <a:r>
              <a:rPr lang="en-US" sz="1000" b="1" dirty="0">
                <a:solidFill>
                  <a:srgbClr val="0033CC"/>
                </a:solidFill>
                <a:sym typeface="Symbol"/>
              </a:rPr>
              <a:t>||</a:t>
            </a:r>
            <a:r>
              <a:rPr lang="ru-RU" sz="1600" b="1" dirty="0">
                <a:solidFill>
                  <a:srgbClr val="0033CC"/>
                </a:solidFill>
                <a:sym typeface="Symbol"/>
              </a:rPr>
              <a:t> , </a:t>
            </a:r>
            <a:r>
              <a:rPr lang="el-GR" sz="1600" i="1" dirty="0">
                <a:solidFill>
                  <a:srgbClr val="0033CC"/>
                </a:solidFill>
                <a:sym typeface="Symbol"/>
              </a:rPr>
              <a:t>β</a:t>
            </a:r>
            <a:r>
              <a:rPr lang="en-US" sz="1000" b="1" dirty="0">
                <a:solidFill>
                  <a:srgbClr val="0033CC"/>
                </a:solidFill>
                <a:sym typeface="Symbol"/>
              </a:rPr>
              <a:t></a:t>
            </a:r>
            <a:r>
              <a:rPr lang="ru-RU" sz="1600" b="0" dirty="0">
                <a:solidFill>
                  <a:srgbClr val="0033CC"/>
                </a:solidFill>
              </a:rPr>
              <a:t>)</a:t>
            </a:r>
            <a:r>
              <a:rPr lang="en-US" sz="1600" b="0" dirty="0">
                <a:solidFill>
                  <a:srgbClr val="0033CC"/>
                </a:solidFill>
              </a:rPr>
              <a:t> in the rest frame of incident nucleus </a:t>
            </a:r>
            <a:endParaRPr lang="ru-RU" sz="1600" b="0" dirty="0">
              <a:solidFill>
                <a:srgbClr val="0033CC"/>
              </a:solidFill>
            </a:endParaRPr>
          </a:p>
        </p:txBody>
      </p:sp>
      <p:cxnSp>
        <p:nvCxnSpPr>
          <p:cNvPr id="21" name="Прямая соединительная линия 20"/>
          <p:cNvCxnSpPr/>
          <p:nvPr/>
        </p:nvCxnSpPr>
        <p:spPr bwMode="auto">
          <a:xfrm flipV="1">
            <a:off x="881975" y="4267200"/>
            <a:ext cx="1314450" cy="47625"/>
          </a:xfrm>
          <a:prstGeom prst="line">
            <a:avLst/>
          </a:prstGeom>
          <a:solidFill>
            <a:srgbClr val="00B8FF"/>
          </a:solidFill>
          <a:ln w="19050" cap="flat" cmpd="sng" algn="ctr">
            <a:solidFill>
              <a:srgbClr val="0033CC"/>
            </a:solidFill>
            <a:prstDash val="solid"/>
            <a:round/>
            <a:headEnd type="none" w="med" len="med"/>
            <a:tailEnd type="none" w="med" len="med"/>
          </a:ln>
          <a:effectLst/>
        </p:spPr>
      </p:cxnSp>
      <p:cxnSp>
        <p:nvCxnSpPr>
          <p:cNvPr id="22" name="Прямая соединительная линия 21"/>
          <p:cNvCxnSpPr/>
          <p:nvPr/>
        </p:nvCxnSpPr>
        <p:spPr bwMode="auto">
          <a:xfrm>
            <a:off x="891500" y="3200400"/>
            <a:ext cx="1295400" cy="53975"/>
          </a:xfrm>
          <a:prstGeom prst="line">
            <a:avLst/>
          </a:prstGeom>
          <a:solidFill>
            <a:srgbClr val="00B8FF"/>
          </a:solidFill>
          <a:ln w="19050" cap="flat" cmpd="sng" algn="ctr">
            <a:solidFill>
              <a:srgbClr val="0033CC"/>
            </a:solidFill>
            <a:prstDash val="solid"/>
            <a:round/>
            <a:headEnd type="none" w="med" len="med"/>
            <a:tailEnd type="none" w="med" len="med"/>
          </a:ln>
          <a:effectLst/>
        </p:spPr>
      </p:cxnSp>
      <p:cxnSp>
        <p:nvCxnSpPr>
          <p:cNvPr id="23" name="Прямая соединительная линия 22"/>
          <p:cNvCxnSpPr/>
          <p:nvPr/>
        </p:nvCxnSpPr>
        <p:spPr bwMode="auto">
          <a:xfrm>
            <a:off x="891500" y="4562475"/>
            <a:ext cx="1295400" cy="53975"/>
          </a:xfrm>
          <a:prstGeom prst="line">
            <a:avLst/>
          </a:prstGeom>
          <a:solidFill>
            <a:srgbClr val="00B8FF"/>
          </a:solidFill>
          <a:ln w="19050" cap="flat" cmpd="sng" algn="ctr">
            <a:solidFill>
              <a:srgbClr val="0033CC"/>
            </a:solidFill>
            <a:prstDash val="solid"/>
            <a:round/>
            <a:headEnd type="none" w="med" len="med"/>
            <a:tailEnd type="none" w="med" len="med"/>
          </a:ln>
          <a:effectLst/>
        </p:spPr>
      </p:cxnSp>
      <p:cxnSp>
        <p:nvCxnSpPr>
          <p:cNvPr id="24" name="Прямая соединительная линия 23"/>
          <p:cNvCxnSpPr/>
          <p:nvPr/>
        </p:nvCxnSpPr>
        <p:spPr bwMode="auto">
          <a:xfrm flipV="1">
            <a:off x="881975" y="2895600"/>
            <a:ext cx="1314450" cy="47625"/>
          </a:xfrm>
          <a:prstGeom prst="line">
            <a:avLst/>
          </a:prstGeom>
          <a:solidFill>
            <a:srgbClr val="00B8FF"/>
          </a:solidFill>
          <a:ln w="19050" cap="flat" cmpd="sng" algn="ctr">
            <a:solidFill>
              <a:srgbClr val="0033CC"/>
            </a:solidFill>
            <a:prstDash val="solid"/>
            <a:round/>
            <a:headEnd type="none" w="med" len="med"/>
            <a:tailEnd type="none" w="med" len="med"/>
          </a:ln>
          <a:effectLst/>
        </p:spPr>
      </p:cxnSp>
      <p:cxnSp>
        <p:nvCxnSpPr>
          <p:cNvPr id="25" name="Прямая соединительная линия 24"/>
          <p:cNvCxnSpPr/>
          <p:nvPr/>
        </p:nvCxnSpPr>
        <p:spPr bwMode="auto">
          <a:xfrm>
            <a:off x="891500" y="1822450"/>
            <a:ext cx="1295400" cy="53975"/>
          </a:xfrm>
          <a:prstGeom prst="line">
            <a:avLst/>
          </a:prstGeom>
          <a:solidFill>
            <a:srgbClr val="00B8FF"/>
          </a:solidFill>
          <a:ln w="19050" cap="flat" cmpd="sng" algn="ctr">
            <a:solidFill>
              <a:srgbClr val="0033CC"/>
            </a:solidFill>
            <a:prstDash val="solid"/>
            <a:round/>
            <a:headEnd type="none" w="med" len="med"/>
            <a:tailEnd type="none" w="med" len="med"/>
          </a:ln>
          <a:effectLst/>
        </p:spPr>
      </p:cxnSp>
      <p:cxnSp>
        <p:nvCxnSpPr>
          <p:cNvPr id="26" name="Прямая соединительная линия 25"/>
          <p:cNvCxnSpPr/>
          <p:nvPr/>
        </p:nvCxnSpPr>
        <p:spPr bwMode="auto">
          <a:xfrm flipV="1">
            <a:off x="881975" y="1524000"/>
            <a:ext cx="1314450" cy="47625"/>
          </a:xfrm>
          <a:prstGeom prst="line">
            <a:avLst/>
          </a:prstGeom>
          <a:solidFill>
            <a:srgbClr val="00B8FF"/>
          </a:solidFill>
          <a:ln w="19050" cap="flat" cmpd="sng" algn="ctr">
            <a:solidFill>
              <a:srgbClr val="0033CC"/>
            </a:solidFill>
            <a:prstDash val="solid"/>
            <a:round/>
            <a:headEnd type="none" w="med" len="med"/>
            <a:tailEnd type="none" w="med" len="med"/>
          </a:ln>
          <a:effectLst/>
        </p:spPr>
      </p:cxnSp>
      <p:cxnSp>
        <p:nvCxnSpPr>
          <p:cNvPr id="27" name="Прямая со стрелкой 26"/>
          <p:cNvCxnSpPr/>
          <p:nvPr/>
        </p:nvCxnSpPr>
        <p:spPr bwMode="auto">
          <a:xfrm flipV="1">
            <a:off x="1443950" y="3048001"/>
            <a:ext cx="304800" cy="457199"/>
          </a:xfrm>
          <a:prstGeom prst="straightConnector1">
            <a:avLst/>
          </a:prstGeom>
          <a:solidFill>
            <a:srgbClr val="00B8FF"/>
          </a:solidFill>
          <a:ln w="19050" cap="flat" cmpd="sng" algn="ctr">
            <a:solidFill>
              <a:srgbClr val="0033CC"/>
            </a:solidFill>
            <a:prstDash val="solid"/>
            <a:round/>
            <a:headEnd type="oval" w="med" len="med"/>
            <a:tailEnd type="arrow"/>
          </a:ln>
          <a:effectLst/>
        </p:spPr>
      </p:cxnSp>
      <p:pic>
        <p:nvPicPr>
          <p:cNvPr id="28" name="Picture 5"/>
          <p:cNvPicPr>
            <a:picLocks noChangeAspect="1" noChangeArrowheads="1"/>
          </p:cNvPicPr>
          <p:nvPr/>
        </p:nvPicPr>
        <p:blipFill>
          <a:blip r:embed="rId6" cstate="print"/>
          <a:srcRect/>
          <a:stretch>
            <a:fillRect/>
          </a:stretch>
        </p:blipFill>
        <p:spPr bwMode="auto">
          <a:xfrm>
            <a:off x="2358350" y="2533650"/>
            <a:ext cx="1781175" cy="1085850"/>
          </a:xfrm>
          <a:prstGeom prst="rect">
            <a:avLst/>
          </a:prstGeom>
          <a:noFill/>
          <a:ln w="9525">
            <a:noFill/>
            <a:miter lim="800000"/>
            <a:headEnd/>
            <a:tailEnd/>
          </a:ln>
          <a:effectLst/>
        </p:spPr>
      </p:pic>
      <p:pic>
        <p:nvPicPr>
          <p:cNvPr id="29" name="Picture 6"/>
          <p:cNvPicPr>
            <a:picLocks noChangeAspect="1" noChangeArrowheads="1"/>
          </p:cNvPicPr>
          <p:nvPr/>
        </p:nvPicPr>
        <p:blipFill>
          <a:blip r:embed="rId7" cstate="print"/>
          <a:srcRect/>
          <a:stretch>
            <a:fillRect/>
          </a:stretch>
        </p:blipFill>
        <p:spPr bwMode="auto">
          <a:xfrm>
            <a:off x="2282150" y="3914775"/>
            <a:ext cx="1819275" cy="1314450"/>
          </a:xfrm>
          <a:prstGeom prst="rect">
            <a:avLst/>
          </a:prstGeom>
          <a:noFill/>
          <a:ln w="9525">
            <a:noFill/>
            <a:miter lim="800000"/>
            <a:headEnd/>
            <a:tailEnd/>
          </a:ln>
          <a:effectLst/>
        </p:spPr>
      </p:pic>
      <p:sp>
        <p:nvSpPr>
          <p:cNvPr id="30" name="TextBox 29"/>
          <p:cNvSpPr txBox="1"/>
          <p:nvPr/>
        </p:nvSpPr>
        <p:spPr>
          <a:xfrm>
            <a:off x="1901150" y="2286000"/>
            <a:ext cx="685800" cy="338554"/>
          </a:xfrm>
          <a:prstGeom prst="rect">
            <a:avLst/>
          </a:prstGeom>
          <a:solidFill>
            <a:schemeClr val="bg1"/>
          </a:solidFill>
          <a:ln>
            <a:solidFill>
              <a:srgbClr val="CC6600"/>
            </a:solidFill>
          </a:ln>
        </p:spPr>
        <p:txBody>
          <a:bodyPr wrap="square" rtlCol="0">
            <a:spAutoFit/>
          </a:bodyPr>
          <a:lstStyle/>
          <a:p>
            <a:pPr algn="ctr"/>
            <a:r>
              <a:rPr lang="en-US" sz="1200" b="1" baseline="70000" dirty="0">
                <a:solidFill>
                  <a:srgbClr val="0033CC"/>
                </a:solidFill>
              </a:rPr>
              <a:t>10</a:t>
            </a:r>
            <a:r>
              <a:rPr lang="en-US" sz="1600" b="1" dirty="0">
                <a:solidFill>
                  <a:srgbClr val="0033CC"/>
                </a:solidFill>
              </a:rPr>
              <a:t>B</a:t>
            </a:r>
            <a:endParaRPr lang="ru-RU" sz="1600" b="1" dirty="0">
              <a:solidFill>
                <a:srgbClr val="0033CC"/>
              </a:solidFill>
            </a:endParaRPr>
          </a:p>
        </p:txBody>
      </p:sp>
      <p:sp>
        <p:nvSpPr>
          <p:cNvPr id="31" name="TextBox 30"/>
          <p:cNvSpPr txBox="1"/>
          <p:nvPr/>
        </p:nvSpPr>
        <p:spPr>
          <a:xfrm>
            <a:off x="1901150" y="3700046"/>
            <a:ext cx="685800" cy="338554"/>
          </a:xfrm>
          <a:prstGeom prst="rect">
            <a:avLst/>
          </a:prstGeom>
          <a:solidFill>
            <a:schemeClr val="bg1"/>
          </a:solidFill>
          <a:ln>
            <a:solidFill>
              <a:srgbClr val="CC6600"/>
            </a:solidFill>
          </a:ln>
        </p:spPr>
        <p:txBody>
          <a:bodyPr wrap="square" rtlCol="0">
            <a:spAutoFit/>
          </a:bodyPr>
          <a:lstStyle/>
          <a:p>
            <a:pPr algn="ctr"/>
            <a:r>
              <a:rPr lang="en-US" sz="1200" b="1" baseline="70000" dirty="0">
                <a:solidFill>
                  <a:srgbClr val="0033CC"/>
                </a:solidFill>
              </a:rPr>
              <a:t>6</a:t>
            </a:r>
            <a:r>
              <a:rPr lang="en-US" sz="1600" b="1" dirty="0">
                <a:solidFill>
                  <a:srgbClr val="0033CC"/>
                </a:solidFill>
              </a:rPr>
              <a:t>L</a:t>
            </a:r>
            <a:r>
              <a:rPr lang="en-US" sz="1600" dirty="0">
                <a:solidFill>
                  <a:srgbClr val="0033CC"/>
                </a:solidFill>
              </a:rPr>
              <a:t>i</a:t>
            </a:r>
            <a:endParaRPr lang="ru-RU" sz="1600" dirty="0">
              <a:solidFill>
                <a:srgbClr val="0033CC"/>
              </a:solidFill>
            </a:endParaRPr>
          </a:p>
        </p:txBody>
      </p:sp>
      <p:sp>
        <p:nvSpPr>
          <p:cNvPr id="32" name="Прямоугольник 31"/>
          <p:cNvSpPr/>
          <p:nvPr/>
        </p:nvSpPr>
        <p:spPr>
          <a:xfrm>
            <a:off x="2586950" y="5341203"/>
            <a:ext cx="1600200" cy="830997"/>
          </a:xfrm>
          <a:prstGeom prst="rect">
            <a:avLst/>
          </a:prstGeom>
        </p:spPr>
        <p:txBody>
          <a:bodyPr wrap="square">
            <a:spAutoFit/>
          </a:bodyPr>
          <a:lstStyle/>
          <a:p>
            <a:pPr algn="ctr"/>
            <a:r>
              <a:rPr lang="en-US" sz="1600" dirty="0">
                <a:solidFill>
                  <a:srgbClr val="0033CC"/>
                </a:solidFill>
              </a:rPr>
              <a:t>Velocity spectra in the rest frame </a:t>
            </a:r>
            <a:endParaRPr lang="ru-RU" sz="1600" dirty="0"/>
          </a:p>
        </p:txBody>
      </p:sp>
      <p:sp>
        <p:nvSpPr>
          <p:cNvPr id="33" name="TextBox 32"/>
          <p:cNvSpPr txBox="1"/>
          <p:nvPr/>
        </p:nvSpPr>
        <p:spPr>
          <a:xfrm>
            <a:off x="1901150" y="914400"/>
            <a:ext cx="685800" cy="338554"/>
          </a:xfrm>
          <a:prstGeom prst="rect">
            <a:avLst/>
          </a:prstGeom>
          <a:solidFill>
            <a:schemeClr val="bg1"/>
          </a:solidFill>
          <a:ln>
            <a:solidFill>
              <a:srgbClr val="CC6600"/>
            </a:solidFill>
          </a:ln>
        </p:spPr>
        <p:txBody>
          <a:bodyPr wrap="square" rtlCol="0">
            <a:spAutoFit/>
          </a:bodyPr>
          <a:lstStyle/>
          <a:p>
            <a:pPr algn="ctr"/>
            <a:r>
              <a:rPr lang="en-US" sz="1200" b="1" baseline="70000" dirty="0">
                <a:solidFill>
                  <a:srgbClr val="0033CC"/>
                </a:solidFill>
              </a:rPr>
              <a:t>12</a:t>
            </a:r>
            <a:r>
              <a:rPr lang="en-US" sz="1600" b="1" dirty="0">
                <a:solidFill>
                  <a:srgbClr val="0033CC"/>
                </a:solidFill>
              </a:rPr>
              <a:t>C</a:t>
            </a:r>
            <a:endParaRPr lang="ru-RU" sz="1600" b="1" dirty="0">
              <a:solidFill>
                <a:srgbClr val="0033CC"/>
              </a:solidFill>
            </a:endParaRPr>
          </a:p>
        </p:txBody>
      </p:sp>
      <p:sp>
        <p:nvSpPr>
          <p:cNvPr id="34" name="TextBox 33"/>
          <p:cNvSpPr txBox="1"/>
          <p:nvPr/>
        </p:nvSpPr>
        <p:spPr>
          <a:xfrm>
            <a:off x="711125" y="3437751"/>
            <a:ext cx="1661682" cy="307777"/>
          </a:xfrm>
          <a:prstGeom prst="rect">
            <a:avLst/>
          </a:prstGeom>
          <a:noFill/>
        </p:spPr>
        <p:txBody>
          <a:bodyPr wrap="square" rtlCol="0">
            <a:spAutoFit/>
          </a:bodyPr>
          <a:lstStyle/>
          <a:p>
            <a:pPr algn="ctr"/>
            <a:r>
              <a:rPr lang="en-US" sz="1400" b="1" dirty="0">
                <a:solidFill>
                  <a:srgbClr val="002060"/>
                </a:solidFill>
              </a:rPr>
              <a:t>Capture angle</a:t>
            </a:r>
            <a:endParaRPr lang="ru-RU" sz="1400" b="1" dirty="0">
              <a:solidFill>
                <a:srgbClr val="002060"/>
              </a:solidFill>
            </a:endParaRPr>
          </a:p>
        </p:txBody>
      </p:sp>
      <p:sp>
        <p:nvSpPr>
          <p:cNvPr id="35" name="Rectangle 6"/>
          <p:cNvSpPr>
            <a:spLocks noChangeArrowheads="1"/>
          </p:cNvSpPr>
          <p:nvPr/>
        </p:nvSpPr>
        <p:spPr bwMode="auto">
          <a:xfrm>
            <a:off x="4526666" y="1037412"/>
            <a:ext cx="7036440" cy="5379038"/>
          </a:xfrm>
          <a:prstGeom prst="rect">
            <a:avLst/>
          </a:prstGeom>
          <a:noFill/>
          <a:ln w="9525">
            <a:noFill/>
            <a:miter lim="800000"/>
            <a:headEnd/>
            <a:tailEnd/>
          </a:ln>
        </p:spPr>
        <p:txBody>
          <a:bodyPr wrap="square" lIns="90000" tIns="46800" rIns="90000" bIns="46800">
            <a:spAutoFit/>
          </a:bodyPr>
          <a:lstStyle/>
          <a:p>
            <a:pPr marL="173038" indent="-173038" algn="just">
              <a:lnSpc>
                <a:spcPct val="150000"/>
              </a:lnSpc>
              <a:buClr>
                <a:schemeClr val="accent2">
                  <a:lumMod val="75000"/>
                </a:schemeClr>
              </a:buClr>
              <a:buSzPct val="120000"/>
              <a:buFont typeface="Wingdings" panose="05000000000000000000" pitchFamily="2" charset="2"/>
              <a:buChar char="Ø"/>
              <a:tabLst>
                <a:tab pos="173038"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600" dirty="0"/>
              <a:t> </a:t>
            </a:r>
            <a:r>
              <a:rPr lang="en-US" sz="1700" dirty="0">
                <a:latin typeface="Times New Roman" panose="02020603050405020304" pitchFamily="18" charset="0"/>
                <a:cs typeface="Times New Roman" panose="02020603050405020304" pitchFamily="18" charset="0"/>
              </a:rPr>
              <a:t>Similar experimental data were obtained in the GSI-FRS experiment at the SIS heavy-ion synchrotron</a:t>
            </a:r>
          </a:p>
          <a:p>
            <a:pPr marL="173038" indent="-173038" algn="just">
              <a:lnSpc>
                <a:spcPct val="150000"/>
              </a:lnSpc>
              <a:buClr>
                <a:schemeClr val="accent2">
                  <a:lumMod val="75000"/>
                </a:schemeClr>
              </a:buClr>
              <a:buSzPct val="120000"/>
              <a:buFont typeface="Wingdings" panose="05000000000000000000" pitchFamily="2" charset="2"/>
              <a:buChar char="Ø"/>
              <a:tabLst>
                <a:tab pos="173038"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700" dirty="0">
                <a:latin typeface="Times New Roman" panose="02020603050405020304" pitchFamily="18" charset="0"/>
                <a:cs typeface="Times New Roman" panose="02020603050405020304" pitchFamily="18" charset="0"/>
              </a:rPr>
              <a:t> Experimental data were obtained on the fragmentation of </a:t>
            </a:r>
            <a:r>
              <a:rPr lang="en-US" sz="1700" baseline="30000" dirty="0">
                <a:solidFill>
                  <a:srgbClr val="1419EE"/>
                </a:solidFill>
                <a:latin typeface="Times New Roman" panose="02020603050405020304" pitchFamily="18" charset="0"/>
                <a:cs typeface="Times New Roman" panose="02020603050405020304" pitchFamily="18" charset="0"/>
              </a:rPr>
              <a:t>56</a:t>
            </a:r>
            <a:r>
              <a:rPr lang="en-US" sz="1700" dirty="0">
                <a:solidFill>
                  <a:srgbClr val="1419EE"/>
                </a:solidFill>
                <a:latin typeface="Times New Roman" panose="02020603050405020304" pitchFamily="18" charset="0"/>
                <a:cs typeface="Times New Roman" panose="02020603050405020304" pitchFamily="18" charset="0"/>
              </a:rPr>
              <a:t>Fe</a:t>
            </a:r>
            <a:r>
              <a:rPr lang="en-US" sz="1700" dirty="0">
                <a:latin typeface="Times New Roman" panose="02020603050405020304" pitchFamily="18" charset="0"/>
                <a:cs typeface="Times New Roman" panose="02020603050405020304" pitchFamily="18" charset="0"/>
              </a:rPr>
              <a:t> at an energy of 1 GeV/nucleon on various targets (hydrogen, titanium, etc.)</a:t>
            </a:r>
          </a:p>
          <a:p>
            <a:pPr marL="173038" indent="-173038" algn="just">
              <a:lnSpc>
                <a:spcPct val="150000"/>
              </a:lnSpc>
              <a:buClr>
                <a:schemeClr val="accent2">
                  <a:lumMod val="75000"/>
                </a:schemeClr>
              </a:buClr>
              <a:buSzPct val="120000"/>
              <a:buFont typeface="Wingdings" panose="05000000000000000000" pitchFamily="2" charset="2"/>
              <a:buChar char="Ø"/>
              <a:tabLst>
                <a:tab pos="173038"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700" dirty="0">
                <a:latin typeface="Times New Roman" panose="02020603050405020304" pitchFamily="18" charset="0"/>
                <a:cs typeface="Times New Roman" panose="02020603050405020304" pitchFamily="18" charset="0"/>
              </a:rPr>
              <a:t> The detector was constructed as a magnetic spectrometer, which made it possible to measure the velocity β with high accuracy</a:t>
            </a:r>
            <a:endParaRPr lang="en-US" sz="1700" b="0" dirty="0">
              <a:solidFill>
                <a:schemeClr val="tx1"/>
              </a:solidFill>
              <a:latin typeface="Times New Roman" panose="02020603050405020304" pitchFamily="18" charset="0"/>
              <a:cs typeface="Times New Roman" panose="02020603050405020304" pitchFamily="18" charset="0"/>
            </a:endParaRPr>
          </a:p>
          <a:p>
            <a:pPr marL="173038" indent="-173038" algn="just">
              <a:lnSpc>
                <a:spcPct val="160000"/>
              </a:lnSpc>
              <a:buClr>
                <a:schemeClr val="accent2">
                  <a:lumMod val="75000"/>
                </a:schemeClr>
              </a:buClr>
              <a:buSzPct val="120000"/>
              <a:buFont typeface="Wingdings" pitchFamily="2" charset="2"/>
              <a:buChar char="Ø"/>
              <a:tabLst>
                <a:tab pos="173038"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700" dirty="0">
                <a:latin typeface="Times New Roman" panose="02020603050405020304" pitchFamily="18" charset="0"/>
                <a:cs typeface="Times New Roman" panose="02020603050405020304" pitchFamily="18" charset="0"/>
              </a:rPr>
              <a:t> A wide range of fragments heavier than </a:t>
            </a:r>
            <a:r>
              <a:rPr lang="en-US" sz="1700" baseline="30000" dirty="0">
                <a:solidFill>
                  <a:srgbClr val="1419EE"/>
                </a:solidFill>
                <a:latin typeface="Times New Roman" panose="02020603050405020304" pitchFamily="18" charset="0"/>
                <a:cs typeface="Times New Roman" panose="02020603050405020304" pitchFamily="18" charset="0"/>
              </a:rPr>
              <a:t>6</a:t>
            </a:r>
            <a:r>
              <a:rPr lang="en-US" sz="1700" dirty="0">
                <a:solidFill>
                  <a:srgbClr val="1419EE"/>
                </a:solidFill>
                <a:latin typeface="Times New Roman" panose="02020603050405020304" pitchFamily="18" charset="0"/>
                <a:cs typeface="Times New Roman" panose="02020603050405020304" pitchFamily="18" charset="0"/>
              </a:rPr>
              <a:t>Li</a:t>
            </a:r>
            <a:r>
              <a:rPr lang="en-US" sz="1700" dirty="0">
                <a:latin typeface="Times New Roman" panose="02020603050405020304" pitchFamily="18" charset="0"/>
                <a:cs typeface="Times New Roman" panose="02020603050405020304" pitchFamily="18" charset="0"/>
              </a:rPr>
              <a:t> were detected, where the distortion of the spectrum shape was most clear seen </a:t>
            </a:r>
          </a:p>
          <a:p>
            <a:pPr marL="173038" indent="-173038" algn="just">
              <a:lnSpc>
                <a:spcPct val="160000"/>
              </a:lnSpc>
              <a:buClr>
                <a:schemeClr val="accent2">
                  <a:lumMod val="75000"/>
                </a:schemeClr>
              </a:buClr>
              <a:buSzPct val="120000"/>
              <a:buFont typeface="Wingdings" pitchFamily="2" charset="2"/>
              <a:buChar char="Ø"/>
              <a:tabLst>
                <a:tab pos="173038"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700" dirty="0">
                <a:latin typeface="Times New Roman" panose="02020603050405020304" pitchFamily="18" charset="0"/>
                <a:cs typeface="Times New Roman" panose="02020603050405020304" pitchFamily="18" charset="0"/>
              </a:rPr>
              <a:t> It is assumed that the peak splitting effect is due to the process of asymmetric fission of the projectile nucleus</a:t>
            </a:r>
            <a:endParaRPr lang="ru-RU" sz="1700" dirty="0">
              <a:latin typeface="Times New Roman" panose="02020603050405020304" pitchFamily="18" charset="0"/>
              <a:cs typeface="Times New Roman" panose="02020603050405020304" pitchFamily="18" charset="0"/>
            </a:endParaRPr>
          </a:p>
          <a:p>
            <a:pPr marL="173038" indent="-173038" algn="just">
              <a:lnSpc>
                <a:spcPct val="160000"/>
              </a:lnSpc>
              <a:buClr>
                <a:schemeClr val="accent2">
                  <a:lumMod val="75000"/>
                </a:schemeClr>
              </a:buClr>
              <a:buSzPct val="120000"/>
              <a:buFont typeface="Wingdings" pitchFamily="2" charset="2"/>
              <a:buChar char="Ø"/>
              <a:tabLst>
                <a:tab pos="173038"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1700" b="0" dirty="0">
                <a:solidFill>
                  <a:schemeClr val="tx1"/>
                </a:solidFill>
                <a:latin typeface="Times New Roman" panose="02020603050405020304" pitchFamily="18" charset="0"/>
                <a:cs typeface="Times New Roman" panose="02020603050405020304" pitchFamily="18" charset="0"/>
              </a:rPr>
              <a:t> </a:t>
            </a:r>
            <a:r>
              <a:rPr lang="en-US" sz="1700" dirty="0">
                <a:latin typeface="Times New Roman" panose="02020603050405020304" pitchFamily="18" charset="0"/>
                <a:cs typeface="Times New Roman" panose="02020603050405020304" pitchFamily="18" charset="0"/>
              </a:rPr>
              <a:t>The influence of Coulomb forces in the nuclear fragmentation does not make a significant contribution to the process of asymmetric nuclear fission</a:t>
            </a:r>
            <a:endParaRPr lang="ru-RU" sz="1700" b="0" dirty="0">
              <a:solidFill>
                <a:schemeClr val="tx1"/>
              </a:solidFill>
              <a:latin typeface="Times New Roman" panose="02020603050405020304" pitchFamily="18" charset="0"/>
              <a:cs typeface="Times New Roman" panose="02020603050405020304" pitchFamily="18" charset="0"/>
            </a:endParaRPr>
          </a:p>
          <a:p>
            <a:pPr marL="173038" indent="-173038" algn="just">
              <a:lnSpc>
                <a:spcPct val="160000"/>
              </a:lnSpc>
              <a:buClr>
                <a:schemeClr val="accent2">
                  <a:lumMod val="75000"/>
                </a:schemeClr>
              </a:buClr>
              <a:buSzPct val="120000"/>
              <a:buFont typeface="Wingdings" pitchFamily="2" charset="2"/>
              <a:buChar char="Ø"/>
              <a:tabLst>
                <a:tab pos="173038"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1700" dirty="0">
                <a:latin typeface="Times New Roman" panose="02020603050405020304" pitchFamily="18" charset="0"/>
                <a:cs typeface="Times New Roman" panose="02020603050405020304" pitchFamily="18" charset="0"/>
              </a:rPr>
              <a:t> </a:t>
            </a:r>
            <a:r>
              <a:rPr lang="en-US" sz="1700" dirty="0">
                <a:latin typeface="Times New Roman" panose="02020603050405020304" pitchFamily="18" charset="0"/>
                <a:cs typeface="Times New Roman" panose="02020603050405020304" pitchFamily="18" charset="0"/>
              </a:rPr>
              <a:t>Main paper</a:t>
            </a:r>
            <a:r>
              <a:rPr lang="en-US" sz="1700" b="0" dirty="0">
                <a:solidFill>
                  <a:schemeClr val="tx1"/>
                </a:solidFill>
                <a:latin typeface="Times New Roman" panose="02020603050405020304" pitchFamily="18" charset="0"/>
                <a:cs typeface="Times New Roman" panose="02020603050405020304" pitchFamily="18" charset="0"/>
              </a:rPr>
              <a:t> : </a:t>
            </a:r>
            <a:r>
              <a:rPr lang="nl-NL" sz="1700" b="0" dirty="0">
                <a:solidFill>
                  <a:srgbClr val="0099FF"/>
                </a:solidFill>
                <a:latin typeface="Times New Roman" panose="02020603050405020304" pitchFamily="18" charset="0"/>
                <a:cs typeface="Times New Roman" panose="02020603050405020304" pitchFamily="18" charset="0"/>
              </a:rPr>
              <a:t>P. Napolitani </a:t>
            </a:r>
            <a:r>
              <a:rPr lang="nl-NL" sz="1700" b="0" i="1" dirty="0">
                <a:solidFill>
                  <a:srgbClr val="0099FF"/>
                </a:solidFill>
                <a:latin typeface="Times New Roman" panose="02020603050405020304" pitchFamily="18" charset="0"/>
                <a:cs typeface="Times New Roman" panose="02020603050405020304" pitchFamily="18" charset="0"/>
              </a:rPr>
              <a:t>et al</a:t>
            </a:r>
            <a:r>
              <a:rPr lang="nl-NL" sz="1700" b="0" dirty="0">
                <a:solidFill>
                  <a:srgbClr val="0099FF"/>
                </a:solidFill>
                <a:latin typeface="Times New Roman" panose="02020603050405020304" pitchFamily="18" charset="0"/>
                <a:cs typeface="Times New Roman" panose="02020603050405020304" pitchFamily="18" charset="0"/>
              </a:rPr>
              <a:t>. Phys. Rev. C 70, 054607 (2004)</a:t>
            </a:r>
            <a:endParaRPr lang="en-US" sz="1700" b="0" dirty="0">
              <a:solidFill>
                <a:srgbClr val="000000"/>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195913" y="700533"/>
            <a:ext cx="1938600" cy="369332"/>
          </a:xfrm>
          <a:prstGeom prst="rect">
            <a:avLst/>
          </a:prstGeom>
          <a:noFill/>
        </p:spPr>
        <p:txBody>
          <a:bodyPr wrap="square" rtlCol="0">
            <a:spAutoFit/>
          </a:bodyPr>
          <a:lstStyle/>
          <a:p>
            <a:pPr algn="ctr"/>
            <a:r>
              <a:rPr lang="en-US" dirty="0" smtClean="0">
                <a:solidFill>
                  <a:srgbClr val="0000FF"/>
                </a:solidFill>
                <a:latin typeface="Times New Roman" panose="02020603050405020304" pitchFamily="18" charset="0"/>
                <a:cs typeface="Times New Roman" panose="02020603050405020304" pitchFamily="18" charset="0"/>
              </a:rPr>
              <a:t>FRS, </a:t>
            </a:r>
            <a:r>
              <a:rPr lang="en-US" baseline="30000" dirty="0" smtClean="0">
                <a:solidFill>
                  <a:srgbClr val="0000FF"/>
                </a:solidFill>
                <a:latin typeface="Times New Roman" panose="02020603050405020304" pitchFamily="18" charset="0"/>
                <a:cs typeface="Times New Roman" panose="02020603050405020304" pitchFamily="18" charset="0"/>
              </a:rPr>
              <a:t>56</a:t>
            </a:r>
            <a:r>
              <a:rPr lang="en-US" dirty="0" smtClean="0">
                <a:solidFill>
                  <a:srgbClr val="0000FF"/>
                </a:solidFill>
                <a:latin typeface="Times New Roman" panose="02020603050405020304" pitchFamily="18" charset="0"/>
                <a:cs typeface="Times New Roman" panose="02020603050405020304" pitchFamily="18" charset="0"/>
              </a:rPr>
              <a:t>Fe + p </a:t>
            </a:r>
            <a:endParaRPr lang="ru-RU"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0030309"/>
      </p:ext>
    </p:extLst>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CustomShape 1"/>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213" name="CustomShape 2"/>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214" name="CustomShape 3"/>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215" name="CustomShape 4"/>
          <p:cNvSpPr/>
          <p:nvPr/>
        </p:nvSpPr>
        <p:spPr>
          <a:xfrm>
            <a:off x="3472560" y="152280"/>
            <a:ext cx="8089920" cy="455400"/>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nchor="ctr"/>
          <a:lstStyle/>
          <a:p>
            <a:pPr algn="r">
              <a:lnSpc>
                <a:spcPct val="100000"/>
              </a:lnSpc>
            </a:pPr>
            <a:r>
              <a:rPr lang="en-US" sz="2400" b="0" strike="noStrike" spc="-1">
                <a:solidFill>
                  <a:srgbClr val="0066FF"/>
                </a:solidFill>
                <a:uFill>
                  <a:solidFill>
                    <a:srgbClr val="FFFFFF"/>
                  </a:solidFill>
                </a:uFill>
                <a:latin typeface="Calibri"/>
                <a:ea typeface="DejaVu Sans"/>
              </a:rPr>
              <a:t>Experimental data from GSI-FRS </a:t>
            </a:r>
            <a:endParaRPr lang="en-US" sz="2400" b="0" strike="noStrike" spc="-1">
              <a:solidFill>
                <a:srgbClr val="000000"/>
              </a:solidFill>
              <a:uFill>
                <a:solidFill>
                  <a:srgbClr val="FFFFFF"/>
                </a:solidFill>
              </a:uFill>
              <a:latin typeface="Arial"/>
            </a:endParaRPr>
          </a:p>
        </p:txBody>
      </p:sp>
      <p:sp>
        <p:nvSpPr>
          <p:cNvPr id="216" name="CustomShape 5"/>
          <p:cNvSpPr/>
          <p:nvPr/>
        </p:nvSpPr>
        <p:spPr>
          <a:xfrm>
            <a:off x="411118" y="1126173"/>
            <a:ext cx="4431813" cy="5312427"/>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lstStyle/>
          <a:p>
            <a:pPr algn="just">
              <a:lnSpc>
                <a:spcPct val="140000"/>
              </a:lnSpc>
              <a:buClr>
                <a:schemeClr val="accent6">
                  <a:lumMod val="75000"/>
                </a:schemeClr>
              </a:buClr>
              <a:buSzPct val="130000"/>
              <a:buFont typeface="Wingdings" panose="05000000000000000000" pitchFamily="2" charset="2"/>
              <a:buChar char="ü"/>
            </a:pPr>
            <a:r>
              <a:rPr lang="en-US" sz="1600" b="0" strike="noStrike" spc="-1" smtClean="0">
                <a:solidFill>
                  <a:srgbClr val="000000"/>
                </a:solidFill>
                <a:uFill>
                  <a:solidFill>
                    <a:srgbClr val="FFFFFF"/>
                  </a:solidFill>
                </a:uFill>
                <a:latin typeface="Times New Roman"/>
                <a:ea typeface="DejaVu Sans"/>
              </a:rPr>
              <a:t>  Measurements </a:t>
            </a:r>
            <a:r>
              <a:rPr lang="en-US" sz="1600" b="0" strike="noStrike" spc="-1">
                <a:solidFill>
                  <a:srgbClr val="000000"/>
                </a:solidFill>
                <a:uFill>
                  <a:solidFill>
                    <a:srgbClr val="FFFFFF"/>
                  </a:solidFill>
                </a:uFill>
                <a:latin typeface="Times New Roman"/>
                <a:ea typeface="DejaVu Sans"/>
              </a:rPr>
              <a:t>were performed </a:t>
            </a:r>
            <a:r>
              <a:rPr lang="en-US" sz="1600" b="0" strike="noStrike" spc="-1" smtClean="0">
                <a:solidFill>
                  <a:srgbClr val="000000"/>
                </a:solidFill>
                <a:uFill>
                  <a:solidFill>
                    <a:srgbClr val="FFFFFF"/>
                  </a:solidFill>
                </a:uFill>
                <a:latin typeface="Times New Roman"/>
                <a:ea typeface="DejaVu Sans"/>
              </a:rPr>
              <a:t>using </a:t>
            </a:r>
            <a:r>
              <a:rPr lang="en-US" sz="1600" b="0" strike="noStrike" spc="-1" baseline="30000" smtClean="0">
                <a:solidFill>
                  <a:srgbClr val="0000FF"/>
                </a:solidFill>
                <a:uFill>
                  <a:solidFill>
                    <a:srgbClr val="FFFFFF"/>
                  </a:solidFill>
                </a:uFill>
                <a:latin typeface="Times New Roman"/>
                <a:ea typeface="DejaVu Sans"/>
              </a:rPr>
              <a:t>56</a:t>
            </a:r>
            <a:r>
              <a:rPr lang="en-US" sz="1600" b="0" strike="noStrike" spc="-1" smtClean="0">
                <a:solidFill>
                  <a:srgbClr val="0000FF"/>
                </a:solidFill>
                <a:uFill>
                  <a:solidFill>
                    <a:srgbClr val="FFFFFF"/>
                  </a:solidFill>
                </a:uFill>
                <a:latin typeface="Times New Roman"/>
                <a:ea typeface="DejaVu Sans"/>
              </a:rPr>
              <a:t>Fe</a:t>
            </a:r>
            <a:r>
              <a:rPr lang="en-US" sz="1600" b="0" strike="noStrike" spc="-1" smtClean="0">
                <a:solidFill>
                  <a:srgbClr val="000000"/>
                </a:solidFill>
                <a:uFill>
                  <a:solidFill>
                    <a:srgbClr val="FFFFFF"/>
                  </a:solidFill>
                </a:uFill>
                <a:latin typeface="Times New Roman"/>
                <a:ea typeface="DejaVu Sans"/>
              </a:rPr>
              <a:t> </a:t>
            </a:r>
            <a:r>
              <a:rPr lang="en-US" sz="1600" b="0" strike="noStrike" spc="-1">
                <a:solidFill>
                  <a:srgbClr val="000000"/>
                </a:solidFill>
                <a:uFill>
                  <a:solidFill>
                    <a:srgbClr val="FFFFFF"/>
                  </a:solidFill>
                </a:uFill>
                <a:latin typeface="Times New Roman"/>
                <a:ea typeface="DejaVu Sans"/>
              </a:rPr>
              <a:t>and </a:t>
            </a:r>
            <a:r>
              <a:rPr lang="en-US" sz="1600" b="0" strike="noStrike" spc="-1" baseline="30000" smtClean="0">
                <a:solidFill>
                  <a:srgbClr val="0000FF"/>
                </a:solidFill>
                <a:uFill>
                  <a:solidFill>
                    <a:srgbClr val="FFFFFF"/>
                  </a:solidFill>
                </a:uFill>
                <a:latin typeface="Times New Roman"/>
                <a:ea typeface="DejaVu Sans"/>
              </a:rPr>
              <a:t>136</a:t>
            </a:r>
            <a:r>
              <a:rPr lang="en-US" sz="1600" b="0" strike="noStrike" spc="-1" smtClean="0">
                <a:solidFill>
                  <a:srgbClr val="0000FF"/>
                </a:solidFill>
                <a:uFill>
                  <a:solidFill>
                    <a:srgbClr val="FFFFFF"/>
                  </a:solidFill>
                </a:uFill>
                <a:latin typeface="Times New Roman"/>
                <a:ea typeface="DejaVu Sans"/>
              </a:rPr>
              <a:t>Xe</a:t>
            </a:r>
            <a:r>
              <a:rPr lang="en-US" sz="1600" b="0" strike="noStrike" spc="-1" smtClean="0">
                <a:solidFill>
                  <a:srgbClr val="000000"/>
                </a:solidFill>
                <a:uFill>
                  <a:solidFill>
                    <a:srgbClr val="FFFFFF"/>
                  </a:solidFill>
                </a:uFill>
                <a:latin typeface="Times New Roman"/>
                <a:ea typeface="DejaVu Sans"/>
              </a:rPr>
              <a:t> </a:t>
            </a:r>
            <a:r>
              <a:rPr lang="en-US" sz="1600" b="0" strike="noStrike" spc="-1">
                <a:solidFill>
                  <a:srgbClr val="000000"/>
                </a:solidFill>
                <a:uFill>
                  <a:solidFill>
                    <a:srgbClr val="FFFFFF"/>
                  </a:solidFill>
                </a:uFill>
                <a:latin typeface="Times New Roman"/>
                <a:ea typeface="DejaVu Sans"/>
              </a:rPr>
              <a:t>beams at an energy of </a:t>
            </a:r>
            <a:r>
              <a:rPr lang="en-US" sz="1600" b="0" strike="noStrike" spc="-1" smtClean="0">
                <a:solidFill>
                  <a:srgbClr val="000000"/>
                </a:solidFill>
                <a:uFill>
                  <a:solidFill>
                    <a:srgbClr val="FFFFFF"/>
                  </a:solidFill>
                </a:uFill>
                <a:latin typeface="Times New Roman"/>
                <a:ea typeface="DejaVu Sans"/>
              </a:rPr>
              <a:t>1 GeV/nucleon </a:t>
            </a:r>
            <a:r>
              <a:rPr lang="en-US" sz="1600" b="0" strike="noStrike" spc="-1">
                <a:solidFill>
                  <a:srgbClr val="000000"/>
                </a:solidFill>
                <a:uFill>
                  <a:solidFill>
                    <a:srgbClr val="FFFFFF"/>
                  </a:solidFill>
                </a:uFill>
                <a:latin typeface="Times New Roman"/>
                <a:ea typeface="DejaVu Sans"/>
              </a:rPr>
              <a:t>on a cryogenic hydrogen </a:t>
            </a:r>
            <a:r>
              <a:rPr lang="en-US" sz="1600" b="0" strike="noStrike" spc="-1" smtClean="0">
                <a:solidFill>
                  <a:srgbClr val="000000"/>
                </a:solidFill>
                <a:uFill>
                  <a:solidFill>
                    <a:srgbClr val="FFFFFF"/>
                  </a:solidFill>
                </a:uFill>
                <a:latin typeface="Times New Roman"/>
                <a:ea typeface="DejaVu Sans"/>
              </a:rPr>
              <a:t>target</a:t>
            </a:r>
            <a:endParaRPr lang="en-US" sz="1600" b="0" strike="noStrike" spc="-1">
              <a:solidFill>
                <a:srgbClr val="000000"/>
              </a:solidFill>
              <a:uFill>
                <a:solidFill>
                  <a:srgbClr val="FFFFFF"/>
                </a:solidFill>
              </a:uFill>
              <a:latin typeface="Arial"/>
            </a:endParaRPr>
          </a:p>
          <a:p>
            <a:pPr algn="just">
              <a:lnSpc>
                <a:spcPct val="140000"/>
              </a:lnSpc>
              <a:buClr>
                <a:schemeClr val="accent6">
                  <a:lumMod val="75000"/>
                </a:schemeClr>
              </a:buClr>
              <a:buSzPct val="130000"/>
              <a:buFont typeface="Wingdings" panose="05000000000000000000" pitchFamily="2" charset="2"/>
              <a:buChar char="ü"/>
            </a:pPr>
            <a:r>
              <a:rPr lang="en-US" sz="1600" b="0" strike="noStrike" spc="-1" smtClean="0">
                <a:solidFill>
                  <a:srgbClr val="000000"/>
                </a:solidFill>
                <a:uFill>
                  <a:solidFill>
                    <a:srgbClr val="FFFFFF"/>
                  </a:solidFill>
                </a:uFill>
                <a:latin typeface="Times New Roman"/>
                <a:ea typeface="DejaVu Sans"/>
              </a:rPr>
              <a:t>  The </a:t>
            </a:r>
            <a:r>
              <a:rPr lang="en-US" sz="1600" b="0" strike="noStrike" spc="-1">
                <a:solidFill>
                  <a:srgbClr val="000000"/>
                </a:solidFill>
                <a:uFill>
                  <a:solidFill>
                    <a:srgbClr val="FFFFFF"/>
                  </a:solidFill>
                </a:uFill>
                <a:latin typeface="Times New Roman"/>
                <a:ea typeface="DejaVu Sans"/>
              </a:rPr>
              <a:t>angular acceptance of the </a:t>
            </a:r>
            <a:r>
              <a:rPr lang="en-US" sz="1600" b="0" strike="noStrike" spc="-1">
                <a:solidFill>
                  <a:srgbClr val="0000FF"/>
                </a:solidFill>
                <a:uFill>
                  <a:solidFill>
                    <a:srgbClr val="FFFFFF"/>
                  </a:solidFill>
                </a:uFill>
                <a:latin typeface="Times New Roman"/>
                <a:ea typeface="DejaVu Sans"/>
              </a:rPr>
              <a:t>FRS</a:t>
            </a:r>
            <a:r>
              <a:rPr lang="en-US" sz="1600" b="0" strike="noStrike" spc="-1">
                <a:solidFill>
                  <a:srgbClr val="000000"/>
                </a:solidFill>
                <a:uFill>
                  <a:solidFill>
                    <a:srgbClr val="FFFFFF"/>
                  </a:solidFill>
                </a:uFill>
                <a:latin typeface="Times New Roman"/>
                <a:ea typeface="DejaVu Sans"/>
              </a:rPr>
              <a:t> was limited to a narrow forward cone of 15 mrad (</a:t>
            </a:r>
            <a:r>
              <a:rPr lang="en-US" sz="1600" b="0" strike="noStrike" spc="-1" smtClean="0">
                <a:solidFill>
                  <a:srgbClr val="000000"/>
                </a:solidFill>
                <a:uFill>
                  <a:solidFill>
                    <a:srgbClr val="FFFFFF"/>
                  </a:solidFill>
                </a:uFill>
                <a:latin typeface="Times New Roman"/>
                <a:ea typeface="DejaVu Sans"/>
              </a:rPr>
              <a:t>0.86</a:t>
            </a:r>
            <a:r>
              <a:rPr lang="en-US" sz="1600" b="0" strike="noStrike" spc="-1" baseline="30000" smtClean="0">
                <a:solidFill>
                  <a:srgbClr val="000000"/>
                </a:solidFill>
                <a:uFill>
                  <a:solidFill>
                    <a:srgbClr val="FFFFFF"/>
                  </a:solidFill>
                </a:uFill>
                <a:latin typeface="Times New Roman"/>
                <a:ea typeface="DejaVu Sans"/>
              </a:rPr>
              <a:t>0</a:t>
            </a:r>
            <a:r>
              <a:rPr lang="en-US" sz="1600" b="0" strike="noStrike" spc="-1" smtClean="0">
                <a:solidFill>
                  <a:srgbClr val="000000"/>
                </a:solidFill>
                <a:uFill>
                  <a:solidFill>
                    <a:srgbClr val="FFFFFF"/>
                  </a:solidFill>
                </a:uFill>
                <a:latin typeface="Times New Roman"/>
                <a:ea typeface="DejaVu Sans"/>
              </a:rPr>
              <a:t>) relative </a:t>
            </a:r>
            <a:r>
              <a:rPr lang="en-US" sz="1600" b="0" strike="noStrike" spc="-1">
                <a:solidFill>
                  <a:srgbClr val="000000"/>
                </a:solidFill>
                <a:uFill>
                  <a:solidFill>
                    <a:srgbClr val="FFFFFF"/>
                  </a:solidFill>
                </a:uFill>
                <a:latin typeface="Times New Roman"/>
                <a:ea typeface="DejaVu Sans"/>
              </a:rPr>
              <a:t>to the beam </a:t>
            </a:r>
            <a:r>
              <a:rPr lang="en-US" sz="1600" b="0" strike="noStrike" spc="-1" smtClean="0">
                <a:solidFill>
                  <a:srgbClr val="000000"/>
                </a:solidFill>
                <a:uFill>
                  <a:solidFill>
                    <a:srgbClr val="FFFFFF"/>
                  </a:solidFill>
                </a:uFill>
                <a:latin typeface="Times New Roman"/>
                <a:ea typeface="DejaVu Sans"/>
              </a:rPr>
              <a:t>axis</a:t>
            </a:r>
            <a:endParaRPr lang="en-US" sz="1600" b="0" strike="noStrike" spc="-1">
              <a:solidFill>
                <a:srgbClr val="000000"/>
              </a:solidFill>
              <a:uFill>
                <a:solidFill>
                  <a:srgbClr val="FFFFFF"/>
                </a:solidFill>
              </a:uFill>
              <a:latin typeface="Arial"/>
            </a:endParaRPr>
          </a:p>
          <a:p>
            <a:pPr algn="just">
              <a:lnSpc>
                <a:spcPct val="140000"/>
              </a:lnSpc>
              <a:buClr>
                <a:schemeClr val="accent6">
                  <a:lumMod val="75000"/>
                </a:schemeClr>
              </a:buClr>
              <a:buSzPct val="130000"/>
              <a:buFont typeface="Wingdings" panose="05000000000000000000" pitchFamily="2" charset="2"/>
              <a:buChar char="ü"/>
            </a:pPr>
            <a:r>
              <a:rPr lang="en-US" sz="1600" b="0" strike="noStrike" spc="-1" smtClean="0">
                <a:solidFill>
                  <a:srgbClr val="000000"/>
                </a:solidFill>
                <a:uFill>
                  <a:solidFill>
                    <a:srgbClr val="FFFFFF"/>
                  </a:solidFill>
                </a:uFill>
                <a:latin typeface="Times New Roman"/>
                <a:ea typeface="DejaVu Sans"/>
              </a:rPr>
              <a:t> The </a:t>
            </a:r>
            <a:r>
              <a:rPr lang="en-US" sz="1600" b="0" strike="noStrike" spc="-1">
                <a:solidFill>
                  <a:srgbClr val="000000"/>
                </a:solidFill>
                <a:uFill>
                  <a:solidFill>
                    <a:srgbClr val="FFFFFF"/>
                  </a:solidFill>
                </a:uFill>
                <a:latin typeface="Times New Roman"/>
                <a:ea typeface="DejaVu Sans"/>
              </a:rPr>
              <a:t>high-resolution fragment separator allowed for high-precision particle velocity </a:t>
            </a:r>
            <a:r>
              <a:rPr lang="en-US" sz="1600" b="0" strike="noStrike" spc="-1" smtClean="0">
                <a:solidFill>
                  <a:srgbClr val="000000"/>
                </a:solidFill>
                <a:uFill>
                  <a:solidFill>
                    <a:srgbClr val="FFFFFF"/>
                  </a:solidFill>
                </a:uFill>
                <a:latin typeface="Times New Roman"/>
                <a:ea typeface="DejaVu Sans"/>
              </a:rPr>
              <a:t>measurements</a:t>
            </a:r>
          </a:p>
          <a:p>
            <a:pPr algn="just">
              <a:lnSpc>
                <a:spcPct val="140000"/>
              </a:lnSpc>
              <a:buClr>
                <a:schemeClr val="accent6">
                  <a:lumMod val="75000"/>
                </a:schemeClr>
              </a:buClr>
              <a:buSzPct val="130000"/>
              <a:buFont typeface="Wingdings" panose="05000000000000000000" pitchFamily="2" charset="2"/>
              <a:buChar char="ü"/>
            </a:pPr>
            <a:r>
              <a:rPr lang="en-US" sz="1600" b="0" strike="noStrike" spc="-1" smtClean="0">
                <a:solidFill>
                  <a:srgbClr val="000000"/>
                </a:solidFill>
                <a:uFill>
                  <a:solidFill>
                    <a:srgbClr val="FFFFFF"/>
                  </a:solidFill>
                </a:uFill>
                <a:latin typeface="Times New Roman"/>
                <a:ea typeface="DejaVu Sans"/>
              </a:rPr>
              <a:t> The </a:t>
            </a:r>
            <a:r>
              <a:rPr lang="en-US" sz="1600" b="0" strike="noStrike" spc="-1">
                <a:solidFill>
                  <a:srgbClr val="000000"/>
                </a:solidFill>
                <a:uFill>
                  <a:solidFill>
                    <a:srgbClr val="FFFFFF"/>
                  </a:solidFill>
                </a:uFill>
                <a:latin typeface="Times New Roman"/>
                <a:ea typeface="DejaVu Sans"/>
              </a:rPr>
              <a:t>setup was restricted to registering fragments with a nuclear charge Z greater than or equal to </a:t>
            </a:r>
            <a:r>
              <a:rPr lang="en-US" sz="1600" b="0" strike="noStrike" spc="-1" smtClean="0">
                <a:solidFill>
                  <a:srgbClr val="000000"/>
                </a:solidFill>
                <a:uFill>
                  <a:solidFill>
                    <a:srgbClr val="FFFFFF"/>
                  </a:solidFill>
                </a:uFill>
                <a:latin typeface="Times New Roman"/>
                <a:ea typeface="DejaVu Sans"/>
              </a:rPr>
              <a:t>3</a:t>
            </a:r>
            <a:endParaRPr lang="en-US" sz="1600" b="0" strike="noStrike" spc="-1">
              <a:solidFill>
                <a:srgbClr val="000000"/>
              </a:solidFill>
              <a:uFill>
                <a:solidFill>
                  <a:srgbClr val="FFFFFF"/>
                </a:solidFill>
              </a:uFill>
              <a:latin typeface="Arial"/>
            </a:endParaRPr>
          </a:p>
          <a:p>
            <a:pPr algn="just">
              <a:lnSpc>
                <a:spcPct val="140000"/>
              </a:lnSpc>
              <a:buClr>
                <a:schemeClr val="accent6">
                  <a:lumMod val="75000"/>
                </a:schemeClr>
              </a:buClr>
              <a:buSzPct val="130000"/>
              <a:buFont typeface="Wingdings" panose="05000000000000000000" pitchFamily="2" charset="2"/>
              <a:buChar char="ü"/>
            </a:pPr>
            <a:r>
              <a:rPr lang="en-US" sz="1600" b="0" strike="noStrike" spc="-1" smtClean="0">
                <a:solidFill>
                  <a:srgbClr val="000000"/>
                </a:solidFill>
                <a:uFill>
                  <a:solidFill>
                    <a:srgbClr val="FFFFFF"/>
                  </a:solidFill>
                </a:uFill>
                <a:latin typeface="Times New Roman"/>
                <a:ea typeface="DejaVu Sans"/>
              </a:rPr>
              <a:t> Model </a:t>
            </a:r>
            <a:r>
              <a:rPr lang="en-US" sz="1600" spc="-1">
                <a:solidFill>
                  <a:srgbClr val="000000"/>
                </a:solidFill>
                <a:uFill>
                  <a:solidFill>
                    <a:srgbClr val="FFFFFF"/>
                  </a:solidFill>
                </a:uFill>
                <a:latin typeface="Times New Roman"/>
                <a:ea typeface="DejaVu Sans"/>
              </a:rPr>
              <a:t>p</a:t>
            </a:r>
            <a:r>
              <a:rPr lang="en-US" sz="1600" b="0" strike="noStrike" spc="-1" smtClean="0">
                <a:solidFill>
                  <a:srgbClr val="000000"/>
                </a:solidFill>
                <a:uFill>
                  <a:solidFill>
                    <a:srgbClr val="FFFFFF"/>
                  </a:solidFill>
                </a:uFill>
                <a:latin typeface="Times New Roman"/>
                <a:ea typeface="DejaVu Sans"/>
              </a:rPr>
              <a:t>redictions </a:t>
            </a:r>
            <a:r>
              <a:rPr lang="en-US" sz="1600" b="0" strike="noStrike" spc="-1">
                <a:solidFill>
                  <a:srgbClr val="000000"/>
                </a:solidFill>
                <a:uFill>
                  <a:solidFill>
                    <a:srgbClr val="FFFFFF"/>
                  </a:solidFill>
                </a:uFill>
                <a:latin typeface="Times New Roman"/>
                <a:ea typeface="DejaVu Sans"/>
              </a:rPr>
              <a:t>for </a:t>
            </a:r>
            <a:r>
              <a:rPr lang="en-US" sz="1600" b="0" strike="noStrike" spc="-1" smtClean="0">
                <a:solidFill>
                  <a:srgbClr val="000000"/>
                </a:solidFill>
                <a:uFill>
                  <a:solidFill>
                    <a:srgbClr val="FFFFFF"/>
                  </a:solidFill>
                </a:uFill>
                <a:latin typeface="Times New Roman"/>
                <a:ea typeface="DejaVu Sans"/>
              </a:rPr>
              <a:t>protons</a:t>
            </a:r>
            <a:r>
              <a:rPr lang="en-US" sz="1600" b="0" strike="noStrike" spc="-1">
                <a:solidFill>
                  <a:srgbClr val="000000"/>
                </a:solidFill>
                <a:uFill>
                  <a:solidFill>
                    <a:srgbClr val="FFFFFF"/>
                  </a:solidFill>
                </a:uFill>
                <a:latin typeface="Times New Roman"/>
                <a:ea typeface="DejaVu Sans"/>
              </a:rPr>
              <a:t>: </a:t>
            </a:r>
            <a:r>
              <a:rPr lang="en-US" sz="1600" b="0" strike="noStrike" spc="-1" smtClean="0">
                <a:solidFill>
                  <a:srgbClr val="000000"/>
                </a:solidFill>
                <a:uFill>
                  <a:solidFill>
                    <a:srgbClr val="FFFFFF"/>
                  </a:solidFill>
                </a:uFill>
                <a:latin typeface="Times New Roman"/>
                <a:ea typeface="DejaVu Sans"/>
              </a:rPr>
              <a:t>while </a:t>
            </a:r>
            <a:r>
              <a:rPr lang="en-US" sz="1600" b="0" strike="noStrike" spc="-1">
                <a:solidFill>
                  <a:srgbClr val="0000FF"/>
                </a:solidFill>
                <a:uFill>
                  <a:solidFill>
                    <a:srgbClr val="FFFFFF"/>
                  </a:solidFill>
                </a:uFill>
                <a:latin typeface="Times New Roman"/>
                <a:ea typeface="DejaVu Sans"/>
              </a:rPr>
              <a:t>FRS</a:t>
            </a:r>
            <a:r>
              <a:rPr lang="en-US" sz="1600" b="0" strike="noStrike" spc="-1">
                <a:solidFill>
                  <a:srgbClr val="000000"/>
                </a:solidFill>
                <a:uFill>
                  <a:solidFill>
                    <a:srgbClr val="FFFFFF"/>
                  </a:solidFill>
                </a:uFill>
                <a:latin typeface="Times New Roman"/>
                <a:ea typeface="DejaVu Sans"/>
              </a:rPr>
              <a:t> could not directly measure the lightest residues, model predictions (</a:t>
            </a:r>
            <a:r>
              <a:rPr lang="en-US" sz="1600" b="0" strike="noStrike" spc="-1">
                <a:solidFill>
                  <a:srgbClr val="00B050"/>
                </a:solidFill>
                <a:uFill>
                  <a:solidFill>
                    <a:srgbClr val="FFFFFF"/>
                  </a:solidFill>
                </a:uFill>
                <a:latin typeface="Times New Roman"/>
                <a:ea typeface="DejaVu Sans"/>
              </a:rPr>
              <a:t>BC</a:t>
            </a:r>
            <a:r>
              <a:rPr lang="en-US" sz="1600" b="0" strike="noStrike" spc="-1">
                <a:solidFill>
                  <a:srgbClr val="000000"/>
                </a:solidFill>
                <a:uFill>
                  <a:solidFill>
                    <a:srgbClr val="FFFFFF"/>
                  </a:solidFill>
                </a:uFill>
                <a:latin typeface="Times New Roman"/>
                <a:ea typeface="DejaVu Sans"/>
              </a:rPr>
              <a:t> and </a:t>
            </a:r>
            <a:r>
              <a:rPr lang="en-US" sz="1600" b="0" strike="noStrike" spc="-1">
                <a:solidFill>
                  <a:srgbClr val="FF0000"/>
                </a:solidFill>
                <a:uFill>
                  <a:solidFill>
                    <a:srgbClr val="FFFFFF"/>
                  </a:solidFill>
                </a:uFill>
                <a:latin typeface="Times New Roman"/>
                <a:ea typeface="DejaVu Sans"/>
              </a:rPr>
              <a:t>DCM-QGSM-SMM</a:t>
            </a:r>
            <a:r>
              <a:rPr lang="en-US" sz="1600" b="0" strike="noStrike" spc="-1">
                <a:solidFill>
                  <a:srgbClr val="000000"/>
                </a:solidFill>
                <a:uFill>
                  <a:solidFill>
                    <a:srgbClr val="FFFFFF"/>
                  </a:solidFill>
                </a:uFill>
                <a:latin typeface="Times New Roman"/>
                <a:ea typeface="DejaVu Sans"/>
              </a:rPr>
              <a:t>) indicate that the peak-splitting effect remains clearly visible for protons as </a:t>
            </a:r>
            <a:r>
              <a:rPr lang="en-US" sz="1600" b="0" strike="noStrike" spc="-1" smtClean="0">
                <a:solidFill>
                  <a:srgbClr val="000000"/>
                </a:solidFill>
                <a:uFill>
                  <a:solidFill>
                    <a:srgbClr val="FFFFFF"/>
                  </a:solidFill>
                </a:uFill>
                <a:latin typeface="Times New Roman"/>
                <a:ea typeface="DejaVu Sans"/>
              </a:rPr>
              <a:t>well</a:t>
            </a:r>
            <a:endParaRPr lang="en-US" sz="1600" b="0" strike="noStrike" spc="-1">
              <a:solidFill>
                <a:srgbClr val="000000"/>
              </a:solidFill>
              <a:uFill>
                <a:solidFill>
                  <a:srgbClr val="FFFFFF"/>
                </a:solidFill>
              </a:uFill>
              <a:latin typeface="Arial"/>
            </a:endParaRPr>
          </a:p>
        </p:txBody>
      </p:sp>
      <p:pic>
        <p:nvPicPr>
          <p:cNvPr id="218" name="Picture 5"/>
          <p:cNvPicPr/>
          <p:nvPr/>
        </p:nvPicPr>
        <p:blipFill>
          <a:blip r:embed="rId3"/>
          <a:stretch/>
        </p:blipFill>
        <p:spPr>
          <a:xfrm>
            <a:off x="8434890" y="1226975"/>
            <a:ext cx="3305520" cy="2163240"/>
          </a:xfrm>
          <a:prstGeom prst="rect">
            <a:avLst/>
          </a:prstGeom>
          <a:ln>
            <a:noFill/>
          </a:ln>
        </p:spPr>
      </p:pic>
      <p:sp>
        <p:nvSpPr>
          <p:cNvPr id="219" name="CustomShape 6"/>
          <p:cNvSpPr/>
          <p:nvPr/>
        </p:nvSpPr>
        <p:spPr>
          <a:xfrm>
            <a:off x="6439050" y="3496740"/>
            <a:ext cx="5454720" cy="332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50000"/>
              </a:lnSpc>
            </a:pPr>
            <a:r>
              <a:rPr lang="en-US" sz="1600" b="0" strike="noStrike" spc="-1" dirty="0">
                <a:solidFill>
                  <a:srgbClr val="000000"/>
                </a:solidFill>
                <a:uFill>
                  <a:solidFill>
                    <a:srgbClr val="FFFFFF"/>
                  </a:solidFill>
                </a:uFill>
                <a:latin typeface="Times New Roman"/>
                <a:ea typeface="DejaVu Sans"/>
              </a:rPr>
              <a:t>Main paper:  </a:t>
            </a:r>
            <a:r>
              <a:rPr lang="en-US" sz="1600" b="0" strike="noStrike" spc="-1" dirty="0">
                <a:solidFill>
                  <a:srgbClr val="0099FF"/>
                </a:solidFill>
                <a:uFill>
                  <a:solidFill>
                    <a:srgbClr val="FFFFFF"/>
                  </a:solidFill>
                </a:uFill>
                <a:latin typeface="Times New Roman"/>
                <a:ea typeface="DejaVu Sans"/>
              </a:rPr>
              <a:t>P. </a:t>
            </a:r>
            <a:r>
              <a:rPr lang="en-US" sz="1600" b="0" strike="noStrike" spc="-1" dirty="0" err="1">
                <a:solidFill>
                  <a:srgbClr val="0099FF"/>
                </a:solidFill>
                <a:uFill>
                  <a:solidFill>
                    <a:srgbClr val="FFFFFF"/>
                  </a:solidFill>
                </a:uFill>
                <a:latin typeface="Times New Roman"/>
                <a:ea typeface="DejaVu Sans"/>
              </a:rPr>
              <a:t>Napolitani</a:t>
            </a:r>
            <a:r>
              <a:rPr lang="en-US" sz="1600" b="0" strike="noStrike" spc="-1" dirty="0">
                <a:solidFill>
                  <a:srgbClr val="0099FF"/>
                </a:solidFill>
                <a:uFill>
                  <a:solidFill>
                    <a:srgbClr val="FFFFFF"/>
                  </a:solidFill>
                </a:uFill>
                <a:latin typeface="Times New Roman"/>
                <a:ea typeface="DejaVu Sans"/>
              </a:rPr>
              <a:t> </a:t>
            </a:r>
            <a:r>
              <a:rPr lang="en-US" sz="1600" b="0" i="1" strike="noStrike" spc="-1" dirty="0">
                <a:solidFill>
                  <a:srgbClr val="0099FF"/>
                </a:solidFill>
                <a:uFill>
                  <a:solidFill>
                    <a:srgbClr val="FFFFFF"/>
                  </a:solidFill>
                </a:uFill>
                <a:latin typeface="Times New Roman"/>
                <a:ea typeface="DejaVu Sans"/>
              </a:rPr>
              <a:t>et al</a:t>
            </a:r>
            <a:r>
              <a:rPr lang="en-US" sz="1600" b="0" strike="noStrike" spc="-1" dirty="0">
                <a:solidFill>
                  <a:srgbClr val="0099FF"/>
                </a:solidFill>
                <a:uFill>
                  <a:solidFill>
                    <a:srgbClr val="FFFFFF"/>
                  </a:solidFill>
                </a:uFill>
                <a:latin typeface="Times New Roman"/>
                <a:ea typeface="DejaVu Sans"/>
              </a:rPr>
              <a:t>. Phys. Rev. C 70, 054607 (2004)</a:t>
            </a:r>
            <a:endParaRPr lang="en-US" sz="1600" b="0" strike="noStrike" spc="-1" dirty="0">
              <a:solidFill>
                <a:srgbClr val="000000"/>
              </a:solidFill>
              <a:uFill>
                <a:solidFill>
                  <a:srgbClr val="FFFFFF"/>
                </a:solidFill>
              </a:uFill>
              <a:latin typeface="Arial"/>
            </a:endParaRPr>
          </a:p>
        </p:txBody>
      </p:sp>
      <p:sp>
        <p:nvSpPr>
          <p:cNvPr id="223" name="CustomShape 10"/>
          <p:cNvSpPr/>
          <p:nvPr/>
        </p:nvSpPr>
        <p:spPr>
          <a:xfrm>
            <a:off x="5004360" y="1278580"/>
            <a:ext cx="3090906" cy="2218160"/>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lstStyle/>
          <a:p>
            <a:pPr marL="216000" indent="-214920" algn="just">
              <a:lnSpc>
                <a:spcPct val="140000"/>
              </a:lnSpc>
              <a:buClr>
                <a:srgbClr val="C55A11"/>
              </a:buClr>
              <a:buFont typeface="Wingdings" charset="2"/>
              <a:buChar char=""/>
            </a:pPr>
            <a:r>
              <a:rPr lang="en-US" sz="1600" b="0" strike="noStrike" spc="-1">
                <a:solidFill>
                  <a:srgbClr val="000000"/>
                </a:solidFill>
                <a:uFill>
                  <a:solidFill>
                    <a:srgbClr val="FFFFFF"/>
                  </a:solidFill>
                </a:uFill>
                <a:latin typeface="Times New Roman"/>
                <a:ea typeface="DejaVu Sans"/>
              </a:rPr>
              <a:t>The momentum peak-splitting effect was observed for the first time at GSI using the </a:t>
            </a:r>
            <a:r>
              <a:rPr lang="en-US" sz="1600" b="0" strike="noStrike" spc="-1">
                <a:solidFill>
                  <a:srgbClr val="0000FF"/>
                </a:solidFill>
                <a:uFill>
                  <a:solidFill>
                    <a:srgbClr val="FFFFFF"/>
                  </a:solidFill>
                </a:uFill>
                <a:latin typeface="Times New Roman"/>
                <a:ea typeface="DejaVu Sans"/>
              </a:rPr>
              <a:t>FRS</a:t>
            </a:r>
            <a:r>
              <a:rPr lang="en-US" sz="1600" b="0" strike="noStrike" spc="-1">
                <a:solidFill>
                  <a:srgbClr val="000000"/>
                </a:solidFill>
                <a:uFill>
                  <a:solidFill>
                    <a:srgbClr val="FFFFFF"/>
                  </a:solidFill>
                </a:uFill>
                <a:latin typeface="Times New Roman"/>
                <a:ea typeface="DejaVu Sans"/>
              </a:rPr>
              <a:t> setup and was originally attributed to a novel mechanism of highly asymmetric nuclear </a:t>
            </a:r>
            <a:r>
              <a:rPr lang="en-US" sz="1600" b="0" strike="noStrike" spc="-1" smtClean="0">
                <a:solidFill>
                  <a:srgbClr val="000000"/>
                </a:solidFill>
                <a:uFill>
                  <a:solidFill>
                    <a:srgbClr val="FFFFFF"/>
                  </a:solidFill>
                </a:uFill>
                <a:latin typeface="Times New Roman"/>
                <a:ea typeface="DejaVu Sans"/>
              </a:rPr>
              <a:t>fission</a:t>
            </a:r>
            <a:endParaRPr lang="en-US" sz="1600" b="0" strike="noStrike" spc="-1">
              <a:solidFill>
                <a:srgbClr val="000000"/>
              </a:solidFill>
              <a:uFill>
                <a:solidFill>
                  <a:srgbClr val="FFFFFF"/>
                </a:solidFill>
              </a:uFill>
              <a:latin typeface="Arial"/>
            </a:endParaRPr>
          </a:p>
        </p:txBody>
      </p:sp>
      <p:sp>
        <p:nvSpPr>
          <p:cNvPr id="15" name="TextBox 14"/>
          <p:cNvSpPr txBox="1"/>
          <p:nvPr/>
        </p:nvSpPr>
        <p:spPr>
          <a:xfrm>
            <a:off x="9426363" y="876834"/>
            <a:ext cx="1938600" cy="369332"/>
          </a:xfrm>
          <a:prstGeom prst="rect">
            <a:avLst/>
          </a:prstGeom>
          <a:noFill/>
        </p:spPr>
        <p:txBody>
          <a:bodyPr wrap="square" rtlCol="0">
            <a:spAutoFit/>
          </a:bodyPr>
          <a:lstStyle/>
          <a:p>
            <a:pPr algn="ctr"/>
            <a:r>
              <a:rPr lang="en-US" dirty="0" smtClean="0">
                <a:solidFill>
                  <a:srgbClr val="0000FF"/>
                </a:solidFill>
                <a:latin typeface="Times New Roman" panose="02020603050405020304" pitchFamily="18" charset="0"/>
                <a:cs typeface="Times New Roman" panose="02020603050405020304" pitchFamily="18" charset="0"/>
              </a:rPr>
              <a:t>models, </a:t>
            </a:r>
            <a:r>
              <a:rPr lang="en-US" baseline="30000" dirty="0" smtClean="0">
                <a:solidFill>
                  <a:srgbClr val="0000FF"/>
                </a:solidFill>
                <a:latin typeface="Times New Roman" panose="02020603050405020304" pitchFamily="18" charset="0"/>
                <a:cs typeface="Times New Roman" panose="02020603050405020304" pitchFamily="18" charset="0"/>
              </a:rPr>
              <a:t>56</a:t>
            </a:r>
            <a:r>
              <a:rPr lang="en-US" dirty="0" smtClean="0">
                <a:solidFill>
                  <a:srgbClr val="0000FF"/>
                </a:solidFill>
                <a:latin typeface="Times New Roman" panose="02020603050405020304" pitchFamily="18" charset="0"/>
                <a:cs typeface="Times New Roman" panose="02020603050405020304" pitchFamily="18" charset="0"/>
              </a:rPr>
              <a:t>Fe + p </a:t>
            </a:r>
            <a:endParaRPr lang="ru-RU" dirty="0">
              <a:solidFill>
                <a:srgbClr val="0000FF"/>
              </a:solidFill>
              <a:latin typeface="Times New Roman" panose="02020603050405020304" pitchFamily="18" charset="0"/>
              <a:cs typeface="Times New Roman" panose="02020603050405020304" pitchFamily="18" charset="0"/>
            </a:endParaRPr>
          </a:p>
        </p:txBody>
      </p:sp>
    </p:spTree>
  </p:cSld>
  <p:clrMapOvr>
    <a:masterClrMapping/>
  </p:clrMapOvr>
  <p:transition>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CustomShape 1"/>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225" name="CustomShape 2"/>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226" name="CustomShape 3"/>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227" name="CustomShape 4"/>
          <p:cNvSpPr/>
          <p:nvPr/>
        </p:nvSpPr>
        <p:spPr>
          <a:xfrm>
            <a:off x="3472560" y="152280"/>
            <a:ext cx="8089920" cy="455400"/>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nchor="ctr"/>
          <a:lstStyle/>
          <a:p>
            <a:pPr algn="r">
              <a:lnSpc>
                <a:spcPct val="100000"/>
              </a:lnSpc>
            </a:pPr>
            <a:r>
              <a:rPr lang="en-US" sz="2400" b="0" strike="noStrike" spc="-1" smtClean="0">
                <a:solidFill>
                  <a:srgbClr val="0066FF"/>
                </a:solidFill>
                <a:uFill>
                  <a:solidFill>
                    <a:srgbClr val="FFFFFF"/>
                  </a:solidFill>
                </a:uFill>
                <a:latin typeface="Calibri"/>
                <a:ea typeface="DejaVu Sans"/>
              </a:rPr>
              <a:t>DCM-QGSM-SMM </a:t>
            </a:r>
            <a:r>
              <a:rPr lang="en-US" sz="2400" b="0" strike="noStrike" spc="-1">
                <a:solidFill>
                  <a:srgbClr val="0066FF"/>
                </a:solidFill>
                <a:uFill>
                  <a:solidFill>
                    <a:srgbClr val="FFFFFF"/>
                  </a:solidFill>
                </a:uFill>
                <a:latin typeface="Calibri"/>
                <a:ea typeface="DejaVu Sans"/>
              </a:rPr>
              <a:t>model and  GSI-FRS data on </a:t>
            </a:r>
            <a:r>
              <a:rPr lang="en-US" sz="2400" b="0" strike="noStrike" spc="-1" baseline="30000">
                <a:solidFill>
                  <a:srgbClr val="0066FF"/>
                </a:solidFill>
                <a:uFill>
                  <a:solidFill>
                    <a:srgbClr val="FFFFFF"/>
                  </a:solidFill>
                </a:uFill>
                <a:latin typeface="Calibri"/>
                <a:ea typeface="DejaVu Sans"/>
              </a:rPr>
              <a:t>48</a:t>
            </a:r>
            <a:r>
              <a:rPr lang="en-US" sz="2400" b="0" strike="noStrike" spc="-1">
                <a:solidFill>
                  <a:srgbClr val="0066FF"/>
                </a:solidFill>
                <a:uFill>
                  <a:solidFill>
                    <a:srgbClr val="FFFFFF"/>
                  </a:solidFill>
                </a:uFill>
                <a:latin typeface="Calibri"/>
                <a:ea typeface="DejaVu Sans"/>
              </a:rPr>
              <a:t>Ti target</a:t>
            </a:r>
            <a:endParaRPr lang="en-US" sz="2400" b="0" strike="noStrike" spc="-1">
              <a:solidFill>
                <a:srgbClr val="000000"/>
              </a:solidFill>
              <a:uFill>
                <a:solidFill>
                  <a:srgbClr val="FFFFFF"/>
                </a:solidFill>
              </a:uFill>
              <a:latin typeface="Arial"/>
            </a:endParaRPr>
          </a:p>
        </p:txBody>
      </p:sp>
      <p:sp>
        <p:nvSpPr>
          <p:cNvPr id="229" name="CustomShape 5"/>
          <p:cNvSpPr/>
          <p:nvPr/>
        </p:nvSpPr>
        <p:spPr>
          <a:xfrm>
            <a:off x="300645" y="4621956"/>
            <a:ext cx="11367000" cy="1711111"/>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lstStyle/>
          <a:p>
            <a:pPr marL="285750" indent="-285750" algn="just">
              <a:lnSpc>
                <a:spcPct val="120000"/>
              </a:lnSpc>
              <a:buClr>
                <a:schemeClr val="accent6">
                  <a:lumMod val="75000"/>
                </a:schemeClr>
              </a:buClr>
              <a:buSzPct val="120000"/>
              <a:buFont typeface="Wingdings" panose="05000000000000000000" pitchFamily="2" charset="2"/>
              <a:buChar char="ü"/>
            </a:pPr>
            <a:r>
              <a:rPr lang="en-US" sz="1600" b="0" strike="noStrike" spc="-1" smtClean="0">
                <a:solidFill>
                  <a:srgbClr val="000000"/>
                </a:solidFill>
                <a:uFill>
                  <a:solidFill>
                    <a:srgbClr val="FFFFFF"/>
                  </a:solidFill>
                </a:uFill>
                <a:latin typeface="Times New Roman"/>
                <a:ea typeface="DejaVu Sans"/>
              </a:rPr>
              <a:t>Model performance </a:t>
            </a:r>
            <a:r>
              <a:rPr lang="en-US" sz="1600" b="0" strike="noStrike" spc="-1">
                <a:solidFill>
                  <a:srgbClr val="000000"/>
                </a:solidFill>
                <a:uFill>
                  <a:solidFill>
                    <a:srgbClr val="FFFFFF"/>
                  </a:solidFill>
                </a:uFill>
                <a:latin typeface="Times New Roman"/>
                <a:ea typeface="DejaVu Sans"/>
              </a:rPr>
              <a:t>&amp; </a:t>
            </a:r>
            <a:r>
              <a:rPr lang="en-US" sz="1600" b="0" strike="noStrike" spc="-1" smtClean="0">
                <a:solidFill>
                  <a:srgbClr val="000000"/>
                </a:solidFill>
                <a:uFill>
                  <a:solidFill>
                    <a:srgbClr val="FFFFFF"/>
                  </a:solidFill>
                </a:uFill>
                <a:latin typeface="Times New Roman"/>
                <a:ea typeface="DejaVu Sans"/>
              </a:rPr>
              <a:t>interpretation: </a:t>
            </a:r>
            <a:r>
              <a:rPr lang="en-US" sz="1600" spc="-1">
                <a:solidFill>
                  <a:srgbClr val="000000"/>
                </a:solidFill>
                <a:uFill>
                  <a:solidFill>
                    <a:srgbClr val="FFFFFF"/>
                  </a:solidFill>
                </a:uFill>
                <a:latin typeface="Times New Roman"/>
                <a:ea typeface="DejaVu Sans"/>
              </a:rPr>
              <a:t>t</a:t>
            </a:r>
            <a:r>
              <a:rPr lang="en-US" sz="1600" b="0" strike="noStrike" spc="-1" smtClean="0">
                <a:solidFill>
                  <a:srgbClr val="000000"/>
                </a:solidFill>
                <a:uFill>
                  <a:solidFill>
                    <a:srgbClr val="FFFFFF"/>
                  </a:solidFill>
                </a:uFill>
                <a:latin typeface="Times New Roman"/>
                <a:ea typeface="DejaVu Sans"/>
              </a:rPr>
              <a:t>he </a:t>
            </a:r>
            <a:r>
              <a:rPr lang="en-US" sz="1600" b="0" strike="noStrike" spc="-1">
                <a:solidFill>
                  <a:srgbClr val="000000"/>
                </a:solidFill>
                <a:uFill>
                  <a:solidFill>
                    <a:srgbClr val="FFFFFF"/>
                  </a:solidFill>
                </a:uFill>
                <a:latin typeface="Times New Roman"/>
                <a:ea typeface="DejaVu Sans"/>
              </a:rPr>
              <a:t>advanced </a:t>
            </a:r>
            <a:r>
              <a:rPr lang="en-US" sz="1600" b="0" strike="noStrike" spc="-1">
                <a:solidFill>
                  <a:srgbClr val="FF0000"/>
                </a:solidFill>
                <a:uFill>
                  <a:solidFill>
                    <a:srgbClr val="FFFFFF"/>
                  </a:solidFill>
                </a:uFill>
                <a:latin typeface="Times New Roman"/>
                <a:ea typeface="DejaVu Sans"/>
              </a:rPr>
              <a:t>DCM-QGSM-SMM</a:t>
            </a:r>
            <a:r>
              <a:rPr lang="en-US" sz="1600" b="0" strike="noStrike" spc="-1">
                <a:solidFill>
                  <a:srgbClr val="000000"/>
                </a:solidFill>
                <a:uFill>
                  <a:solidFill>
                    <a:srgbClr val="FFFFFF"/>
                  </a:solidFill>
                </a:uFill>
                <a:latin typeface="Times New Roman"/>
                <a:ea typeface="DejaVu Sans"/>
              </a:rPr>
              <a:t> model shows excellent quantitative agreement with the experimental </a:t>
            </a:r>
            <a:r>
              <a:rPr lang="en-US" sz="1600" b="0" strike="noStrike" spc="-1">
                <a:solidFill>
                  <a:srgbClr val="0000FF"/>
                </a:solidFill>
                <a:uFill>
                  <a:solidFill>
                    <a:srgbClr val="FFFFFF"/>
                  </a:solidFill>
                </a:uFill>
                <a:latin typeface="Times New Roman"/>
                <a:ea typeface="DejaVu Sans"/>
              </a:rPr>
              <a:t>FRS</a:t>
            </a:r>
            <a:r>
              <a:rPr lang="en-US" sz="1600" b="0" strike="noStrike" spc="-1">
                <a:solidFill>
                  <a:srgbClr val="000000"/>
                </a:solidFill>
                <a:uFill>
                  <a:solidFill>
                    <a:srgbClr val="FFFFFF"/>
                  </a:solidFill>
                </a:uFill>
                <a:latin typeface="Times New Roman"/>
                <a:ea typeface="DejaVu Sans"/>
              </a:rPr>
              <a:t> </a:t>
            </a:r>
            <a:r>
              <a:rPr lang="en-US" sz="1600" b="0" strike="noStrike" spc="-1" smtClean="0">
                <a:solidFill>
                  <a:srgbClr val="000000"/>
                </a:solidFill>
                <a:uFill>
                  <a:solidFill>
                    <a:srgbClr val="FFFFFF"/>
                  </a:solidFill>
                </a:uFill>
                <a:latin typeface="Times New Roman"/>
                <a:ea typeface="DejaVu Sans"/>
              </a:rPr>
              <a:t>data</a:t>
            </a:r>
          </a:p>
          <a:p>
            <a:pPr marL="285750" indent="-285750" algn="just">
              <a:lnSpc>
                <a:spcPct val="120000"/>
              </a:lnSpc>
              <a:buClr>
                <a:schemeClr val="accent6">
                  <a:lumMod val="75000"/>
                </a:schemeClr>
              </a:buClr>
              <a:buSzPct val="120000"/>
              <a:buFont typeface="Wingdings" panose="05000000000000000000" pitchFamily="2" charset="2"/>
              <a:buChar char="ü"/>
            </a:pPr>
            <a:r>
              <a:rPr lang="en-US" sz="1600" b="0" strike="noStrike" spc="-1" smtClean="0">
                <a:solidFill>
                  <a:srgbClr val="000000"/>
                </a:solidFill>
                <a:uFill>
                  <a:solidFill>
                    <a:srgbClr val="FFFFFF"/>
                  </a:solidFill>
                </a:uFill>
                <a:latin typeface="Times New Roman"/>
                <a:ea typeface="DejaVu Sans"/>
              </a:rPr>
              <a:t>At </a:t>
            </a:r>
            <a:r>
              <a:rPr lang="en-US" sz="1600" b="0" strike="noStrike" spc="-1">
                <a:solidFill>
                  <a:srgbClr val="000000"/>
                </a:solidFill>
                <a:uFill>
                  <a:solidFill>
                    <a:srgbClr val="FFFFFF"/>
                  </a:solidFill>
                </a:uFill>
                <a:latin typeface="Times New Roman"/>
                <a:ea typeface="DejaVu Sans"/>
              </a:rPr>
              <a:t>an incident beam energy of 1 GeV/nucleon, the model correctly predicts the absence of the peak-splitting effect for </a:t>
            </a:r>
            <a:r>
              <a:rPr lang="en-US" sz="1600" b="0" strike="noStrike" spc="-1" baseline="30000" smtClean="0">
                <a:solidFill>
                  <a:srgbClr val="0000FF"/>
                </a:solidFill>
                <a:uFill>
                  <a:solidFill>
                    <a:srgbClr val="FFFFFF"/>
                  </a:solidFill>
                </a:uFill>
                <a:latin typeface="Times New Roman"/>
                <a:ea typeface="DejaVu Sans"/>
              </a:rPr>
              <a:t>4</a:t>
            </a:r>
            <a:r>
              <a:rPr lang="en-US" sz="1600" b="0" strike="noStrike" spc="-1" smtClean="0">
                <a:solidFill>
                  <a:srgbClr val="0000FF"/>
                </a:solidFill>
                <a:uFill>
                  <a:solidFill>
                    <a:srgbClr val="FFFFFF"/>
                  </a:solidFill>
                </a:uFill>
                <a:latin typeface="Times New Roman"/>
                <a:ea typeface="DejaVu Sans"/>
              </a:rPr>
              <a:t>He</a:t>
            </a:r>
            <a:r>
              <a:rPr lang="en-US" sz="1600" b="0" strike="noStrike" spc="-1" smtClean="0">
                <a:solidFill>
                  <a:srgbClr val="000000"/>
                </a:solidFill>
                <a:uFill>
                  <a:solidFill>
                    <a:srgbClr val="FFFFFF"/>
                  </a:solidFill>
                </a:uFill>
                <a:latin typeface="Times New Roman"/>
                <a:ea typeface="DejaVu Sans"/>
              </a:rPr>
              <a:t> </a:t>
            </a:r>
            <a:r>
              <a:rPr lang="en-US" sz="1600" b="0" strike="noStrike" spc="-1">
                <a:solidFill>
                  <a:srgbClr val="000000"/>
                </a:solidFill>
                <a:uFill>
                  <a:solidFill>
                    <a:srgbClr val="FFFFFF"/>
                  </a:solidFill>
                </a:uFill>
                <a:latin typeface="Times New Roman"/>
                <a:ea typeface="DejaVu Sans"/>
              </a:rPr>
              <a:t>and heavier </a:t>
            </a:r>
            <a:r>
              <a:rPr lang="en-US" sz="1600" b="0" strike="noStrike" spc="-1" smtClean="0">
                <a:solidFill>
                  <a:srgbClr val="000000"/>
                </a:solidFill>
                <a:uFill>
                  <a:solidFill>
                    <a:srgbClr val="FFFFFF"/>
                  </a:solidFill>
                </a:uFill>
                <a:latin typeface="Times New Roman"/>
                <a:ea typeface="DejaVu Sans"/>
              </a:rPr>
              <a:t>fragments</a:t>
            </a:r>
          </a:p>
          <a:p>
            <a:pPr marL="285750" indent="-285750" algn="just">
              <a:lnSpc>
                <a:spcPct val="120000"/>
              </a:lnSpc>
              <a:buClr>
                <a:schemeClr val="accent6">
                  <a:lumMod val="75000"/>
                </a:schemeClr>
              </a:buClr>
              <a:buSzPct val="120000"/>
              <a:buFont typeface="Wingdings" panose="05000000000000000000" pitchFamily="2" charset="2"/>
              <a:buChar char="ü"/>
            </a:pPr>
            <a:r>
              <a:rPr lang="en-US" sz="1600" b="0" strike="noStrike" spc="-1" smtClean="0">
                <a:solidFill>
                  <a:srgbClr val="000000"/>
                </a:solidFill>
                <a:uFill>
                  <a:solidFill>
                    <a:srgbClr val="FFFFFF"/>
                  </a:solidFill>
                </a:uFill>
                <a:latin typeface="Times New Roman"/>
                <a:ea typeface="DejaVu Sans"/>
              </a:rPr>
              <a:t>In </a:t>
            </a:r>
            <a:r>
              <a:rPr lang="en-US" sz="1600" b="0" strike="noStrike" spc="-1">
                <a:solidFill>
                  <a:srgbClr val="000000"/>
                </a:solidFill>
                <a:uFill>
                  <a:solidFill>
                    <a:srgbClr val="FFFFFF"/>
                  </a:solidFill>
                </a:uFill>
                <a:latin typeface="Times New Roman"/>
                <a:ea typeface="DejaVu Sans"/>
              </a:rPr>
              <a:t>this energy regime, the statistical multifragmentation pathway successfully explains both the existence of peak-splitting for light protons on heavy targets (as seen at </a:t>
            </a:r>
            <a:r>
              <a:rPr lang="en-US" sz="1600" b="0" strike="noStrike" spc="-1">
                <a:solidFill>
                  <a:srgbClr val="0000FF"/>
                </a:solidFill>
                <a:uFill>
                  <a:solidFill>
                    <a:srgbClr val="FFFFFF"/>
                  </a:solidFill>
                </a:uFill>
                <a:latin typeface="Times New Roman"/>
                <a:ea typeface="DejaVu Sans"/>
              </a:rPr>
              <a:t>FRAGM</a:t>
            </a:r>
            <a:r>
              <a:rPr lang="en-US" sz="1600" b="0" strike="noStrike" spc="-1">
                <a:solidFill>
                  <a:srgbClr val="000000"/>
                </a:solidFill>
                <a:uFill>
                  <a:solidFill>
                    <a:srgbClr val="FFFFFF"/>
                  </a:solidFill>
                </a:uFill>
                <a:latin typeface="Times New Roman"/>
                <a:ea typeface="DejaVu Sans"/>
              </a:rPr>
              <a:t>) and its disappearance for heavier residues (as seen at </a:t>
            </a:r>
            <a:r>
              <a:rPr lang="en-US" sz="1600" b="0" strike="noStrike" spc="-1">
                <a:solidFill>
                  <a:srgbClr val="0000FF"/>
                </a:solidFill>
                <a:uFill>
                  <a:solidFill>
                    <a:srgbClr val="FFFFFF"/>
                  </a:solidFill>
                </a:uFill>
                <a:latin typeface="Times New Roman"/>
                <a:ea typeface="DejaVu Sans"/>
              </a:rPr>
              <a:t>FRS</a:t>
            </a:r>
            <a:r>
              <a:rPr lang="en-US" sz="1600" b="0" strike="noStrike" spc="-1" smtClean="0">
                <a:solidFill>
                  <a:srgbClr val="000000"/>
                </a:solidFill>
                <a:uFill>
                  <a:solidFill>
                    <a:srgbClr val="FFFFFF"/>
                  </a:solidFill>
                </a:uFill>
                <a:latin typeface="Times New Roman"/>
                <a:ea typeface="DejaVu Sans"/>
              </a:rPr>
              <a:t>)</a:t>
            </a:r>
            <a:endParaRPr lang="en-US" sz="1600" b="0" strike="noStrike" spc="-1">
              <a:solidFill>
                <a:srgbClr val="000000"/>
              </a:solidFill>
              <a:uFill>
                <a:solidFill>
                  <a:srgbClr val="FFFFFF"/>
                </a:solidFill>
              </a:uFill>
              <a:latin typeface="Arial"/>
            </a:endParaRPr>
          </a:p>
        </p:txBody>
      </p:sp>
      <p:sp>
        <p:nvSpPr>
          <p:cNvPr id="230" name="CustomShape 6"/>
          <p:cNvSpPr/>
          <p:nvPr/>
        </p:nvSpPr>
        <p:spPr>
          <a:xfrm>
            <a:off x="524934" y="1165585"/>
            <a:ext cx="3759199" cy="3186294"/>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lstStyle/>
          <a:p>
            <a:pPr marL="285750" indent="-285750" algn="just">
              <a:lnSpc>
                <a:spcPct val="120000"/>
              </a:lnSpc>
              <a:buClr>
                <a:schemeClr val="accent6">
                  <a:lumMod val="75000"/>
                </a:schemeClr>
              </a:buClr>
              <a:buSzPct val="130000"/>
              <a:buFont typeface="Wingdings" panose="05000000000000000000" pitchFamily="2" charset="2"/>
              <a:buChar char="ü"/>
            </a:pPr>
            <a:r>
              <a:rPr lang="en-US" sz="1600" b="0" strike="noStrike" spc="-1" smtClean="0">
                <a:solidFill>
                  <a:srgbClr val="000000"/>
                </a:solidFill>
                <a:uFill>
                  <a:solidFill>
                    <a:srgbClr val="FFFFFF"/>
                  </a:solidFill>
                </a:uFill>
                <a:latin typeface="Times New Roman"/>
                <a:ea typeface="DejaVu Sans"/>
              </a:rPr>
              <a:t>The ohysical </a:t>
            </a:r>
            <a:r>
              <a:rPr lang="en-US" sz="1600" spc="-1">
                <a:solidFill>
                  <a:srgbClr val="000000"/>
                </a:solidFill>
                <a:uFill>
                  <a:solidFill>
                    <a:srgbClr val="FFFFFF"/>
                  </a:solidFill>
                </a:uFill>
                <a:latin typeface="Times New Roman"/>
                <a:ea typeface="DejaVu Sans"/>
              </a:rPr>
              <a:t>p</a:t>
            </a:r>
            <a:r>
              <a:rPr lang="en-US" sz="1600" b="0" strike="noStrike" spc="-1" smtClean="0">
                <a:solidFill>
                  <a:srgbClr val="000000"/>
                </a:solidFill>
                <a:uFill>
                  <a:solidFill>
                    <a:srgbClr val="FFFFFF"/>
                  </a:solidFill>
                </a:uFill>
                <a:latin typeface="Times New Roman"/>
                <a:ea typeface="DejaVu Sans"/>
              </a:rPr>
              <a:t>henomenon</a:t>
            </a:r>
            <a:r>
              <a:rPr lang="en-US" sz="1600" b="0" strike="noStrike" spc="-1">
                <a:solidFill>
                  <a:srgbClr val="000000"/>
                </a:solidFill>
                <a:uFill>
                  <a:solidFill>
                    <a:srgbClr val="FFFFFF"/>
                  </a:solidFill>
                </a:uFill>
                <a:latin typeface="Times New Roman"/>
                <a:ea typeface="DejaVu Sans"/>
              </a:rPr>
              <a:t>: </a:t>
            </a:r>
            <a:r>
              <a:rPr lang="en-US" sz="1600" b="0" strike="noStrike" spc="-1" smtClean="0">
                <a:solidFill>
                  <a:srgbClr val="000000"/>
                </a:solidFill>
                <a:uFill>
                  <a:solidFill>
                    <a:srgbClr val="FFFFFF"/>
                  </a:solidFill>
                </a:uFill>
                <a:latin typeface="Times New Roman"/>
                <a:ea typeface="DejaVu Sans"/>
              </a:rPr>
              <a:t>a </a:t>
            </a:r>
            <a:r>
              <a:rPr lang="en-US" sz="1600" b="0" strike="noStrike" spc="-1">
                <a:solidFill>
                  <a:srgbClr val="000000"/>
                </a:solidFill>
                <a:uFill>
                  <a:solidFill>
                    <a:srgbClr val="FFFFFF"/>
                  </a:solidFill>
                </a:uFill>
                <a:latin typeface="Times New Roman"/>
                <a:ea typeface="DejaVu Sans"/>
              </a:rPr>
              <a:t>key question is how the peak-splitting effect manifests on a heavy target. The </a:t>
            </a:r>
            <a:r>
              <a:rPr lang="en-US" sz="1600" b="0" strike="noStrike" spc="-1" smtClean="0">
                <a:solidFill>
                  <a:srgbClr val="0000FF"/>
                </a:solidFill>
                <a:uFill>
                  <a:solidFill>
                    <a:srgbClr val="FFFFFF"/>
                  </a:solidFill>
                </a:uFill>
                <a:latin typeface="Times New Roman"/>
                <a:ea typeface="DejaVu Sans"/>
              </a:rPr>
              <a:t>FRS</a:t>
            </a:r>
            <a:r>
              <a:rPr lang="en-US" sz="1600" b="0" strike="noStrike" spc="-1" smtClean="0">
                <a:solidFill>
                  <a:srgbClr val="0000FF"/>
                </a:solidFill>
                <a:uFill>
                  <a:solidFill>
                    <a:srgbClr val="FFFFFF"/>
                  </a:solidFill>
                </a:uFill>
                <a:latin typeface="Times New Roman"/>
                <a:ea typeface="DejaVu Sans"/>
                <a:sym typeface="Symbol"/>
              </a:rPr>
              <a:t>GSI</a:t>
            </a:r>
            <a:r>
              <a:rPr lang="en-US" sz="1600" b="0" strike="noStrike" spc="-1" smtClean="0">
                <a:solidFill>
                  <a:srgbClr val="0000FF"/>
                </a:solidFill>
                <a:uFill>
                  <a:solidFill>
                    <a:srgbClr val="FFFFFF"/>
                  </a:solidFill>
                </a:uFill>
                <a:latin typeface="Times New Roman"/>
                <a:ea typeface="DejaVu Sans"/>
              </a:rPr>
              <a:t> </a:t>
            </a:r>
            <a:r>
              <a:rPr lang="en-US" sz="1600" b="0" strike="noStrike" spc="-1">
                <a:solidFill>
                  <a:srgbClr val="000000"/>
                </a:solidFill>
                <a:uFill>
                  <a:solidFill>
                    <a:srgbClr val="FFFFFF"/>
                  </a:solidFill>
                </a:uFill>
                <a:latin typeface="Times New Roman"/>
                <a:ea typeface="DejaVu Sans"/>
              </a:rPr>
              <a:t>experiment showed that the splitting effect completely disappears when using a titanium </a:t>
            </a:r>
            <a:r>
              <a:rPr lang="en-US" sz="1600" b="0" strike="noStrike" spc="-1" smtClean="0">
                <a:solidFill>
                  <a:srgbClr val="000000"/>
                </a:solidFill>
                <a:uFill>
                  <a:solidFill>
                    <a:srgbClr val="FFFFFF"/>
                  </a:solidFill>
                </a:uFill>
                <a:latin typeface="Times New Roman"/>
                <a:ea typeface="DejaVu Sans"/>
              </a:rPr>
              <a:t>target</a:t>
            </a:r>
          </a:p>
          <a:p>
            <a:pPr marL="285750" indent="-285750" algn="just">
              <a:lnSpc>
                <a:spcPct val="120000"/>
              </a:lnSpc>
              <a:buClr>
                <a:schemeClr val="accent6">
                  <a:lumMod val="75000"/>
                </a:schemeClr>
              </a:buClr>
              <a:buSzPct val="130000"/>
              <a:buFont typeface="Wingdings" panose="05000000000000000000" pitchFamily="2" charset="2"/>
              <a:buChar char="ü"/>
            </a:pPr>
            <a:r>
              <a:rPr lang="en-US" sz="1600" spc="-1">
                <a:solidFill>
                  <a:srgbClr val="000000"/>
                </a:solidFill>
                <a:uFill>
                  <a:solidFill>
                    <a:srgbClr val="FFFFFF"/>
                  </a:solidFill>
                </a:uFill>
                <a:latin typeface="Times New Roman"/>
              </a:rPr>
              <a:t>Plotted </a:t>
            </a:r>
            <a:r>
              <a:rPr lang="en-US" sz="1600" spc="-1" smtClean="0">
                <a:solidFill>
                  <a:srgbClr val="000000"/>
                </a:solidFill>
                <a:uFill>
                  <a:solidFill>
                    <a:srgbClr val="FFFFFF"/>
                  </a:solidFill>
                </a:uFill>
                <a:latin typeface="Times New Roman"/>
              </a:rPr>
              <a:t>curves</a:t>
            </a:r>
            <a:r>
              <a:rPr lang="en-US" sz="1600" spc="-1">
                <a:solidFill>
                  <a:srgbClr val="000000"/>
                </a:solidFill>
                <a:uFill>
                  <a:solidFill>
                    <a:srgbClr val="FFFFFF"/>
                  </a:solidFill>
                </a:uFill>
                <a:latin typeface="Times New Roman"/>
              </a:rPr>
              <a:t>: </a:t>
            </a:r>
            <a:r>
              <a:rPr lang="en-US" sz="1600" spc="-1" smtClean="0">
                <a:solidFill>
                  <a:srgbClr val="000000"/>
                </a:solidFill>
                <a:uFill>
                  <a:solidFill>
                    <a:srgbClr val="FFFFFF"/>
                  </a:solidFill>
                </a:uFill>
                <a:latin typeface="Times New Roman"/>
              </a:rPr>
              <a:t>the </a:t>
            </a:r>
            <a:r>
              <a:rPr lang="en-US" sz="1600" spc="-1">
                <a:solidFill>
                  <a:srgbClr val="000000"/>
                </a:solidFill>
                <a:uFill>
                  <a:solidFill>
                    <a:srgbClr val="FFFFFF"/>
                  </a:solidFill>
                </a:uFill>
                <a:latin typeface="Times New Roman"/>
              </a:rPr>
              <a:t>charts present the normalized invariant cross-section versus fragment velocity, measured in the rest frame of the incident iron </a:t>
            </a:r>
            <a:r>
              <a:rPr lang="en-US" sz="1600" spc="-1" smtClean="0">
                <a:solidFill>
                  <a:srgbClr val="000000"/>
                </a:solidFill>
                <a:uFill>
                  <a:solidFill>
                    <a:srgbClr val="FFFFFF"/>
                  </a:solidFill>
                </a:uFill>
                <a:latin typeface="Times New Roman"/>
              </a:rPr>
              <a:t>nucleus</a:t>
            </a:r>
            <a:endParaRPr lang="en-US" sz="1600" b="0" strike="noStrike" spc="-1">
              <a:solidFill>
                <a:srgbClr val="000000"/>
              </a:solidFill>
              <a:uFill>
                <a:solidFill>
                  <a:srgbClr val="FFFFFF"/>
                </a:solidFill>
              </a:uFill>
              <a:latin typeface="Arial"/>
            </a:endParaRPr>
          </a:p>
        </p:txBody>
      </p:sp>
      <p:pic>
        <p:nvPicPr>
          <p:cNvPr id="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5867" y="812863"/>
            <a:ext cx="7061778" cy="3631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CustomShape 1"/>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232" name="CustomShape 2"/>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233" name="CustomShape 3"/>
          <p:cNvSpPr/>
          <p:nvPr/>
        </p:nvSpPr>
        <p:spPr>
          <a:xfrm>
            <a:off x="1523880" y="0"/>
            <a:ext cx="9142200" cy="455400"/>
          </a:xfrm>
          <a:prstGeom prst="rect">
            <a:avLst/>
          </a:prstGeom>
          <a:noFill/>
          <a:ln w="9360">
            <a:noFill/>
          </a:ln>
        </p:spPr>
        <p:style>
          <a:lnRef idx="0">
            <a:scrgbClr r="0" g="0" b="0"/>
          </a:lnRef>
          <a:fillRef idx="0">
            <a:scrgbClr r="0" g="0" b="0"/>
          </a:fillRef>
          <a:effectRef idx="0">
            <a:scrgbClr r="0" g="0" b="0"/>
          </a:effectRef>
          <a:fontRef idx="minor"/>
        </p:style>
      </p:sp>
      <p:sp>
        <p:nvSpPr>
          <p:cNvPr id="234" name="CustomShape 4"/>
          <p:cNvSpPr/>
          <p:nvPr/>
        </p:nvSpPr>
        <p:spPr>
          <a:xfrm>
            <a:off x="2838600" y="152280"/>
            <a:ext cx="8848800" cy="455760"/>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nchor="ctr"/>
          <a:lstStyle/>
          <a:p>
            <a:pPr algn="r">
              <a:lnSpc>
                <a:spcPct val="100000"/>
              </a:lnSpc>
            </a:pPr>
            <a:r>
              <a:rPr lang="en-US" sz="2400" b="0" strike="noStrike" spc="-1">
                <a:solidFill>
                  <a:srgbClr val="FF0000"/>
                </a:solidFill>
                <a:uFill>
                  <a:solidFill>
                    <a:srgbClr val="FFFFFF"/>
                  </a:solidFill>
                </a:uFill>
                <a:latin typeface="Arial"/>
                <a:ea typeface="DejaVu Sans"/>
              </a:rPr>
              <a:t> </a:t>
            </a:r>
            <a:r>
              <a:rPr lang="en-US" sz="2400" b="0" strike="noStrike" spc="-1">
                <a:solidFill>
                  <a:srgbClr val="0066FF"/>
                </a:solidFill>
                <a:uFill>
                  <a:solidFill>
                    <a:srgbClr val="FFFFFF"/>
                  </a:solidFill>
                </a:uFill>
                <a:latin typeface="Arial"/>
                <a:ea typeface="DejaVu Sans"/>
              </a:rPr>
              <a:t>Conclusions</a:t>
            </a:r>
            <a:endParaRPr lang="en-US" sz="2400" b="0" strike="noStrike" spc="-1">
              <a:solidFill>
                <a:srgbClr val="000000"/>
              </a:solidFill>
              <a:uFill>
                <a:solidFill>
                  <a:srgbClr val="FFFFFF"/>
                </a:solidFill>
              </a:uFill>
              <a:latin typeface="Arial"/>
            </a:endParaRPr>
          </a:p>
        </p:txBody>
      </p:sp>
      <p:sp>
        <p:nvSpPr>
          <p:cNvPr id="235" name="CustomShape 5"/>
          <p:cNvSpPr/>
          <p:nvPr/>
        </p:nvSpPr>
        <p:spPr>
          <a:xfrm>
            <a:off x="565200" y="877679"/>
            <a:ext cx="11059200" cy="5582387"/>
          </a:xfrm>
          <a:prstGeom prst="rect">
            <a:avLst/>
          </a:prstGeom>
          <a:noFill/>
          <a:ln w="9360">
            <a:noFill/>
          </a:ln>
        </p:spPr>
        <p:style>
          <a:lnRef idx="0">
            <a:scrgbClr r="0" g="0" b="0"/>
          </a:lnRef>
          <a:fillRef idx="0">
            <a:scrgbClr r="0" g="0" b="0"/>
          </a:fillRef>
          <a:effectRef idx="0">
            <a:scrgbClr r="0" g="0" b="0"/>
          </a:effectRef>
          <a:fontRef idx="minor"/>
        </p:style>
        <p:txBody>
          <a:bodyPr lIns="90000" tIns="46800" rIns="90000" bIns="46800"/>
          <a:lstStyle/>
          <a:p>
            <a:pPr marL="216000" indent="-214920" algn="just">
              <a:lnSpc>
                <a:spcPct val="160000"/>
              </a:lnSpc>
              <a:buClr>
                <a:srgbClr val="C55A11"/>
              </a:buClr>
              <a:buFont typeface="Wingdings" charset="2"/>
              <a:buChar char=""/>
            </a:pP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 </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Experimental </a:t>
            </a:r>
            <a:r>
              <a:rPr lang="en-US" sz="1600"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s</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cope</a:t>
            </a: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 </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fragment </a:t>
            </a: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yields from </a:t>
            </a:r>
            <a:r>
              <a:rPr lang="en-US" sz="1600" spc="-1" baseline="30000" dirty="0" smtClean="0">
                <a:solidFill>
                  <a:srgbClr val="0000FF"/>
                </a:solidFill>
                <a:uFill>
                  <a:solidFill>
                    <a:srgbClr val="FFFFFF"/>
                  </a:solidFill>
                </a:uFill>
                <a:latin typeface="Times New Roman" panose="02020603050405020304" pitchFamily="18" charset="0"/>
                <a:ea typeface="DejaVu Sans"/>
                <a:cs typeface="Times New Roman" panose="02020603050405020304" pitchFamily="18" charset="0"/>
              </a:rPr>
              <a:t>56</a:t>
            </a:r>
            <a:r>
              <a:rPr lang="en-US" sz="1600" b="0" strike="noStrike" spc="-1" dirty="0" smtClean="0">
                <a:solidFill>
                  <a:srgbClr val="0000FF"/>
                </a:solidFill>
                <a:uFill>
                  <a:solidFill>
                    <a:srgbClr val="FFFFFF"/>
                  </a:solidFill>
                </a:uFill>
                <a:latin typeface="Times New Roman" panose="02020603050405020304" pitchFamily="18" charset="0"/>
                <a:ea typeface="DejaVu Sans"/>
                <a:cs typeface="Times New Roman" panose="02020603050405020304" pitchFamily="18" charset="0"/>
              </a:rPr>
              <a:t>Fe</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 fragmentation </a:t>
            </a: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at 230 MeV/nucleon were successfully measured on three targets </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a:t>
            </a:r>
            <a:r>
              <a:rPr lang="en-US" sz="1600" b="0" strike="noStrike" spc="-1" baseline="30000" dirty="0" smtClean="0">
                <a:solidFill>
                  <a:srgbClr val="0000FF"/>
                </a:solidFill>
                <a:uFill>
                  <a:solidFill>
                    <a:srgbClr val="FFFFFF"/>
                  </a:solidFill>
                </a:uFill>
                <a:latin typeface="Times New Roman" panose="02020603050405020304" pitchFamily="18" charset="0"/>
                <a:ea typeface="DejaVu Sans"/>
                <a:cs typeface="Times New Roman" panose="02020603050405020304" pitchFamily="18" charset="0"/>
              </a:rPr>
              <a:t>9</a:t>
            </a:r>
            <a:r>
              <a:rPr lang="en-US" sz="1600" b="0" strike="noStrike" spc="-1" dirty="0" smtClean="0">
                <a:solidFill>
                  <a:srgbClr val="0000FF"/>
                </a:solidFill>
                <a:uFill>
                  <a:solidFill>
                    <a:srgbClr val="FFFFFF"/>
                  </a:solidFill>
                </a:uFill>
                <a:latin typeface="Times New Roman" panose="02020603050405020304" pitchFamily="18" charset="0"/>
                <a:ea typeface="DejaVu Sans"/>
                <a:cs typeface="Times New Roman" panose="02020603050405020304" pitchFamily="18" charset="0"/>
              </a:rPr>
              <a:t>Be</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 </a:t>
            </a:r>
            <a:r>
              <a:rPr lang="en-US" sz="1600" b="0" strike="noStrike" spc="-1" baseline="30000" dirty="0" smtClean="0">
                <a:solidFill>
                  <a:srgbClr val="0000FF"/>
                </a:solidFill>
                <a:uFill>
                  <a:solidFill>
                    <a:srgbClr val="FFFFFF"/>
                  </a:solidFill>
                </a:uFill>
                <a:latin typeface="Times New Roman" panose="02020603050405020304" pitchFamily="18" charset="0"/>
                <a:ea typeface="DejaVu Sans"/>
                <a:cs typeface="Times New Roman" panose="02020603050405020304" pitchFamily="18" charset="0"/>
              </a:rPr>
              <a:t>27</a:t>
            </a:r>
            <a:r>
              <a:rPr lang="en-US" sz="1600" b="0" strike="noStrike" spc="-1" dirty="0" smtClean="0">
                <a:solidFill>
                  <a:srgbClr val="0000FF"/>
                </a:solidFill>
                <a:uFill>
                  <a:solidFill>
                    <a:srgbClr val="FFFFFF"/>
                  </a:solidFill>
                </a:uFill>
                <a:latin typeface="Times New Roman" panose="02020603050405020304" pitchFamily="18" charset="0"/>
                <a:ea typeface="DejaVu Sans"/>
                <a:cs typeface="Times New Roman" panose="02020603050405020304" pitchFamily="18" charset="0"/>
              </a:rPr>
              <a:t>Al</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 </a:t>
            </a:r>
            <a:r>
              <a:rPr lang="en-US" sz="1600" b="0" strike="noStrike" spc="-1" baseline="30000" dirty="0" smtClean="0">
                <a:solidFill>
                  <a:srgbClr val="0000FF"/>
                </a:solidFill>
                <a:uFill>
                  <a:solidFill>
                    <a:srgbClr val="FFFFFF"/>
                  </a:solidFill>
                </a:uFill>
                <a:latin typeface="Times New Roman" panose="02020603050405020304" pitchFamily="18" charset="0"/>
                <a:ea typeface="DejaVu Sans"/>
                <a:cs typeface="Times New Roman" panose="02020603050405020304" pitchFamily="18" charset="0"/>
              </a:rPr>
              <a:t>64</a:t>
            </a:r>
            <a:r>
              <a:rPr lang="en-US" sz="1600" b="0" strike="noStrike" spc="-1" dirty="0" smtClean="0">
                <a:solidFill>
                  <a:srgbClr val="0000FF"/>
                </a:solidFill>
                <a:uFill>
                  <a:solidFill>
                    <a:srgbClr val="FFFFFF"/>
                  </a:solidFill>
                </a:uFill>
                <a:latin typeface="Times New Roman" panose="02020603050405020304" pitchFamily="18" charset="0"/>
                <a:ea typeface="DejaVu Sans"/>
                <a:cs typeface="Times New Roman" panose="02020603050405020304" pitchFamily="18" charset="0"/>
              </a:rPr>
              <a:t>Cu</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 </a:t>
            </a: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using the </a:t>
            </a:r>
            <a:r>
              <a:rPr lang="en-US" sz="1600" b="0" strike="noStrike" spc="-1" dirty="0">
                <a:solidFill>
                  <a:srgbClr val="0000FF"/>
                </a:solidFill>
                <a:uFill>
                  <a:solidFill>
                    <a:srgbClr val="FFFFFF"/>
                  </a:solidFill>
                </a:uFill>
                <a:latin typeface="Times New Roman" panose="02020603050405020304" pitchFamily="18" charset="0"/>
                <a:ea typeface="DejaVu Sans"/>
                <a:cs typeface="Times New Roman" panose="02020603050405020304" pitchFamily="18" charset="0"/>
              </a:rPr>
              <a:t>FRAGM</a:t>
            </a: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 setup at the </a:t>
            </a:r>
            <a:r>
              <a:rPr lang="en-US" sz="1600" b="0" strike="noStrike" spc="-1" dirty="0">
                <a:solidFill>
                  <a:srgbClr val="0000FF"/>
                </a:solidFill>
                <a:uFill>
                  <a:solidFill>
                    <a:srgbClr val="FFFFFF"/>
                  </a:solidFill>
                </a:uFill>
                <a:latin typeface="Times New Roman" panose="02020603050405020304" pitchFamily="18" charset="0"/>
                <a:ea typeface="DejaVu Sans"/>
                <a:cs typeface="Times New Roman" panose="02020603050405020304" pitchFamily="18" charset="0"/>
              </a:rPr>
              <a:t>TWAC</a:t>
            </a: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 complex (NRC </a:t>
            </a:r>
            <a:r>
              <a:rPr lang="en-US" sz="1600" b="0" strike="noStrike" spc="-1" dirty="0" smtClean="0">
                <a:solidFill>
                  <a:srgbClr val="000000"/>
                </a:solidFill>
                <a:uFill>
                  <a:solidFill>
                    <a:srgbClr val="FFFFFF"/>
                  </a:solidFill>
                </a:uFill>
                <a:latin typeface="Times New Roman"/>
                <a:ea typeface="DejaVu Sans"/>
                <a:cs typeface="Times New Roman"/>
              </a:rPr>
              <a:t>«</a:t>
            </a:r>
            <a:r>
              <a:rPr lang="en-US" sz="1600" b="0" strike="noStrike" spc="-1" dirty="0" err="1"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Kurchatov</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 Institute</a:t>
            </a:r>
            <a:r>
              <a:rPr lang="en-US" sz="1600"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a:t>
            </a:r>
            <a:endParaRPr lang="en-US" sz="16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marL="216000" indent="-214920" algn="just">
              <a:lnSpc>
                <a:spcPct val="160000"/>
              </a:lnSpc>
              <a:buClr>
                <a:srgbClr val="C55A11"/>
              </a:buClr>
              <a:buFont typeface="Wingdings" charset="2"/>
              <a:buChar char=""/>
            </a:pP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Observed </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peak-splitting</a:t>
            </a: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 </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a </a:t>
            </a: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distinct momentum peak-splitting effect was observed for light fragments (A less than 4). The effect is most pronounced for protons and systematically decreases with increasing fragment </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mass</a:t>
            </a:r>
            <a:endParaRPr lang="en-US" sz="16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marL="216000" indent="-214920" algn="just">
              <a:lnSpc>
                <a:spcPct val="160000"/>
              </a:lnSpc>
              <a:buClr>
                <a:srgbClr val="C55A11"/>
              </a:buClr>
              <a:buFont typeface="Wingdings" charset="2"/>
              <a:buChar char=""/>
            </a:pP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New </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findings </a:t>
            </a: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on </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target </a:t>
            </a:r>
            <a:r>
              <a:rPr lang="en-US" sz="1600"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i</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ndependence</a:t>
            </a: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 </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for </a:t>
            </a: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the first time, it is demonstrated that the peak-splitting shape and magnitude for light fragments persist on heavy targets and remain independent of the target atomic </a:t>
            </a:r>
            <a:r>
              <a:rPr lang="en-US" sz="1600" b="0" strike="noStrike" spc="-1" dirty="0" err="1">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numbtarge</a:t>
            </a:r>
            <a:endParaRPr lang="en-US" sz="16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marL="216000" indent="-214920" algn="just">
              <a:lnSpc>
                <a:spcPct val="160000"/>
              </a:lnSpc>
              <a:buClr>
                <a:srgbClr val="C55A11"/>
              </a:buClr>
              <a:buFont typeface="Wingdings" charset="2"/>
              <a:buChar char=""/>
            </a:pP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The formation of the split momentum profile is governed by Coulomb repulsion combined with statistical </a:t>
            </a:r>
            <a:r>
              <a:rPr lang="en-US" sz="1600" b="0" strike="noStrike" spc="-1" dirty="0" err="1">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multifragmentation</a:t>
            </a: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 </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processes</a:t>
            </a:r>
            <a:endParaRPr lang="en-US" sz="16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marL="216000" indent="-214920" algn="just">
              <a:lnSpc>
                <a:spcPct val="160000"/>
              </a:lnSpc>
              <a:buClr>
                <a:srgbClr val="C55A11"/>
              </a:buClr>
              <a:buFont typeface="Wingdings" charset="2"/>
              <a:buChar char=""/>
            </a:pP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Mechanism </a:t>
            </a:r>
            <a:r>
              <a:rPr lang="en-US" sz="1600"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i</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nsight</a:t>
            </a: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 In contrast to the explicit dynamic asymmetric fission mechanism proposed for high-energy FRS data, our results are successfully reproduced within the </a:t>
            </a:r>
            <a:r>
              <a:rPr lang="en-US" sz="1600" b="0" strike="noStrike" spc="-1" dirty="0">
                <a:solidFill>
                  <a:srgbClr val="0000FF"/>
                </a:solidFill>
                <a:uFill>
                  <a:solidFill>
                    <a:srgbClr val="FFFFFF"/>
                  </a:solidFill>
                </a:uFill>
                <a:latin typeface="Times New Roman" panose="02020603050405020304" pitchFamily="18" charset="0"/>
                <a:ea typeface="DejaVu Sans"/>
                <a:cs typeface="Times New Roman" panose="02020603050405020304" pitchFamily="18" charset="0"/>
              </a:rPr>
              <a:t>SMM</a:t>
            </a: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 framework purely </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statistically</a:t>
            </a:r>
            <a:endParaRPr lang="en-US" sz="16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marL="216000" indent="-214920" algn="just">
              <a:lnSpc>
                <a:spcPct val="160000"/>
              </a:lnSpc>
              <a:buClr>
                <a:srgbClr val="C55A11"/>
              </a:buClr>
              <a:buFont typeface="Wingdings" charset="2"/>
              <a:buChar char=""/>
            </a:pP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Model </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parameter </a:t>
            </a:r>
            <a:r>
              <a:rPr lang="en-US" sz="1600"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t</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uning</a:t>
            </a: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 </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the </a:t>
            </a:r>
            <a:r>
              <a:rPr lang="en-US" sz="1600" b="0" strike="noStrike" spc="-1" dirty="0">
                <a:solidFill>
                  <a:srgbClr val="0000FF"/>
                </a:solidFill>
                <a:uFill>
                  <a:solidFill>
                    <a:srgbClr val="FFFFFF"/>
                  </a:solidFill>
                </a:uFill>
                <a:latin typeface="Times New Roman" panose="02020603050405020304" pitchFamily="18" charset="0"/>
                <a:ea typeface="DejaVu Sans"/>
                <a:cs typeface="Times New Roman" panose="02020603050405020304" pitchFamily="18" charset="0"/>
              </a:rPr>
              <a:t>SMM</a:t>
            </a: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 model accurately describes the peak-splitting shape as a function of the source excitation energy. The best fit to our experimental data determines this energy value to be 6 </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MeV/nucleon</a:t>
            </a:r>
            <a:endParaRPr lang="en-US" sz="16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marL="216000" indent="-214920" algn="just">
              <a:lnSpc>
                <a:spcPct val="160000"/>
              </a:lnSpc>
              <a:buClr>
                <a:srgbClr val="C55A11"/>
              </a:buClr>
              <a:buFont typeface="Wingdings" charset="2"/>
              <a:buChar char=""/>
            </a:pP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Angular &amp; </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charge </a:t>
            </a:r>
            <a:r>
              <a:rPr lang="en-US" sz="1600"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s</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tudies</a:t>
            </a: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 </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the </a:t>
            </a:r>
            <a:r>
              <a:rPr lang="en-US" sz="1600" b="0" strike="noStrike" spc="-1" dirty="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shape of the proton momentum distribution was comprehensively investigated and found to depend heavily on the fragment emission angle and the residual charge of the spectator </a:t>
            </a:r>
            <a:r>
              <a:rPr lang="en-US" sz="1600" b="0" strike="noStrike" spc="-1" dirty="0" smtClean="0">
                <a:solidFill>
                  <a:srgbClr val="000000"/>
                </a:solidFill>
                <a:uFill>
                  <a:solidFill>
                    <a:srgbClr val="FFFFFF"/>
                  </a:solidFill>
                </a:uFill>
                <a:latin typeface="Times New Roman" panose="02020603050405020304" pitchFamily="18" charset="0"/>
                <a:ea typeface="DejaVu Sans"/>
                <a:cs typeface="Times New Roman" panose="02020603050405020304" pitchFamily="18" charset="0"/>
              </a:rPr>
              <a:t>nucleus</a:t>
            </a:r>
            <a:endParaRPr lang="en-US" sz="16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algn="just">
              <a:lnSpc>
                <a:spcPct val="140000"/>
              </a:lnSpc>
            </a:pPr>
            <a:endParaRPr lang="en-US" sz="1600" b="0" strike="noStrike" spc="-1" dirty="0">
              <a:solidFill>
                <a:srgbClr val="000000"/>
              </a:solidFill>
              <a:uFill>
                <a:solidFill>
                  <a:srgbClr val="FFFFFF"/>
                </a:solidFill>
              </a:uFill>
              <a:latin typeface="Arial"/>
            </a:endParaRPr>
          </a:p>
        </p:txBody>
      </p:sp>
    </p:spTree>
  </p:cSld>
  <p:clrMapOvr>
    <a:masterClrMapping/>
  </p:clrMapOvr>
  <p:transition>
    <p:wedg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Rectangle 25"/>
          <p:cNvSpPr/>
          <p:nvPr/>
        </p:nvSpPr>
        <p:spPr>
          <a:xfrm>
            <a:off x="1523880" y="0"/>
            <a:ext cx="9143640" cy="456840"/>
          </a:xfrm>
          <a:prstGeom prst="rect">
            <a:avLst/>
          </a:prstGeom>
          <a:noFill/>
          <a:ln w="9525">
            <a:noFill/>
          </a:ln>
        </p:spPr>
        <p:style>
          <a:lnRef idx="0">
            <a:scrgbClr r="0" g="0" b="0"/>
          </a:lnRef>
          <a:fillRef idx="0">
            <a:scrgbClr r="0" g="0" b="0"/>
          </a:fillRef>
          <a:effectRef idx="0">
            <a:scrgbClr r="0" g="0" b="0"/>
          </a:effectRef>
          <a:fontRef idx="minor"/>
        </p:style>
      </p:sp>
      <p:sp>
        <p:nvSpPr>
          <p:cNvPr id="195" name="Rectangle 26"/>
          <p:cNvSpPr/>
          <p:nvPr/>
        </p:nvSpPr>
        <p:spPr>
          <a:xfrm>
            <a:off x="1523880" y="781200"/>
            <a:ext cx="9143640" cy="1080"/>
          </a:xfrm>
          <a:prstGeom prst="rect">
            <a:avLst/>
          </a:prstGeom>
          <a:noFill/>
          <a:ln w="9525">
            <a:noFill/>
          </a:ln>
        </p:spPr>
        <p:style>
          <a:lnRef idx="0">
            <a:scrgbClr r="0" g="0" b="0"/>
          </a:lnRef>
          <a:fillRef idx="0">
            <a:scrgbClr r="0" g="0" b="0"/>
          </a:fillRef>
          <a:effectRef idx="0">
            <a:scrgbClr r="0" g="0" b="0"/>
          </a:effectRef>
          <a:fontRef idx="minor"/>
        </p:style>
      </p:sp>
      <p:sp>
        <p:nvSpPr>
          <p:cNvPr id="196" name="Rectangle 27"/>
          <p:cNvSpPr/>
          <p:nvPr/>
        </p:nvSpPr>
        <p:spPr>
          <a:xfrm>
            <a:off x="1523880" y="0"/>
            <a:ext cx="9143640" cy="456840"/>
          </a:xfrm>
          <a:prstGeom prst="rect">
            <a:avLst/>
          </a:prstGeom>
          <a:noFill/>
          <a:ln w="9525">
            <a:noFill/>
          </a:ln>
        </p:spPr>
        <p:style>
          <a:lnRef idx="0">
            <a:scrgbClr r="0" g="0" b="0"/>
          </a:lnRef>
          <a:fillRef idx="0">
            <a:scrgbClr r="0" g="0" b="0"/>
          </a:fillRef>
          <a:effectRef idx="0">
            <a:scrgbClr r="0" g="0" b="0"/>
          </a:effectRef>
          <a:fontRef idx="minor"/>
        </p:style>
      </p:sp>
      <p:sp>
        <p:nvSpPr>
          <p:cNvPr id="197" name="Rectangle 28"/>
          <p:cNvSpPr/>
          <p:nvPr/>
        </p:nvSpPr>
        <p:spPr>
          <a:xfrm>
            <a:off x="1523880" y="781200"/>
            <a:ext cx="9143640" cy="1080"/>
          </a:xfrm>
          <a:prstGeom prst="rect">
            <a:avLst/>
          </a:prstGeom>
          <a:noFill/>
          <a:ln w="9525">
            <a:noFill/>
          </a:ln>
        </p:spPr>
        <p:style>
          <a:lnRef idx="0">
            <a:scrgbClr r="0" g="0" b="0"/>
          </a:lnRef>
          <a:fillRef idx="0">
            <a:scrgbClr r="0" g="0" b="0"/>
          </a:fillRef>
          <a:effectRef idx="0">
            <a:scrgbClr r="0" g="0" b="0"/>
          </a:effectRef>
          <a:fontRef idx="minor"/>
        </p:style>
      </p:sp>
      <p:sp>
        <p:nvSpPr>
          <p:cNvPr id="198" name="Rectangle 29"/>
          <p:cNvSpPr/>
          <p:nvPr/>
        </p:nvSpPr>
        <p:spPr>
          <a:xfrm>
            <a:off x="1523880" y="0"/>
            <a:ext cx="9143640" cy="456840"/>
          </a:xfrm>
          <a:prstGeom prst="rect">
            <a:avLst/>
          </a:prstGeom>
          <a:noFill/>
          <a:ln w="9525">
            <a:noFill/>
          </a:ln>
        </p:spPr>
        <p:style>
          <a:lnRef idx="0">
            <a:scrgbClr r="0" g="0" b="0"/>
          </a:lnRef>
          <a:fillRef idx="0">
            <a:scrgbClr r="0" g="0" b="0"/>
          </a:fillRef>
          <a:effectRef idx="0">
            <a:scrgbClr r="0" g="0" b="0"/>
          </a:effectRef>
          <a:fontRef idx="minor"/>
        </p:style>
      </p:sp>
      <p:sp>
        <p:nvSpPr>
          <p:cNvPr id="199" name="Rectangle 30"/>
          <p:cNvSpPr/>
          <p:nvPr/>
        </p:nvSpPr>
        <p:spPr>
          <a:xfrm>
            <a:off x="1523880" y="781200"/>
            <a:ext cx="9143640" cy="1080"/>
          </a:xfrm>
          <a:prstGeom prst="rect">
            <a:avLst/>
          </a:prstGeom>
          <a:noFill/>
          <a:ln w="9525">
            <a:noFill/>
          </a:ln>
        </p:spPr>
        <p:style>
          <a:lnRef idx="0">
            <a:scrgbClr r="0" g="0" b="0"/>
          </a:lnRef>
          <a:fillRef idx="0">
            <a:scrgbClr r="0" g="0" b="0"/>
          </a:fillRef>
          <a:effectRef idx="0">
            <a:scrgbClr r="0" g="0" b="0"/>
          </a:effectRef>
          <a:fontRef idx="minor"/>
        </p:style>
      </p:sp>
      <p:sp>
        <p:nvSpPr>
          <p:cNvPr id="200" name="Rectangle 31"/>
          <p:cNvSpPr/>
          <p:nvPr/>
        </p:nvSpPr>
        <p:spPr>
          <a:xfrm>
            <a:off x="1523880" y="781200"/>
            <a:ext cx="9143640" cy="1080"/>
          </a:xfrm>
          <a:prstGeom prst="rect">
            <a:avLst/>
          </a:prstGeom>
          <a:noFill/>
          <a:ln w="9525">
            <a:noFill/>
          </a:ln>
        </p:spPr>
        <p:style>
          <a:lnRef idx="0">
            <a:scrgbClr r="0" g="0" b="0"/>
          </a:lnRef>
          <a:fillRef idx="0">
            <a:scrgbClr r="0" g="0" b="0"/>
          </a:fillRef>
          <a:effectRef idx="0">
            <a:scrgbClr r="0" g="0" b="0"/>
          </a:effectRef>
          <a:fontRef idx="minor"/>
        </p:style>
      </p:sp>
      <p:sp>
        <p:nvSpPr>
          <p:cNvPr id="24" name="Oval 1"/>
          <p:cNvSpPr>
            <a:spLocks noChangeArrowheads="1"/>
          </p:cNvSpPr>
          <p:nvPr/>
        </p:nvSpPr>
        <p:spPr bwMode="auto">
          <a:xfrm>
            <a:off x="2792279" y="2160032"/>
            <a:ext cx="6840538" cy="1828800"/>
          </a:xfrm>
          <a:prstGeom prst="ellipse">
            <a:avLst/>
          </a:prstGeom>
          <a:gradFill rotWithShape="0">
            <a:gsLst>
              <a:gs pos="0">
                <a:srgbClr val="DDFAED"/>
              </a:gs>
              <a:gs pos="100000">
                <a:srgbClr val="00B0F0"/>
              </a:gs>
            </a:gsLst>
            <a:lin ang="5400000" scaled="1"/>
          </a:gradFill>
          <a:ln w="9360">
            <a:solidFill>
              <a:srgbClr val="4D4D4D"/>
            </a:solidFill>
            <a:miter lim="800000"/>
            <a:headEnd/>
            <a:tailEnd/>
          </a:ln>
        </p:spPr>
        <p:txBody>
          <a:bodyPr wrap="none" anchor="ctr"/>
          <a:lstStyle/>
          <a:p>
            <a:pPr algn="r"/>
            <a:endParaRPr lang="en-US" dirty="0"/>
          </a:p>
        </p:txBody>
      </p:sp>
      <p:sp>
        <p:nvSpPr>
          <p:cNvPr id="25" name="Text Box 3"/>
          <p:cNvSpPr txBox="1">
            <a:spLocks noChangeArrowheads="1"/>
          </p:cNvSpPr>
          <p:nvPr/>
        </p:nvSpPr>
        <p:spPr bwMode="auto">
          <a:xfrm>
            <a:off x="3552885" y="2221349"/>
            <a:ext cx="5299980" cy="1633397"/>
          </a:xfrm>
          <a:prstGeom prst="rect">
            <a:avLst/>
          </a:prstGeom>
          <a:noFill/>
          <a:ln w="9525">
            <a:noFill/>
            <a:round/>
            <a:headEnd/>
            <a:tailEnd/>
          </a:ln>
        </p:spPr>
        <p:txBody>
          <a:bodyPr wrap="square" lIns="90000" tIns="46800" rIns="90000" bIns="46800">
            <a:spAutoFit/>
          </a:bodyPr>
          <a:lstStyle/>
          <a:p>
            <a:pPr lvl="0" algn="ctr" eaLnBrk="0" fontAlgn="base" hangingPunct="0">
              <a:spcBef>
                <a:spcPct val="0"/>
              </a:spcBef>
              <a:spcAft>
                <a:spcPct val="0"/>
              </a:spcAft>
            </a:pPr>
            <a:r>
              <a:rPr lang="en-US" altLang="ru-RU" sz="5000" dirty="0">
                <a:solidFill>
                  <a:srgbClr val="0000FF"/>
                </a:solidFill>
                <a:latin typeface="Arial" panose="020B0604020202020204" pitchFamily="34" charset="0"/>
                <a:cs typeface="Arial" panose="020B0604020202020204" pitchFamily="34" charset="0"/>
              </a:rPr>
              <a:t>Thank for </a:t>
            </a:r>
            <a:r>
              <a:rPr lang="ru-RU" altLang="ru-RU" sz="5000" dirty="0">
                <a:solidFill>
                  <a:srgbClr val="0000FF"/>
                </a:solidFill>
                <a:latin typeface="Arial" panose="020B0604020202020204" pitchFamily="34" charset="0"/>
                <a:cs typeface="Arial" panose="020B0604020202020204" pitchFamily="34" charset="0"/>
              </a:rPr>
              <a:t> </a:t>
            </a:r>
            <a:r>
              <a:rPr lang="en-US" altLang="ru-RU" sz="5000" dirty="0">
                <a:solidFill>
                  <a:srgbClr val="0000FF"/>
                </a:solidFill>
                <a:latin typeface="Arial" panose="020B0604020202020204" pitchFamily="34" charset="0"/>
                <a:cs typeface="Arial" panose="020B0604020202020204" pitchFamily="34" charset="0"/>
              </a:rPr>
              <a:t>attention</a:t>
            </a:r>
            <a:endParaRPr lang="ru-RU" altLang="ru-RU" sz="5000" dirty="0">
              <a:latin typeface="Arial" panose="020B0604020202020204" pitchFamily="34" charset="0"/>
            </a:endParaRPr>
          </a:p>
        </p:txBody>
      </p:sp>
    </p:spTree>
    <p:extLst>
      <p:ext uri="{BB962C8B-B14F-4D97-AF65-F5344CB8AC3E}">
        <p14:creationId xmlns:p14="http://schemas.microsoft.com/office/powerpoint/2010/main" val="3278262227"/>
      </p:ext>
    </p:extLst>
  </p:cSld>
  <p:clrMapOvr>
    <a:masterClrMapping/>
  </p:clrMapOvr>
  <p:transition>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3686" y="995667"/>
            <a:ext cx="3883037" cy="3012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 name="Rectangle 25"/>
          <p:cNvSpPr/>
          <p:nvPr/>
        </p:nvSpPr>
        <p:spPr>
          <a:xfrm>
            <a:off x="1523880" y="0"/>
            <a:ext cx="9143640" cy="456840"/>
          </a:xfrm>
          <a:prstGeom prst="rect">
            <a:avLst/>
          </a:prstGeom>
          <a:noFill/>
          <a:ln w="9525">
            <a:noFill/>
          </a:ln>
        </p:spPr>
        <p:style>
          <a:lnRef idx="0">
            <a:scrgbClr r="0" g="0" b="0"/>
          </a:lnRef>
          <a:fillRef idx="0">
            <a:scrgbClr r="0" g="0" b="0"/>
          </a:fillRef>
          <a:effectRef idx="0">
            <a:scrgbClr r="0" g="0" b="0"/>
          </a:effectRef>
          <a:fontRef idx="minor"/>
        </p:style>
      </p:sp>
      <p:sp>
        <p:nvSpPr>
          <p:cNvPr id="196" name="Rectangle 27"/>
          <p:cNvSpPr/>
          <p:nvPr/>
        </p:nvSpPr>
        <p:spPr>
          <a:xfrm>
            <a:off x="1523880" y="0"/>
            <a:ext cx="9143640" cy="456840"/>
          </a:xfrm>
          <a:prstGeom prst="rect">
            <a:avLst/>
          </a:prstGeom>
          <a:noFill/>
          <a:ln w="9525">
            <a:noFill/>
          </a:ln>
        </p:spPr>
        <p:style>
          <a:lnRef idx="0">
            <a:scrgbClr r="0" g="0" b="0"/>
          </a:lnRef>
          <a:fillRef idx="0">
            <a:scrgbClr r="0" g="0" b="0"/>
          </a:fillRef>
          <a:effectRef idx="0">
            <a:scrgbClr r="0" g="0" b="0"/>
          </a:effectRef>
          <a:fontRef idx="minor"/>
        </p:style>
      </p:sp>
      <p:sp>
        <p:nvSpPr>
          <p:cNvPr id="198" name="Rectangle 29"/>
          <p:cNvSpPr/>
          <p:nvPr/>
        </p:nvSpPr>
        <p:spPr>
          <a:xfrm>
            <a:off x="1523880" y="0"/>
            <a:ext cx="9143640" cy="456840"/>
          </a:xfrm>
          <a:prstGeom prst="rect">
            <a:avLst/>
          </a:prstGeom>
          <a:noFill/>
          <a:ln w="9525">
            <a:noFill/>
          </a:ln>
        </p:spPr>
        <p:style>
          <a:lnRef idx="0">
            <a:scrgbClr r="0" g="0" b="0"/>
          </a:lnRef>
          <a:fillRef idx="0">
            <a:scrgbClr r="0" g="0" b="0"/>
          </a:fillRef>
          <a:effectRef idx="0">
            <a:scrgbClr r="0" g="0" b="0"/>
          </a:effectRef>
          <a:fontRef idx="minor"/>
        </p:style>
      </p:sp>
      <p:sp>
        <p:nvSpPr>
          <p:cNvPr id="201" name="Text Box 2"/>
          <p:cNvSpPr/>
          <p:nvPr/>
        </p:nvSpPr>
        <p:spPr>
          <a:xfrm>
            <a:off x="2525485" y="152280"/>
            <a:ext cx="9140034" cy="456840"/>
          </a:xfrm>
          <a:prstGeom prst="rect">
            <a:avLst/>
          </a:prstGeom>
          <a:noFill/>
          <a:ln w="9525">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lnSpc>
                <a:spcPct val="100000"/>
              </a:lnSpc>
              <a:buNone/>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r>
              <a:rPr lang="en-US" sz="2400" spc="-1" dirty="0">
                <a:solidFill>
                  <a:srgbClr val="FF0000"/>
                </a:solidFill>
                <a:latin typeface="Calibri"/>
              </a:rPr>
              <a:t>The peak splitting effect in luminosity  measurement</a:t>
            </a:r>
            <a:r>
              <a:rPr lang="ru-RU" sz="2400" spc="-1" dirty="0">
                <a:solidFill>
                  <a:srgbClr val="FF0000"/>
                </a:solidFill>
                <a:latin typeface="Calibri"/>
              </a:rPr>
              <a:t> </a:t>
            </a:r>
            <a:endParaRPr lang="ru-RU" sz="2400" b="0" strike="noStrike" spc="-1" dirty="0">
              <a:solidFill>
                <a:srgbClr val="FF0000"/>
              </a:solidFill>
              <a:latin typeface="Arial"/>
            </a:endParaRPr>
          </a:p>
        </p:txBody>
      </p:sp>
      <mc:AlternateContent xmlns:mc="http://schemas.openxmlformats.org/markup-compatibility/2006" xmlns:a14="http://schemas.microsoft.com/office/drawing/2010/main">
        <mc:Choice Requires="a14">
          <p:sp>
            <p:nvSpPr>
              <p:cNvPr id="17" name="Text Box 40"/>
              <p:cNvSpPr/>
              <p:nvPr/>
            </p:nvSpPr>
            <p:spPr>
              <a:xfrm>
                <a:off x="934020" y="4719874"/>
                <a:ext cx="10731499" cy="1362893"/>
              </a:xfrm>
              <a:prstGeom prst="rect">
                <a:avLst/>
              </a:prstGeom>
              <a:noFill/>
              <a:ln w="9525">
                <a:noFill/>
              </a:ln>
            </p:spPr>
            <p:style>
              <a:lnRef idx="0">
                <a:scrgbClr r="0" g="0" b="0"/>
              </a:lnRef>
              <a:fillRef idx="0">
                <a:scrgbClr r="0" g="0" b="0"/>
              </a:fillRef>
              <a:effectRef idx="0">
                <a:scrgbClr r="0" g="0" b="0"/>
              </a:effectRef>
              <a:fontRef idx="minor"/>
            </p:style>
            <p:txBody>
              <a:bodyPr wrap="square" lIns="67680" tIns="6840" rIns="67680" bIns="35280" anchor="t">
                <a:spAutoFit/>
              </a:bodyPr>
              <a:lstStyle/>
              <a:p>
                <a:pPr algn="just">
                  <a:lnSpc>
                    <a:spcPct val="130000"/>
                  </a:lnSpc>
                  <a:buClr>
                    <a:schemeClr val="accent2">
                      <a:lumMod val="75000"/>
                    </a:schemeClr>
                  </a:buClr>
                  <a:buSzPct val="140000"/>
                  <a:buFont typeface="Wingdings" pitchFamily="2" charset="2"/>
                  <a:buChar char="ü"/>
                </a:pPr>
                <a:r>
                  <a:rPr lang="en-US" dirty="0">
                    <a:latin typeface="Times New Roman" pitchFamily="18" charset="0"/>
                    <a:cs typeface="Times New Roman" pitchFamily="18" charset="0"/>
                  </a:rPr>
                  <a:t> </a:t>
                </a:r>
                <a:r>
                  <a:rPr lang="en-US" sz="1600" dirty="0">
                    <a:latin typeface="Times New Roman" pitchFamily="18" charset="0"/>
                    <a:cs typeface="Times New Roman" pitchFamily="18" charset="0"/>
                  </a:rPr>
                  <a:t> The data were obtained using the LAQGSM model for Au–Au interactions at an energy </a:t>
                </a:r>
                <a14:m>
                  <m:oMath xmlns:m="http://schemas.openxmlformats.org/officeDocument/2006/math">
                    <m:rad>
                      <m:radPr>
                        <m:degHide m:val="on"/>
                        <m:ctrlPr>
                          <a:rPr lang="ru-RU" sz="1600" i="1" smtClean="0">
                            <a:latin typeface="Cambria Math" panose="02040503050406030204" pitchFamily="18" charset="0"/>
                            <a:cs typeface="Times New Roman" pitchFamily="18" charset="0"/>
                          </a:rPr>
                        </m:ctrlPr>
                      </m:radPr>
                      <m:deg/>
                      <m:e>
                        <m:r>
                          <a:rPr lang="en-US" sz="1600" b="0" i="1" smtClean="0">
                            <a:latin typeface="Cambria Math"/>
                            <a:cs typeface="Times New Roman" pitchFamily="18" charset="0"/>
                          </a:rPr>
                          <m:t>𝑆</m:t>
                        </m:r>
                      </m:e>
                    </m:rad>
                    <m:r>
                      <a:rPr lang="en-US" sz="1600" b="0" i="1" smtClean="0">
                        <a:latin typeface="Cambria Math"/>
                        <a:cs typeface="Times New Roman" pitchFamily="18" charset="0"/>
                      </a:rPr>
                      <m:t>= </m:t>
                    </m:r>
                  </m:oMath>
                </a14:m>
                <a:r>
                  <a:rPr lang="en-US" sz="1600" dirty="0">
                    <a:latin typeface="Times New Roman" pitchFamily="18" charset="0"/>
                    <a:cs typeface="Times New Roman" pitchFamily="18" charset="0"/>
                  </a:rPr>
                  <a:t>11.5 </a:t>
                </a:r>
                <a:r>
                  <a:rPr lang="ru-RU" sz="1600" dirty="0">
                    <a:latin typeface="Times New Roman" pitchFamily="18" charset="0"/>
                    <a:cs typeface="Times New Roman" pitchFamily="18" charset="0"/>
                  </a:rPr>
                  <a:t>ГэВ </a:t>
                </a:r>
                <a:r>
                  <a:rPr lang="en-US" sz="1600" dirty="0">
                    <a:latin typeface="Times New Roman" pitchFamily="18" charset="0"/>
                    <a:cs typeface="Times New Roman" pitchFamily="18" charset="0"/>
                  </a:rPr>
                  <a:t>/ nucleon</a:t>
                </a:r>
              </a:p>
              <a:p>
                <a:pPr algn="just">
                  <a:lnSpc>
                    <a:spcPct val="130000"/>
                  </a:lnSpc>
                  <a:buClr>
                    <a:schemeClr val="accent2">
                      <a:lumMod val="75000"/>
                    </a:schemeClr>
                  </a:buClr>
                  <a:buSzPct val="140000"/>
                  <a:buFont typeface="Wingdings" pitchFamily="2" charset="2"/>
                  <a:buChar char="ü"/>
                </a:pPr>
                <a:r>
                  <a:rPr lang="en-US" sz="1600" dirty="0">
                    <a:latin typeface="Times New Roman" pitchFamily="18" charset="0"/>
                    <a:cs typeface="Times New Roman" pitchFamily="18" charset="0"/>
                  </a:rPr>
                  <a:t>  It is clear that the momentum peaks of the charged fragments exhibit quite strong splitting</a:t>
                </a:r>
                <a:endParaRPr lang="ru-RU" sz="1600" dirty="0">
                  <a:latin typeface="Times New Roman" pitchFamily="18" charset="0"/>
                  <a:cs typeface="Times New Roman" pitchFamily="18" charset="0"/>
                </a:endParaRPr>
              </a:p>
              <a:p>
                <a:pPr algn="just">
                  <a:lnSpc>
                    <a:spcPct val="130000"/>
                  </a:lnSpc>
                  <a:buClr>
                    <a:schemeClr val="accent2">
                      <a:lumMod val="75000"/>
                    </a:schemeClr>
                  </a:buClr>
                  <a:buSzPct val="140000"/>
                  <a:buFont typeface="Wingdings" pitchFamily="2" charset="2"/>
                  <a:buChar char="ü"/>
                </a:pPr>
                <a:r>
                  <a:rPr lang="ru-RU" sz="1600" dirty="0">
                    <a:latin typeface="Times New Roman" pitchFamily="18" charset="0"/>
                    <a:cs typeface="Times New Roman" pitchFamily="18" charset="0"/>
                  </a:rPr>
                  <a:t> </a:t>
                </a:r>
                <a:r>
                  <a:rPr lang="en-US" sz="1600" dirty="0">
                    <a:latin typeface="Times New Roman" pitchFamily="18" charset="0"/>
                    <a:cs typeface="Times New Roman" pitchFamily="18" charset="0"/>
                  </a:rPr>
                  <a:t> This effect is substantial for the design of charged particle detectors required to measure the luminosity of heavy-ion colliders using the fragmentation method, for instance, in the NICA-MPD experiment</a:t>
                </a:r>
              </a:p>
            </p:txBody>
          </p:sp>
        </mc:Choice>
        <mc:Fallback xmlns="">
          <p:sp>
            <p:nvSpPr>
              <p:cNvPr id="17" name="Text Box 40"/>
              <p:cNvSpPr>
                <a:spLocks noRot="1" noChangeAspect="1" noMove="1" noResize="1" noEditPoints="1" noAdjustHandles="1" noChangeArrowheads="1" noChangeShapeType="1" noTextEdit="1"/>
              </p:cNvSpPr>
              <p:nvPr/>
            </p:nvSpPr>
            <p:spPr>
              <a:xfrm>
                <a:off x="934020" y="4719874"/>
                <a:ext cx="10731499" cy="1362893"/>
              </a:xfrm>
              <a:prstGeom prst="rect">
                <a:avLst/>
              </a:prstGeom>
              <a:blipFill rotWithShape="1">
                <a:blip r:embed="rId4"/>
                <a:stretch>
                  <a:fillRect l="-1022" t="-7589" r="-511" b="-3571"/>
                </a:stretch>
              </a:blipFill>
              <a:ln w="9525">
                <a:noFill/>
              </a:ln>
            </p:spPr>
            <p:txBody>
              <a:bodyPr/>
              <a:lstStyle/>
              <a:p>
                <a:r>
                  <a:rPr lang="ru-RU">
                    <a:noFill/>
                  </a:rPr>
                  <a:t> </a:t>
                </a:r>
              </a:p>
            </p:txBody>
          </p:sp>
        </mc:Fallback>
      </mc:AlternateContent>
      <p:sp>
        <p:nvSpPr>
          <p:cNvPr id="3" name="Прямоугольник 2"/>
          <p:cNvSpPr/>
          <p:nvPr/>
        </p:nvSpPr>
        <p:spPr>
          <a:xfrm>
            <a:off x="9615205" y="1461505"/>
            <a:ext cx="1457450" cy="369332"/>
          </a:xfrm>
          <a:prstGeom prst="rect">
            <a:avLst/>
          </a:prstGeom>
        </p:spPr>
        <p:txBody>
          <a:bodyPr wrap="none">
            <a:spAutoFit/>
          </a:bodyPr>
          <a:lstStyle/>
          <a:p>
            <a:r>
              <a:rPr lang="el-GR" dirty="0">
                <a:latin typeface="Times New Roman" panose="02020603050405020304" pitchFamily="18" charset="0"/>
                <a:cs typeface="Times New Roman" panose="02020603050405020304" pitchFamily="18" charset="0"/>
              </a:rPr>
              <a:t>Θ</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&lt;</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0.01</a:t>
            </a:r>
            <a:r>
              <a:rPr lang="ru-RU" dirty="0">
                <a:latin typeface="Times New Roman" panose="02020603050405020304" pitchFamily="18" charset="0"/>
                <a:cs typeface="Times New Roman" panose="02020603050405020304" pitchFamily="18" charset="0"/>
              </a:rPr>
              <a:t> рад</a:t>
            </a:r>
            <a:r>
              <a:rPr lang="ru-RU" dirty="0"/>
              <a:t>.</a:t>
            </a:r>
          </a:p>
        </p:txBody>
      </p:sp>
      <p:sp>
        <p:nvSpPr>
          <p:cNvPr id="5" name="TextBox 4"/>
          <p:cNvSpPr txBox="1"/>
          <p:nvPr/>
        </p:nvSpPr>
        <p:spPr>
          <a:xfrm>
            <a:off x="9453805" y="1101589"/>
            <a:ext cx="1099595" cy="369332"/>
          </a:xfrm>
          <a:prstGeom prst="rect">
            <a:avLst/>
          </a:prstGeom>
          <a:noFill/>
        </p:spPr>
        <p:txBody>
          <a:bodyPr wrap="square" rtlCol="0">
            <a:spAutoFit/>
          </a:bodyPr>
          <a:lstStyle/>
          <a:p>
            <a:r>
              <a:rPr lang="en-US" dirty="0"/>
              <a:t>neutrons</a:t>
            </a:r>
            <a:endParaRPr lang="ru-RU" dirty="0"/>
          </a:p>
        </p:txBody>
      </p:sp>
      <p:sp>
        <p:nvSpPr>
          <p:cNvPr id="23" name="TextBox 22"/>
          <p:cNvSpPr txBox="1"/>
          <p:nvPr/>
        </p:nvSpPr>
        <p:spPr>
          <a:xfrm>
            <a:off x="8163551" y="2411276"/>
            <a:ext cx="1099595" cy="369332"/>
          </a:xfrm>
          <a:prstGeom prst="rect">
            <a:avLst/>
          </a:prstGeom>
          <a:noFill/>
        </p:spPr>
        <p:txBody>
          <a:bodyPr wrap="square" rtlCol="0">
            <a:spAutoFit/>
          </a:bodyPr>
          <a:lstStyle/>
          <a:p>
            <a:r>
              <a:rPr lang="en-US" dirty="0">
                <a:solidFill>
                  <a:srgbClr val="FF0000"/>
                </a:solidFill>
              </a:rPr>
              <a:t>protons</a:t>
            </a:r>
            <a:endParaRPr lang="ru-RU" dirty="0"/>
          </a:p>
        </p:txBody>
      </p:sp>
      <p:sp>
        <p:nvSpPr>
          <p:cNvPr id="28" name="Прямоугольник 27"/>
          <p:cNvSpPr/>
          <p:nvPr/>
        </p:nvSpPr>
        <p:spPr>
          <a:xfrm>
            <a:off x="10553400" y="2349721"/>
            <a:ext cx="807334" cy="266163"/>
          </a:xfrm>
          <a:prstGeom prst="rect">
            <a:avLst/>
          </a:prstGeom>
        </p:spPr>
        <p:txBody>
          <a:bodyPr wrap="square">
            <a:spAutoFit/>
          </a:bodyPr>
          <a:lstStyle/>
          <a:p>
            <a:pPr>
              <a:lnSpc>
                <a:spcPts val="1200"/>
              </a:lnSpc>
            </a:pPr>
            <a:r>
              <a:rPr lang="en-US" sz="2000" b="1" baseline="30000" dirty="0">
                <a:solidFill>
                  <a:srgbClr val="00FFFF"/>
                </a:solidFill>
              </a:rPr>
              <a:t>192</a:t>
            </a:r>
            <a:r>
              <a:rPr lang="en-US" sz="2000" b="1" dirty="0">
                <a:solidFill>
                  <a:srgbClr val="00FFFF"/>
                </a:solidFill>
              </a:rPr>
              <a:t>Au</a:t>
            </a:r>
          </a:p>
        </p:txBody>
      </p:sp>
      <p:sp>
        <p:nvSpPr>
          <p:cNvPr id="29" name="Прямоугольник 28"/>
          <p:cNvSpPr/>
          <p:nvPr/>
        </p:nvSpPr>
        <p:spPr>
          <a:xfrm>
            <a:off x="10149733" y="2572850"/>
            <a:ext cx="807334" cy="266163"/>
          </a:xfrm>
          <a:prstGeom prst="rect">
            <a:avLst/>
          </a:prstGeom>
        </p:spPr>
        <p:txBody>
          <a:bodyPr wrap="square">
            <a:spAutoFit/>
          </a:bodyPr>
          <a:lstStyle/>
          <a:p>
            <a:pPr>
              <a:lnSpc>
                <a:spcPts val="1200"/>
              </a:lnSpc>
            </a:pPr>
            <a:r>
              <a:rPr lang="en-US" sz="2000" b="1" baseline="30000" dirty="0">
                <a:solidFill>
                  <a:srgbClr val="1419EE"/>
                </a:solidFill>
              </a:rPr>
              <a:t>2</a:t>
            </a:r>
            <a:r>
              <a:rPr lang="en-US" sz="2000" b="1" dirty="0">
                <a:solidFill>
                  <a:srgbClr val="1419EE"/>
                </a:solidFill>
              </a:rPr>
              <a:t>H</a:t>
            </a:r>
          </a:p>
        </p:txBody>
      </p:sp>
      <p:sp>
        <p:nvSpPr>
          <p:cNvPr id="30" name="Прямоугольник 29"/>
          <p:cNvSpPr/>
          <p:nvPr/>
        </p:nvSpPr>
        <p:spPr>
          <a:xfrm>
            <a:off x="9660379" y="3237145"/>
            <a:ext cx="807334" cy="266163"/>
          </a:xfrm>
          <a:prstGeom prst="rect">
            <a:avLst/>
          </a:prstGeom>
        </p:spPr>
        <p:txBody>
          <a:bodyPr wrap="square">
            <a:spAutoFit/>
          </a:bodyPr>
          <a:lstStyle/>
          <a:p>
            <a:pPr>
              <a:lnSpc>
                <a:spcPts val="1200"/>
              </a:lnSpc>
            </a:pPr>
            <a:r>
              <a:rPr lang="en-US" sz="2000" baseline="30000" dirty="0">
                <a:solidFill>
                  <a:srgbClr val="00B050"/>
                </a:solidFill>
              </a:rPr>
              <a:t>3</a:t>
            </a:r>
            <a:r>
              <a:rPr lang="en-US" sz="2000" dirty="0">
                <a:solidFill>
                  <a:srgbClr val="00B050"/>
                </a:solidFill>
              </a:rPr>
              <a:t>He</a:t>
            </a:r>
          </a:p>
        </p:txBody>
      </p:sp>
      <p:sp>
        <p:nvSpPr>
          <p:cNvPr id="32" name="TextBox 31"/>
          <p:cNvSpPr txBox="1"/>
          <p:nvPr/>
        </p:nvSpPr>
        <p:spPr>
          <a:xfrm>
            <a:off x="10149733" y="3927034"/>
            <a:ext cx="1451174" cy="369332"/>
          </a:xfrm>
          <a:prstGeom prst="rect">
            <a:avLst/>
          </a:prstGeom>
          <a:noFill/>
        </p:spPr>
        <p:txBody>
          <a:bodyPr wrap="square" rtlCol="0">
            <a:spAutoFit/>
          </a:bodyPr>
          <a:lstStyle/>
          <a:p>
            <a:r>
              <a:rPr lang="en-US" i="1" dirty="0">
                <a:latin typeface="Times New Roman" panose="02020603050405020304" pitchFamily="18" charset="0"/>
                <a:cs typeface="Times New Roman" panose="02020603050405020304" pitchFamily="18" charset="0"/>
              </a:rPr>
              <a:t>p</a:t>
            </a:r>
            <a:r>
              <a:rPr lang="en-US" dirty="0">
                <a:latin typeface="Times New Roman" panose="02020603050405020304" pitchFamily="18" charset="0"/>
                <a:cs typeface="Times New Roman" panose="02020603050405020304" pitchFamily="18" charset="0"/>
              </a:rPr>
              <a:t> / </a:t>
            </a:r>
            <a:r>
              <a:rPr lang="en-US" i="1" dirty="0">
                <a:latin typeface="Times New Roman" panose="02020603050405020304" pitchFamily="18" charset="0"/>
                <a:cs typeface="Times New Roman" panose="02020603050405020304" pitchFamily="18" charset="0"/>
              </a:rPr>
              <a:t>z</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GeV / </a:t>
            </a:r>
            <a:r>
              <a:rPr lang="ru-RU" i="1" dirty="0">
                <a:latin typeface="Times New Roman" panose="02020603050405020304" pitchFamily="18" charset="0"/>
                <a:cs typeface="Times New Roman" panose="02020603050405020304" pitchFamily="18" charset="0"/>
              </a:rPr>
              <a:t>с</a:t>
            </a:r>
          </a:p>
        </p:txBody>
      </p:sp>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377" y="1255446"/>
            <a:ext cx="6276975" cy="275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Блок-схема: процесс 30"/>
          <p:cNvSpPr/>
          <p:nvPr/>
        </p:nvSpPr>
        <p:spPr bwMode="auto">
          <a:xfrm>
            <a:off x="3742702" y="2386392"/>
            <a:ext cx="152400" cy="152400"/>
          </a:xfrm>
          <a:prstGeom prst="flowChartProcess">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ru-RU" sz="2800" b="1" i="0" u="none" strike="noStrike" cap="none" normalizeH="0" baseline="0" dirty="0">
              <a:ln>
                <a:noFill/>
              </a:ln>
              <a:solidFill>
                <a:schemeClr val="bg1"/>
              </a:solidFill>
              <a:effectLst/>
              <a:latin typeface="Times New Roman" pitchFamily="16" charset="0"/>
              <a:cs typeface="Arial" charset="0"/>
            </a:endParaRPr>
          </a:p>
        </p:txBody>
      </p:sp>
      <p:sp>
        <p:nvSpPr>
          <p:cNvPr id="46" name="Блок-схема: процесс 45"/>
          <p:cNvSpPr/>
          <p:nvPr/>
        </p:nvSpPr>
        <p:spPr bwMode="auto">
          <a:xfrm>
            <a:off x="2123452" y="2424492"/>
            <a:ext cx="45719" cy="96477"/>
          </a:xfrm>
          <a:prstGeom prst="flowChartProcess">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ru-RU" sz="2800" b="1" i="0" u="none" strike="noStrike" cap="none" normalizeH="0" baseline="0" dirty="0">
              <a:ln>
                <a:noFill/>
              </a:ln>
              <a:solidFill>
                <a:schemeClr val="bg1"/>
              </a:solidFill>
              <a:effectLst/>
              <a:latin typeface="Times New Roman" pitchFamily="16" charset="0"/>
              <a:cs typeface="Arial" charset="0"/>
            </a:endParaRPr>
          </a:p>
        </p:txBody>
      </p:sp>
      <p:sp>
        <p:nvSpPr>
          <p:cNvPr id="47" name="Блок-схема: процесс 46"/>
          <p:cNvSpPr/>
          <p:nvPr/>
        </p:nvSpPr>
        <p:spPr bwMode="auto">
          <a:xfrm>
            <a:off x="6419227" y="2395917"/>
            <a:ext cx="152400" cy="152400"/>
          </a:xfrm>
          <a:prstGeom prst="flowChartProcess">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ru-RU" sz="2800" b="1" i="0" u="none" strike="noStrike" cap="none" normalizeH="0" baseline="0" dirty="0">
              <a:ln>
                <a:noFill/>
              </a:ln>
              <a:solidFill>
                <a:schemeClr val="bg1"/>
              </a:solidFill>
              <a:effectLst/>
              <a:latin typeface="Times New Roman" pitchFamily="16" charset="0"/>
              <a:cs typeface="Arial" charset="0"/>
            </a:endParaRPr>
          </a:p>
        </p:txBody>
      </p:sp>
      <p:sp>
        <p:nvSpPr>
          <p:cNvPr id="2" name="TextBox 1"/>
          <p:cNvSpPr txBox="1"/>
          <p:nvPr/>
        </p:nvSpPr>
        <p:spPr>
          <a:xfrm>
            <a:off x="726761" y="1233085"/>
            <a:ext cx="5768666" cy="369332"/>
          </a:xfrm>
          <a:prstGeom prst="rect">
            <a:avLst/>
          </a:prstGeom>
          <a:noFill/>
        </p:spPr>
        <p:txBody>
          <a:bodyPr wrap="square" rtlCol="0">
            <a:spAutoFit/>
          </a:bodyPr>
          <a:lstStyle/>
          <a:p>
            <a:r>
              <a:rPr lang="en-US" dirty="0">
                <a:solidFill>
                  <a:srgbClr val="0000FF"/>
                </a:solidFill>
                <a:latin typeface="Times New Roman" panose="02020603050405020304" pitchFamily="18" charset="0"/>
                <a:cs typeface="Times New Roman" panose="02020603050405020304" pitchFamily="18" charset="0"/>
              </a:rPr>
              <a:t>S</a:t>
            </a:r>
            <a:r>
              <a:rPr lang="ru-RU" dirty="0">
                <a:solidFill>
                  <a:srgbClr val="0000FF"/>
                </a:solidFill>
                <a:latin typeface="Times New Roman" panose="02020603050405020304" pitchFamily="18" charset="0"/>
                <a:cs typeface="Times New Roman" panose="02020603050405020304" pitchFamily="18" charset="0"/>
              </a:rPr>
              <a:t>с</a:t>
            </a:r>
            <a:r>
              <a:rPr lang="en-US" dirty="0">
                <a:solidFill>
                  <a:srgbClr val="0000FF"/>
                </a:solidFill>
                <a:latin typeface="Times New Roman" panose="02020603050405020304" pitchFamily="18" charset="0"/>
                <a:cs typeface="Times New Roman" panose="02020603050405020304" pitchFamily="18" charset="0"/>
              </a:rPr>
              <a:t>heme of the luminosity measurement for NICA collider</a:t>
            </a:r>
            <a:endParaRPr lang="ru-RU" dirty="0">
              <a:latin typeface="Times New Roman" panose="02020603050405020304" pitchFamily="18" charset="0"/>
              <a:cs typeface="Times New Roman" panose="02020603050405020304" pitchFamily="18" charset="0"/>
            </a:endParaRPr>
          </a:p>
        </p:txBody>
      </p:sp>
      <p:sp>
        <p:nvSpPr>
          <p:cNvPr id="48" name="Блок-схема: процесс 47"/>
          <p:cNvSpPr/>
          <p:nvPr/>
        </p:nvSpPr>
        <p:spPr bwMode="auto">
          <a:xfrm>
            <a:off x="1780552" y="2291142"/>
            <a:ext cx="152400" cy="152400"/>
          </a:xfrm>
          <a:prstGeom prst="flowChartProcess">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ru-RU" sz="2800" b="1" i="0" u="none" strike="noStrike" cap="none" normalizeH="0" baseline="0" dirty="0">
              <a:ln>
                <a:noFill/>
              </a:ln>
              <a:solidFill>
                <a:schemeClr val="bg1"/>
              </a:solidFill>
              <a:effectLst/>
              <a:latin typeface="Times New Roman" pitchFamily="16" charset="0"/>
              <a:cs typeface="Arial" charset="0"/>
            </a:endParaRPr>
          </a:p>
        </p:txBody>
      </p:sp>
      <p:cxnSp>
        <p:nvCxnSpPr>
          <p:cNvPr id="49" name="Прямая соединительная линия 48"/>
          <p:cNvCxnSpPr/>
          <p:nvPr/>
        </p:nvCxnSpPr>
        <p:spPr bwMode="auto">
          <a:xfrm>
            <a:off x="2285377" y="2557842"/>
            <a:ext cx="152400" cy="457200"/>
          </a:xfrm>
          <a:prstGeom prst="line">
            <a:avLst/>
          </a:prstGeom>
          <a:solidFill>
            <a:srgbClr val="00B8FF"/>
          </a:solidFill>
          <a:ln w="38100" cap="flat" cmpd="sng" algn="ctr">
            <a:solidFill>
              <a:srgbClr val="0000FF"/>
            </a:solidFill>
            <a:prstDash val="solid"/>
            <a:round/>
            <a:headEnd type="none" w="med" len="med"/>
            <a:tailEnd type="none"/>
          </a:ln>
          <a:effectLst/>
        </p:spPr>
      </p:cxnSp>
      <p:sp>
        <p:nvSpPr>
          <p:cNvPr id="50" name="TextBox 49"/>
          <p:cNvSpPr txBox="1"/>
          <p:nvPr/>
        </p:nvSpPr>
        <p:spPr>
          <a:xfrm>
            <a:off x="2317327" y="2983302"/>
            <a:ext cx="994084" cy="830997"/>
          </a:xfrm>
          <a:prstGeom prst="rect">
            <a:avLst/>
          </a:prstGeom>
          <a:noFill/>
        </p:spPr>
        <p:txBody>
          <a:bodyPr wrap="square" rtlCol="0">
            <a:spAutoFit/>
          </a:bodyPr>
          <a:lstStyle/>
          <a:p>
            <a:r>
              <a:rPr lang="en-US" sz="1600" dirty="0">
                <a:solidFill>
                  <a:srgbClr val="0000FF"/>
                </a:solidFill>
                <a:latin typeface="Times New Roman" panose="02020603050405020304" pitchFamily="18" charset="0"/>
                <a:cs typeface="Times New Roman" panose="02020603050405020304" pitchFamily="18" charset="0"/>
              </a:rPr>
              <a:t>Charged </a:t>
            </a:r>
          </a:p>
          <a:p>
            <a:r>
              <a:rPr lang="en-US" sz="1600" dirty="0">
                <a:solidFill>
                  <a:srgbClr val="0000FF"/>
                </a:solidFill>
                <a:latin typeface="Times New Roman" panose="02020603050405020304" pitchFamily="18" charset="0"/>
                <a:cs typeface="Times New Roman" panose="02020603050405020304" pitchFamily="18" charset="0"/>
              </a:rPr>
              <a:t>fragment </a:t>
            </a:r>
          </a:p>
          <a:p>
            <a:r>
              <a:rPr lang="en-US" sz="1600" dirty="0">
                <a:solidFill>
                  <a:srgbClr val="0000FF"/>
                </a:solidFill>
                <a:latin typeface="Times New Roman" panose="02020603050405020304" pitchFamily="18" charset="0"/>
                <a:cs typeface="Times New Roman" panose="02020603050405020304" pitchFamily="18" charset="0"/>
              </a:rPr>
              <a:t>detector</a:t>
            </a:r>
            <a:endParaRPr lang="ru-RU" sz="1600" dirty="0">
              <a:solidFill>
                <a:srgbClr val="0000FF"/>
              </a:solidFill>
              <a:latin typeface="Times New Roman" panose="02020603050405020304" pitchFamily="18" charset="0"/>
              <a:cs typeface="Times New Roman" panose="02020603050405020304" pitchFamily="18" charset="0"/>
            </a:endParaRPr>
          </a:p>
        </p:txBody>
      </p:sp>
      <p:sp>
        <p:nvSpPr>
          <p:cNvPr id="51" name="TextBox 50"/>
          <p:cNvSpPr txBox="1"/>
          <p:nvPr/>
        </p:nvSpPr>
        <p:spPr>
          <a:xfrm>
            <a:off x="2566364" y="4008171"/>
            <a:ext cx="3091186" cy="400110"/>
          </a:xfrm>
          <a:prstGeom prst="rect">
            <a:avLst/>
          </a:prstGeom>
          <a:noFill/>
        </p:spPr>
        <p:txBody>
          <a:bodyPr wrap="square" rtlCol="0">
            <a:spAutoFit/>
          </a:bodyPr>
          <a:lstStyle/>
          <a:p>
            <a:r>
              <a:rPr lang="en-US" sz="2000" dirty="0">
                <a:solidFill>
                  <a:srgbClr val="00B050"/>
                </a:solidFill>
              </a:rPr>
              <a:t>      - </a:t>
            </a:r>
            <a:r>
              <a:rPr lang="en-US" sz="1600" dirty="0">
                <a:solidFill>
                  <a:srgbClr val="00B050"/>
                </a:solidFill>
              </a:rPr>
              <a:t>Ø10 cm collimators</a:t>
            </a:r>
          </a:p>
        </p:txBody>
      </p:sp>
      <p:sp>
        <p:nvSpPr>
          <p:cNvPr id="52" name="Блок-схема: процесс 51"/>
          <p:cNvSpPr/>
          <p:nvPr/>
        </p:nvSpPr>
        <p:spPr bwMode="auto">
          <a:xfrm>
            <a:off x="2866402" y="4138992"/>
            <a:ext cx="152400" cy="152400"/>
          </a:xfrm>
          <a:prstGeom prst="flowChartProcess">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ru-RU" sz="2800" b="1" i="0" u="none" strike="noStrike" cap="none" normalizeH="0" baseline="0" dirty="0">
              <a:ln>
                <a:noFill/>
              </a:ln>
              <a:solidFill>
                <a:schemeClr val="bg1"/>
              </a:solidFill>
              <a:effectLst/>
              <a:latin typeface="Times New Roman" pitchFamily="16" charset="0"/>
              <a:cs typeface="Arial" charset="0"/>
            </a:endParaRPr>
          </a:p>
        </p:txBody>
      </p:sp>
      <p:sp>
        <p:nvSpPr>
          <p:cNvPr id="6" name="TextBox 5"/>
          <p:cNvSpPr txBox="1"/>
          <p:nvPr/>
        </p:nvSpPr>
        <p:spPr>
          <a:xfrm>
            <a:off x="6651390" y="2159702"/>
            <a:ext cx="1072730" cy="707886"/>
          </a:xfrm>
          <a:prstGeom prst="rect">
            <a:avLst/>
          </a:prstGeom>
          <a:noFill/>
        </p:spPr>
        <p:txBody>
          <a:bodyPr wrap="none" rtlCol="0">
            <a:spAutoFit/>
          </a:bodyPr>
          <a:lstStyle/>
          <a:p>
            <a:pPr algn="ctr"/>
            <a:r>
              <a:rPr lang="en-US" sz="2000" dirty="0">
                <a:solidFill>
                  <a:srgbClr val="1419EE"/>
                </a:solidFill>
                <a:latin typeface="Times New Roman" panose="02020603050405020304" pitchFamily="18" charset="0"/>
                <a:cs typeface="Times New Roman" panose="02020603050405020304" pitchFamily="18" charset="0"/>
              </a:rPr>
              <a:t>MPD</a:t>
            </a:r>
          </a:p>
          <a:p>
            <a:pPr algn="ctr"/>
            <a:r>
              <a:rPr lang="en-US" sz="2000" dirty="0">
                <a:solidFill>
                  <a:srgbClr val="1419EE"/>
                </a:solidFill>
                <a:latin typeface="Times New Roman" panose="02020603050405020304" pitchFamily="18" charset="0"/>
                <a:cs typeface="Times New Roman" panose="02020603050405020304" pitchFamily="18" charset="0"/>
              </a:rPr>
              <a:t>detector </a:t>
            </a:r>
            <a:endParaRPr lang="ru-RU" sz="2000" dirty="0">
              <a:solidFill>
                <a:srgbClr val="1419EE"/>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428943" y="2023005"/>
            <a:ext cx="1143503" cy="923330"/>
          </a:xfrm>
          <a:prstGeom prst="rect">
            <a:avLst/>
          </a:prstGeom>
          <a:solidFill>
            <a:schemeClr val="bg1"/>
          </a:solidFill>
        </p:spPr>
        <p:txBody>
          <a:bodyPr wrap="square" rtlCol="0">
            <a:spAutoFit/>
          </a:bodyPr>
          <a:lstStyle/>
          <a:p>
            <a:r>
              <a:rPr lang="en-US" dirty="0">
                <a:solidFill>
                  <a:srgbClr val="1419EE"/>
                </a:solidFill>
              </a:rPr>
              <a:t>Beam-1</a:t>
            </a:r>
          </a:p>
          <a:p>
            <a:endParaRPr lang="en-US" dirty="0"/>
          </a:p>
          <a:p>
            <a:r>
              <a:rPr lang="en-US" dirty="0">
                <a:solidFill>
                  <a:srgbClr val="1419EE"/>
                </a:solidFill>
              </a:rPr>
              <a:t>Beam-2</a:t>
            </a:r>
            <a:endParaRPr lang="ru-RU" dirty="0">
              <a:solidFill>
                <a:srgbClr val="1419EE"/>
              </a:solidFill>
            </a:endParaRPr>
          </a:p>
        </p:txBody>
      </p:sp>
      <p:cxnSp>
        <p:nvCxnSpPr>
          <p:cNvPr id="19" name="Прямая со стрелкой 18"/>
          <p:cNvCxnSpPr/>
          <p:nvPr/>
        </p:nvCxnSpPr>
        <p:spPr>
          <a:xfrm>
            <a:off x="628652" y="2398408"/>
            <a:ext cx="904873" cy="0"/>
          </a:xfrm>
          <a:prstGeom prst="straightConnector1">
            <a:avLst/>
          </a:prstGeom>
          <a:ln w="15875">
            <a:solidFill>
              <a:srgbClr val="1419EE"/>
            </a:solidFill>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flipH="1">
            <a:off x="628652" y="2581275"/>
            <a:ext cx="866653" cy="0"/>
          </a:xfrm>
          <a:prstGeom prst="straightConnector1">
            <a:avLst/>
          </a:prstGeom>
          <a:ln w="15875">
            <a:solidFill>
              <a:srgbClr val="1419EE"/>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81100" y="741872"/>
            <a:ext cx="7228004" cy="369332"/>
          </a:xfrm>
          <a:prstGeom prst="rect">
            <a:avLst/>
          </a:prstGeom>
          <a:noFill/>
        </p:spPr>
        <p:txBody>
          <a:bodyPr wrap="none" rtlCol="0">
            <a:spAutoFit/>
          </a:bodyPr>
          <a:lstStyle/>
          <a:p>
            <a:r>
              <a:rPr lang="ru-RU" dirty="0">
                <a:solidFill>
                  <a:srgbClr val="FF0000"/>
                </a:solidFill>
              </a:rPr>
              <a:t>Лучше сделать этот слайд запасным, итак достаточно материала</a:t>
            </a:r>
          </a:p>
        </p:txBody>
      </p:sp>
    </p:spTree>
    <p:extLst>
      <p:ext uri="{BB962C8B-B14F-4D97-AF65-F5344CB8AC3E}">
        <p14:creationId xmlns:p14="http://schemas.microsoft.com/office/powerpoint/2010/main" val="1734274518"/>
      </p:ext>
    </p:extLst>
  </p:cSld>
  <p:clrMapOvr>
    <a:masterClrMapping/>
  </p:clrMapOvr>
  <p:transition>
    <p:wedge/>
  </p:transition>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1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9401" y="3773145"/>
            <a:ext cx="3546390" cy="2591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1808" y="781200"/>
            <a:ext cx="3110291" cy="3002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 name="Rectangle 25"/>
          <p:cNvSpPr/>
          <p:nvPr/>
        </p:nvSpPr>
        <p:spPr>
          <a:xfrm>
            <a:off x="1523880" y="0"/>
            <a:ext cx="9143640" cy="456840"/>
          </a:xfrm>
          <a:prstGeom prst="rect">
            <a:avLst/>
          </a:prstGeom>
          <a:noFill/>
          <a:ln w="9525">
            <a:noFill/>
          </a:ln>
        </p:spPr>
        <p:style>
          <a:lnRef idx="0">
            <a:scrgbClr r="0" g="0" b="0"/>
          </a:lnRef>
          <a:fillRef idx="0">
            <a:scrgbClr r="0" g="0" b="0"/>
          </a:fillRef>
          <a:effectRef idx="0">
            <a:scrgbClr r="0" g="0" b="0"/>
          </a:effectRef>
          <a:fontRef idx="minor"/>
        </p:style>
      </p:sp>
      <p:sp>
        <p:nvSpPr>
          <p:cNvPr id="195" name="Rectangle 26"/>
          <p:cNvSpPr/>
          <p:nvPr/>
        </p:nvSpPr>
        <p:spPr>
          <a:xfrm>
            <a:off x="1523880" y="781200"/>
            <a:ext cx="9143640" cy="1080"/>
          </a:xfrm>
          <a:prstGeom prst="rect">
            <a:avLst/>
          </a:prstGeom>
          <a:noFill/>
          <a:ln w="9525">
            <a:noFill/>
          </a:ln>
        </p:spPr>
        <p:style>
          <a:lnRef idx="0">
            <a:scrgbClr r="0" g="0" b="0"/>
          </a:lnRef>
          <a:fillRef idx="0">
            <a:scrgbClr r="0" g="0" b="0"/>
          </a:fillRef>
          <a:effectRef idx="0">
            <a:scrgbClr r="0" g="0" b="0"/>
          </a:effectRef>
          <a:fontRef idx="minor"/>
        </p:style>
      </p:sp>
      <p:sp>
        <p:nvSpPr>
          <p:cNvPr id="196" name="Rectangle 27"/>
          <p:cNvSpPr/>
          <p:nvPr/>
        </p:nvSpPr>
        <p:spPr>
          <a:xfrm>
            <a:off x="1523880" y="0"/>
            <a:ext cx="9143640" cy="456840"/>
          </a:xfrm>
          <a:prstGeom prst="rect">
            <a:avLst/>
          </a:prstGeom>
          <a:noFill/>
          <a:ln w="9525">
            <a:noFill/>
          </a:ln>
        </p:spPr>
        <p:style>
          <a:lnRef idx="0">
            <a:scrgbClr r="0" g="0" b="0"/>
          </a:lnRef>
          <a:fillRef idx="0">
            <a:scrgbClr r="0" g="0" b="0"/>
          </a:fillRef>
          <a:effectRef idx="0">
            <a:scrgbClr r="0" g="0" b="0"/>
          </a:effectRef>
          <a:fontRef idx="minor"/>
        </p:style>
      </p:sp>
      <p:sp>
        <p:nvSpPr>
          <p:cNvPr id="197" name="Rectangle 28"/>
          <p:cNvSpPr/>
          <p:nvPr/>
        </p:nvSpPr>
        <p:spPr>
          <a:xfrm>
            <a:off x="1523880" y="781200"/>
            <a:ext cx="9143640" cy="1080"/>
          </a:xfrm>
          <a:prstGeom prst="rect">
            <a:avLst/>
          </a:prstGeom>
          <a:noFill/>
          <a:ln w="9525">
            <a:noFill/>
          </a:ln>
        </p:spPr>
        <p:style>
          <a:lnRef idx="0">
            <a:scrgbClr r="0" g="0" b="0"/>
          </a:lnRef>
          <a:fillRef idx="0">
            <a:scrgbClr r="0" g="0" b="0"/>
          </a:fillRef>
          <a:effectRef idx="0">
            <a:scrgbClr r="0" g="0" b="0"/>
          </a:effectRef>
          <a:fontRef idx="minor"/>
        </p:style>
      </p:sp>
      <p:sp>
        <p:nvSpPr>
          <p:cNvPr id="198" name="Rectangle 29"/>
          <p:cNvSpPr/>
          <p:nvPr/>
        </p:nvSpPr>
        <p:spPr>
          <a:xfrm>
            <a:off x="1523880" y="0"/>
            <a:ext cx="9143640" cy="456840"/>
          </a:xfrm>
          <a:prstGeom prst="rect">
            <a:avLst/>
          </a:prstGeom>
          <a:noFill/>
          <a:ln w="9525">
            <a:noFill/>
          </a:ln>
        </p:spPr>
        <p:style>
          <a:lnRef idx="0">
            <a:scrgbClr r="0" g="0" b="0"/>
          </a:lnRef>
          <a:fillRef idx="0">
            <a:scrgbClr r="0" g="0" b="0"/>
          </a:fillRef>
          <a:effectRef idx="0">
            <a:scrgbClr r="0" g="0" b="0"/>
          </a:effectRef>
          <a:fontRef idx="minor"/>
        </p:style>
      </p:sp>
      <p:sp>
        <p:nvSpPr>
          <p:cNvPr id="199" name="Rectangle 30"/>
          <p:cNvSpPr/>
          <p:nvPr/>
        </p:nvSpPr>
        <p:spPr>
          <a:xfrm>
            <a:off x="1523880" y="781200"/>
            <a:ext cx="9143640" cy="1080"/>
          </a:xfrm>
          <a:prstGeom prst="rect">
            <a:avLst/>
          </a:prstGeom>
          <a:noFill/>
          <a:ln w="9525">
            <a:noFill/>
          </a:ln>
        </p:spPr>
        <p:style>
          <a:lnRef idx="0">
            <a:scrgbClr r="0" g="0" b="0"/>
          </a:lnRef>
          <a:fillRef idx="0">
            <a:scrgbClr r="0" g="0" b="0"/>
          </a:fillRef>
          <a:effectRef idx="0">
            <a:scrgbClr r="0" g="0" b="0"/>
          </a:effectRef>
          <a:fontRef idx="minor"/>
        </p:style>
      </p:sp>
      <p:sp>
        <p:nvSpPr>
          <p:cNvPr id="200" name="Rectangle 31"/>
          <p:cNvSpPr/>
          <p:nvPr/>
        </p:nvSpPr>
        <p:spPr>
          <a:xfrm>
            <a:off x="1523880" y="781200"/>
            <a:ext cx="9143640" cy="1080"/>
          </a:xfrm>
          <a:prstGeom prst="rect">
            <a:avLst/>
          </a:prstGeom>
          <a:noFill/>
          <a:ln w="9525">
            <a:noFill/>
          </a:ln>
        </p:spPr>
        <p:style>
          <a:lnRef idx="0">
            <a:scrgbClr r="0" g="0" b="0"/>
          </a:lnRef>
          <a:fillRef idx="0">
            <a:scrgbClr r="0" g="0" b="0"/>
          </a:fillRef>
          <a:effectRef idx="0">
            <a:scrgbClr r="0" g="0" b="0"/>
          </a:effectRef>
          <a:fontRef idx="minor"/>
        </p:style>
      </p:sp>
      <p:sp>
        <p:nvSpPr>
          <p:cNvPr id="201" name="Text Box 2"/>
          <p:cNvSpPr/>
          <p:nvPr/>
        </p:nvSpPr>
        <p:spPr>
          <a:xfrm>
            <a:off x="2525485" y="152280"/>
            <a:ext cx="9140034" cy="456840"/>
          </a:xfrm>
          <a:prstGeom prst="rect">
            <a:avLst/>
          </a:prstGeom>
          <a:noFill/>
          <a:ln w="9525">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endParaRPr lang="en-US" sz="2400" spc="-1" dirty="0">
              <a:solidFill>
                <a:srgbClr val="0066FF"/>
              </a:solidFill>
              <a:latin typeface="Calibri"/>
            </a:endParaRPr>
          </a:p>
          <a:p>
            <a:pPr algn="r">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r>
              <a:rPr lang="en-US" sz="2400" spc="-1" dirty="0" smtClean="0">
                <a:solidFill>
                  <a:srgbClr val="0066FF"/>
                </a:solidFill>
                <a:latin typeface="Calibri"/>
              </a:rPr>
              <a:t>Protons splitting </a:t>
            </a:r>
            <a:r>
              <a:rPr lang="en-US" sz="2400" spc="-1" dirty="0">
                <a:solidFill>
                  <a:srgbClr val="0066FF"/>
                </a:solidFill>
                <a:latin typeface="Calibri"/>
              </a:rPr>
              <a:t>effect in the nucleus-nucleus interaction models</a:t>
            </a:r>
            <a:endParaRPr lang="ru-RU" sz="2400" spc="-1" dirty="0"/>
          </a:p>
          <a:p>
            <a:pPr algn="r">
              <a:lnSpc>
                <a:spcPct val="100000"/>
              </a:lnSpc>
              <a:buNone/>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Lst>
            </a:pPr>
            <a:endParaRPr lang="ru-RU" sz="2400" b="0" strike="noStrike" spc="-1" dirty="0">
              <a:latin typeface="Arial"/>
            </a:endParaRPr>
          </a:p>
        </p:txBody>
      </p:sp>
      <p:cxnSp>
        <p:nvCxnSpPr>
          <p:cNvPr id="34" name="Прямая соединительная линия 33"/>
          <p:cNvCxnSpPr/>
          <p:nvPr/>
        </p:nvCxnSpPr>
        <p:spPr bwMode="auto">
          <a:xfrm>
            <a:off x="5348511" y="1025071"/>
            <a:ext cx="0" cy="5257800"/>
          </a:xfrm>
          <a:prstGeom prst="line">
            <a:avLst/>
          </a:prstGeom>
          <a:solidFill>
            <a:srgbClr val="00B8FF"/>
          </a:solidFill>
          <a:ln w="15875" cap="flat" cmpd="sng" algn="ctr">
            <a:solidFill>
              <a:srgbClr val="0033CC"/>
            </a:solidFill>
            <a:prstDash val="solid"/>
            <a:round/>
            <a:headEnd type="oval" w="med" len="med"/>
            <a:tailEnd type="stealth" w="med" len="med"/>
          </a:ln>
          <a:effectLst/>
        </p:spPr>
      </p:cxnSp>
      <p:cxnSp>
        <p:nvCxnSpPr>
          <p:cNvPr id="35" name="Прямая соединительная линия 34"/>
          <p:cNvCxnSpPr/>
          <p:nvPr/>
        </p:nvCxnSpPr>
        <p:spPr bwMode="auto">
          <a:xfrm flipV="1">
            <a:off x="6876102" y="4352925"/>
            <a:ext cx="2133600" cy="304801"/>
          </a:xfrm>
          <a:prstGeom prst="line">
            <a:avLst/>
          </a:prstGeom>
          <a:solidFill>
            <a:srgbClr val="00B8FF"/>
          </a:solidFill>
          <a:ln w="15875" cap="flat" cmpd="sng" algn="ctr">
            <a:solidFill>
              <a:srgbClr val="0033CC"/>
            </a:solidFill>
            <a:prstDash val="solid"/>
            <a:round/>
            <a:headEnd type="oval" w="med" len="med"/>
            <a:tailEnd type="stealth" w="med" len="med"/>
          </a:ln>
          <a:effectLst/>
        </p:spPr>
      </p:cxnSp>
      <p:cxnSp>
        <p:nvCxnSpPr>
          <p:cNvPr id="36" name="Прямая соединительная линия 35"/>
          <p:cNvCxnSpPr/>
          <p:nvPr/>
        </p:nvCxnSpPr>
        <p:spPr bwMode="auto">
          <a:xfrm>
            <a:off x="6876102" y="4657725"/>
            <a:ext cx="1687327" cy="152400"/>
          </a:xfrm>
          <a:prstGeom prst="line">
            <a:avLst/>
          </a:prstGeom>
          <a:solidFill>
            <a:srgbClr val="00B8FF"/>
          </a:solidFill>
          <a:ln w="15875" cap="flat" cmpd="sng" algn="ctr">
            <a:solidFill>
              <a:srgbClr val="FF0000"/>
            </a:solidFill>
            <a:prstDash val="solid"/>
            <a:round/>
            <a:headEnd type="oval" w="med" len="med"/>
            <a:tailEnd type="stealth" w="med" len="med"/>
          </a:ln>
          <a:effectLst/>
        </p:spPr>
      </p:cxnSp>
      <p:sp>
        <p:nvSpPr>
          <p:cNvPr id="37" name="Text Box 3"/>
          <p:cNvSpPr txBox="1">
            <a:spLocks noChangeArrowheads="1"/>
          </p:cNvSpPr>
          <p:nvPr/>
        </p:nvSpPr>
        <p:spPr bwMode="auto">
          <a:xfrm>
            <a:off x="5544457" y="4772479"/>
            <a:ext cx="1629191" cy="833178"/>
          </a:xfrm>
          <a:prstGeom prst="rect">
            <a:avLst/>
          </a:prstGeom>
          <a:noFill/>
          <a:ln w="9525">
            <a:noFill/>
            <a:round/>
            <a:headEnd/>
            <a:tailEnd/>
          </a:ln>
        </p:spPr>
        <p:txBody>
          <a:bodyPr wrap="square" lIns="90000" tIns="46800" rIns="90000" bIns="46800">
            <a:spAutoFit/>
          </a:bodyPr>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600" b="1" dirty="0">
                <a:solidFill>
                  <a:srgbClr val="0000FF"/>
                </a:solidFill>
              </a:rPr>
              <a:t>Coulomb effect</a:t>
            </a:r>
            <a:r>
              <a:rPr lang="ru-RU" sz="1600" b="1" dirty="0">
                <a:solidFill>
                  <a:srgbClr val="0000FF"/>
                </a:solidFill>
              </a:rPr>
              <a:t> </a:t>
            </a:r>
            <a:r>
              <a:rPr lang="en-US" sz="1600" b="1" dirty="0">
                <a:solidFill>
                  <a:srgbClr val="0000FF"/>
                </a:solidFill>
              </a:rPr>
              <a:t>/</a:t>
            </a:r>
            <a:r>
              <a:rPr lang="ru-RU" sz="1600" b="1" dirty="0">
                <a:solidFill>
                  <a:srgbClr val="0000FF"/>
                </a:solidFill>
              </a:rPr>
              <a:t> </a:t>
            </a:r>
            <a:endParaRPr lang="en-US" sz="1600" b="1" dirty="0">
              <a:solidFill>
                <a:srgbClr val="0000FF"/>
              </a:solidFill>
            </a:endParaRPr>
          </a:p>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ru-RU" sz="1600" b="1" dirty="0">
                <a:solidFill>
                  <a:srgbClr val="0000FF"/>
                </a:solidFill>
              </a:rPr>
              <a:t>ВС</a:t>
            </a:r>
            <a:r>
              <a:rPr lang="en-US" sz="1600" b="1" dirty="0">
                <a:solidFill>
                  <a:srgbClr val="0000FF"/>
                </a:solidFill>
              </a:rPr>
              <a:t> model</a:t>
            </a:r>
          </a:p>
        </p:txBody>
      </p:sp>
      <p:cxnSp>
        <p:nvCxnSpPr>
          <p:cNvPr id="39" name="Прямая соединительная линия 38"/>
          <p:cNvCxnSpPr/>
          <p:nvPr/>
        </p:nvCxnSpPr>
        <p:spPr bwMode="auto">
          <a:xfrm flipV="1">
            <a:off x="6763657" y="2148116"/>
            <a:ext cx="1195574" cy="580570"/>
          </a:xfrm>
          <a:prstGeom prst="line">
            <a:avLst/>
          </a:prstGeom>
          <a:solidFill>
            <a:srgbClr val="00B8FF"/>
          </a:solidFill>
          <a:ln w="28575" cap="flat" cmpd="sng" algn="ctr">
            <a:solidFill>
              <a:srgbClr val="FF0000"/>
            </a:solidFill>
            <a:prstDash val="solid"/>
            <a:round/>
            <a:headEnd type="oval" w="med" len="med"/>
            <a:tailEnd type="stealth" w="med" len="med"/>
          </a:ln>
          <a:effectLst/>
        </p:spPr>
      </p:cxnSp>
      <p:sp>
        <p:nvSpPr>
          <p:cNvPr id="40" name="Text Box 3"/>
          <p:cNvSpPr txBox="1">
            <a:spLocks noChangeArrowheads="1"/>
          </p:cNvSpPr>
          <p:nvPr/>
        </p:nvSpPr>
        <p:spPr bwMode="auto">
          <a:xfrm>
            <a:off x="5615175" y="2509383"/>
            <a:ext cx="1447800" cy="1325620"/>
          </a:xfrm>
          <a:prstGeom prst="rect">
            <a:avLst/>
          </a:prstGeom>
          <a:noFill/>
          <a:ln w="9525">
            <a:noFill/>
            <a:round/>
            <a:headEnd/>
            <a:tailEnd/>
          </a:ln>
        </p:spPr>
        <p:txBody>
          <a:bodyPr wrap="square" lIns="90000" tIns="46800" rIns="90000" bIns="46800">
            <a:spAutoFit/>
          </a:bodyPr>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600" b="1" dirty="0">
                <a:solidFill>
                  <a:srgbClr val="1419EE"/>
                </a:solidFill>
              </a:rPr>
              <a:t>Angular acceptance </a:t>
            </a:r>
            <a:r>
              <a:rPr lang="en-US" sz="1600" b="1" dirty="0">
                <a:solidFill>
                  <a:srgbClr val="0000FF"/>
                </a:solidFill>
              </a:rPr>
              <a:t>of the FRAGM setup</a:t>
            </a:r>
          </a:p>
        </p:txBody>
      </p:sp>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67703" y="936419"/>
            <a:ext cx="2962275" cy="5597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Rectangle 19"/>
          <p:cNvSpPr>
            <a:spLocks noChangeArrowheads="1"/>
          </p:cNvSpPr>
          <p:nvPr/>
        </p:nvSpPr>
        <p:spPr bwMode="auto">
          <a:xfrm>
            <a:off x="9666520" y="873922"/>
            <a:ext cx="852649" cy="399166"/>
          </a:xfrm>
          <a:prstGeom prst="rect">
            <a:avLst/>
          </a:prstGeom>
          <a:solidFill>
            <a:srgbClr val="00B8FF"/>
          </a:solidFill>
          <a:ln w="9525" algn="ctr">
            <a:solidFill>
              <a:schemeClr val="tx1"/>
            </a:solidFill>
            <a:round/>
            <a:headEnd/>
            <a:tailEnd/>
          </a:ln>
        </p:spPr>
        <p:txBody>
          <a:bodyPr lIns="9144" tIns="0" rIns="9144" bIns="0" anchor="ctr" anchorCtr="1"/>
          <a:lstStyle/>
          <a:p>
            <a:pPr algn="ctr">
              <a:lnSpc>
                <a:spcPct val="70000"/>
              </a:lnSpc>
              <a:buClr>
                <a:srgbClr val="000000"/>
              </a:buClr>
              <a:buSzPct val="100000"/>
              <a:buFont typeface="Times New Roman" pitchFamily="18" charset="0"/>
              <a:buNone/>
            </a:pPr>
            <a:r>
              <a:rPr lang="en-US" sz="1400" dirty="0"/>
              <a:t> </a:t>
            </a:r>
            <a:r>
              <a:rPr lang="en-US" b="1" dirty="0">
                <a:solidFill>
                  <a:schemeClr val="bg1"/>
                </a:solidFill>
                <a:latin typeface="Times New Roman" panose="02020603050405020304" pitchFamily="18" charset="0"/>
                <a:cs typeface="Times New Roman" panose="02020603050405020304" pitchFamily="18" charset="0"/>
              </a:rPr>
              <a:t>BC </a:t>
            </a:r>
            <a:r>
              <a:rPr lang="en-US" sz="1400" dirty="0"/>
              <a:t> </a:t>
            </a:r>
          </a:p>
        </p:txBody>
      </p:sp>
      <p:pic>
        <p:nvPicPr>
          <p:cNvPr id="3" name="Рисунок 2">
            <a:extLst>
              <a:ext uri="{FF2B5EF4-FFF2-40B4-BE49-F238E27FC236}">
                <a16:creationId xmlns:a16="http://schemas.microsoft.com/office/drawing/2014/main" id="{43C61683-A9E6-9D14-DF83-21C1DF37E0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19169" y="869085"/>
            <a:ext cx="468251" cy="2553599"/>
          </a:xfrm>
          <a:prstGeom prst="rect">
            <a:avLst/>
          </a:prstGeom>
        </p:spPr>
      </p:pic>
      <p:pic>
        <p:nvPicPr>
          <p:cNvPr id="21" name="Рисунок 20">
            <a:extLst>
              <a:ext uri="{FF2B5EF4-FFF2-40B4-BE49-F238E27FC236}">
                <a16:creationId xmlns:a16="http://schemas.microsoft.com/office/drawing/2014/main" id="{43C61683-A9E6-9D14-DF83-21C1DF37E0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99249" y="1951726"/>
            <a:ext cx="468251" cy="2553599"/>
          </a:xfrm>
          <a:prstGeom prst="rect">
            <a:avLst/>
          </a:prstGeom>
        </p:spPr>
      </p:pic>
      <p:sp>
        <p:nvSpPr>
          <p:cNvPr id="22" name="Rectangle 19"/>
          <p:cNvSpPr>
            <a:spLocks noChangeArrowheads="1"/>
          </p:cNvSpPr>
          <p:nvPr/>
        </p:nvSpPr>
        <p:spPr bwMode="auto">
          <a:xfrm>
            <a:off x="3196423" y="1317048"/>
            <a:ext cx="728151" cy="335904"/>
          </a:xfrm>
          <a:prstGeom prst="rect">
            <a:avLst/>
          </a:prstGeom>
          <a:solidFill>
            <a:srgbClr val="00B8FF"/>
          </a:solidFill>
          <a:ln w="9525" algn="ctr">
            <a:solidFill>
              <a:schemeClr val="tx1"/>
            </a:solidFill>
            <a:round/>
            <a:headEnd/>
            <a:tailEnd/>
          </a:ln>
        </p:spPr>
        <p:txBody>
          <a:bodyPr lIns="9144" tIns="0" rIns="9144" bIns="0" anchor="ctr" anchorCtr="1"/>
          <a:lstStyle/>
          <a:p>
            <a:pPr algn="ctr">
              <a:lnSpc>
                <a:spcPct val="70000"/>
              </a:lnSpc>
              <a:buClr>
                <a:srgbClr val="000000"/>
              </a:buClr>
              <a:buSzPct val="100000"/>
              <a:buFont typeface="Times New Roman" pitchFamily="18" charset="0"/>
              <a:buNone/>
            </a:pPr>
            <a:r>
              <a:rPr lang="en-US" sz="1400" dirty="0"/>
              <a:t> </a:t>
            </a:r>
            <a:r>
              <a:rPr lang="en-US" b="1" dirty="0" smtClean="0">
                <a:solidFill>
                  <a:schemeClr val="bg1"/>
                </a:solidFill>
                <a:latin typeface="Times New Roman" panose="02020603050405020304" pitchFamily="18" charset="0"/>
                <a:cs typeface="Times New Roman" panose="02020603050405020304" pitchFamily="18" charset="0"/>
              </a:rPr>
              <a:t>SMM </a:t>
            </a:r>
            <a:r>
              <a:rPr lang="en-US" sz="1400" dirty="0" smtClean="0"/>
              <a:t> </a:t>
            </a:r>
            <a:endParaRPr lang="en-US" sz="1400" dirty="0"/>
          </a:p>
        </p:txBody>
      </p:sp>
      <p:sp>
        <p:nvSpPr>
          <p:cNvPr id="23" name="Rectangle 19"/>
          <p:cNvSpPr>
            <a:spLocks noChangeArrowheads="1"/>
          </p:cNvSpPr>
          <p:nvPr/>
        </p:nvSpPr>
        <p:spPr bwMode="auto">
          <a:xfrm>
            <a:off x="3184104" y="4048065"/>
            <a:ext cx="728151" cy="335904"/>
          </a:xfrm>
          <a:prstGeom prst="rect">
            <a:avLst/>
          </a:prstGeom>
          <a:solidFill>
            <a:srgbClr val="00B8FF"/>
          </a:solidFill>
          <a:ln w="9525" algn="ctr">
            <a:solidFill>
              <a:schemeClr val="tx1"/>
            </a:solidFill>
            <a:round/>
            <a:headEnd/>
            <a:tailEnd/>
          </a:ln>
        </p:spPr>
        <p:txBody>
          <a:bodyPr lIns="9144" tIns="0" rIns="9144" bIns="0" anchor="ctr" anchorCtr="1"/>
          <a:lstStyle/>
          <a:p>
            <a:pPr algn="ctr">
              <a:lnSpc>
                <a:spcPct val="70000"/>
              </a:lnSpc>
              <a:buClr>
                <a:srgbClr val="000000"/>
              </a:buClr>
              <a:buSzPct val="100000"/>
              <a:buFont typeface="Times New Roman" pitchFamily="18" charset="0"/>
              <a:buNone/>
            </a:pPr>
            <a:r>
              <a:rPr lang="en-US" sz="1400" dirty="0"/>
              <a:t> </a:t>
            </a:r>
            <a:r>
              <a:rPr lang="en-US" b="1" dirty="0" smtClean="0">
                <a:solidFill>
                  <a:schemeClr val="bg1"/>
                </a:solidFill>
                <a:latin typeface="Times New Roman" panose="02020603050405020304" pitchFamily="18" charset="0"/>
                <a:cs typeface="Times New Roman" panose="02020603050405020304" pitchFamily="18" charset="0"/>
              </a:rPr>
              <a:t>SMM </a:t>
            </a:r>
            <a:r>
              <a:rPr lang="en-US" sz="1400" dirty="0" smtClean="0"/>
              <a:t> </a:t>
            </a:r>
            <a:endParaRPr lang="en-US" sz="1400" dirty="0"/>
          </a:p>
        </p:txBody>
      </p:sp>
    </p:spTree>
    <p:extLst>
      <p:ext uri="{BB962C8B-B14F-4D97-AF65-F5344CB8AC3E}">
        <p14:creationId xmlns:p14="http://schemas.microsoft.com/office/powerpoint/2010/main" val="3251662365"/>
      </p:ext>
    </p:extLst>
  </p:cSld>
  <p:clrMapOvr>
    <a:masterClrMapping/>
  </p:clrMapOvr>
  <p:transition>
    <p:wedg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22668</TotalTime>
  <Words>2319</Words>
  <Application>Microsoft Office PowerPoint</Application>
  <PresentationFormat>Широкоэкранный</PresentationFormat>
  <Paragraphs>168</Paragraphs>
  <Slides>17</Slides>
  <Notes>17</Notes>
  <HiddenSlides>1</HiddenSlides>
  <MMClips>0</MMClips>
  <ScaleCrop>false</ScaleCrop>
  <HeadingPairs>
    <vt:vector size="6" baseType="variant">
      <vt:variant>
        <vt:lpstr>Использованные шрифты</vt:lpstr>
      </vt:variant>
      <vt:variant>
        <vt:i4>8</vt:i4>
      </vt:variant>
      <vt:variant>
        <vt:lpstr>Тема</vt:lpstr>
      </vt:variant>
      <vt:variant>
        <vt:i4>2</vt:i4>
      </vt:variant>
      <vt:variant>
        <vt:lpstr>Заголовки слайдов</vt:lpstr>
      </vt:variant>
      <vt:variant>
        <vt:i4>17</vt:i4>
      </vt:variant>
    </vt:vector>
  </HeadingPairs>
  <TitlesOfParts>
    <vt:vector size="27" baseType="lpstr">
      <vt:lpstr>SimSun</vt:lpstr>
      <vt:lpstr>Arial</vt:lpstr>
      <vt:lpstr>Calibri</vt:lpstr>
      <vt:lpstr>Cambria Math</vt:lpstr>
      <vt:lpstr>DejaVu Sans</vt:lpstr>
      <vt:lpstr>Symbol</vt:lpstr>
      <vt:lpstr>Times New Roman</vt:lpstr>
      <vt:lpstr>Wingdings</vt:lpstr>
      <vt:lpstr>Office Theme</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
  <dc:creator>annkull316@mail.ru</dc:creator>
  <dc:description/>
  <cp:lastModifiedBy>Anna Krutenkova</cp:lastModifiedBy>
  <cp:revision>1257</cp:revision>
  <cp:lastPrinted>2024-06-28T10:52:52Z</cp:lastPrinted>
  <dcterms:created xsi:type="dcterms:W3CDTF">2021-06-25T08:13:36Z</dcterms:created>
  <dcterms:modified xsi:type="dcterms:W3CDTF">2026-10-23T13:02:28Z</dcterms:modified>
  <dc:language>ru-RU</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15</vt:i4>
  </property>
  <property fmtid="{D5CDD505-2E9C-101B-9397-08002B2CF9AE}" pid="8" name="PresentationFormat">
    <vt:lpwstr>Широкоэкранный</vt:lpwstr>
  </property>
  <property fmtid="{D5CDD505-2E9C-101B-9397-08002B2CF9AE}" pid="9" name="ScaleCrop">
    <vt:bool>false</vt:bool>
  </property>
  <property fmtid="{D5CDD505-2E9C-101B-9397-08002B2CF9AE}" pid="10" name="ShareDoc">
    <vt:bool>false</vt:bool>
  </property>
  <property fmtid="{D5CDD505-2E9C-101B-9397-08002B2CF9AE}" pid="11" name="Slides">
    <vt:i4>15</vt:i4>
  </property>
</Properties>
</file>