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256" r:id="rId2"/>
    <p:sldId id="283" r:id="rId3"/>
    <p:sldId id="257" r:id="rId4"/>
    <p:sldId id="258" r:id="rId5"/>
    <p:sldId id="259" r:id="rId6"/>
    <p:sldId id="260" r:id="rId7"/>
    <p:sldId id="261" r:id="rId8"/>
    <p:sldId id="284" r:id="rId9"/>
    <p:sldId id="275" r:id="rId10"/>
    <p:sldId id="285" r:id="rId11"/>
    <p:sldId id="277" r:id="rId12"/>
    <p:sldId id="262" r:id="rId13"/>
    <p:sldId id="266" r:id="rId14"/>
    <p:sldId id="286" r:id="rId15"/>
    <p:sldId id="267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  <a:srgbClr val="0000FF"/>
    <a:srgbClr val="009644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1450" y="4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7EFF7F-6322-4C7A-99DA-5430599C3E8A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0A8577-0226-4FCF-81EC-44CCEE7127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161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68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A3A45D-A5C2-4889-BFC1-9CB7E81ABE2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6600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A8577-0226-4FCF-81EC-44CCEE71278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689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A8577-0226-4FCF-81EC-44CCEE71278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0177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A8577-0226-4FCF-81EC-44CCEE71278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9801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A8577-0226-4FCF-81EC-44CCEE71278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231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670B19-76E3-4938-AD20-71F41A5DAD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A863B13-523F-4869-A950-DE305234D1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0997DE-B1A7-4437-8069-D80A8AB13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3E9C7-29C9-4723-83DE-AEE3B9CF98A8}" type="datetime1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3F08488-1F14-4FB2-89DC-5D1FF6008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DBB2C6-C5DB-4CA6-9B95-B9A43E425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059A7-F08D-42BB-8F73-7AB18F235D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683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55C24F-8628-4881-B31E-C9AB34025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552299-5650-467C-A48F-8BEB353ACD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B8A04C-A423-44B7-9DC2-38118961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B9EA4-87F5-4A00-9F0A-5BBE0D0AEB7D}" type="datetime1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E2C773-1F23-495F-8AB6-4C5283094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B666C2-A409-4FE0-AF11-8817FDE5D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059A7-F08D-42BB-8F73-7AB18F235D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710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86D91C-77FB-4795-B95D-19EBDE8F0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4BD0EE8-793E-4911-8071-6A8D11F34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BC7DE4-8613-4E7E-855E-683687A16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F5619-5DF1-4CE1-9FE4-E067BCE147AC}" type="datetime1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8A994A-CE0B-4394-A8C1-216FC8991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EB387B-D6AD-49BD-B880-BEB695F24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059A7-F08D-42BB-8F73-7AB18F235D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218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21D6C-9629-4276-86B1-53C9390B0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B087AD-5C26-4F3B-8C36-446739C5FB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B49CA80-6802-4398-8E71-8E22F177FE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6AB6F02-67D5-43D8-AA45-28139DAA3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ADB30-6B6B-4E70-866C-F66310194C83}" type="datetime1">
              <a:rPr lang="ru-RU" smtClean="0"/>
              <a:t>27.10.2026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82AFCDC-0888-4FA1-8661-B870E14EE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9376E14-BC96-464A-8489-69824C2E8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059A7-F08D-42BB-8F73-7AB18F235D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069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643F54-9741-4DFC-9A30-6A0DBC8C9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ECF0204-818D-476E-88AB-0815E1F769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0B5D4C5-FE67-4B9D-979C-FE279C57F0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3AF6A30-BB56-4BB0-BC33-5C0A5616D7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C444BC0-92D2-4845-9286-BB49EFA426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1937E50-926D-4C1B-86DD-8EBAE83A3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617E8-7DCA-434B-ACF4-0EFA0DECEF56}" type="datetime1">
              <a:rPr lang="ru-RU" smtClean="0"/>
              <a:t>27.10.2026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9695A61-E3E4-405F-BE76-7B9414488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C3FD799-D333-4B98-AD54-50C5A6AC7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059A7-F08D-42BB-8F73-7AB18F235D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678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DD7DE4-1859-4038-BD52-A426E7092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0CBF7CA-89E8-46DF-A8F0-5A6AD6328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FFA1-42C8-4D58-B595-3F296BA17C7F}" type="datetime1">
              <a:rPr lang="ru-RU" smtClean="0"/>
              <a:t>27.10.2026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DE5A053-8B12-4563-82F2-7A515B81D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4F054BC-A427-4853-A871-9FF18EC38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059A7-F08D-42BB-8F73-7AB18F235D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2564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BC0418B-7B56-45BA-A6F1-35B9EBFE5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9AEA4-0300-4421-A4B9-DD4D246C0A56}" type="datetime1">
              <a:rPr lang="ru-RU" smtClean="0"/>
              <a:t>27.10.2026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EAEE775-0C02-467D-9DD5-4C060482B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D373AD0-8C8E-45ED-A1BB-614BD1F5D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059A7-F08D-42BB-8F73-7AB18F235D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323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518E27-905D-4229-8605-A6295B1D8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B7CC04-2D6F-4917-A8C0-02412424C7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5A46194-13E8-4AFC-8B78-F72AC99F2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2E8AEA3-BB10-4901-9869-312297A26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5A82E-0C03-4A20-BCB4-D0BC697A1E27}" type="datetime1">
              <a:rPr lang="ru-RU" smtClean="0"/>
              <a:t>27.10.2026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DF82BB3-2CEF-4C42-AC0B-66A53AFC4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23F2953-A80E-4D7A-ADEA-3176FAAAE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059A7-F08D-42BB-8F73-7AB18F235D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569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6DF18F-CA54-43CE-9F0F-9E04313FB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C8FE1FF-230C-462E-8E88-4819AB8AD5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7236AA5-BC49-4CA4-BAE9-04525D31C4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CC7C147-213E-4369-800F-7965004DF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DD0BA-8D01-4436-B6C6-FECD7E95255D}" type="datetime1">
              <a:rPr lang="ru-RU" smtClean="0"/>
              <a:t>27.10.2026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AE4BF35-6054-4B76-920D-5F365DACD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B2F95AF-6FC6-495C-AE57-4F999835D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059A7-F08D-42BB-8F73-7AB18F235D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2552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48F6C0-9C08-47FA-902E-78D2F6D81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C7E0708-9C0A-4038-B2FE-6EE1CBE57F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9DA64E-B5A7-4B18-9EEB-055E06C57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C4DC6-7779-4CC4-8FFB-652CAF5F8C17}" type="datetime1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AA22F4-71DD-4F85-B4A1-FCAC1C2C3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66B7ED-7E6B-48F1-8C47-F60DD21DF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059A7-F08D-42BB-8F73-7AB18F235D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685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7175511-9C5B-4066-A91A-1F22A1D09E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ADB2CCF-DFE3-4B61-8D1C-982D0DFC49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42843E-3DE1-4C8A-97F8-F0524E68D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8F11D-A115-4975-BCB1-4561F27B1285}" type="datetime1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FC88C9-BE7A-44C0-B420-6A3CFC84D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FCF6DD-6544-4264-BB07-7CBC3CB08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059A7-F08D-42BB-8F73-7AB18F235D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424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A245B1-5FE4-4CDE-B35F-CB14C896D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393AEB-5E1C-46D9-AF03-3EDEA33047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0EF4D3-A9C2-47AF-894D-B45E686725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B773A-BC16-4CBD-A225-6AA1CF82407D}" type="datetime1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ECDDBD-1C4A-411D-AEB0-4ABF312ED1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B4869F6-205C-4E88-B427-7DE1BAFD1B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059A7-F08D-42BB-8F73-7AB18F235D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664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33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B15672D-618F-4259-B9C2-B8EBC4C00C2D}"/>
              </a:ext>
            </a:extLst>
          </p:cNvPr>
          <p:cNvSpPr txBox="1"/>
          <p:nvPr/>
        </p:nvSpPr>
        <p:spPr>
          <a:xfrm>
            <a:off x="740226" y="1969734"/>
            <a:ext cx="10711543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pPr algn="ctr"/>
            <a:r>
              <a:rPr lang="en-US" sz="2400" b="1" dirty="0"/>
              <a:t>A.N. Oleinik</a:t>
            </a:r>
            <a:r>
              <a:rPr lang="en-US" sz="2400" b="1" baseline="30000" dirty="0"/>
              <a:t>1,*</a:t>
            </a:r>
            <a:r>
              <a:rPr lang="en-US" sz="2400" b="1" dirty="0"/>
              <a:t>, M.O. Berezhnaya</a:t>
            </a:r>
            <a:r>
              <a:rPr lang="en-US" sz="2400" b="1" baseline="30000" dirty="0"/>
              <a:t>1</a:t>
            </a:r>
            <a:r>
              <a:rPr lang="en-US" sz="2400" b="1" dirty="0"/>
              <a:t>, I.A. Kishchin</a:t>
            </a:r>
            <a:r>
              <a:rPr lang="en-US" sz="2400" b="1" baseline="30000" dirty="0"/>
              <a:t>1,2</a:t>
            </a:r>
            <a:r>
              <a:rPr lang="en-US" sz="2400" b="1" dirty="0"/>
              <a:t>, A.A. Klenin</a:t>
            </a:r>
            <a:r>
              <a:rPr lang="en-US" sz="2400" b="1" baseline="30000" dirty="0"/>
              <a:t>1</a:t>
            </a:r>
            <a:r>
              <a:rPr lang="en-US" sz="2400" b="1" dirty="0"/>
              <a:t>,  A.A. Podoynitsyn</a:t>
            </a:r>
            <a:r>
              <a:rPr lang="en-US" sz="2400" b="1" baseline="30000" dirty="0"/>
              <a:t>1</a:t>
            </a:r>
            <a:r>
              <a:rPr lang="en-US" sz="2400" b="1" dirty="0"/>
              <a:t>, I.S. Shablov</a:t>
            </a:r>
            <a:r>
              <a:rPr lang="en-US" sz="2400" b="1" baseline="30000" dirty="0"/>
              <a:t>1,3</a:t>
            </a:r>
            <a:r>
              <a:rPr lang="en-US" sz="2400" b="1" dirty="0"/>
              <a:t>, P.G. Shapovalov</a:t>
            </a:r>
            <a:r>
              <a:rPr lang="en-US" sz="2400" b="1" baseline="30000" dirty="0"/>
              <a:t>1,4</a:t>
            </a:r>
            <a:r>
              <a:rPr lang="en-US" sz="2400" b="1" dirty="0"/>
              <a:t>, V.S. Sotnikova</a:t>
            </a:r>
            <a:r>
              <a:rPr lang="en-US" sz="2400" b="1" baseline="30000" dirty="0"/>
              <a:t>1</a:t>
            </a:r>
            <a:endParaRPr lang="ru-RU" sz="2400" b="1" baseline="30000" dirty="0"/>
          </a:p>
          <a:p>
            <a:pPr algn="ctr"/>
            <a:endParaRPr lang="ru-RU" sz="2400" b="1" i="1" baseline="30000" dirty="0"/>
          </a:p>
          <a:p>
            <a:pPr algn="ctr"/>
            <a:r>
              <a:rPr lang="ru-RU" sz="2000" i="1" baseline="30000" dirty="0"/>
              <a:t>1 </a:t>
            </a:r>
            <a:r>
              <a:rPr lang="en-US" sz="2000" i="1" dirty="0"/>
              <a:t>Laboratory of Radiation Physics, Belgorod National Research University, Belgorod, Russia </a:t>
            </a:r>
            <a:endParaRPr lang="ru-RU" sz="2000" i="1" dirty="0"/>
          </a:p>
          <a:p>
            <a:pPr algn="ctr"/>
            <a:r>
              <a:rPr lang="ru-RU" sz="2000" i="1" baseline="30000" dirty="0"/>
              <a:t>2 </a:t>
            </a:r>
            <a:r>
              <a:rPr lang="en-US" sz="2000" i="1" dirty="0"/>
              <a:t>Lebedev Physical Institute, Moscow, Russia</a:t>
            </a:r>
            <a:endParaRPr lang="ru-RU" sz="2000" i="1" dirty="0"/>
          </a:p>
          <a:p>
            <a:pPr algn="ctr"/>
            <a:r>
              <a:rPr lang="ru-RU" sz="2000" i="1" baseline="30000" dirty="0"/>
              <a:t>3 </a:t>
            </a:r>
            <a:r>
              <a:rPr lang="en-US" sz="2000" i="1" dirty="0" err="1"/>
              <a:t>Shubnikov</a:t>
            </a:r>
            <a:r>
              <a:rPr lang="en-US" sz="2000" i="1" dirty="0"/>
              <a:t> Institute of Crystallography of the Kurchatov Research Center, Moscow, Russia</a:t>
            </a:r>
            <a:endParaRPr lang="ru-RU" sz="2000" i="1" dirty="0"/>
          </a:p>
          <a:p>
            <a:pPr algn="ctr"/>
            <a:r>
              <a:rPr lang="ru-RU" sz="2000" i="1" baseline="30000" dirty="0"/>
              <a:t>4 </a:t>
            </a:r>
            <a:r>
              <a:rPr lang="en-US" sz="2000" i="1" dirty="0"/>
              <a:t>National Research Nuclear University ”</a:t>
            </a:r>
            <a:r>
              <a:rPr lang="en-US" sz="2000" i="1" dirty="0" err="1"/>
              <a:t>MEPhI</a:t>
            </a:r>
            <a:r>
              <a:rPr lang="en-US" sz="2000" i="1" dirty="0"/>
              <a:t>“, Moscow, Russia</a:t>
            </a:r>
            <a:endParaRPr lang="ru-RU" sz="2400" b="1" i="1" baseline="30000" dirty="0"/>
          </a:p>
          <a:p>
            <a:pPr algn="ctr"/>
            <a:endParaRPr lang="ru-RU" sz="2400" b="1" i="1" baseline="30000" dirty="0"/>
          </a:p>
          <a:p>
            <a:pPr algn="ctr"/>
            <a:r>
              <a:rPr lang="ru-RU" i="1" baseline="30000" dirty="0"/>
              <a:t>*)</a:t>
            </a:r>
            <a:r>
              <a:rPr lang="en-GB" sz="1600" i="1" dirty="0"/>
              <a:t> </a:t>
            </a:r>
            <a:r>
              <a:rPr lang="en-GB" sz="1600" i="1" u="sng" dirty="0"/>
              <a:t>oleynik_a@bsuedu.ru</a:t>
            </a:r>
            <a:endParaRPr lang="en-GB" i="1" u="sng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CDCCAF3-9A9E-4CB3-8B9E-F2B42D339783}"/>
              </a:ext>
            </a:extLst>
          </p:cNvPr>
          <p:cNvSpPr/>
          <p:nvPr/>
        </p:nvSpPr>
        <p:spPr>
          <a:xfrm>
            <a:off x="238539" y="357281"/>
            <a:ext cx="117381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Pyroelectric accelerator with </a:t>
            </a:r>
            <a:r>
              <a:rPr kumimoji="0" lang="en-US" sz="3600" b="1" i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quasimonoenergetic</a:t>
            </a:r>
            <a:r>
              <a:rPr kumimoji="0" lang="en-US" sz="36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electron production: current status and challenges</a:t>
            </a:r>
            <a:endParaRPr kumimoji="0" lang="ru-RU" sz="3600" b="1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4AD151-2A42-4A9D-9C6E-8FC9A72552A8}"/>
              </a:ext>
            </a:extLst>
          </p:cNvPr>
          <p:cNvSpPr txBox="1"/>
          <p:nvPr/>
        </p:nvSpPr>
        <p:spPr>
          <a:xfrm>
            <a:off x="238539" y="5866249"/>
            <a:ext cx="11932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Report at the </a:t>
            </a:r>
            <a:r>
              <a:rPr lang="ru-RU" sz="2000" b="1" dirty="0"/>
              <a:t>8</a:t>
            </a:r>
            <a:r>
              <a:rPr lang="en-US" sz="2000" b="1" dirty="0" err="1"/>
              <a:t>th</a:t>
            </a:r>
            <a:r>
              <a:rPr lang="en-US" sz="2000" b="1" dirty="0"/>
              <a:t> International Conference on Particle Physics and Astrophysics (ICPPA-202</a:t>
            </a:r>
            <a:r>
              <a:rPr lang="ru-RU" sz="2000" b="1" dirty="0"/>
              <a:t>6</a:t>
            </a:r>
            <a:r>
              <a:rPr lang="en-US" sz="2000" b="1" dirty="0"/>
              <a:t>)</a:t>
            </a:r>
          </a:p>
          <a:p>
            <a:pPr algn="ctr"/>
            <a:r>
              <a:rPr lang="en-US" sz="2000" b="1" dirty="0"/>
              <a:t>Moscow, </a:t>
            </a:r>
            <a:r>
              <a:rPr lang="ru-RU" sz="2000" b="1" dirty="0"/>
              <a:t>30</a:t>
            </a:r>
            <a:r>
              <a:rPr lang="en-US" sz="2000" b="1" baseline="30000" dirty="0" err="1"/>
              <a:t>th</a:t>
            </a:r>
            <a:r>
              <a:rPr lang="en-US" sz="2000" b="1" dirty="0"/>
              <a:t> of October, 2026</a:t>
            </a:r>
          </a:p>
        </p:txBody>
      </p:sp>
    </p:spTree>
    <p:extLst>
      <p:ext uri="{BB962C8B-B14F-4D97-AF65-F5344CB8AC3E}">
        <p14:creationId xmlns:p14="http://schemas.microsoft.com/office/powerpoint/2010/main" val="1990263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utline">
            <a:extLst>
              <a:ext uri="{FF2B5EF4-FFF2-40B4-BE49-F238E27FC236}">
                <a16:creationId xmlns:a16="http://schemas.microsoft.com/office/drawing/2014/main" id="{B935413F-3384-01E5-7F80-1D68E9D4F815}"/>
              </a:ext>
            </a:extLst>
          </p:cNvPr>
          <p:cNvSpPr txBox="1">
            <a:spLocks/>
          </p:cNvSpPr>
          <p:nvPr/>
        </p:nvSpPr>
        <p:spPr>
          <a:xfrm>
            <a:off x="213" y="-138803"/>
            <a:ext cx="12191573" cy="726355"/>
          </a:xfrm>
          <a:prstGeom prst="rect">
            <a:avLst/>
          </a:prstGeom>
        </p:spPr>
        <p:txBody>
          <a:bodyPr vert="horz" lIns="91437" tIns="45718" rIns="91437" bIns="45718" rtlCol="0" anchor="b">
            <a:normAutofit/>
          </a:bodyPr>
          <a:lstStyle>
            <a:lvl1pPr algn="l" defTabSz="54330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64" b="1" i="1" kern="120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 defTabSz="543269"/>
            <a:r>
              <a:rPr lang="en-US" sz="2399" dirty="0">
                <a:solidFill>
                  <a:prstClr val="black"/>
                </a:solidFill>
              </a:rPr>
              <a:t>Methods for the electrical excitation of materials with spontaneous polarization</a:t>
            </a:r>
            <a:endParaRPr lang="en-GB" sz="3200" dirty="0">
              <a:solidFill>
                <a:prstClr val="black"/>
              </a:solidFill>
            </a:endParaRPr>
          </a:p>
        </p:txBody>
      </p:sp>
      <p:sp>
        <p:nvSpPr>
          <p:cNvPr id="7" name="Wang, W., Li, J., Liu, H., &amp; Ge, S. (2020). Advancing Versatile Ferroelectric Materials Toward Biomedical Applications. Advanced Science, 8(1), 2003074.">
            <a:extLst>
              <a:ext uri="{FF2B5EF4-FFF2-40B4-BE49-F238E27FC236}">
                <a16:creationId xmlns:a16="http://schemas.microsoft.com/office/drawing/2014/main" id="{F86F082A-8A63-1D8D-D595-21861CEAFFFA}"/>
              </a:ext>
            </a:extLst>
          </p:cNvPr>
          <p:cNvSpPr/>
          <p:nvPr/>
        </p:nvSpPr>
        <p:spPr>
          <a:xfrm>
            <a:off x="838384" y="6076545"/>
            <a:ext cx="4508114" cy="702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799" tIns="50799" rIns="50799" bIns="50799" anchor="ctr">
            <a:spAutoFit/>
          </a:bodyPr>
          <a:lstStyle>
            <a:lvl1pPr>
              <a:defRPr sz="1300" b="1" i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 defTabSz="914338"/>
            <a:r>
              <a:rPr b="0" dirty="0">
                <a:solidFill>
                  <a:prstClr val="black"/>
                </a:solidFill>
              </a:rPr>
              <a:t>Wang, W., Li, J., Liu, H., &amp; Ge, S. (2020). Advancing Versatile Ferroelectric Materials Toward Biomedical Applications. Advanced Science, 8(1), 2003074.</a:t>
            </a:r>
          </a:p>
        </p:txBody>
      </p:sp>
      <p:sp>
        <p:nvSpPr>
          <p:cNvPr id="14" name="Номер слайда 1">
            <a:extLst>
              <a:ext uri="{FF2B5EF4-FFF2-40B4-BE49-F238E27FC236}">
                <a16:creationId xmlns:a16="http://schemas.microsoft.com/office/drawing/2014/main" id="{8ACE0802-F579-F472-9170-F66391AF7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13" y="6356247"/>
            <a:ext cx="2743104" cy="365113"/>
          </a:xfrm>
        </p:spPr>
        <p:txBody>
          <a:bodyPr/>
          <a:lstStyle/>
          <a:p>
            <a:pPr defTabSz="914338"/>
            <a:fld id="{751B515C-430D-45C7-ADB3-E8C9E6A96393}" type="slidenum">
              <a:rPr lang="ru-RU" sz="320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338"/>
              <a:t>2</a:t>
            </a:fld>
            <a:endParaRPr lang="ru-RU" sz="3200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33A9ACB-E96E-581F-ECF9-23911F483C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437" y="913907"/>
            <a:ext cx="5704871" cy="48934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AB578A-B413-9EFF-99A0-A57418B1FDC9}"/>
              </a:ext>
            </a:extLst>
          </p:cNvPr>
          <p:cNvSpPr txBox="1"/>
          <p:nvPr/>
        </p:nvSpPr>
        <p:spPr>
          <a:xfrm>
            <a:off x="7071366" y="939789"/>
            <a:ext cx="3918912" cy="427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77" i="1" dirty="0"/>
              <a:t>Used materials</a:t>
            </a:r>
            <a:endParaRPr lang="ru-RU" sz="2177" i="1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43D4E7E-770C-4AB7-B409-23F4B32B48E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980" t="7160" r="19760" b="4641"/>
          <a:stretch>
            <a:fillRect/>
          </a:stretch>
        </p:blipFill>
        <p:spPr>
          <a:xfrm>
            <a:off x="6580143" y="2109757"/>
            <a:ext cx="2030370" cy="209008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8946F85-6F58-DA2C-9A60-BE39880563D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904" t="25338" r="8965" b="12603"/>
          <a:stretch>
            <a:fillRect/>
          </a:stretch>
        </p:blipFill>
        <p:spPr>
          <a:xfrm>
            <a:off x="9080219" y="2120970"/>
            <a:ext cx="2699695" cy="21172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7E28F1A-3A52-172D-8C52-DC20023A5309}"/>
              </a:ext>
            </a:extLst>
          </p:cNvPr>
          <p:cNvSpPr txBox="1"/>
          <p:nvPr/>
        </p:nvSpPr>
        <p:spPr>
          <a:xfrm>
            <a:off x="6558251" y="1488052"/>
            <a:ext cx="2030370" cy="613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93" b="1" dirty="0"/>
              <a:t>Lithium niobate (LiNbO</a:t>
            </a:r>
            <a:r>
              <a:rPr lang="en-US" sz="1693" b="1" baseline="-25000" dirty="0"/>
              <a:t>3</a:t>
            </a:r>
            <a:r>
              <a:rPr lang="en-US" sz="1693" b="1" dirty="0"/>
              <a:t>)</a:t>
            </a:r>
            <a:endParaRPr lang="ru-RU" sz="1693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E72859-A8DF-9FE8-2A2C-EDBFCBB82794}"/>
              </a:ext>
            </a:extLst>
          </p:cNvPr>
          <p:cNvSpPr txBox="1"/>
          <p:nvPr/>
        </p:nvSpPr>
        <p:spPr>
          <a:xfrm>
            <a:off x="6603221" y="4474043"/>
            <a:ext cx="24769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Density</a:t>
            </a:r>
            <a:r>
              <a:rPr lang="ru-RU" sz="1400" dirty="0"/>
              <a:t>: </a:t>
            </a:r>
            <a:r>
              <a:rPr lang="en-US" sz="1400" i="1" dirty="0"/>
              <a:t>4.65 g</a:t>
            </a:r>
            <a:r>
              <a:rPr lang="ru-RU" sz="1400" i="1" dirty="0"/>
              <a:t>/</a:t>
            </a:r>
            <a:r>
              <a:rPr lang="en-US" sz="1400" i="1" dirty="0"/>
              <a:t>cm</a:t>
            </a:r>
            <a:r>
              <a:rPr lang="ru-RU" sz="1400" i="1" baseline="30000" dirty="0"/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C39493C-6ED6-1E26-50D0-D875B379F6FE}"/>
              </a:ext>
            </a:extLst>
          </p:cNvPr>
          <p:cNvSpPr txBox="1"/>
          <p:nvPr/>
        </p:nvSpPr>
        <p:spPr>
          <a:xfrm>
            <a:off x="9191566" y="4489984"/>
            <a:ext cx="2476998" cy="297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30" b="1" dirty="0"/>
              <a:t>Density</a:t>
            </a:r>
            <a:r>
              <a:rPr lang="ru-RU" sz="1330" dirty="0"/>
              <a:t>: </a:t>
            </a:r>
            <a:r>
              <a:rPr lang="en-US" sz="1330" i="1" dirty="0"/>
              <a:t>7.46 g</a:t>
            </a:r>
            <a:r>
              <a:rPr lang="ru-RU" sz="1330" i="1" dirty="0"/>
              <a:t>/</a:t>
            </a:r>
            <a:r>
              <a:rPr lang="en-US" sz="1330" i="1" dirty="0"/>
              <a:t>cm</a:t>
            </a:r>
            <a:r>
              <a:rPr lang="ru-RU" sz="1330" i="1" baseline="30000" dirty="0"/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2F4E58F-DF50-29B1-5FE9-6FF0B12A57D1}"/>
              </a:ext>
            </a:extLst>
          </p:cNvPr>
          <p:cNvSpPr txBox="1"/>
          <p:nvPr/>
        </p:nvSpPr>
        <p:spPr>
          <a:xfrm>
            <a:off x="6123933" y="4999393"/>
            <a:ext cx="2949403" cy="50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30" b="1" dirty="0"/>
              <a:t>Pyroelectric coefficient</a:t>
            </a:r>
            <a:r>
              <a:rPr lang="ru-RU" sz="1330" dirty="0"/>
              <a:t>: </a:t>
            </a:r>
            <a:r>
              <a:rPr lang="en-US" sz="1330" i="1" dirty="0"/>
              <a:t>about</a:t>
            </a:r>
            <a:r>
              <a:rPr lang="ru-RU" sz="1330" i="1" dirty="0"/>
              <a:t> </a:t>
            </a:r>
            <a:r>
              <a:rPr lang="en-US" sz="1330" i="1" dirty="0"/>
              <a:t>1</a:t>
            </a:r>
            <a:r>
              <a:rPr lang="ru-RU" sz="1330" i="1" dirty="0"/>
              <a:t> × 10</a:t>
            </a:r>
            <a:r>
              <a:rPr lang="ru-RU" sz="1330" i="1" baseline="30000" dirty="0"/>
              <a:t>-</a:t>
            </a:r>
            <a:r>
              <a:rPr lang="en-US" sz="1330" i="1" baseline="30000" dirty="0"/>
              <a:t>8</a:t>
            </a:r>
            <a:r>
              <a:rPr lang="en-US" sz="1330" i="1" dirty="0"/>
              <a:t> C</a:t>
            </a:r>
            <a:r>
              <a:rPr lang="ru-RU" sz="1330" i="1" dirty="0"/>
              <a:t>/</a:t>
            </a:r>
            <a:r>
              <a:rPr lang="en-US" sz="1330" i="1" dirty="0"/>
              <a:t>cm</a:t>
            </a:r>
            <a:r>
              <a:rPr lang="ru-RU" sz="1330" i="1" baseline="30000" dirty="0"/>
              <a:t>2</a:t>
            </a:r>
            <a:r>
              <a:rPr lang="ru-RU" sz="1330" i="1" dirty="0"/>
              <a:t>/К</a:t>
            </a:r>
            <a:endParaRPr lang="ru-RU" sz="1330" i="1" baseline="30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C0D588-D37A-FB35-903F-3A3E9FBF1C45}"/>
              </a:ext>
            </a:extLst>
          </p:cNvPr>
          <p:cNvSpPr txBox="1"/>
          <p:nvPr/>
        </p:nvSpPr>
        <p:spPr>
          <a:xfrm>
            <a:off x="8962958" y="4959016"/>
            <a:ext cx="2949403" cy="50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30" b="1" dirty="0"/>
              <a:t>Pyroelectric coefficient</a:t>
            </a:r>
            <a:r>
              <a:rPr lang="ru-RU" sz="1330" dirty="0"/>
              <a:t>: </a:t>
            </a:r>
            <a:r>
              <a:rPr lang="en-US" sz="1330" dirty="0"/>
              <a:t> </a:t>
            </a:r>
            <a:r>
              <a:rPr lang="en-US" sz="1330" i="1" dirty="0"/>
              <a:t>about</a:t>
            </a:r>
            <a:r>
              <a:rPr lang="ru-RU" sz="1330" i="1" dirty="0"/>
              <a:t> 2 × 10</a:t>
            </a:r>
            <a:r>
              <a:rPr lang="ru-RU" sz="1330" i="1" baseline="30000" dirty="0"/>
              <a:t>-</a:t>
            </a:r>
            <a:r>
              <a:rPr lang="en-US" sz="1330" i="1" baseline="30000" dirty="0"/>
              <a:t>8</a:t>
            </a:r>
            <a:r>
              <a:rPr lang="en-US" sz="1330" i="1" dirty="0"/>
              <a:t> C</a:t>
            </a:r>
            <a:r>
              <a:rPr lang="ru-RU" sz="1330" i="1" dirty="0"/>
              <a:t>/</a:t>
            </a:r>
            <a:r>
              <a:rPr lang="en-US" sz="1330" i="1" dirty="0"/>
              <a:t>cm</a:t>
            </a:r>
            <a:r>
              <a:rPr lang="ru-RU" sz="1330" i="1" baseline="30000" dirty="0"/>
              <a:t>2</a:t>
            </a:r>
            <a:r>
              <a:rPr lang="ru-RU" sz="1330" i="1" dirty="0"/>
              <a:t>/К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62B65E8-159A-81C3-ECF8-FD758042CC7D}"/>
              </a:ext>
            </a:extLst>
          </p:cNvPr>
          <p:cNvSpPr txBox="1"/>
          <p:nvPr/>
        </p:nvSpPr>
        <p:spPr>
          <a:xfrm>
            <a:off x="6081419" y="5604858"/>
            <a:ext cx="2949403" cy="50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30" b="1" dirty="0"/>
              <a:t>Dielectric permittivity along polar axis</a:t>
            </a:r>
            <a:r>
              <a:rPr lang="ru-RU" sz="1330" dirty="0"/>
              <a:t>:  </a:t>
            </a:r>
            <a:r>
              <a:rPr lang="ru-RU" sz="1330" i="1" dirty="0"/>
              <a:t>4</a:t>
            </a:r>
            <a:r>
              <a:rPr lang="en-US" sz="1330" i="1" dirty="0"/>
              <a:t>3</a:t>
            </a:r>
            <a:endParaRPr lang="ru-RU" sz="1330" i="1" baseline="30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878D85-672A-7E58-75A8-342ABA6D949B}"/>
              </a:ext>
            </a:extLst>
          </p:cNvPr>
          <p:cNvSpPr txBox="1"/>
          <p:nvPr/>
        </p:nvSpPr>
        <p:spPr>
          <a:xfrm>
            <a:off x="8955364" y="5548122"/>
            <a:ext cx="2949403" cy="50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30" b="1" dirty="0"/>
              <a:t>Dielectric permittivity along polar axis</a:t>
            </a:r>
            <a:r>
              <a:rPr lang="ru-RU" sz="1330" dirty="0"/>
              <a:t>:  </a:t>
            </a:r>
            <a:r>
              <a:rPr lang="ru-RU" sz="1330" i="1" dirty="0"/>
              <a:t>44.5</a:t>
            </a:r>
            <a:endParaRPr lang="ru-RU" sz="1330" i="1" baseline="30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B52ACB-E5C3-6DBD-7B37-8E5646509395}"/>
              </a:ext>
            </a:extLst>
          </p:cNvPr>
          <p:cNvSpPr txBox="1"/>
          <p:nvPr/>
        </p:nvSpPr>
        <p:spPr>
          <a:xfrm>
            <a:off x="9095408" y="1550988"/>
            <a:ext cx="2684505" cy="352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93" b="1" dirty="0"/>
              <a:t>Lithium tantalate (LiTaO</a:t>
            </a:r>
            <a:r>
              <a:rPr lang="en-US" sz="1693" b="1" baseline="-25000" dirty="0"/>
              <a:t>3</a:t>
            </a:r>
            <a:r>
              <a:rPr lang="en-US" sz="1693" b="1" dirty="0"/>
              <a:t>)</a:t>
            </a:r>
            <a:endParaRPr lang="ru-RU" sz="1693" b="1" dirty="0"/>
          </a:p>
        </p:txBody>
      </p:sp>
    </p:spTree>
    <p:extLst>
      <p:ext uri="{BB962C8B-B14F-4D97-AF65-F5344CB8AC3E}">
        <p14:creationId xmlns:p14="http://schemas.microsoft.com/office/powerpoint/2010/main" val="3140629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AA6EDA4-1B08-4732-9CF0-79D68D90878A}"/>
              </a:ext>
            </a:extLst>
          </p:cNvPr>
          <p:cNvSpPr/>
          <p:nvPr/>
        </p:nvSpPr>
        <p:spPr>
          <a:xfrm>
            <a:off x="0" y="4553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 dirty="0"/>
              <a:t>THE SCHEME OF ELECTRON GENERATION IN A PYROELECTRIC ACCELERATOR</a:t>
            </a:r>
            <a:endParaRPr lang="ru-RU" sz="2800" b="1" i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907D96C-6B80-451E-B01C-675F2FC07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704" y="989122"/>
            <a:ext cx="5892939" cy="2874240"/>
          </a:xfrm>
          <a:prstGeom prst="rect">
            <a:avLst/>
          </a:prstGeom>
        </p:spPr>
      </p:pic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BFB2431B-E930-4A47-B19A-429D8147B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84956" y="6411072"/>
            <a:ext cx="2743200" cy="365125"/>
          </a:xfrm>
        </p:spPr>
        <p:txBody>
          <a:bodyPr/>
          <a:lstStyle/>
          <a:p>
            <a:fld id="{A6A059A7-F08D-42BB-8F73-7AB18F235D05}" type="slidenum">
              <a:rPr lang="ru-RU" sz="3600" smtClean="0"/>
              <a:t>3</a:t>
            </a:fld>
            <a:endParaRPr lang="ru-RU" sz="3600"/>
          </a:p>
        </p:txBody>
      </p:sp>
      <p:graphicFrame>
        <p:nvGraphicFramePr>
          <p:cNvPr id="3" name="Таблица">
            <a:extLst>
              <a:ext uri="{FF2B5EF4-FFF2-40B4-BE49-F238E27FC236}">
                <a16:creationId xmlns:a16="http://schemas.microsoft.com/office/drawing/2014/main" id="{8309B1DD-789B-52C9-B42F-BC50469C3E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4040523"/>
              </p:ext>
            </p:extLst>
          </p:nvPr>
        </p:nvGraphicFramePr>
        <p:xfrm>
          <a:off x="1106456" y="3906228"/>
          <a:ext cx="9979088" cy="2717382"/>
        </p:xfrm>
        <a:graphic>
          <a:graphicData uri="http://schemas.openxmlformats.org/drawingml/2006/table">
            <a:tbl>
              <a:tblPr firstRow="1"/>
              <a:tblGrid>
                <a:gridCol w="16631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31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31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14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37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144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586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algn="l" defTabSz="914400">
                        <a:defRPr sz="16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en-US" b="1" dirty="0"/>
                        <a:t>Used pyroelectric materials</a:t>
                      </a:r>
                      <a:endParaRPr b="1" dirty="0"/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algn="l" defTabSz="914400">
                        <a:defRPr b="0"/>
                      </a:pPr>
                      <a:r>
                        <a:rPr lang="en-US" sz="16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Temperature change range</a:t>
                      </a:r>
                      <a:endParaRPr sz="16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algn="l" defTabSz="914400">
                        <a:defRPr b="0"/>
                      </a:pPr>
                      <a:r>
                        <a:rPr lang="en-US" sz="16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Pressure range</a:t>
                      </a:r>
                      <a:endParaRPr sz="16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b="0"/>
                      </a:pPr>
                      <a:r>
                        <a:rPr lang="en-US" sz="16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Electron flow current</a:t>
                      </a:r>
                      <a:endParaRPr lang="ru-RU" sz="16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l" defTabSz="914400">
                        <a:defRPr b="0"/>
                      </a:pPr>
                      <a:endParaRPr sz="16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algn="l" defTabSz="914400">
                        <a:defRPr b="0"/>
                      </a:pPr>
                      <a:r>
                        <a:rPr lang="en-US" sz="16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Electron flow energy</a:t>
                      </a:r>
                      <a:endParaRPr sz="16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algn="l" defTabSz="914400">
                        <a:defRPr b="0"/>
                      </a:pPr>
                      <a:r>
                        <a:rPr lang="en-US" sz="16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Peak X-ray intensity</a:t>
                      </a:r>
                      <a:endParaRPr sz="16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86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algn="ctr" defTabSz="914400">
                        <a:defRPr sz="1600" i="1" u="sng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en-US" dirty="0"/>
                        <a:t>Lithium tantalate</a:t>
                      </a:r>
                      <a:endParaRPr lang="ru-RU" dirty="0"/>
                    </a:p>
                    <a:p>
                      <a:pPr algn="ctr" defTabSz="914400">
                        <a:defRPr sz="1600" i="1" u="sng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u="none" dirty="0"/>
                        <a:t>(LiTaO</a:t>
                      </a:r>
                      <a:r>
                        <a:rPr sz="1000" u="none" dirty="0"/>
                        <a:t>3</a:t>
                      </a:r>
                      <a:r>
                        <a:rPr u="none" dirty="0"/>
                        <a:t>)</a:t>
                      </a:r>
                    </a:p>
                    <a:p>
                      <a:pPr algn="ctr" defTabSz="914400">
                        <a:defRPr sz="1600" i="1" u="sng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en-US" dirty="0"/>
                        <a:t>Lithium niobate</a:t>
                      </a:r>
                      <a:endParaRPr lang="ru-RU" dirty="0"/>
                    </a:p>
                    <a:p>
                      <a:pPr algn="ctr" defTabSz="914400">
                        <a:defRPr sz="1600" i="1" u="sng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u="none" dirty="0"/>
                        <a:t>(LiNbO</a:t>
                      </a:r>
                      <a:r>
                        <a:rPr sz="1000" u="none" dirty="0"/>
                        <a:t>3</a:t>
                      </a:r>
                      <a:r>
                        <a:rPr u="none" dirty="0"/>
                        <a:t>)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algn="ctr" defTabSz="914400"/>
                      <a:r>
                        <a:rPr lang="en-US" sz="1600" i="1" u="sng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From</a:t>
                      </a:r>
                      <a:r>
                        <a:rPr lang="ru-RU" sz="1600" i="1" u="sng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sz="1600" i="1" u="sng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10 °C</a:t>
                      </a:r>
                    </a:p>
                  </a:txBody>
                  <a:tcPr marL="50800" marR="50800" marT="50800" marB="50800" anchor="ctr" horzOverflow="overflow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algn="ctr" defTabSz="914400"/>
                      <a:r>
                        <a:rPr lang="en-US" sz="1600" i="1" u="sng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Up to 100 </a:t>
                      </a:r>
                      <a:r>
                        <a:rPr lang="en-US" sz="1600" i="1" u="sng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mTorr</a:t>
                      </a:r>
                      <a:endParaRPr lang="ru-RU" sz="1600" i="1" u="sng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ctr" defTabSz="914400"/>
                      <a:r>
                        <a:rPr lang="ru-RU" sz="1600" i="1" u="sng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(</a:t>
                      </a:r>
                      <a:r>
                        <a:rPr lang="en-US" sz="1600" i="1" u="sng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about</a:t>
                      </a:r>
                      <a:r>
                        <a:rPr lang="ru-RU" sz="1600" i="1" u="sng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15 </a:t>
                      </a:r>
                      <a:r>
                        <a:rPr lang="en-US" sz="1600" i="1" u="sng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Pa</a:t>
                      </a:r>
                      <a:r>
                        <a:rPr lang="ru-RU" sz="1600" i="1" u="sng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)</a:t>
                      </a:r>
                      <a:endParaRPr sz="1600" i="1" u="sng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 i="1" u="sng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 lang="ru-RU" sz="1600" i="1" u="sng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600" i="1" u="sng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en-US" sz="1600" i="1" u="sng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Up to 1 </a:t>
                      </a:r>
                      <a:r>
                        <a:rPr lang="en-US" sz="1600" i="1" u="sng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nA</a:t>
                      </a:r>
                      <a:endParaRPr lang="ru-RU" sz="1600" i="1" u="sng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ctr" defTabSz="914400">
                        <a:defRPr sz="1600" i="1" u="sng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 dirty="0"/>
                    </a:p>
                  </a:txBody>
                  <a:tcPr marL="50800" marR="50800" marT="50800" marB="50800" anchor="ctr" horzOverflow="overflow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algn="ctr" defTabSz="914400"/>
                      <a:r>
                        <a:rPr lang="en-US" sz="1600" i="1" u="sng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Up to 200 keV</a:t>
                      </a:r>
                      <a:endParaRPr sz="1600" i="1" u="sng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algn="ctr" defTabSz="914400"/>
                      <a:r>
                        <a:rPr lang="en-US" sz="1600" i="1" u="sng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Up to 10</a:t>
                      </a:r>
                      <a:r>
                        <a:rPr lang="en-US" sz="1600" i="1" u="sng" baseline="300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r>
                        <a:rPr lang="en-US" sz="1600" i="1" u="sng" baseline="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600" i="1" u="sng" baseline="0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ph</a:t>
                      </a:r>
                      <a:r>
                        <a:rPr lang="en-US" sz="1600" i="1" u="sng" baseline="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/s in 4π</a:t>
                      </a:r>
                      <a:endParaRPr lang="ru-RU" sz="1600" i="1" u="sng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BDB53F-5083-9799-FBBC-FE97C005CD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484"/>
          <a:stretch/>
        </p:blipFill>
        <p:spPr>
          <a:xfrm>
            <a:off x="7847615" y="1156891"/>
            <a:ext cx="2986037" cy="2494347"/>
          </a:xfrm>
          <a:prstGeom prst="rect">
            <a:avLst/>
          </a:prstGeom>
        </p:spPr>
      </p:pic>
      <p:sp>
        <p:nvSpPr>
          <p:cNvPr id="6" name="Outline">
            <a:extLst>
              <a:ext uri="{FF2B5EF4-FFF2-40B4-BE49-F238E27FC236}">
                <a16:creationId xmlns:a16="http://schemas.microsoft.com/office/drawing/2014/main" id="{0F851567-4F16-1D8A-1830-034FA0DA593A}"/>
              </a:ext>
            </a:extLst>
          </p:cNvPr>
          <p:cNvSpPr txBox="1">
            <a:spLocks/>
          </p:cNvSpPr>
          <p:nvPr/>
        </p:nvSpPr>
        <p:spPr>
          <a:xfrm>
            <a:off x="6684737" y="523248"/>
            <a:ext cx="5212402" cy="600588"/>
          </a:xfrm>
          <a:prstGeom prst="rect">
            <a:avLst/>
          </a:prstGeom>
        </p:spPr>
        <p:txBody>
          <a:bodyPr vert="horz" lIns="75605" tIns="37802" rIns="75605" bIns="37802" rtlCol="0" anchor="b">
            <a:normAutofit/>
          </a:bodyPr>
          <a:lstStyle>
            <a:lvl1pPr algn="l" defTabSz="54330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64" b="1" i="1" kern="120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r>
              <a:rPr lang="en-US" sz="1800" dirty="0">
                <a:latin typeface="+mn-lt"/>
              </a:rPr>
              <a:t>The conceptual design of a pyroelectric accelerator</a:t>
            </a:r>
            <a:endParaRPr lang="en-GB" sz="1800" dirty="0">
              <a:latin typeface="+mn-lt"/>
            </a:endParaRPr>
          </a:p>
        </p:txBody>
      </p:sp>
      <p:sp>
        <p:nvSpPr>
          <p:cNvPr id="7" name="Outline">
            <a:extLst>
              <a:ext uri="{FF2B5EF4-FFF2-40B4-BE49-F238E27FC236}">
                <a16:creationId xmlns:a16="http://schemas.microsoft.com/office/drawing/2014/main" id="{C4CA1DF0-EF10-6F67-14BC-B79E431CE111}"/>
              </a:ext>
            </a:extLst>
          </p:cNvPr>
          <p:cNvSpPr txBox="1">
            <a:spLocks/>
          </p:cNvSpPr>
          <p:nvPr/>
        </p:nvSpPr>
        <p:spPr>
          <a:xfrm>
            <a:off x="854257" y="418617"/>
            <a:ext cx="5212402" cy="600588"/>
          </a:xfrm>
          <a:prstGeom prst="rect">
            <a:avLst/>
          </a:prstGeom>
        </p:spPr>
        <p:txBody>
          <a:bodyPr vert="horz" lIns="75605" tIns="37802" rIns="75605" bIns="37802" rtlCol="0" anchor="b">
            <a:normAutofit/>
          </a:bodyPr>
          <a:lstStyle>
            <a:lvl1pPr algn="l" defTabSz="54330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64" b="1" i="1" kern="120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endParaRPr lang="en-GB" sz="1600" b="0" dirty="0"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4829FA-F4C0-2A1C-97EE-F18766E8C170}"/>
              </a:ext>
            </a:extLst>
          </p:cNvPr>
          <p:cNvSpPr txBox="1"/>
          <p:nvPr/>
        </p:nvSpPr>
        <p:spPr>
          <a:xfrm>
            <a:off x="139148" y="583501"/>
            <a:ext cx="65455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i="1" dirty="0">
                <a:latin typeface="+mn-lt"/>
              </a:rPr>
              <a:t>Scheme for the generation of electrons and photons based on a charge polarity difference on the surface of a pyroelectric material</a:t>
            </a:r>
            <a:endParaRPr lang="en-GB" sz="1800" b="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12703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B50B6D4-9416-45A6-8055-A3967FE7034D}"/>
              </a:ext>
            </a:extLst>
          </p:cNvPr>
          <p:cNvSpPr/>
          <p:nvPr/>
        </p:nvSpPr>
        <p:spPr>
          <a:xfrm>
            <a:off x="0" y="4553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 dirty="0"/>
              <a:t>THE ELECTRON FLOW IN A PYROELECTRIC ACCELERATOR (1/2)</a:t>
            </a:r>
            <a:endParaRPr lang="ru-RU" sz="2800" b="1" i="1" dirty="0"/>
          </a:p>
        </p:txBody>
      </p:sp>
      <p:pic>
        <p:nvPicPr>
          <p:cNvPr id="4" name="pasted-image.png" descr="pasted-image.png">
            <a:extLst>
              <a:ext uri="{FF2B5EF4-FFF2-40B4-BE49-F238E27FC236}">
                <a16:creationId xmlns:a16="http://schemas.microsoft.com/office/drawing/2014/main" id="{DBC4BD0B-C7C9-4725-86D9-3770A61E2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443" y="1402857"/>
            <a:ext cx="5183052" cy="3638105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8CFCCEF-CE23-4F7D-ACA7-BA66A637691E}"/>
              </a:ext>
            </a:extLst>
          </p:cNvPr>
          <p:cNvSpPr/>
          <p:nvPr/>
        </p:nvSpPr>
        <p:spPr>
          <a:xfrm>
            <a:off x="4510731" y="503650"/>
            <a:ext cx="3170538" cy="400110"/>
          </a:xfrm>
          <a:prstGeom prst="rect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SELF-FOCUSING</a:t>
            </a:r>
            <a:endParaRPr lang="ru-RU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1D88EA-790C-406F-8FFC-AE7A5423A7D4}"/>
              </a:ext>
            </a:extLst>
          </p:cNvPr>
          <p:cNvSpPr txBox="1"/>
          <p:nvPr/>
        </p:nvSpPr>
        <p:spPr>
          <a:xfrm>
            <a:off x="302471" y="5229127"/>
            <a:ext cx="51730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/>
              <a:t>The spot of the self-focused electron flow emitted from a pyroelectric crystal</a:t>
            </a:r>
            <a:endParaRPr lang="ru-RU" i="1" dirty="0"/>
          </a:p>
          <a:p>
            <a:pPr algn="ctr"/>
            <a:r>
              <a:rPr lang="ru-RU" i="1" dirty="0"/>
              <a:t>(</a:t>
            </a:r>
            <a:r>
              <a:rPr lang="en-US" i="1" dirty="0"/>
              <a:t>R. Ghaderi and F.A. </a:t>
            </a:r>
            <a:r>
              <a:rPr lang="en-US" i="1" dirty="0" err="1"/>
              <a:t>Davani</a:t>
            </a:r>
            <a:r>
              <a:rPr lang="en-US" i="1" dirty="0"/>
              <a:t>, Appl. Phys. Lett. 105 (2014) 232906.)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29A3461-DF45-4E42-A456-155862BA2B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055" y="1188836"/>
            <a:ext cx="5421527" cy="406614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C3E4139-37AC-487F-967B-634977EDFB8E}"/>
              </a:ext>
            </a:extLst>
          </p:cNvPr>
          <p:cNvSpPr txBox="1"/>
          <p:nvPr/>
        </p:nvSpPr>
        <p:spPr>
          <a:xfrm>
            <a:off x="5942055" y="5592878"/>
            <a:ext cx="51730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/>
              <a:t>The simulation of self-focused electron flow based on a ring-like charge model</a:t>
            </a: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8AEBD42D-FC9F-40CD-9EE6-1C827FB9A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86103" y="6389335"/>
            <a:ext cx="2743200" cy="365125"/>
          </a:xfrm>
        </p:spPr>
        <p:txBody>
          <a:bodyPr/>
          <a:lstStyle/>
          <a:p>
            <a:fld id="{A6A059A7-F08D-42BB-8F73-7AB18F235D05}" type="slidenum">
              <a:rPr lang="ru-RU" sz="3600" smtClean="0"/>
              <a:t>4</a:t>
            </a:fld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277670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7D3B8FB-89AB-4F42-8F55-2E560F599A5D}"/>
              </a:ext>
            </a:extLst>
          </p:cNvPr>
          <p:cNvSpPr/>
          <p:nvPr/>
        </p:nvSpPr>
        <p:spPr>
          <a:xfrm>
            <a:off x="0" y="4553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 dirty="0"/>
              <a:t>THE ELECTRON FLOW IN A PYROELECTRIC ACCELERATOR (2/2)</a:t>
            </a:r>
            <a:endParaRPr lang="ru-RU" sz="2800" b="1" i="1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A583810-066A-4D5C-BFCD-54A8AF23F413}"/>
              </a:ext>
            </a:extLst>
          </p:cNvPr>
          <p:cNvSpPr/>
          <p:nvPr/>
        </p:nvSpPr>
        <p:spPr>
          <a:xfrm>
            <a:off x="3190794" y="569203"/>
            <a:ext cx="6459909" cy="400110"/>
          </a:xfrm>
          <a:prstGeom prst="rect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LONG-TIME QUASIMONOENERGETIC ELECTRON FLOW</a:t>
            </a:r>
            <a:endParaRPr lang="ru-RU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2934760-AFBD-4C5D-9756-298B1EF98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86102" y="6372168"/>
            <a:ext cx="2743200" cy="365125"/>
          </a:xfrm>
        </p:spPr>
        <p:txBody>
          <a:bodyPr/>
          <a:lstStyle/>
          <a:p>
            <a:fld id="{A6A059A7-F08D-42BB-8F73-7AB18F235D05}" type="slidenum">
              <a:rPr lang="ru-RU" sz="3600" smtClean="0"/>
              <a:t>5</a:t>
            </a:fld>
            <a:endParaRPr lang="ru-RU" sz="360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63EA986-F5F3-A702-A19F-9FBC7090E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783" y="1118393"/>
            <a:ext cx="3499760" cy="262944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44BF755-4C22-404E-C2BF-9BCE2E3AC4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7025" y="1118393"/>
            <a:ext cx="3396391" cy="2564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597140B-ACEB-0287-7661-7158CE7F7253}"/>
              </a:ext>
            </a:extLst>
          </p:cNvPr>
          <p:cNvSpPr txBox="1"/>
          <p:nvPr/>
        </p:nvSpPr>
        <p:spPr>
          <a:xfrm>
            <a:off x="4925295" y="3887399"/>
            <a:ext cx="3402735" cy="1225434"/>
          </a:xfrm>
          <a:prstGeom prst="roundRect">
            <a:avLst>
              <a:gd name="adj" fmla="val 40267"/>
            </a:avLst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 defTabSz="1105875">
              <a:lnSpc>
                <a:spcPct val="120000"/>
              </a:lnSpc>
              <a:defRPr/>
            </a:pPr>
            <a:r>
              <a:rPr lang="en-US" sz="1451" i="1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stabilization over a prolonged period, but relatively low energy (up to 100 keV)</a:t>
            </a:r>
            <a:endParaRPr lang="ru-RU" sz="1451" i="1" dirty="0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CC821C-5D6C-BB33-6887-9A0B1567B9CF}"/>
              </a:ext>
            </a:extLst>
          </p:cNvPr>
          <p:cNvSpPr txBox="1"/>
          <p:nvPr/>
        </p:nvSpPr>
        <p:spPr>
          <a:xfrm>
            <a:off x="8544373" y="3887399"/>
            <a:ext cx="3396391" cy="1090585"/>
          </a:xfrm>
          <a:prstGeom prst="roundRect">
            <a:avLst>
              <a:gd name="adj" fmla="val 35413"/>
            </a:avLst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 defTabSz="1105875">
              <a:lnSpc>
                <a:spcPct val="120000"/>
              </a:lnSpc>
              <a:defRPr/>
            </a:pPr>
            <a:r>
              <a:rPr lang="en-US" sz="1451" i="1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 high value of 150–250 keV for a short duration (relative to the cycle duration)</a:t>
            </a:r>
            <a:endParaRPr lang="ru-RU" sz="1451" i="1" dirty="0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BF771B5-DCB9-361E-0E40-FCE23E24E9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314" y="1118393"/>
            <a:ext cx="2464370" cy="201199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710F70D-5D00-57A4-2BD2-7F0668C0189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8080" t="29682" r="37857" b="22062"/>
          <a:stretch>
            <a:fillRect/>
          </a:stretch>
        </p:blipFill>
        <p:spPr>
          <a:xfrm>
            <a:off x="1212754" y="3683193"/>
            <a:ext cx="2566239" cy="289488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1ADB82D-5A67-AB07-BE26-681CDB09C213}"/>
              </a:ext>
            </a:extLst>
          </p:cNvPr>
          <p:cNvSpPr txBox="1"/>
          <p:nvPr/>
        </p:nvSpPr>
        <p:spPr>
          <a:xfrm>
            <a:off x="53397" y="487135"/>
            <a:ext cx="268356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38">
              <a:defRPr/>
            </a:pPr>
            <a:r>
              <a:rPr lang="en-US" sz="1300" i="1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J.D. Brownridge et. al., Appl. Phys. Lett. 78 (2001) 1158.)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A2517A-3D8C-2C11-DA81-385FF34E33E7}"/>
              </a:ext>
            </a:extLst>
          </p:cNvPr>
          <p:cNvSpPr txBox="1"/>
          <p:nvPr/>
        </p:nvSpPr>
        <p:spPr>
          <a:xfrm>
            <a:off x="195860" y="3175597"/>
            <a:ext cx="230001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38">
              <a:defRPr/>
            </a:pPr>
            <a:r>
              <a:rPr lang="en-US" sz="1300" i="1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S. </a:t>
            </a:r>
            <a:r>
              <a:rPr lang="en-US" sz="1300" i="1" dirty="0" err="1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Mohtashami</a:t>
            </a:r>
            <a:r>
              <a:rPr lang="en-US" sz="1300" i="1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 et. al., JINST 16 (2021) 10017)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071FF08-5E42-C8AB-F6FD-5EE72E79D948}"/>
              </a:ext>
            </a:extLst>
          </p:cNvPr>
          <p:cNvSpPr txBox="1"/>
          <p:nvPr/>
        </p:nvSpPr>
        <p:spPr>
          <a:xfrm>
            <a:off x="4134974" y="5486759"/>
            <a:ext cx="78943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The spectrum may contain several quasi-monoenergetic lines that change only slightly over the course of tens of seconds.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78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3FCBF7F-A05A-7403-DB50-CDC7008566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0650" y="445713"/>
            <a:ext cx="2700000" cy="3600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0EDE624-8F8D-4A1D-825D-960149ECF956}"/>
              </a:ext>
            </a:extLst>
          </p:cNvPr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 dirty="0"/>
              <a:t>EXPERIMENTAL SETUP IN BELGOROD STATE UNIVERSITY</a:t>
            </a:r>
            <a:endParaRPr lang="ru-RU" sz="2800" b="1" i="1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A843E1-56A3-47C6-B7D4-ECC21C84B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02579" y="6389468"/>
            <a:ext cx="2743200" cy="365125"/>
          </a:xfrm>
        </p:spPr>
        <p:txBody>
          <a:bodyPr/>
          <a:lstStyle/>
          <a:p>
            <a:fld id="{A6A059A7-F08D-42BB-8F73-7AB18F235D05}" type="slidenum">
              <a:rPr lang="ru-RU" sz="3600" smtClean="0"/>
              <a:t>6</a:t>
            </a:fld>
            <a:endParaRPr lang="ru-RU" sz="36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6610D8-E5F9-6EC4-0CFA-E55BABE463F3}"/>
              </a:ext>
            </a:extLst>
          </p:cNvPr>
          <p:cNvSpPr txBox="1"/>
          <p:nvPr/>
        </p:nvSpPr>
        <p:spPr>
          <a:xfrm>
            <a:off x="1619056" y="971089"/>
            <a:ext cx="3060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1" dirty="0"/>
              <a:t>Standard scheme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F41877C-2C46-3F4A-C0FA-B9F0993DFB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5238" b="22041"/>
          <a:stretch/>
        </p:blipFill>
        <p:spPr>
          <a:xfrm>
            <a:off x="7144033" y="4235482"/>
            <a:ext cx="4245034" cy="241803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21862FD-78D6-046C-CE18-DD83B45547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60" y="1340421"/>
            <a:ext cx="5768840" cy="4694327"/>
          </a:xfrm>
          <a:prstGeom prst="rect">
            <a:avLst/>
          </a:prstGeom>
        </p:spPr>
      </p:pic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53D0DB6C-BAC0-5A1C-01FA-398E9671C5D2}"/>
              </a:ext>
            </a:extLst>
          </p:cNvPr>
          <p:cNvCxnSpPr>
            <a:cxnSpLocks/>
          </p:cNvCxnSpPr>
          <p:nvPr/>
        </p:nvCxnSpPr>
        <p:spPr>
          <a:xfrm>
            <a:off x="4143375" y="3009900"/>
            <a:ext cx="4438650" cy="22559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88471D37-32A4-7EC7-8270-CD88CAAB9430}"/>
              </a:ext>
            </a:extLst>
          </p:cNvPr>
          <p:cNvCxnSpPr>
            <a:cxnSpLocks/>
          </p:cNvCxnSpPr>
          <p:nvPr/>
        </p:nvCxnSpPr>
        <p:spPr>
          <a:xfrm>
            <a:off x="3305175" y="4476246"/>
            <a:ext cx="5410200" cy="155381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1A7C7EA1-60DC-CCD6-8161-5321DBFC70D7}"/>
              </a:ext>
            </a:extLst>
          </p:cNvPr>
          <p:cNvCxnSpPr>
            <a:cxnSpLocks/>
          </p:cNvCxnSpPr>
          <p:nvPr/>
        </p:nvCxnSpPr>
        <p:spPr>
          <a:xfrm flipV="1">
            <a:off x="5358069" y="1866900"/>
            <a:ext cx="3652581" cy="84189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569EA9F7-D27B-4C19-0FA0-DB1268BAAB5D}"/>
              </a:ext>
            </a:extLst>
          </p:cNvPr>
          <p:cNvCxnSpPr>
            <a:cxnSpLocks/>
          </p:cNvCxnSpPr>
          <p:nvPr/>
        </p:nvCxnSpPr>
        <p:spPr>
          <a:xfrm flipV="1">
            <a:off x="3359094" y="1641525"/>
            <a:ext cx="5718059" cy="55117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7257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5F91FD-7011-4480-B697-7826969DF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35529" y="6372168"/>
            <a:ext cx="2743200" cy="365125"/>
          </a:xfrm>
        </p:spPr>
        <p:txBody>
          <a:bodyPr/>
          <a:lstStyle/>
          <a:p>
            <a:fld id="{A6A059A7-F08D-42BB-8F73-7AB18F235D05}" type="slidenum">
              <a:rPr lang="ru-RU" sz="3600" smtClean="0"/>
              <a:t>7</a:t>
            </a:fld>
            <a:endParaRPr lang="ru-RU" sz="36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4A512CE-AE6A-69ED-5442-293C603FC2FB}"/>
              </a:ext>
            </a:extLst>
          </p:cNvPr>
          <p:cNvSpPr/>
          <p:nvPr/>
        </p:nvSpPr>
        <p:spPr>
          <a:xfrm>
            <a:off x="0" y="4553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 dirty="0"/>
              <a:t>THE INFLUENCE OF TEMPERATURE CHANGE LAW</a:t>
            </a:r>
            <a:endParaRPr lang="ru-RU" sz="2800" b="1" i="1" dirty="0"/>
          </a:p>
        </p:txBody>
      </p:sp>
      <p:grpSp>
        <p:nvGrpSpPr>
          <p:cNvPr id="3" name="Группа 10">
            <a:extLst>
              <a:ext uri="{FF2B5EF4-FFF2-40B4-BE49-F238E27FC236}">
                <a16:creationId xmlns:a16="http://schemas.microsoft.com/office/drawing/2014/main" id="{1BE538BF-4BBA-EA0A-FA4A-C1C3D03FE710}"/>
              </a:ext>
            </a:extLst>
          </p:cNvPr>
          <p:cNvGrpSpPr>
            <a:grpSpLocks/>
          </p:cNvGrpSpPr>
          <p:nvPr/>
        </p:nvGrpSpPr>
        <p:grpSpPr bwMode="auto">
          <a:xfrm>
            <a:off x="6744260" y="594595"/>
            <a:ext cx="4183062" cy="3475037"/>
            <a:chOff x="7186941" y="559908"/>
            <a:chExt cx="4182812" cy="3474030"/>
          </a:xfrm>
        </p:grpSpPr>
        <p:pic>
          <p:nvPicPr>
            <p:cNvPr id="4" name="Рисунок 12">
              <a:extLst>
                <a:ext uri="{FF2B5EF4-FFF2-40B4-BE49-F238E27FC236}">
                  <a16:creationId xmlns:a16="http://schemas.microsoft.com/office/drawing/2014/main" id="{AEF616DD-89CD-71CB-A289-53183DB07E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86941" y="559908"/>
              <a:ext cx="4182812" cy="3474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C6CB5C4A-2712-2C80-6120-9FFAE7667D4A}"/>
                </a:ext>
              </a:extLst>
            </p:cNvPr>
            <p:cNvSpPr/>
            <p:nvPr/>
          </p:nvSpPr>
          <p:spPr>
            <a:xfrm rot="20247947">
              <a:off x="7731420" y="2494509"/>
              <a:ext cx="993716" cy="801456"/>
            </a:xfrm>
            <a:prstGeom prst="ellipse">
              <a:avLst/>
            </a:prstGeom>
            <a:solidFill>
              <a:srgbClr val="FF0000">
                <a:alpha val="12157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lnSpc>
                  <a:spcPct val="93000"/>
                </a:lnSpc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endParaRPr lang="ru-RU"/>
            </a:p>
          </p:txBody>
        </p:sp>
        <p:sp>
          <p:nvSpPr>
            <p:cNvPr id="7" name="TextBox 14">
              <a:extLst>
                <a:ext uri="{FF2B5EF4-FFF2-40B4-BE49-F238E27FC236}">
                  <a16:creationId xmlns:a16="http://schemas.microsoft.com/office/drawing/2014/main" id="{392BF377-0973-62EE-F89F-502C90F34E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12137" y="2972898"/>
              <a:ext cx="3095107" cy="264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eaLnBrk="1">
                <a:lnSpc>
                  <a:spcPct val="93000"/>
                </a:lnSpc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altLang="ru-RU" sz="1200" b="1" i="1" dirty="0">
                  <a:solidFill>
                    <a:srgbClr val="FF0000"/>
                  </a:solidFill>
                </a:rPr>
                <a:t>Stable particle area region</a:t>
              </a:r>
              <a:endParaRPr lang="ru-RU" altLang="ru-RU" sz="1200" b="1" i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1" name="Рисунок 15">
            <a:extLst>
              <a:ext uri="{FF2B5EF4-FFF2-40B4-BE49-F238E27FC236}">
                <a16:creationId xmlns:a16="http://schemas.microsoft.com/office/drawing/2014/main" id="{D0863E0F-01AF-9F62-2A5B-3FFE665F2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034" y="4071990"/>
            <a:ext cx="3659474" cy="2418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24">
            <a:extLst>
              <a:ext uri="{FF2B5EF4-FFF2-40B4-BE49-F238E27FC236}">
                <a16:creationId xmlns:a16="http://schemas.microsoft.com/office/drawing/2014/main" id="{7C230477-5A23-5417-686A-AF894E2512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7596" y="4410917"/>
            <a:ext cx="1717760" cy="607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ru-RU" sz="1200" b="1" dirty="0">
                <a:latin typeface="Helvetica" panose="020B0604020202020204" pitchFamily="34" charset="0"/>
                <a:cs typeface="Helvetica" panose="020B0604020202020204" pitchFamily="34" charset="0"/>
              </a:rPr>
              <a:t>A.N. Oleinik</a:t>
            </a:r>
            <a:r>
              <a:rPr lang="ru-RU" altLang="ru-RU" sz="1200" b="1" dirty="0"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en-US" altLang="ru-RU" sz="1200" b="1" dirty="0">
                <a:latin typeface="Helvetica" panose="020B0604020202020204" pitchFamily="34" charset="0"/>
                <a:cs typeface="Helvetica" panose="020B0604020202020204" pitchFamily="34" charset="0"/>
              </a:rPr>
              <a:t>TPL</a:t>
            </a:r>
            <a:r>
              <a:rPr lang="ru-RU" altLang="ru-RU" sz="1200" b="1" dirty="0">
                <a:latin typeface="Helvetica" panose="020B0604020202020204" pitchFamily="34" charset="0"/>
                <a:cs typeface="Helvetica" panose="020B0604020202020204" pitchFamily="34" charset="0"/>
              </a:rPr>
              <a:t>, 2024</a:t>
            </a:r>
            <a:r>
              <a:rPr lang="en-US" altLang="ru-RU" sz="1200" b="1" dirty="0">
                <a:latin typeface="Helvetica" panose="020B0604020202020204" pitchFamily="34" charset="0"/>
                <a:cs typeface="Helvetica" panose="020B0604020202020204" pitchFamily="34" charset="0"/>
              </a:rPr>
              <a:t>, No. 6, pp 3-6 (in Russian)</a:t>
            </a:r>
            <a:endParaRPr lang="ru-RU" altLang="ru-RU" sz="12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20" name="Рисунок 2">
            <a:extLst>
              <a:ext uri="{FF2B5EF4-FFF2-40B4-BE49-F238E27FC236}">
                <a16:creationId xmlns:a16="http://schemas.microsoft.com/office/drawing/2014/main" id="{D4BD29D3-EB68-4EF5-C14F-74F869D8F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5251" y="5060854"/>
            <a:ext cx="885825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8FEFFB7-38E1-18B3-9979-0588FEC7A3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969" y="5170198"/>
            <a:ext cx="58241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ru-RU" sz="1600" i="1" dirty="0"/>
              <a:t>Real law of changing temperature in the experiment</a:t>
            </a:r>
          </a:p>
        </p:txBody>
      </p: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6C5058C7-015F-AC62-5D47-9589CD0F447A}"/>
              </a:ext>
            </a:extLst>
          </p:cNvPr>
          <p:cNvGrpSpPr/>
          <p:nvPr/>
        </p:nvGrpSpPr>
        <p:grpSpPr>
          <a:xfrm>
            <a:off x="1668400" y="5592064"/>
            <a:ext cx="5405576" cy="890158"/>
            <a:chOff x="1668400" y="5592064"/>
            <a:chExt cx="5405576" cy="890158"/>
          </a:xfrm>
        </p:grpSpPr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54A1F7AB-BEC8-7E10-8940-1042DDCF64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68400" y="5592064"/>
              <a:ext cx="2406958" cy="275544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9BC3086-55EC-1359-2F70-8538B0C15999}"/>
                </a:ext>
              </a:extLst>
            </p:cNvPr>
            <p:cNvSpPr txBox="1"/>
            <p:nvPr/>
          </p:nvSpPr>
          <p:spPr>
            <a:xfrm>
              <a:off x="3557890" y="6143668"/>
              <a:ext cx="35160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>
                  <a:solidFill>
                    <a:prstClr val="black"/>
                  </a:solidFill>
                  <a:latin typeface="Calibri" panose="020F0502020204030204"/>
                </a:rPr>
                <a:t>Rate of temperature shift</a:t>
              </a:r>
              <a:endParaRPr lang="ru-RU" sz="16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" name="Стрелка: вниз 23">
              <a:extLst>
                <a:ext uri="{FF2B5EF4-FFF2-40B4-BE49-F238E27FC236}">
                  <a16:creationId xmlns:a16="http://schemas.microsoft.com/office/drawing/2014/main" id="{F3E427A4-A3C3-9F2C-7010-687343A2450F}"/>
                </a:ext>
              </a:extLst>
            </p:cNvPr>
            <p:cNvSpPr/>
            <p:nvPr/>
          </p:nvSpPr>
          <p:spPr>
            <a:xfrm rot="6831303">
              <a:off x="3094551" y="5834698"/>
              <a:ext cx="217001" cy="617940"/>
            </a:xfrm>
            <a:prstGeom prst="downArrow">
              <a:avLst>
                <a:gd name="adj1" fmla="val 31685"/>
                <a:gd name="adj2" fmla="val 65823"/>
              </a:avLst>
            </a:prstGeom>
            <a:solidFill>
              <a:sysClr val="windowText" lastClr="000000"/>
            </a:solidFill>
            <a:ln w="12700" cap="flat" cmpd="sng" algn="ctr">
              <a:solidFill>
                <a:sysClr val="windowText" lastClr="000000">
                  <a:shade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63036068-0C69-65FB-27A8-3B62ED48F6FA}"/>
              </a:ext>
            </a:extLst>
          </p:cNvPr>
          <p:cNvGrpSpPr/>
          <p:nvPr/>
        </p:nvGrpSpPr>
        <p:grpSpPr>
          <a:xfrm>
            <a:off x="286644" y="818391"/>
            <a:ext cx="5567392" cy="4333938"/>
            <a:chOff x="275790" y="945175"/>
            <a:chExt cx="5567392" cy="4333938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68FECFE-517B-5919-5B8B-CFC3AC49C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7361" y="945175"/>
              <a:ext cx="4888606" cy="3945804"/>
            </a:xfrm>
            <a:prstGeom prst="rect">
              <a:avLst/>
            </a:prstGeom>
          </p:spPr>
        </p:pic>
        <p:pic>
          <p:nvPicPr>
            <p:cNvPr id="26" name="pasted-image.png" descr="pasted-image.png">
              <a:extLst>
                <a:ext uri="{FF2B5EF4-FFF2-40B4-BE49-F238E27FC236}">
                  <a16:creationId xmlns:a16="http://schemas.microsoft.com/office/drawing/2014/main" id="{7855F8D0-33BF-E0B5-9CEC-26BD9C730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444141" y="4856154"/>
              <a:ext cx="2399041" cy="33148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7" name="pasted-image.png" descr="pasted-image.png">
              <a:extLst>
                <a:ext uri="{FF2B5EF4-FFF2-40B4-BE49-F238E27FC236}">
                  <a16:creationId xmlns:a16="http://schemas.microsoft.com/office/drawing/2014/main" id="{5ABFC52D-F852-1F46-B32B-9080AC15883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75790" y="4856154"/>
              <a:ext cx="2587508" cy="422959"/>
            </a:xfrm>
            <a:prstGeom prst="rect">
              <a:avLst/>
            </a:prstGeom>
            <a:ln w="12700">
              <a:miter lim="400000"/>
            </a:ln>
          </p:spPr>
        </p:pic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00FCD709-DF35-DEE9-1828-F88A9185ED67}"/>
              </a:ext>
            </a:extLst>
          </p:cNvPr>
          <p:cNvSpPr txBox="1"/>
          <p:nvPr/>
        </p:nvSpPr>
        <p:spPr>
          <a:xfrm>
            <a:off x="912248" y="410930"/>
            <a:ext cx="363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Periodic variation of temperature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9585583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5F91FD-7011-4480-B697-7826969DF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35529" y="6372168"/>
            <a:ext cx="2743200" cy="365125"/>
          </a:xfrm>
        </p:spPr>
        <p:txBody>
          <a:bodyPr/>
          <a:lstStyle/>
          <a:p>
            <a:fld id="{A6A059A7-F08D-42BB-8F73-7AB18F235D05}" type="slidenum">
              <a:rPr lang="ru-RU" sz="3600" smtClean="0"/>
              <a:t>8</a:t>
            </a:fld>
            <a:endParaRPr lang="ru-RU" sz="36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4A512CE-AE6A-69ED-5442-293C603FC2FB}"/>
              </a:ext>
            </a:extLst>
          </p:cNvPr>
          <p:cNvSpPr/>
          <p:nvPr/>
        </p:nvSpPr>
        <p:spPr>
          <a:xfrm>
            <a:off x="0" y="4553"/>
            <a:ext cx="12192000" cy="493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ru-RU" sz="2800" b="1" i="1" dirty="0"/>
              <a:t>STABLE REGIME OF PARTICLE GENERATION IN A PYROELECTRIC ACCELERATOR</a:t>
            </a:r>
            <a:endParaRPr lang="en-GB" altLang="ru-RU" sz="3600" b="1" i="1" dirty="0"/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EA48F1A2-1C84-8139-74EC-7C8FEF3D86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198" y="418098"/>
            <a:ext cx="615642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ru-RU" sz="1600" b="1" i="1" dirty="0"/>
              <a:t>Results of testing under two-hour continuous thermal cycling</a:t>
            </a:r>
          </a:p>
        </p:txBody>
      </p: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30A9DCFD-D6AD-6DBF-42D3-AF262E681591}"/>
              </a:ext>
            </a:extLst>
          </p:cNvPr>
          <p:cNvGrpSpPr/>
          <p:nvPr/>
        </p:nvGrpSpPr>
        <p:grpSpPr>
          <a:xfrm>
            <a:off x="383521" y="756652"/>
            <a:ext cx="11161715" cy="5722157"/>
            <a:chOff x="284129" y="792733"/>
            <a:chExt cx="11161715" cy="5722157"/>
          </a:xfrm>
        </p:grpSpPr>
        <p:pic>
          <p:nvPicPr>
            <p:cNvPr id="9" name="Рисунок 4">
              <a:extLst>
                <a:ext uri="{FF2B5EF4-FFF2-40B4-BE49-F238E27FC236}">
                  <a16:creationId xmlns:a16="http://schemas.microsoft.com/office/drawing/2014/main" id="{29777307-D6C5-5AC6-E754-36BFA101DB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129" y="955886"/>
              <a:ext cx="7119178" cy="5559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negative_spectrum.jpg" descr="negative_spectrum.jpg">
              <a:extLst>
                <a:ext uri="{FF2B5EF4-FFF2-40B4-BE49-F238E27FC236}">
                  <a16:creationId xmlns:a16="http://schemas.microsoft.com/office/drawing/2014/main" id="{76F3D033-F032-E653-A1AE-99540E1CE9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70747" y="792733"/>
              <a:ext cx="3475097" cy="2793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13" name="positive_spectra.jpg" descr="positive_spectra.jpg">
              <a:extLst>
                <a:ext uri="{FF2B5EF4-FFF2-40B4-BE49-F238E27FC236}">
                  <a16:creationId xmlns:a16="http://schemas.microsoft.com/office/drawing/2014/main" id="{71F674A4-9054-5DFD-BF1F-E54A09E4AD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70747" y="3551237"/>
              <a:ext cx="3420394" cy="2706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с закругленными углами">
              <a:extLst>
                <a:ext uri="{FF2B5EF4-FFF2-40B4-BE49-F238E27FC236}">
                  <a16:creationId xmlns:a16="http://schemas.microsoft.com/office/drawing/2014/main" id="{112F371E-ACC8-5A37-8EAE-91959CE50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03875" y="3735388"/>
              <a:ext cx="685800" cy="2337834"/>
            </a:xfrm>
            <a:prstGeom prst="roundRect">
              <a:avLst>
                <a:gd name="adj" fmla="val 27782"/>
              </a:avLst>
            </a:prstGeom>
            <a:noFill/>
            <a:ln w="88900">
              <a:solidFill>
                <a:srgbClr val="FC34E3"/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45719" rIns="45719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/>
              <a:endParaRPr lang="ru-RU" altLang="ru-RU"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5" name="Линия">
              <a:extLst>
                <a:ext uri="{FF2B5EF4-FFF2-40B4-BE49-F238E27FC236}">
                  <a16:creationId xmlns:a16="http://schemas.microsoft.com/office/drawing/2014/main" id="{99E4BD00-C6D7-2E5A-2558-677CEF8C58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042936" y="2464904"/>
              <a:ext cx="2395386" cy="1268821"/>
            </a:xfrm>
            <a:prstGeom prst="line">
              <a:avLst/>
            </a:prstGeom>
            <a:noFill/>
            <a:ln w="38100">
              <a:solidFill>
                <a:srgbClr val="FC47F4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45719" rIns="45719"/>
            <a:lstStyle/>
            <a:p>
              <a:endParaRPr lang="ru-RU" dirty="0"/>
            </a:p>
          </p:txBody>
        </p:sp>
        <p:sp>
          <p:nvSpPr>
            <p:cNvPr id="16" name="Прямоугольник с закругленными углами">
              <a:extLst>
                <a:ext uri="{FF2B5EF4-FFF2-40B4-BE49-F238E27FC236}">
                  <a16:creationId xmlns:a16="http://schemas.microsoft.com/office/drawing/2014/main" id="{DCCE773F-14DF-C76A-2EB9-05E0DAC1C1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65875" y="3735388"/>
              <a:ext cx="685800" cy="2337835"/>
            </a:xfrm>
            <a:prstGeom prst="roundRect">
              <a:avLst>
                <a:gd name="adj" fmla="val 32694"/>
              </a:avLst>
            </a:prstGeom>
            <a:noFill/>
            <a:ln w="88900">
              <a:solidFill>
                <a:srgbClr val="19FC26"/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45719" rIns="45719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/>
              <a:endParaRPr lang="ru-RU" altLang="ru-RU"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7" name="Линия">
              <a:extLst>
                <a:ext uri="{FF2B5EF4-FFF2-40B4-BE49-F238E27FC236}">
                  <a16:creationId xmlns:a16="http://schemas.microsoft.com/office/drawing/2014/main" id="{4AE558B4-65DA-9945-38F3-6090FFFE2D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61969" y="4619311"/>
              <a:ext cx="1708150" cy="201613"/>
            </a:xfrm>
            <a:prstGeom prst="line">
              <a:avLst/>
            </a:prstGeom>
            <a:noFill/>
            <a:ln w="38100">
              <a:solidFill>
                <a:srgbClr val="18FC1E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45719" rIns="45719"/>
            <a:lstStyle/>
            <a:p>
              <a:endParaRPr lang="ru-RU"/>
            </a:p>
          </p:txBody>
        </p:sp>
        <p:sp>
          <p:nvSpPr>
            <p:cNvPr id="18" name="Heating…">
              <a:extLst>
                <a:ext uri="{FF2B5EF4-FFF2-40B4-BE49-F238E27FC236}">
                  <a16:creationId xmlns:a16="http://schemas.microsoft.com/office/drawing/2014/main" id="{C527C90B-7AFB-A930-B71A-DE3D2D1E27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13839" y="2690813"/>
              <a:ext cx="1584325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wrap="none" lIns="45719" rIns="45719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/>
              <a:r>
                <a:rPr lang="en-US" altLang="ru-RU" sz="1600" dirty="0">
                  <a:solidFill>
                    <a:srgbClr val="FF2600"/>
                  </a:solidFill>
                  <a:cs typeface="Arial" panose="020B0604020202020204" pitchFamily="34" charset="0"/>
                  <a:sym typeface="Arial" panose="020B0604020202020204" pitchFamily="34" charset="0"/>
                </a:rPr>
                <a:t>negative polarity</a:t>
              </a:r>
              <a:endParaRPr lang="ru-RU" altLang="ru-RU" sz="1600" dirty="0">
                <a:solidFill>
                  <a:srgbClr val="FF2600"/>
                </a:solidFill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1" name="Cooling…">
              <a:extLst>
                <a:ext uri="{FF2B5EF4-FFF2-40B4-BE49-F238E27FC236}">
                  <a16:creationId xmlns:a16="http://schemas.microsoft.com/office/drawing/2014/main" id="{0FBCD74C-4CAC-E27A-ADA6-5EA7F5F412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4627" y="5391869"/>
              <a:ext cx="1682750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wrap="none" lIns="45719" rIns="45719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/>
              <a:r>
                <a:rPr lang="en-US" altLang="ru-RU" dirty="0">
                  <a:solidFill>
                    <a:srgbClr val="0433FF"/>
                  </a:solidFill>
                  <a:cs typeface="Arial" panose="020B0604020202020204" pitchFamily="34" charset="0"/>
                  <a:sym typeface="Arial" panose="020B0604020202020204" pitchFamily="34" charset="0"/>
                </a:rPr>
                <a:t>positive polarity</a:t>
              </a:r>
              <a:endParaRPr lang="ru-RU" altLang="ru-RU" dirty="0">
                <a:solidFill>
                  <a:srgbClr val="0433FF"/>
                </a:solidFill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7414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58CE64CD-7FC6-EBF2-824E-59630EB83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059A7-F08D-42BB-8F73-7AB18F235D05}" type="slidenum">
              <a:rPr lang="ru-RU" sz="3600" smtClean="0"/>
              <a:t>9</a:t>
            </a:fld>
            <a:endParaRPr lang="ru-RU" sz="360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031E966-D5A6-20B3-CCCA-9881A1FD2C82}"/>
              </a:ext>
            </a:extLst>
          </p:cNvPr>
          <p:cNvSpPr/>
          <p:nvPr/>
        </p:nvSpPr>
        <p:spPr>
          <a:xfrm>
            <a:off x="0" y="103407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 dirty="0"/>
              <a:t>STABLE PARTICLE GENERATION AREA IN A PYROELECTRIC ACCELERATOR</a:t>
            </a:r>
            <a:endParaRPr lang="ru-RU" sz="2800" b="1" i="1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EDA88FEA-9AA4-38E3-53D3-6D3639EE15AE}"/>
              </a:ext>
            </a:extLst>
          </p:cNvPr>
          <p:cNvGrpSpPr/>
          <p:nvPr/>
        </p:nvGrpSpPr>
        <p:grpSpPr>
          <a:xfrm>
            <a:off x="957458" y="-303126"/>
            <a:ext cx="9811777" cy="7161126"/>
            <a:chOff x="500258" y="-324553"/>
            <a:chExt cx="9811777" cy="7161126"/>
          </a:xfrm>
        </p:grpSpPr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840ADF75-B2C3-F27B-3E87-D33864226026}"/>
                </a:ext>
              </a:extLst>
            </p:cNvPr>
            <p:cNvGrpSpPr/>
            <p:nvPr/>
          </p:nvGrpSpPr>
          <p:grpSpPr>
            <a:xfrm>
              <a:off x="500258" y="-324553"/>
              <a:ext cx="7369557" cy="7161126"/>
              <a:chOff x="5952732" y="-1178104"/>
              <a:chExt cx="7369557" cy="7161126"/>
            </a:xfrm>
          </p:grpSpPr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1BAC4A4E-5D1D-D90C-5F46-A84BB45084D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074" t="9707" r="13219" b="5139"/>
              <a:stretch/>
            </p:blipFill>
            <p:spPr>
              <a:xfrm>
                <a:off x="5952732" y="999955"/>
                <a:ext cx="5941243" cy="4983067"/>
              </a:xfrm>
              <a:prstGeom prst="rect">
                <a:avLst/>
              </a:prstGeom>
            </p:spPr>
          </p:pic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36BBEF0-E1AF-909D-593B-ADA99C2D16C4}"/>
                  </a:ext>
                </a:extLst>
              </p:cNvPr>
              <p:cNvSpPr txBox="1"/>
              <p:nvPr/>
            </p:nvSpPr>
            <p:spPr>
              <a:xfrm rot="18948790">
                <a:off x="7153275" y="1905000"/>
                <a:ext cx="272415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</a:rPr>
                  <a:t>UNSTABLE </a:t>
                </a:r>
                <a:endParaRPr lang="ru-RU" sz="28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E5EDF40-1772-233E-F15E-427FAFF372A5}"/>
                  </a:ext>
                </a:extLst>
              </p:cNvPr>
              <p:cNvSpPr txBox="1"/>
              <p:nvPr/>
            </p:nvSpPr>
            <p:spPr>
              <a:xfrm rot="19444487">
                <a:off x="9969960" y="3964267"/>
                <a:ext cx="272415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rgbClr val="0000FF"/>
                    </a:solidFill>
                  </a:rPr>
                  <a:t>STABLE </a:t>
                </a:r>
                <a:endParaRPr lang="ru-RU" sz="2800" b="1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22" name="Дуга 21">
                <a:extLst>
                  <a:ext uri="{FF2B5EF4-FFF2-40B4-BE49-F238E27FC236}">
                    <a16:creationId xmlns:a16="http://schemas.microsoft.com/office/drawing/2014/main" id="{5D3EEAFC-3FB9-C32A-C334-2AFA13A7B38E}"/>
                  </a:ext>
                </a:extLst>
              </p:cNvPr>
              <p:cNvSpPr/>
              <p:nvPr/>
            </p:nvSpPr>
            <p:spPr>
              <a:xfrm rot="8260035">
                <a:off x="9834259" y="-1178104"/>
                <a:ext cx="3431677" cy="6154045"/>
              </a:xfrm>
              <a:prstGeom prst="arc">
                <a:avLst>
                  <a:gd name="adj1" fmla="val 18359264"/>
                  <a:gd name="adj2" fmla="val 0"/>
                </a:avLst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62F7E27-C850-CBB9-4823-3FC86C5E8E68}"/>
                  </a:ext>
                </a:extLst>
              </p:cNvPr>
              <p:cNvSpPr txBox="1"/>
              <p:nvPr/>
            </p:nvSpPr>
            <p:spPr>
              <a:xfrm>
                <a:off x="10731489" y="2568158"/>
                <a:ext cx="25908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Impact </a:t>
                </a:r>
              </a:p>
              <a:p>
                <a:r>
                  <a:rPr lang="en-US" b="1" dirty="0">
                    <a:solidFill>
                      <a:schemeClr val="bg1"/>
                    </a:solidFill>
                  </a:rPr>
                  <a:t>ionization </a:t>
                </a:r>
              </a:p>
              <a:p>
                <a:r>
                  <a:rPr lang="en-US" b="1" dirty="0">
                    <a:solidFill>
                      <a:schemeClr val="bg1"/>
                    </a:solidFill>
                  </a:rPr>
                  <a:t>influence</a:t>
                </a:r>
                <a:endParaRPr lang="ru-RU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41B4C897-524F-D1C6-072F-98A34135DE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511" t="9137" r="25449" b="5000"/>
            <a:stretch/>
          </p:blipFill>
          <p:spPr>
            <a:xfrm>
              <a:off x="7072035" y="3787994"/>
              <a:ext cx="3240000" cy="3039486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3AC74357-3472-3E30-4793-5D67FF5D63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11" t="9137" r="25449" b="4814"/>
            <a:stretch/>
          </p:blipFill>
          <p:spPr>
            <a:xfrm>
              <a:off x="7034021" y="778414"/>
              <a:ext cx="3240000" cy="3046041"/>
            </a:xfrm>
            <a:prstGeom prst="rect">
              <a:avLst/>
            </a:prstGeom>
          </p:spPr>
        </p:pic>
        <p:cxnSp>
          <p:nvCxnSpPr>
            <p:cNvPr id="15" name="Прямая со стрелкой 14">
              <a:extLst>
                <a:ext uri="{FF2B5EF4-FFF2-40B4-BE49-F238E27FC236}">
                  <a16:creationId xmlns:a16="http://schemas.microsoft.com/office/drawing/2014/main" id="{F270383A-4205-85C6-6D05-A7CDFDCCD96F}"/>
                </a:ext>
              </a:extLst>
            </p:cNvPr>
            <p:cNvCxnSpPr/>
            <p:nvPr/>
          </p:nvCxnSpPr>
          <p:spPr>
            <a:xfrm flipH="1">
              <a:off x="4051300" y="1066800"/>
              <a:ext cx="3263900" cy="1409700"/>
            </a:xfrm>
            <a:prstGeom prst="straightConnector1">
              <a:avLst/>
            </a:prstGeom>
            <a:ln w="57150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Прямая со стрелкой 17">
              <a:extLst>
                <a:ext uri="{FF2B5EF4-FFF2-40B4-BE49-F238E27FC236}">
                  <a16:creationId xmlns:a16="http://schemas.microsoft.com/office/drawing/2014/main" id="{F9B67C86-4850-35CE-0E0E-6A1CBFB42C3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790919" y="5752833"/>
              <a:ext cx="1383136" cy="184117"/>
            </a:xfrm>
            <a:prstGeom prst="straightConnector1">
              <a:avLst/>
            </a:prstGeom>
            <a:ln w="57150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964987E0-6DF8-CD07-177E-8172CB697EB8}"/>
              </a:ext>
            </a:extLst>
          </p:cNvPr>
          <p:cNvSpPr txBox="1"/>
          <p:nvPr/>
        </p:nvSpPr>
        <p:spPr>
          <a:xfrm>
            <a:off x="157492" y="635354"/>
            <a:ext cx="674120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1" dirty="0"/>
              <a:t>Stability diagram of the pyroelectric accelerator in the residual gas pressure–crystal-to-target distance parameter space</a:t>
            </a:r>
            <a:endParaRPr lang="ru-RU" sz="2400" b="1" i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5915296-DA11-8B5F-4797-6458925C7A08}"/>
              </a:ext>
            </a:extLst>
          </p:cNvPr>
          <p:cNvSpPr txBox="1"/>
          <p:nvPr/>
        </p:nvSpPr>
        <p:spPr>
          <a:xfrm>
            <a:off x="7309731" y="490863"/>
            <a:ext cx="38789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1" dirty="0"/>
              <a:t>Thermal phase-resolved X-ray spectra 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4254951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BA562AC-DA19-88EA-CC7A-26FC6D4B2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6343" y="6335940"/>
            <a:ext cx="2837661" cy="470384"/>
          </a:xfrm>
        </p:spPr>
        <p:txBody>
          <a:bodyPr/>
          <a:lstStyle/>
          <a:p>
            <a:pPr>
              <a:defRPr/>
            </a:pPr>
            <a:fld id="{83DC693B-D7B1-4E6A-B0B1-156F38F9AC83}" type="slidenum">
              <a:rPr lang="ru-RU" altLang="ru-RU" sz="2903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>
                <a:defRPr/>
              </a:pPr>
              <a:t>10</a:t>
            </a:fld>
            <a:endParaRPr lang="ru-RU" altLang="ru-RU" sz="2177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3" name="TextBox 7">
            <a:extLst>
              <a:ext uri="{FF2B5EF4-FFF2-40B4-BE49-F238E27FC236}">
                <a16:creationId xmlns:a16="http://schemas.microsoft.com/office/drawing/2014/main" id="{33F07681-016F-4014-FF4F-683487C5DF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" y="62163"/>
            <a:ext cx="12191573" cy="49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3000"/>
              </a:lnSpc>
              <a:spcBef>
                <a:spcPts val="16"/>
              </a:spcBef>
              <a:spcAft>
                <a:spcPts val="16"/>
              </a:spcAft>
              <a:buClr>
                <a:srgbClr val="000000"/>
              </a:buClr>
              <a:buSzPct val="100000"/>
            </a:pPr>
            <a:r>
              <a:rPr lang="en-US" altLang="ru-RU" sz="2800" b="1" i="1" dirty="0"/>
              <a:t>ATYPICAL ELECTRON AVALANCHE IN A PYROELECTRIC ACCELERATOR</a:t>
            </a:r>
            <a:endParaRPr lang="en-GB" altLang="ru-RU" sz="3600" b="1" i="1" dirty="0"/>
          </a:p>
        </p:txBody>
      </p:sp>
      <p:pic>
        <p:nvPicPr>
          <p:cNvPr id="15371" name="Рисунок 21">
            <a:extLst>
              <a:ext uri="{FF2B5EF4-FFF2-40B4-BE49-F238E27FC236}">
                <a16:creationId xmlns:a16="http://schemas.microsoft.com/office/drawing/2014/main" id="{625F3860-BE91-9EFC-670D-251508F66A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96"/>
          <a:stretch>
            <a:fillRect/>
          </a:stretch>
        </p:blipFill>
        <p:spPr bwMode="auto">
          <a:xfrm>
            <a:off x="6845722" y="1021432"/>
            <a:ext cx="4925942" cy="426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CBA8B05-8ECB-3CBB-A620-30E84CCF2687}"/>
              </a:ext>
            </a:extLst>
          </p:cNvPr>
          <p:cNvSpPr txBox="1"/>
          <p:nvPr/>
        </p:nvSpPr>
        <p:spPr bwMode="auto">
          <a:xfrm>
            <a:off x="6685559" y="773526"/>
            <a:ext cx="5374814" cy="378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3000"/>
              </a:lnSpc>
              <a:spcBef>
                <a:spcPts val="16"/>
              </a:spcBef>
              <a:spcAft>
                <a:spcPts val="16"/>
              </a:spcAft>
              <a:buClr>
                <a:srgbClr val="000000"/>
              </a:buClr>
              <a:buSzPct val="100000"/>
              <a:defRPr/>
            </a:pPr>
            <a:r>
              <a:rPr lang="en-US" sz="2000" b="1" i="1" dirty="0"/>
              <a:t>I-V curve of observed discharge</a:t>
            </a:r>
            <a:endParaRPr lang="en-GB" sz="2000" b="1" i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52D3BCC-2FE9-1D81-76E5-39C2019BCD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180" y="3062167"/>
            <a:ext cx="1897613" cy="15024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D667B51-B21C-0CD6-2876-0000781F30CB}"/>
              </a:ext>
            </a:extLst>
          </p:cNvPr>
          <p:cNvSpPr txBox="1"/>
          <p:nvPr/>
        </p:nvSpPr>
        <p:spPr>
          <a:xfrm>
            <a:off x="9452378" y="5215770"/>
            <a:ext cx="2894656" cy="315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51" dirty="0"/>
              <a:t>I-V curve of Townsend discharge</a:t>
            </a:r>
            <a:endParaRPr lang="ru-RU" sz="1451" dirty="0"/>
          </a:p>
        </p:txBody>
      </p:sp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CE83976C-393C-127F-5D6B-20F52D5C7DBA}"/>
              </a:ext>
            </a:extLst>
          </p:cNvPr>
          <p:cNvSpPr/>
          <p:nvPr/>
        </p:nvSpPr>
        <p:spPr>
          <a:xfrm rot="14249217">
            <a:off x="10137431" y="4381393"/>
            <a:ext cx="1068288" cy="439561"/>
          </a:xfrm>
          <a:prstGeom prst="rightArrow">
            <a:avLst>
              <a:gd name="adj1" fmla="val 37744"/>
              <a:gd name="adj2" fmla="val 100536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77"/>
          </a:p>
        </p:txBody>
      </p:sp>
      <p:sp>
        <p:nvSpPr>
          <p:cNvPr id="6" name="Massines, F.  et. al. Glow and Townsend dielectric barrier discharge in various atmosphere. Plasm. Phys. Control. Fusion. 47, B577 (2005).">
            <a:extLst>
              <a:ext uri="{FF2B5EF4-FFF2-40B4-BE49-F238E27FC236}">
                <a16:creationId xmlns:a16="http://schemas.microsoft.com/office/drawing/2014/main" id="{637E15BA-BFFC-5C17-637A-AEEDBA2BBE49}"/>
              </a:ext>
            </a:extLst>
          </p:cNvPr>
          <p:cNvSpPr/>
          <p:nvPr/>
        </p:nvSpPr>
        <p:spPr>
          <a:xfrm>
            <a:off x="9620835" y="5573140"/>
            <a:ext cx="2557742" cy="7063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5293" rIns="55293">
            <a:spAutoFit/>
          </a:bodyPr>
          <a:lstStyle>
            <a:lvl1pPr defTabSz="914400">
              <a:defRPr sz="1400" b="1" i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/>
            <a:r>
              <a:rPr sz="1330" dirty="0" err="1">
                <a:latin typeface="Arial" panose="020B0604020202020204" pitchFamily="34" charset="0"/>
                <a:cs typeface="Arial" panose="020B0604020202020204" pitchFamily="34" charset="0"/>
              </a:rPr>
              <a:t>Massines</a:t>
            </a:r>
            <a:r>
              <a:rPr sz="1330" dirty="0">
                <a:latin typeface="Arial" panose="020B0604020202020204" pitchFamily="34" charset="0"/>
                <a:cs typeface="Arial" panose="020B0604020202020204" pitchFamily="34" charset="0"/>
              </a:rPr>
              <a:t>, F.  et. al. Plasm. Phys. Control. Fusion. 47, B577 (2005).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6F2B1A2-6675-72F9-C153-86F7041CA2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6" t="9834" r="12386" b="4286"/>
          <a:stretch/>
        </p:blipFill>
        <p:spPr>
          <a:xfrm>
            <a:off x="389641" y="3373445"/>
            <a:ext cx="4052594" cy="33883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FC9915A-D502-19BA-05AE-6A483F5CFB75}"/>
              </a:ext>
            </a:extLst>
          </p:cNvPr>
          <p:cNvSpPr txBox="1"/>
          <p:nvPr/>
        </p:nvSpPr>
        <p:spPr bwMode="auto">
          <a:xfrm>
            <a:off x="-94095" y="2917835"/>
            <a:ext cx="5374814" cy="334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3000"/>
              </a:lnSpc>
              <a:spcBef>
                <a:spcPts val="16"/>
              </a:spcBef>
              <a:spcAft>
                <a:spcPts val="16"/>
              </a:spcAft>
              <a:buClr>
                <a:srgbClr val="000000"/>
              </a:buClr>
              <a:buSzPct val="100000"/>
              <a:defRPr/>
            </a:pPr>
            <a:r>
              <a:rPr lang="en-US" sz="1693" i="1" dirty="0"/>
              <a:t>The I-V curves at different pressures of the residual gases</a:t>
            </a:r>
            <a:endParaRPr lang="en-GB" sz="1693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31287D-2F65-5ABC-64F3-27E66F08195D}"/>
              </a:ext>
            </a:extLst>
          </p:cNvPr>
          <p:cNvSpPr txBox="1"/>
          <p:nvPr/>
        </p:nvSpPr>
        <p:spPr>
          <a:xfrm>
            <a:off x="4442235" y="5163925"/>
            <a:ext cx="4504321" cy="76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77" b="1">
                <a:solidFill>
                  <a:srgbClr val="FF0000"/>
                </a:solidFill>
              </a:rPr>
              <a:t>We cannot identify our discharge as a Townsend discharge!</a:t>
            </a:r>
            <a:endParaRPr lang="ru-RU" sz="2177" b="1" dirty="0">
              <a:solidFill>
                <a:srgbClr val="FF0000"/>
              </a:solidFill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BFFB9C01-BD72-1026-1435-60FD8B9FE4D2}"/>
              </a:ext>
            </a:extLst>
          </p:cNvPr>
          <p:cNvGrpSpPr/>
          <p:nvPr/>
        </p:nvGrpSpPr>
        <p:grpSpPr>
          <a:xfrm>
            <a:off x="131629" y="579749"/>
            <a:ext cx="6910900" cy="2013106"/>
            <a:chOff x="266080" y="2203492"/>
            <a:chExt cx="5714291" cy="1664540"/>
          </a:xfrm>
        </p:grpSpPr>
        <p:pic>
          <p:nvPicPr>
            <p:cNvPr id="18" name="fig2_part2.0.jpg" descr="fig2_part2.0.jpg">
              <a:extLst>
                <a:ext uri="{FF2B5EF4-FFF2-40B4-BE49-F238E27FC236}">
                  <a16:creationId xmlns:a16="http://schemas.microsoft.com/office/drawing/2014/main" id="{D398FA93-B45F-8FD9-BBAA-757C1644BF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938" t="30554" r="59791" b="29341"/>
            <a:stretch/>
          </p:blipFill>
          <p:spPr>
            <a:xfrm>
              <a:off x="266080" y="2476499"/>
              <a:ext cx="1851318" cy="1391533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9" name="Прямоугольник с закругленными углами">
              <a:extLst>
                <a:ext uri="{FF2B5EF4-FFF2-40B4-BE49-F238E27FC236}">
                  <a16:creationId xmlns:a16="http://schemas.microsoft.com/office/drawing/2014/main" id="{E9C35E35-2655-6693-B400-B2C8EB369D0D}"/>
                </a:ext>
              </a:extLst>
            </p:cNvPr>
            <p:cNvSpPr/>
            <p:nvPr/>
          </p:nvSpPr>
          <p:spPr>
            <a:xfrm>
              <a:off x="1424235" y="2476500"/>
              <a:ext cx="259657" cy="362531"/>
            </a:xfrm>
            <a:prstGeom prst="roundRect">
              <a:avLst>
                <a:gd name="adj" fmla="val 50000"/>
              </a:avLst>
            </a:prstGeom>
            <a:ln w="50800">
              <a:solidFill>
                <a:srgbClr val="000000"/>
              </a:solidFill>
              <a:miter/>
            </a:ln>
          </p:spPr>
          <p:txBody>
            <a:bodyPr lIns="55293" rIns="55293" anchor="ctr"/>
            <a:lstStyle/>
            <a:p>
              <a:pPr defTabSz="1105875">
                <a:defRPr sz="1800">
                  <a:latin typeface="Arial"/>
                  <a:ea typeface="Arial"/>
                  <a:cs typeface="Arial"/>
                  <a:sym typeface="Arial"/>
                </a:defRPr>
              </a:pPr>
              <a:endParaRPr sz="2177">
                <a:solidFill>
                  <a:prstClr val="black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Прямоугольник с закругленными углами">
              <a:extLst>
                <a:ext uri="{FF2B5EF4-FFF2-40B4-BE49-F238E27FC236}">
                  <a16:creationId xmlns:a16="http://schemas.microsoft.com/office/drawing/2014/main" id="{F9306F72-0612-5A01-EB65-A46351DF25AE}"/>
                </a:ext>
              </a:extLst>
            </p:cNvPr>
            <p:cNvSpPr/>
            <p:nvPr/>
          </p:nvSpPr>
          <p:spPr>
            <a:xfrm>
              <a:off x="1881435" y="2730500"/>
              <a:ext cx="259657" cy="362531"/>
            </a:xfrm>
            <a:prstGeom prst="roundRect">
              <a:avLst>
                <a:gd name="adj" fmla="val 50000"/>
              </a:avLst>
            </a:prstGeom>
            <a:ln w="50800">
              <a:solidFill>
                <a:srgbClr val="000000"/>
              </a:solidFill>
              <a:miter/>
            </a:ln>
          </p:spPr>
          <p:txBody>
            <a:bodyPr lIns="55293" rIns="55293" anchor="ctr"/>
            <a:lstStyle/>
            <a:p>
              <a:pPr defTabSz="1105875">
                <a:defRPr sz="1800">
                  <a:latin typeface="Arial"/>
                  <a:ea typeface="Arial"/>
                  <a:cs typeface="Arial"/>
                  <a:sym typeface="Arial"/>
                </a:defRPr>
              </a:pPr>
              <a:endParaRPr sz="2177">
                <a:solidFill>
                  <a:prstClr val="black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These peaks occurring at particle generation pyroelectric effect are not reported earlier…">
              <a:extLst>
                <a:ext uri="{FF2B5EF4-FFF2-40B4-BE49-F238E27FC236}">
                  <a16:creationId xmlns:a16="http://schemas.microsoft.com/office/drawing/2014/main" id="{BCCD700E-281E-4467-CEEF-12E6330064BF}"/>
                </a:ext>
              </a:extLst>
            </p:cNvPr>
            <p:cNvSpPr/>
            <p:nvPr/>
          </p:nvSpPr>
          <p:spPr>
            <a:xfrm>
              <a:off x="2301527" y="2203492"/>
              <a:ext cx="3678844" cy="115340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55293" rIns="55293">
              <a:spAutoFit/>
            </a:bodyPr>
            <a:lstStyle/>
            <a:p>
              <a:pPr marL="218264" indent="-218264" defTabSz="1105875">
                <a:buSzPct val="100000"/>
                <a:buFontTx/>
                <a:buChar char="•"/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lang="en-US" sz="1693" i="1" dirty="0">
                  <a:solidFill>
                    <a:prstClr val="black"/>
                  </a:solidFill>
                  <a:latin typeface="Helvetica"/>
                  <a:ea typeface="Helvetica"/>
                  <a:cs typeface="Helvetica"/>
                  <a:sym typeface="Helvetica"/>
                </a:rPr>
                <a:t>There is no mention of these peaks in the literature.</a:t>
              </a:r>
            </a:p>
            <a:p>
              <a:pPr marL="218264" indent="-218264" defTabSz="1105875">
                <a:buSzPct val="100000"/>
                <a:buFontTx/>
                <a:buChar char="•"/>
                <a:defRPr sz="18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lang="en-US" sz="1693" i="1" dirty="0">
                  <a:solidFill>
                    <a:prstClr val="black"/>
                  </a:solidFill>
                  <a:latin typeface="Helvetica"/>
                  <a:ea typeface="Helvetica"/>
                  <a:cs typeface="Helvetica"/>
                  <a:sym typeface="Helvetica"/>
                </a:rPr>
                <a:t>The electron current peaks coincide with the period of maximum X-ray photon intensity and maximum electron energy.</a:t>
              </a:r>
              <a:endParaRPr sz="1693" i="1" dirty="0">
                <a:solidFill>
                  <a:prstClr val="black"/>
                </a:solidFill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22" name="Линия">
              <a:extLst>
                <a:ext uri="{FF2B5EF4-FFF2-40B4-BE49-F238E27FC236}">
                  <a16:creationId xmlns:a16="http://schemas.microsoft.com/office/drawing/2014/main" id="{87946256-77D1-41F8-04A3-0BAE45C5EC42}"/>
                </a:ext>
              </a:extLst>
            </p:cNvPr>
            <p:cNvSpPr/>
            <p:nvPr/>
          </p:nvSpPr>
          <p:spPr>
            <a:xfrm flipV="1">
              <a:off x="1701800" y="2399634"/>
              <a:ext cx="618927" cy="236241"/>
            </a:xfrm>
            <a:prstGeom prst="line">
              <a:avLst/>
            </a:prstGeom>
            <a:ln w="25400">
              <a:solidFill>
                <a:srgbClr val="000000"/>
              </a:solidFill>
              <a:miter lim="400000"/>
              <a:headEnd type="triangle"/>
              <a:tailEnd type="triangle"/>
            </a:ln>
          </p:spPr>
          <p:txBody>
            <a:bodyPr lIns="61438" tIns="61438" rIns="61438" bIns="61438" anchor="ctr"/>
            <a:lstStyle/>
            <a:p>
              <a:pPr defTabSz="1105875">
                <a:defRPr sz="2400"/>
              </a:pPr>
              <a:endParaRPr sz="2903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" name="Линия">
              <a:extLst>
                <a:ext uri="{FF2B5EF4-FFF2-40B4-BE49-F238E27FC236}">
                  <a16:creationId xmlns:a16="http://schemas.microsoft.com/office/drawing/2014/main" id="{344FBBD5-9871-7E71-787A-12C5A0C4F1A3}"/>
                </a:ext>
              </a:extLst>
            </p:cNvPr>
            <p:cNvSpPr/>
            <p:nvPr/>
          </p:nvSpPr>
          <p:spPr>
            <a:xfrm>
              <a:off x="2146299" y="2927974"/>
              <a:ext cx="310457" cy="310457"/>
            </a:xfrm>
            <a:prstGeom prst="line">
              <a:avLst/>
            </a:prstGeom>
            <a:ln w="25400">
              <a:solidFill>
                <a:srgbClr val="000000"/>
              </a:solidFill>
              <a:miter lim="400000"/>
              <a:headEnd type="triangle"/>
              <a:tailEnd type="triangle"/>
            </a:ln>
          </p:spPr>
          <p:txBody>
            <a:bodyPr lIns="61438" tIns="61438" rIns="61438" bIns="61438" anchor="ctr"/>
            <a:lstStyle/>
            <a:p>
              <a:pPr defTabSz="1105875">
                <a:defRPr sz="2400"/>
              </a:pPr>
              <a:endParaRPr sz="2903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7" name="Рисунок 24">
            <a:extLst>
              <a:ext uri="{FF2B5EF4-FFF2-40B4-BE49-F238E27FC236}">
                <a16:creationId xmlns:a16="http://schemas.microsoft.com/office/drawing/2014/main" id="{56A0C2A4-E554-93DD-D72A-39527A6F2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816" y="1567090"/>
            <a:ext cx="5030224" cy="387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9C9CEA3-6E87-1FC8-72F7-CF209D127258}"/>
              </a:ext>
            </a:extLst>
          </p:cNvPr>
          <p:cNvSpPr txBox="1"/>
          <p:nvPr/>
        </p:nvSpPr>
        <p:spPr>
          <a:xfrm>
            <a:off x="5713170" y="662312"/>
            <a:ext cx="6395518" cy="646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3000"/>
              </a:lnSpc>
              <a:spcBef>
                <a:spcPts val="16"/>
              </a:spcBef>
              <a:spcAft>
                <a:spcPts val="16"/>
              </a:spcAft>
              <a:buClr>
                <a:srgbClr val="000000"/>
              </a:buClr>
              <a:buSzPct val="100000"/>
              <a:defRPr/>
            </a:pPr>
            <a:r>
              <a:rPr lang="en-US" sz="1935" i="1" dirty="0"/>
              <a:t>Computer simulation of secondary electron motion between target and pyroelectric crystal</a:t>
            </a:r>
            <a:endParaRPr lang="en-GB" sz="1935" i="1" dirty="0"/>
          </a:p>
        </p:txBody>
      </p:sp>
      <p:sp>
        <p:nvSpPr>
          <p:cNvPr id="15369" name="TextBox 26">
            <a:extLst>
              <a:ext uri="{FF2B5EF4-FFF2-40B4-BE49-F238E27FC236}">
                <a16:creationId xmlns:a16="http://schemas.microsoft.com/office/drawing/2014/main" id="{60A06C58-472C-1877-35B3-2D5ACB7E69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936" y="5845938"/>
            <a:ext cx="6055880" cy="315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1451" b="1" i="1" dirty="0">
                <a:solidFill>
                  <a:srgbClr val="3333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А. </a:t>
            </a:r>
            <a:r>
              <a:rPr lang="en-GB" altLang="ru-RU" sz="1451" b="1" i="1" dirty="0">
                <a:solidFill>
                  <a:srgbClr val="3333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Oleinik, M.E. Gilts, et.al., </a:t>
            </a:r>
            <a:r>
              <a:rPr lang="en-GB" altLang="ru-RU" sz="1451" b="1" i="1" dirty="0" err="1">
                <a:solidFill>
                  <a:srgbClr val="3333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Europhysics</a:t>
            </a:r>
            <a:r>
              <a:rPr lang="en-GB" altLang="ru-RU" sz="1451" b="1" i="1" dirty="0">
                <a:solidFill>
                  <a:srgbClr val="3333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Letters, (2023) 142 34001</a:t>
            </a:r>
            <a:endParaRPr lang="ru-RU" altLang="ru-RU" sz="1451" b="1" i="1" dirty="0">
              <a:solidFill>
                <a:srgbClr val="33333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5370" name="Рисунок 27">
            <a:extLst>
              <a:ext uri="{FF2B5EF4-FFF2-40B4-BE49-F238E27FC236}">
                <a16:creationId xmlns:a16="http://schemas.microsoft.com/office/drawing/2014/main" id="{D46E4FE2-7175-5A72-D620-B01658AC2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816" y="5457743"/>
            <a:ext cx="1123407" cy="1123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C071C64C-7F2F-B9F8-E40B-49A1F97AFC46}"/>
              </a:ext>
            </a:extLst>
          </p:cNvPr>
          <p:cNvGrpSpPr/>
          <p:nvPr/>
        </p:nvGrpSpPr>
        <p:grpSpPr>
          <a:xfrm>
            <a:off x="588533" y="1245553"/>
            <a:ext cx="4759929" cy="3775177"/>
            <a:chOff x="357929" y="1108931"/>
            <a:chExt cx="3935756" cy="3121512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967BEE85-5371-9D4D-A3E7-4A567E810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3808" y="1108931"/>
              <a:ext cx="3789877" cy="3010822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B400FD1-1970-AB18-A5FA-DD7A03F324DF}"/>
                </a:ext>
              </a:extLst>
            </p:cNvPr>
            <p:cNvSpPr txBox="1"/>
            <p:nvPr/>
          </p:nvSpPr>
          <p:spPr>
            <a:xfrm>
              <a:off x="1643577" y="3938685"/>
              <a:ext cx="1872208" cy="29175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9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Current (A)</a:t>
              </a:r>
              <a:endParaRPr lang="ru-RU" sz="1693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F47A3AD-BAB7-D207-3F81-106732FEB384}"/>
                </a:ext>
              </a:extLst>
            </p:cNvPr>
            <p:cNvSpPr txBox="1"/>
            <p:nvPr/>
          </p:nvSpPr>
          <p:spPr>
            <a:xfrm rot="16200000">
              <a:off x="-432296" y="2165020"/>
              <a:ext cx="1872208" cy="29175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9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Energy (keV)</a:t>
              </a:r>
              <a:endParaRPr lang="ru-RU" sz="1693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E916BFC-E450-D194-49E8-8F3DD7EB70D8}"/>
                </a:ext>
              </a:extLst>
            </p:cNvPr>
            <p:cNvSpPr txBox="1"/>
            <p:nvPr/>
          </p:nvSpPr>
          <p:spPr>
            <a:xfrm>
              <a:off x="2601913" y="3051299"/>
              <a:ext cx="1430287" cy="5840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33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Brass</a:t>
              </a:r>
            </a:p>
            <a:p>
              <a:r>
                <a:rPr lang="en-US" sz="133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Steel</a:t>
              </a:r>
            </a:p>
            <a:p>
              <a:r>
                <a:rPr lang="en-US" sz="133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Titanium</a:t>
              </a:r>
              <a:endParaRPr lang="ru-RU" sz="133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6C487B6-3069-2443-3B15-2CD02545626B}"/>
              </a:ext>
            </a:extLst>
          </p:cNvPr>
          <p:cNvSpPr txBox="1"/>
          <p:nvPr/>
        </p:nvSpPr>
        <p:spPr bwMode="auto">
          <a:xfrm>
            <a:off x="161929" y="616146"/>
            <a:ext cx="5374814" cy="369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3000"/>
              </a:lnSpc>
              <a:spcBef>
                <a:spcPts val="16"/>
              </a:spcBef>
              <a:spcAft>
                <a:spcPts val="16"/>
              </a:spcAft>
              <a:buClr>
                <a:srgbClr val="000000"/>
              </a:buClr>
              <a:buSzPct val="100000"/>
              <a:defRPr/>
            </a:pPr>
            <a:r>
              <a:rPr lang="en-US" sz="1935" i="1" dirty="0"/>
              <a:t>I-V curves at different materials of target</a:t>
            </a:r>
            <a:endParaRPr lang="en-GB" sz="1935" i="1" dirty="0"/>
          </a:p>
        </p:txBody>
      </p:sp>
      <p:sp>
        <p:nvSpPr>
          <p:cNvPr id="10" name="Номер слайда 1">
            <a:extLst>
              <a:ext uri="{FF2B5EF4-FFF2-40B4-BE49-F238E27FC236}">
                <a16:creationId xmlns:a16="http://schemas.microsoft.com/office/drawing/2014/main" id="{59635593-7081-61AB-26BD-87247A64C907}"/>
              </a:ext>
            </a:extLst>
          </p:cNvPr>
          <p:cNvSpPr txBox="1">
            <a:spLocks/>
          </p:cNvSpPr>
          <p:nvPr/>
        </p:nvSpPr>
        <p:spPr bwMode="auto">
          <a:xfrm>
            <a:off x="8746343" y="6335940"/>
            <a:ext cx="2837661" cy="47038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r" defTabSz="449263" rtl="0" eaLnBrk="1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 sz="1400" kern="120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83DC693B-D7B1-4E6A-B0B1-156F38F9AC83}" type="slidenum">
              <a:rPr lang="ru-RU" altLang="ru-RU" sz="2903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>
                <a:defRPr/>
              </a:pPr>
              <a:t>11</a:t>
            </a:fld>
            <a:endParaRPr lang="ru-RU" altLang="ru-RU" sz="2177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0552157E-DCA7-ECB8-E3B6-682D0354EF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" y="62163"/>
            <a:ext cx="12191573" cy="49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3000"/>
              </a:lnSpc>
              <a:spcBef>
                <a:spcPts val="16"/>
              </a:spcBef>
              <a:spcAft>
                <a:spcPts val="16"/>
              </a:spcAft>
              <a:buClr>
                <a:srgbClr val="000000"/>
              </a:buClr>
              <a:buSzPct val="100000"/>
            </a:pPr>
            <a:r>
              <a:rPr lang="en-US" altLang="ru-RU" sz="2800" b="1" i="1" dirty="0"/>
              <a:t>ATYPICAL ELECTRON AVALANCHE IN A PYROELECTRIC ACCELERATOR</a:t>
            </a:r>
            <a:endParaRPr lang="en-GB" altLang="ru-RU" sz="3600" b="1" i="1" dirty="0"/>
          </a:p>
        </p:txBody>
      </p:sp>
    </p:spTree>
    <p:extLst>
      <p:ext uri="{BB962C8B-B14F-4D97-AF65-F5344CB8AC3E}">
        <p14:creationId xmlns:p14="http://schemas.microsoft.com/office/powerpoint/2010/main" val="13836452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2D12D3D-7313-4026-9BAD-3074A49F1E4D}"/>
              </a:ext>
            </a:extLst>
          </p:cNvPr>
          <p:cNvSpPr/>
          <p:nvPr/>
        </p:nvSpPr>
        <p:spPr>
          <a:xfrm>
            <a:off x="-74645" y="103407"/>
            <a:ext cx="122666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 dirty="0"/>
              <a:t>CORRELATION BETWEEN AVALANCHE DISCHARGE AND LONG-TERM STABILUTY OF ELECTRON SPECTRUM</a:t>
            </a:r>
            <a:endParaRPr lang="ru-RU" sz="2800" b="1" i="1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7A9C69-7B9D-45B4-BF7A-B72834897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02578" y="6389468"/>
            <a:ext cx="2743200" cy="365125"/>
          </a:xfrm>
        </p:spPr>
        <p:txBody>
          <a:bodyPr/>
          <a:lstStyle/>
          <a:p>
            <a:fld id="{A6A059A7-F08D-42BB-8F73-7AB18F235D05}" type="slidenum">
              <a:rPr lang="ru-RU" sz="3600" smtClean="0"/>
              <a:t>12</a:t>
            </a:fld>
            <a:endParaRPr lang="ru-RU" sz="36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9FD808-F294-1121-F656-D6C54ECDB8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87"/>
          <a:stretch/>
        </p:blipFill>
        <p:spPr>
          <a:xfrm>
            <a:off x="1008410" y="1030598"/>
            <a:ext cx="10100534" cy="5827402"/>
          </a:xfrm>
          <a:prstGeom prst="rect">
            <a:avLst/>
          </a:prstGeom>
        </p:spPr>
      </p:pic>
      <p:sp>
        <p:nvSpPr>
          <p:cNvPr id="7" name="Овал 6">
            <a:extLst>
              <a:ext uri="{FF2B5EF4-FFF2-40B4-BE49-F238E27FC236}">
                <a16:creationId xmlns:a16="http://schemas.microsoft.com/office/drawing/2014/main" id="{25D62C34-F01A-FC4E-9356-9820E21265C6}"/>
              </a:ext>
            </a:extLst>
          </p:cNvPr>
          <p:cNvSpPr/>
          <p:nvPr/>
        </p:nvSpPr>
        <p:spPr>
          <a:xfrm>
            <a:off x="6001353" y="3815082"/>
            <a:ext cx="2194560" cy="476070"/>
          </a:xfrm>
          <a:prstGeom prst="ellipse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B738D8-22F9-70A8-F97F-2BC8CBF62EE3}"/>
              </a:ext>
            </a:extLst>
          </p:cNvPr>
          <p:cNvSpPr txBox="1"/>
          <p:nvPr/>
        </p:nvSpPr>
        <p:spPr>
          <a:xfrm>
            <a:off x="3056320" y="4168948"/>
            <a:ext cx="2052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long-term </a:t>
            </a:r>
            <a:r>
              <a:rPr lang="en-US" b="1" dirty="0" err="1">
                <a:solidFill>
                  <a:srgbClr val="FF0000"/>
                </a:solidFill>
              </a:rPr>
              <a:t>monoenergeticity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1BAB8C1A-F123-F55D-3090-91EA524C5AFF}"/>
              </a:ext>
            </a:extLst>
          </p:cNvPr>
          <p:cNvSpPr/>
          <p:nvPr/>
        </p:nvSpPr>
        <p:spPr>
          <a:xfrm>
            <a:off x="5782522" y="1826791"/>
            <a:ext cx="2194561" cy="706279"/>
          </a:xfrm>
          <a:prstGeom prst="ellipse">
            <a:avLst/>
          </a:prstGeom>
          <a:solidFill>
            <a:srgbClr val="FF66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28C03A5E-8E20-778B-0307-663A96DA9A6A}"/>
              </a:ext>
            </a:extLst>
          </p:cNvPr>
          <p:cNvCxnSpPr/>
          <p:nvPr/>
        </p:nvCxnSpPr>
        <p:spPr>
          <a:xfrm flipH="1">
            <a:off x="4616231" y="4104484"/>
            <a:ext cx="1463040" cy="3759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ACC3DE79-E05A-6C77-737D-24843ED736DD}"/>
              </a:ext>
            </a:extLst>
          </p:cNvPr>
          <p:cNvCxnSpPr>
            <a:cxnSpLocks/>
          </p:cNvCxnSpPr>
          <p:nvPr/>
        </p:nvCxnSpPr>
        <p:spPr>
          <a:xfrm flipH="1">
            <a:off x="4546319" y="2282665"/>
            <a:ext cx="1335522" cy="44183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9C103A0-3037-DDA2-6490-A0C3F0503F8E}"/>
              </a:ext>
            </a:extLst>
          </p:cNvPr>
          <p:cNvSpPr txBox="1"/>
          <p:nvPr/>
        </p:nvSpPr>
        <p:spPr>
          <a:xfrm>
            <a:off x="3082824" y="2661280"/>
            <a:ext cx="2052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additional electron wave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060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732B8F0-D037-4A5A-AE1A-8CDFA117C382}"/>
              </a:ext>
            </a:extLst>
          </p:cNvPr>
          <p:cNvSpPr/>
          <p:nvPr/>
        </p:nvSpPr>
        <p:spPr>
          <a:xfrm>
            <a:off x="0" y="103407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 dirty="0"/>
              <a:t>APPLICABILITY FOR CALIBRATION OF PARTICLE DETECTORS</a:t>
            </a:r>
            <a:endParaRPr lang="ru-RU" sz="2800" b="1" i="1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77ECE1B-801A-4C16-93C5-6E8585C42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84957" y="6389468"/>
            <a:ext cx="2743200" cy="365125"/>
          </a:xfrm>
        </p:spPr>
        <p:txBody>
          <a:bodyPr/>
          <a:lstStyle/>
          <a:p>
            <a:fld id="{A6A059A7-F08D-42BB-8F73-7AB18F235D05}" type="slidenum">
              <a:rPr lang="ru-RU" sz="3600" smtClean="0"/>
              <a:t>13</a:t>
            </a:fld>
            <a:endParaRPr lang="ru-RU" sz="36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11108D-D2F5-9222-FA7B-AC67D10217AB}"/>
              </a:ext>
            </a:extLst>
          </p:cNvPr>
          <p:cNvSpPr txBox="1"/>
          <p:nvPr/>
        </p:nvSpPr>
        <p:spPr>
          <a:xfrm>
            <a:off x="276225" y="1153557"/>
            <a:ext cx="383857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was performed over 50 thermal cycles at next conditions:</a:t>
            </a:r>
          </a:p>
          <a:p>
            <a:endParaRPr lang="en-US" b="1" dirty="0"/>
          </a:p>
          <a:p>
            <a:r>
              <a:rPr lang="en-US" dirty="0"/>
              <a:t>- LiTaO</a:t>
            </a:r>
            <a:r>
              <a:rPr lang="en-US" baseline="-25000" dirty="0"/>
              <a:t>3 </a:t>
            </a:r>
            <a:r>
              <a:rPr lang="en-US" dirty="0"/>
              <a:t>single crystal, 20x20x10 (z) mm, cylinder shape;</a:t>
            </a:r>
          </a:p>
          <a:p>
            <a:endParaRPr lang="en-US" baseline="-25000" dirty="0"/>
          </a:p>
          <a:p>
            <a:r>
              <a:rPr lang="ru-RU" dirty="0"/>
              <a:t>- </a:t>
            </a:r>
            <a:r>
              <a:rPr lang="en-US" dirty="0"/>
              <a:t> Brass target, 50x50x0.4 mm with  hole of 0.3 mm diameter;</a:t>
            </a:r>
          </a:p>
          <a:p>
            <a:endParaRPr lang="en-US" dirty="0"/>
          </a:p>
          <a:p>
            <a:r>
              <a:rPr lang="en-US" dirty="0"/>
              <a:t>- Pressure range is 1.5-5 </a:t>
            </a:r>
            <a:r>
              <a:rPr lang="en-US" dirty="0" err="1"/>
              <a:t>mTorr</a:t>
            </a:r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  <a:p>
            <a:r>
              <a:rPr lang="en-US" dirty="0"/>
              <a:t>- Temperature variation amplitude is 19.3-20.1 °C 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r>
              <a:rPr lang="en-US" dirty="0"/>
              <a:t>- </a:t>
            </a:r>
            <a:r>
              <a:rPr lang="fr-FR" dirty="0"/>
              <a:t> </a:t>
            </a:r>
            <a:r>
              <a:rPr lang="fr-FR" b="1" dirty="0"/>
              <a:t>Ortec-CR-012-025-100 surface-</a:t>
            </a:r>
            <a:r>
              <a:rPr lang="fr-FR" b="1" dirty="0" err="1"/>
              <a:t>barrier</a:t>
            </a:r>
            <a:r>
              <a:rPr lang="fr-FR" b="1" dirty="0"/>
              <a:t> </a:t>
            </a:r>
            <a:r>
              <a:rPr lang="fr-FR" b="1" dirty="0" err="1"/>
              <a:t>particle</a:t>
            </a:r>
            <a:r>
              <a:rPr lang="fr-FR" b="1" dirty="0"/>
              <a:t> detector </a:t>
            </a:r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used</a:t>
            </a:r>
            <a:r>
              <a:rPr lang="fr-FR" dirty="0"/>
              <a:t> to </a:t>
            </a:r>
            <a:r>
              <a:rPr lang="fr-FR" dirty="0" err="1"/>
              <a:t>measure</a:t>
            </a:r>
            <a:r>
              <a:rPr lang="fr-FR" dirty="0"/>
              <a:t> </a:t>
            </a:r>
            <a:r>
              <a:rPr lang="fr-FR" dirty="0" err="1"/>
              <a:t>electron</a:t>
            </a:r>
            <a:r>
              <a:rPr lang="fr-FR" dirty="0"/>
              <a:t> flux. </a:t>
            </a:r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6968F54-9632-10FD-050F-D2D0D5A94E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426" t="33565" r="22827" b="8804"/>
          <a:stretch/>
        </p:blipFill>
        <p:spPr>
          <a:xfrm>
            <a:off x="4533901" y="1949588"/>
            <a:ext cx="1638300" cy="25050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78636256-53D5-06AF-0F2C-C400B33F9DE1}"/>
              </a:ext>
            </a:extLst>
          </p:cNvPr>
          <p:cNvCxnSpPr>
            <a:endCxn id="11" idx="1"/>
          </p:cNvCxnSpPr>
          <p:nvPr/>
        </p:nvCxnSpPr>
        <p:spPr>
          <a:xfrm>
            <a:off x="5943600" y="3202126"/>
            <a:ext cx="619125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4B76074B-520E-48A4-6017-458FDEEFB5B5}"/>
              </a:ext>
            </a:extLst>
          </p:cNvPr>
          <p:cNvGrpSpPr/>
          <p:nvPr/>
        </p:nvGrpSpPr>
        <p:grpSpPr>
          <a:xfrm>
            <a:off x="6562725" y="1260474"/>
            <a:ext cx="5353050" cy="4041745"/>
            <a:chOff x="6562725" y="955674"/>
            <a:chExt cx="5353050" cy="4041745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86A0CDAE-0923-80B4-B088-8F7F6B97B1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61" t="10416" r="10898" b="3472"/>
            <a:stretch/>
          </p:blipFill>
          <p:spPr>
            <a:xfrm>
              <a:off x="6562725" y="955674"/>
              <a:ext cx="5353050" cy="401317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F3DBEF6-76B6-8336-545F-4E6F320DA3CD}"/>
                </a:ext>
              </a:extLst>
            </p:cNvPr>
            <p:cNvSpPr txBox="1"/>
            <p:nvPr/>
          </p:nvSpPr>
          <p:spPr>
            <a:xfrm>
              <a:off x="10641806" y="4628087"/>
              <a:ext cx="45481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°</a:t>
              </a: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11323811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77ECE1B-801A-4C16-93C5-6E8585C42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84957" y="6389468"/>
            <a:ext cx="2743200" cy="365125"/>
          </a:xfrm>
        </p:spPr>
        <p:txBody>
          <a:bodyPr/>
          <a:lstStyle/>
          <a:p>
            <a:fld id="{A6A059A7-F08D-42BB-8F73-7AB18F235D05}" type="slidenum">
              <a:rPr lang="ru-RU" sz="3600" smtClean="0"/>
              <a:t>14</a:t>
            </a:fld>
            <a:endParaRPr lang="ru-RU" sz="3600"/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C1E0973D-A407-0E2D-6810-53EB4141E7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3225"/>
            <a:ext cx="12191999" cy="49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ru-RU" sz="2800" b="1" i="1" dirty="0"/>
              <a:t>COMPUTER MODELING OF ELECTRON FLUX IN A PYROELECTRIC ACCELERATOR</a:t>
            </a:r>
            <a:endParaRPr lang="en-GB" altLang="ru-RU" sz="3600" b="1" i="1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9E3B98A-D357-AFD0-C3FC-FB0F2F7AA4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5" y="1251084"/>
            <a:ext cx="4639257" cy="3037703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0BE7BE80-140C-4DDC-5444-5C3663C7BB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55" y="666309"/>
            <a:ext cx="466502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ru-RU" sz="1600" b="1" i="1" dirty="0"/>
              <a:t>Trajectories of primary electron flux in geometry of an experiment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295DE27-9BF2-4AC3-DBFA-B9D5D1B52F4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1"/>
          <a:stretch/>
        </p:blipFill>
        <p:spPr>
          <a:xfrm>
            <a:off x="4723912" y="958696"/>
            <a:ext cx="4369420" cy="2971291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53A21EE7-DB34-770B-BE96-A8F60E56B0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6539" y="1859566"/>
            <a:ext cx="23397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ru-RU" sz="1600" b="1" i="1" dirty="0"/>
              <a:t>Dynamic of emittance of electron flux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3B0C1B-19D8-BBDB-6D7D-D07D8CBB851A}"/>
              </a:ext>
            </a:extLst>
          </p:cNvPr>
          <p:cNvSpPr txBox="1"/>
          <p:nvPr/>
        </p:nvSpPr>
        <p:spPr>
          <a:xfrm>
            <a:off x="165481" y="5014680"/>
            <a:ext cx="248569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P.G. Shapovalov</a:t>
            </a:r>
            <a:r>
              <a:rPr lang="ru-RU" sz="14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4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et.al.</a:t>
            </a:r>
            <a:r>
              <a:rPr lang="en-GB" sz="14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en-US" sz="14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Journal of Instrumentation 19 C09001 2024</a:t>
            </a:r>
            <a:endParaRPr lang="ru-RU" sz="1400" b="1" i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FF42710-1311-DF7E-FA81-E102BCB697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1239" y="4683916"/>
            <a:ext cx="1400191" cy="140019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38A8142-BFD2-1EFC-C03F-4CDBA565408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04"/>
          <a:stretch/>
        </p:blipFill>
        <p:spPr>
          <a:xfrm>
            <a:off x="7409204" y="3877893"/>
            <a:ext cx="4177094" cy="2806882"/>
          </a:xfrm>
          <a:prstGeom prst="rect">
            <a:avLst/>
          </a:prstGeom>
        </p:spPr>
      </p:pic>
      <p:sp>
        <p:nvSpPr>
          <p:cNvPr id="16" name="TextBox 6">
            <a:extLst>
              <a:ext uri="{FF2B5EF4-FFF2-40B4-BE49-F238E27FC236}">
                <a16:creationId xmlns:a16="http://schemas.microsoft.com/office/drawing/2014/main" id="{1231653B-E0BA-DA3B-38B8-52CD00D10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7280" y="4592967"/>
            <a:ext cx="233975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ru-RU" sz="1600" b="1" i="1" dirty="0"/>
              <a:t>The dependence of  focal point on radial coordinate of electron emission</a:t>
            </a:r>
          </a:p>
        </p:txBody>
      </p:sp>
    </p:spTree>
    <p:extLst>
      <p:ext uri="{BB962C8B-B14F-4D97-AF65-F5344CB8AC3E}">
        <p14:creationId xmlns:p14="http://schemas.microsoft.com/office/powerpoint/2010/main" val="32873702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E019C87-DFAD-4F99-BB7F-C396B658F8EB}"/>
              </a:ext>
            </a:extLst>
          </p:cNvPr>
          <p:cNvSpPr/>
          <p:nvPr/>
        </p:nvSpPr>
        <p:spPr>
          <a:xfrm>
            <a:off x="0" y="103407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 dirty="0"/>
              <a:t>CONCLUSION</a:t>
            </a:r>
            <a:endParaRPr lang="ru-RU" sz="2800" b="1" i="1" dirty="0"/>
          </a:p>
        </p:txBody>
      </p:sp>
      <p:sp>
        <p:nvSpPr>
          <p:cNvPr id="17" name="Номер слайда 16">
            <a:extLst>
              <a:ext uri="{FF2B5EF4-FFF2-40B4-BE49-F238E27FC236}">
                <a16:creationId xmlns:a16="http://schemas.microsoft.com/office/drawing/2014/main" id="{E9C39232-A9A4-481B-BA29-8D179D487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37588" y="6397707"/>
            <a:ext cx="2743200" cy="365125"/>
          </a:xfrm>
        </p:spPr>
        <p:txBody>
          <a:bodyPr/>
          <a:lstStyle/>
          <a:p>
            <a:fld id="{A6A059A7-F08D-42BB-8F73-7AB18F235D05}" type="slidenum">
              <a:rPr lang="ru-RU" sz="3600" smtClean="0"/>
              <a:t>15</a:t>
            </a:fld>
            <a:endParaRPr lang="ru-RU" sz="36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9EC65F-5B02-6306-7AAC-B6575A17511D}"/>
              </a:ext>
            </a:extLst>
          </p:cNvPr>
          <p:cNvSpPr txBox="1"/>
          <p:nvPr/>
        </p:nvSpPr>
        <p:spPr>
          <a:xfrm>
            <a:off x="771525" y="857250"/>
            <a:ext cx="10896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b="1" dirty="0"/>
              <a:t> There is an area with stable and reproducible electron generation (in space “pressure-distance”) with minimized risk of electric breakdown (at certain temperature variation level)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400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b="1" dirty="0"/>
              <a:t>This area is limited by an influence of impact ionization, the role of secondary electron emission is not so unambiguous</a:t>
            </a:r>
            <a:endParaRPr lang="ru-RU" sz="2400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2400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b="1" dirty="0"/>
              <a:t>The position of energy peak of electron flux is very sensitive to value of pressure, amplitude of temperature variation, but it is reproducible and can be controllable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400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FF0000"/>
                </a:solidFill>
              </a:rPr>
              <a:t>Devices based on pyroelectric accelerator concept can be implemented as calibration instruments for different electron detectors with tunable energy peak about several tens of keV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400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609973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6F5F6D8-9303-403B-AB68-1BF9D22590B1}"/>
              </a:ext>
            </a:extLst>
          </p:cNvPr>
          <p:cNvSpPr/>
          <p:nvPr/>
        </p:nvSpPr>
        <p:spPr>
          <a:xfrm>
            <a:off x="0" y="1785434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i="1" dirty="0"/>
              <a:t>  </a:t>
            </a:r>
            <a:r>
              <a:rPr lang="ru-RU" sz="3600" b="1" i="1" dirty="0"/>
              <a:t> </a:t>
            </a:r>
            <a:r>
              <a:rPr lang="en-US" sz="3600" b="1" i="1" dirty="0"/>
              <a:t>THANK FOR YOUR ATTENTION</a:t>
            </a:r>
            <a:r>
              <a:rPr lang="ru-RU" sz="3600" b="1" i="1" dirty="0"/>
              <a:t>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886AED-2738-4107-93F7-2504617FEC0A}"/>
              </a:ext>
            </a:extLst>
          </p:cNvPr>
          <p:cNvSpPr txBox="1"/>
          <p:nvPr/>
        </p:nvSpPr>
        <p:spPr>
          <a:xfrm>
            <a:off x="518067" y="6207381"/>
            <a:ext cx="11401170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The research was supported by a grant from the Russian Science Foundation (Project No. 26–72–10002)</a:t>
            </a:r>
            <a:endParaRPr lang="ru-RU" sz="2000" b="1" dirty="0"/>
          </a:p>
        </p:txBody>
      </p:sp>
      <p:sp>
        <p:nvSpPr>
          <p:cNvPr id="5" name="Wang, W., Li, J., Liu, H., &amp; Ge, S. (2020). Advancing Versatile Ferroelectric Materials Toward Biomedical Applications. Advanced Science, 8(1), 2003074.">
            <a:extLst>
              <a:ext uri="{FF2B5EF4-FFF2-40B4-BE49-F238E27FC236}">
                <a16:creationId xmlns:a16="http://schemas.microsoft.com/office/drawing/2014/main" id="{91011CCD-847C-B3E3-6BB7-ECD848E687A5}"/>
              </a:ext>
            </a:extLst>
          </p:cNvPr>
          <p:cNvSpPr/>
          <p:nvPr/>
        </p:nvSpPr>
        <p:spPr>
          <a:xfrm>
            <a:off x="108234" y="597594"/>
            <a:ext cx="2699830" cy="441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2003" tIns="42003" rIns="42003" bIns="42003" anchor="ctr">
            <a:spAutoFit/>
          </a:bodyPr>
          <a:lstStyle>
            <a:lvl1pPr>
              <a:defRPr sz="1300" b="1" i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 defTabSz="75602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158" dirty="0">
                <a:solidFill>
                  <a:prstClr val="black"/>
                </a:solidFill>
              </a:rPr>
              <a:t>A. Oleinik</a:t>
            </a:r>
            <a:r>
              <a:rPr lang="ru-RU" sz="1158" dirty="0">
                <a:solidFill>
                  <a:prstClr val="black"/>
                </a:solidFill>
              </a:rPr>
              <a:t>,</a:t>
            </a:r>
            <a:r>
              <a:rPr lang="en-US" sz="1158" dirty="0">
                <a:solidFill>
                  <a:prstClr val="black"/>
                </a:solidFill>
              </a:rPr>
              <a:t> et. al.</a:t>
            </a:r>
            <a:r>
              <a:rPr lang="ru-RU" sz="1158" dirty="0">
                <a:solidFill>
                  <a:prstClr val="black"/>
                </a:solidFill>
              </a:rPr>
              <a:t> </a:t>
            </a:r>
            <a:r>
              <a:rPr lang="en-US" sz="1158" dirty="0">
                <a:solidFill>
                  <a:prstClr val="black"/>
                </a:solidFill>
              </a:rPr>
              <a:t>J. App. Phys., 132, 204101 (2022).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0CC4169-DBFD-4849-AC31-5338D9E54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840" y="1298660"/>
            <a:ext cx="1080000" cy="1080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591BFDF-A221-BD48-3AC3-2799B0F4B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014" y="3752333"/>
            <a:ext cx="1080000" cy="1080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EC861CF-4C21-24CA-C561-D283E6DEAE2F}"/>
              </a:ext>
            </a:extLst>
          </p:cNvPr>
          <p:cNvSpPr txBox="1"/>
          <p:nvPr/>
        </p:nvSpPr>
        <p:spPr>
          <a:xfrm>
            <a:off x="1119401" y="2838427"/>
            <a:ext cx="227922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A.N. Oleinik,</a:t>
            </a:r>
            <a:r>
              <a:rPr lang="ru-RU" sz="12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et.al.</a:t>
            </a:r>
            <a:r>
              <a:rPr lang="en-GB" sz="12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en-US" sz="12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Nuclear Instruments and Methods in Physics Research A 1065 (2024) 169537</a:t>
            </a:r>
            <a:endParaRPr lang="ru-RU" sz="1200" b="1" i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7546B6-CD44-39EC-9744-7A7C60C9D222}"/>
              </a:ext>
            </a:extLst>
          </p:cNvPr>
          <p:cNvSpPr txBox="1"/>
          <p:nvPr/>
        </p:nvSpPr>
        <p:spPr>
          <a:xfrm>
            <a:off x="8367754" y="2827173"/>
            <a:ext cx="27844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P.G. Shapovalov</a:t>
            </a:r>
            <a:r>
              <a:rPr lang="ru-RU" sz="12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et.al.</a:t>
            </a:r>
            <a:r>
              <a:rPr lang="en-GB" sz="12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en-US" sz="12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Journal of Instrumentation 19 C09001 2024</a:t>
            </a:r>
            <a:endParaRPr lang="ru-RU" sz="1200" b="1" i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7DE82DE-24C3-DCCA-FB25-B9939F56A4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7483" y="3668109"/>
            <a:ext cx="1080000" cy="1080000"/>
          </a:xfrm>
          <a:prstGeom prst="rect">
            <a:avLst/>
          </a:prstGeom>
        </p:spPr>
      </p:pic>
      <p:sp>
        <p:nvSpPr>
          <p:cNvPr id="11" name="TextBox 26">
            <a:extLst>
              <a:ext uri="{FF2B5EF4-FFF2-40B4-BE49-F238E27FC236}">
                <a16:creationId xmlns:a16="http://schemas.microsoft.com/office/drawing/2014/main" id="{2E69D7B5-8367-A29A-3DDC-E93EFD2E2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96459" y="708533"/>
            <a:ext cx="32873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1200" b="1" i="1" dirty="0">
                <a:solidFill>
                  <a:srgbClr val="3333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А. </a:t>
            </a:r>
            <a:r>
              <a:rPr lang="en-GB" altLang="ru-RU" sz="1200" b="1" i="1" dirty="0">
                <a:solidFill>
                  <a:srgbClr val="3333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Oleinik, M.E. Gilts, et.al., </a:t>
            </a:r>
            <a:r>
              <a:rPr lang="en-GB" altLang="ru-RU" sz="1200" b="1" i="1" dirty="0" err="1">
                <a:solidFill>
                  <a:srgbClr val="3333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Europhysics</a:t>
            </a:r>
            <a:r>
              <a:rPr lang="en-GB" altLang="ru-RU" sz="1200" b="1" i="1" dirty="0">
                <a:solidFill>
                  <a:srgbClr val="3333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Letters, (2023) 142 34001</a:t>
            </a:r>
            <a:endParaRPr lang="ru-RU" altLang="ru-RU" sz="1200" b="1" i="1" dirty="0">
              <a:solidFill>
                <a:srgbClr val="33333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2" name="Рисунок 27">
            <a:extLst>
              <a:ext uri="{FF2B5EF4-FFF2-40B4-BE49-F238E27FC236}">
                <a16:creationId xmlns:a16="http://schemas.microsoft.com/office/drawing/2014/main" id="{859F6FB2-203F-3D74-572E-5131A5168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7483" y="1298658"/>
            <a:ext cx="1080001" cy="1080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5958A97-0CAB-F24D-080C-EE4DEEB1B0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4288" y="4550285"/>
            <a:ext cx="1440000" cy="1440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792FE18-180B-57AA-55C9-064A3F903DA6}"/>
              </a:ext>
            </a:extLst>
          </p:cNvPr>
          <p:cNvSpPr txBox="1"/>
          <p:nvPr/>
        </p:nvSpPr>
        <p:spPr>
          <a:xfrm>
            <a:off x="3204134" y="3968906"/>
            <a:ext cx="51825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i="1" dirty="0" err="1"/>
              <a:t>Karataev</a:t>
            </a:r>
            <a:r>
              <a:rPr lang="en-US" sz="1200" b="1" i="1" dirty="0"/>
              <a:t>, P., Ali, M., Fedorov, K. et al. Quasi-continuous X-ray generation in LiTaO3-based pyroelectric accelerator driven by periodically varying temperature. Sci Rep 15, 31209 (2025). </a:t>
            </a:r>
          </a:p>
        </p:txBody>
      </p:sp>
    </p:spTree>
    <p:extLst>
      <p:ext uri="{BB962C8B-B14F-4D97-AF65-F5344CB8AC3E}">
        <p14:creationId xmlns:p14="http://schemas.microsoft.com/office/powerpoint/2010/main" val="13123563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79465</TotalTime>
  <Words>1162</Words>
  <Application>Microsoft Office PowerPoint</Application>
  <PresentationFormat>Широкоэкранный</PresentationFormat>
  <Paragraphs>147</Paragraphs>
  <Slides>16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Helvetica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andreioleinik</dc:creator>
  <cp:lastModifiedBy>Андрей Олейник</cp:lastModifiedBy>
  <cp:revision>67</cp:revision>
  <dcterms:created xsi:type="dcterms:W3CDTF">2022-04-26T11:23:44Z</dcterms:created>
  <dcterms:modified xsi:type="dcterms:W3CDTF">2026-10-29T06:18:28Z</dcterms:modified>
</cp:coreProperties>
</file>