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1"/>
  </p:sldMasterIdLst>
  <p:notesMasterIdLst>
    <p:notesMasterId r:id="rId14"/>
  </p:notesMasterIdLst>
  <p:sldIdLst>
    <p:sldId id="258" r:id="rId2"/>
    <p:sldId id="260" r:id="rId3"/>
    <p:sldId id="271" r:id="rId4"/>
    <p:sldId id="267" r:id="rId5"/>
    <p:sldId id="274" r:id="rId6"/>
    <p:sldId id="275" r:id="rId7"/>
    <p:sldId id="268" r:id="rId8"/>
    <p:sldId id="276" r:id="rId9"/>
    <p:sldId id="277" r:id="rId10"/>
    <p:sldId id="263" r:id="rId11"/>
    <p:sldId id="265" r:id="rId12"/>
    <p:sldId id="270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E6E6E6"/>
    <a:srgbClr val="E5E5E5"/>
    <a:srgbClr val="E46C2A"/>
    <a:srgbClr val="FF7300"/>
    <a:srgbClr val="0055BB"/>
    <a:srgbClr val="0061AF"/>
    <a:srgbClr val="8F9092"/>
    <a:srgbClr val="DDDEDE"/>
    <a:srgbClr val="22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107" d="100"/>
          <a:sy n="107" d="100"/>
        </p:scale>
        <p:origin x="708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4D66-D9E5-4667-9064-1FA1719E0BD3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E7D4-B21C-4BD7-9A12-1E838174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9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E7D4-B21C-4BD7-9A12-1E8381743F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6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F2143-0EB3-C69D-C830-2E8289972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13FB8B-CF91-DFDE-3265-32FE7EFC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05399-0FDD-A6C1-EC8C-A3AC304B7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8A355-0861-CD82-3ECF-ADBCB808E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E7D4-B21C-4BD7-9A12-1E8381743F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0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E0AEB-6084-10B6-692A-5D78FBB6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5C3E767-36E1-C706-8E33-E3F55E584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320B38-34CB-5C3E-64D4-C9D0256B4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9AF6D0-1933-81A9-1F4B-10543874B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E7D4-B21C-4BD7-9A12-1E8381743F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4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3" y="4539714"/>
            <a:ext cx="8045925" cy="2169825"/>
          </a:xfrm>
        </p:spPr>
        <p:txBody>
          <a:bodyPr/>
          <a:lstStyle/>
          <a:p>
            <a:r>
              <a:rPr lang="ru-RU" dirty="0">
                <a:latin typeface="Montserrat" panose="020B0604020202020204" charset="-52"/>
              </a:rPr>
              <a:t>Студент: Кораблев Денис Б22-102</a:t>
            </a:r>
          </a:p>
          <a:p>
            <a:r>
              <a:rPr lang="ru-RU" dirty="0">
                <a:latin typeface="Montserrat" panose="020B0604020202020204" charset="-52"/>
              </a:rPr>
              <a:t>Научный руководитель: ассистент кафедры </a:t>
            </a:r>
          </a:p>
          <a:p>
            <a:r>
              <a:rPr lang="ru-RU" dirty="0" err="1">
                <a:latin typeface="Montserrat" panose="020B0604020202020204" charset="-52"/>
              </a:rPr>
              <a:t>к.ф-м.н</a:t>
            </a:r>
            <a:r>
              <a:rPr lang="ru-RU" dirty="0">
                <a:latin typeface="Montserrat" panose="020B0604020202020204" charset="-52"/>
              </a:rPr>
              <a:t>. Долганов Г.Д.</a:t>
            </a:r>
          </a:p>
          <a:p>
            <a:r>
              <a:rPr lang="ru-RU" dirty="0">
                <a:latin typeface="Montserrat" panose="020B0604020202020204" charset="-52"/>
              </a:rPr>
              <a:t>Научный консультант: старший преподаватель Мачулин И.Н. 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3" y="3198167"/>
            <a:ext cx="10932559" cy="1200329"/>
          </a:xfrm>
        </p:spPr>
        <p:txBody>
          <a:bodyPr/>
          <a:lstStyle/>
          <a:p>
            <a:r>
              <a:rPr lang="ru-RU" dirty="0"/>
              <a:t>Моделирование </a:t>
            </a:r>
            <a:r>
              <a:rPr lang="ru-RU" dirty="0" err="1"/>
              <a:t>световыхода</a:t>
            </a:r>
            <a:r>
              <a:rPr lang="ru-RU" dirty="0"/>
              <a:t> в детекторе РЭД-100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шаги в работе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324" y="1378093"/>
            <a:ext cx="11157299" cy="3347070"/>
          </a:xfrm>
        </p:spPr>
        <p:txBody>
          <a:bodyPr/>
          <a:lstStyle/>
          <a:p>
            <a:endParaRPr lang="en-US" sz="2400" dirty="0"/>
          </a:p>
          <a:p>
            <a:pPr marL="1143000" lvl="1" indent="-457200">
              <a:buAutoNum type="arabicPeriod"/>
            </a:pPr>
            <a:r>
              <a:rPr lang="ru-RU" sz="2000" dirty="0">
                <a:latin typeface="Montserrat" panose="00000500000000000000" pitchFamily="2" charset="-52"/>
              </a:rPr>
              <a:t>Моделирование дрейфа электронов в </a:t>
            </a:r>
            <a:r>
              <a:rPr lang="en-US" sz="2000" dirty="0">
                <a:latin typeface="Montserrat" panose="00000500000000000000" pitchFamily="2" charset="-52"/>
              </a:rPr>
              <a:t>L</a:t>
            </a:r>
            <a:r>
              <a:rPr lang="ru-RU" sz="2000" dirty="0">
                <a:latin typeface="Montserrat" panose="00000500000000000000" pitchFamily="2" charset="-52"/>
              </a:rPr>
              <a:t>А</a:t>
            </a:r>
            <a:r>
              <a:rPr lang="en-US" sz="2000" dirty="0">
                <a:latin typeface="Montserrat" panose="00000500000000000000" pitchFamily="2" charset="-52"/>
              </a:rPr>
              <a:t>r </a:t>
            </a:r>
            <a:r>
              <a:rPr lang="ru-RU" sz="2000" dirty="0">
                <a:latin typeface="Montserrat" panose="00000500000000000000" pitchFamily="2" charset="-52"/>
              </a:rPr>
              <a:t>для определения их начальных координат в газовой области</a:t>
            </a:r>
            <a:r>
              <a:rPr lang="en-US" sz="2000" dirty="0">
                <a:latin typeface="Montserrat" panose="00000500000000000000" pitchFamily="2" charset="-52"/>
              </a:rPr>
              <a:t>.</a:t>
            </a:r>
            <a:endParaRPr lang="ru-RU" sz="2000" dirty="0">
              <a:latin typeface="Montserrat" panose="00000500000000000000" pitchFamily="2" charset="-52"/>
            </a:endParaRPr>
          </a:p>
          <a:p>
            <a:pPr marL="1143000" lvl="1" indent="-457200">
              <a:buAutoNum type="arabicPeriod"/>
            </a:pPr>
            <a:r>
              <a:rPr lang="ru-RU" sz="2000" dirty="0">
                <a:latin typeface="Montserrat" panose="00000500000000000000" pitchFamily="2" charset="-52"/>
              </a:rPr>
              <a:t>Сравнение результатов моделирования с экспериментальными данными</a:t>
            </a:r>
          </a:p>
          <a:p>
            <a:pPr marL="1143000" lvl="1" indent="-457200">
              <a:buAutoNum type="arabicPeriod"/>
            </a:pPr>
            <a:r>
              <a:rPr lang="ru-RU" sz="2000" dirty="0">
                <a:latin typeface="Montserrat" panose="00000500000000000000" pitchFamily="2" charset="-52"/>
              </a:rPr>
              <a:t>Моделирование неоднородности </a:t>
            </a:r>
            <a:r>
              <a:rPr lang="ru-RU" sz="2000" dirty="0" err="1">
                <a:latin typeface="Montserrat" panose="00000500000000000000" pitchFamily="2" charset="-52"/>
              </a:rPr>
              <a:t>световыхода</a:t>
            </a:r>
            <a:r>
              <a:rPr lang="ru-RU" sz="2000" dirty="0">
                <a:latin typeface="Montserrat" panose="00000500000000000000" pitchFamily="2" charset="-52"/>
              </a:rPr>
              <a:t> для смещенных сеток гейтов</a:t>
            </a:r>
            <a:endParaRPr lang="en-US" sz="2000" dirty="0">
              <a:latin typeface="Montserrat" panose="00000500000000000000" pitchFamily="2" charset="-52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8217" y="6083856"/>
            <a:ext cx="1936889" cy="646331"/>
          </a:xfrm>
        </p:spPr>
        <p:txBody>
          <a:bodyPr/>
          <a:lstStyle/>
          <a:p>
            <a:r>
              <a:rPr lang="ru-RU" dirty="0"/>
              <a:t>Москва, 2024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5693101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652A2-E350-456E-64F8-3B90FA32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Приложение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6CFA9-5540-9E28-65F8-35A2A9AF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32" y="1395317"/>
            <a:ext cx="4039069" cy="5103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39CF8-8701-D603-BF68-7094DD93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3052"/>
            <a:ext cx="7646124" cy="291801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446E818-D0CD-D777-869C-AADBDF4B84A4}"/>
              </a:ext>
            </a:extLst>
          </p:cNvPr>
          <p:cNvSpPr txBox="1">
            <a:spLocks/>
          </p:cNvSpPr>
          <p:nvPr/>
        </p:nvSpPr>
        <p:spPr>
          <a:xfrm>
            <a:off x="1604830" y="5501062"/>
            <a:ext cx="526492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8. Схема взаимодействия аргона в детекторе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7FCC913-821C-6E0B-B82C-D852DC8B01AB}"/>
              </a:ext>
            </a:extLst>
          </p:cNvPr>
          <p:cNvSpPr txBox="1">
            <a:spLocks/>
          </p:cNvSpPr>
          <p:nvPr/>
        </p:nvSpPr>
        <p:spPr>
          <a:xfrm>
            <a:off x="8139182" y="6368094"/>
            <a:ext cx="298601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9. Схема классификации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275695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Эксперимент РЭД-100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CFD5D05-32DE-29A5-9E7A-0802F774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5047"/>
            <a:ext cx="5852764" cy="51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A3315F3-3347-710E-C3C8-A9616409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7" y="1428237"/>
            <a:ext cx="5161990" cy="51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9FB8C6F-42A8-47D2-3774-DBE46085E9DA}"/>
              </a:ext>
            </a:extLst>
          </p:cNvPr>
          <p:cNvSpPr txBox="1">
            <a:spLocks/>
          </p:cNvSpPr>
          <p:nvPr/>
        </p:nvSpPr>
        <p:spPr>
          <a:xfrm>
            <a:off x="2322006" y="6615488"/>
            <a:ext cx="203484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1. Схема детектора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2FFDD65-9682-5ABB-45FC-DD1029DAB1CD}"/>
              </a:ext>
            </a:extLst>
          </p:cNvPr>
          <p:cNvSpPr txBox="1">
            <a:spLocks/>
          </p:cNvSpPr>
          <p:nvPr/>
        </p:nvSpPr>
        <p:spPr>
          <a:xfrm>
            <a:off x="7725138" y="6590227"/>
            <a:ext cx="31221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2. Пример регистрации событий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D33D2-F1FC-7BC0-56A6-445D40B0C373}"/>
              </a:ext>
            </a:extLst>
          </p:cNvPr>
          <p:cNvSpPr txBox="1"/>
          <p:nvPr/>
        </p:nvSpPr>
        <p:spPr>
          <a:xfrm>
            <a:off x="961994" y="5063378"/>
            <a:ext cx="156714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6E6E6E"/>
                </a:solidFill>
                <a:latin typeface="Montserrat" panose="00000500000000000000" pitchFamily="2" charset="-52"/>
              </a:rPr>
              <a:t>аргона</a:t>
            </a:r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1C61F-8886-E357-F19D-9CE77801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</a:t>
            </a:r>
            <a:r>
              <a:rPr lang="ru-RU" dirty="0" err="1"/>
              <a:t>НИРСа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3592A4-02AA-2580-9C63-552C76CBA5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1727716"/>
            <a:ext cx="11237982" cy="283154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/>
              <a:t>Проведение моделирования дрейфов электронов в газовом кармане</a:t>
            </a:r>
            <a:r>
              <a:rPr lang="en-US" sz="2800" dirty="0"/>
              <a:t> </a:t>
            </a:r>
            <a:r>
              <a:rPr lang="ru-RU" sz="2800" dirty="0"/>
              <a:t>детектора РЭД-100</a:t>
            </a:r>
          </a:p>
          <a:p>
            <a:pPr marL="342900" indent="-342900">
              <a:buAutoNum type="arabicPeriod"/>
            </a:pPr>
            <a:r>
              <a:rPr lang="ru-RU" sz="2800" dirty="0"/>
              <a:t>Моделирование </a:t>
            </a:r>
            <a:r>
              <a:rPr lang="ru-RU" sz="2800" dirty="0" err="1"/>
              <a:t>световыхода</a:t>
            </a:r>
            <a:r>
              <a:rPr lang="ru-RU" sz="2800" dirty="0"/>
              <a:t> для электронов, выпущенных из центра ячейки</a:t>
            </a:r>
          </a:p>
          <a:p>
            <a:pPr marL="342900" indent="-342900">
              <a:buAutoNum type="arabicPeriod"/>
            </a:pPr>
            <a:r>
              <a:rPr lang="ru-RU" sz="2800" dirty="0"/>
              <a:t>Оценка зависимости </a:t>
            </a:r>
            <a:r>
              <a:rPr lang="ru-RU" sz="2800" dirty="0" err="1"/>
              <a:t>световыхода</a:t>
            </a:r>
            <a:r>
              <a:rPr lang="ru-RU" sz="2800" dirty="0"/>
              <a:t> от уровня жидкого аргона в детекторе</a:t>
            </a:r>
          </a:p>
        </p:txBody>
      </p:sp>
    </p:spTree>
    <p:extLst>
      <p:ext uri="{BB962C8B-B14F-4D97-AF65-F5344CB8AC3E}">
        <p14:creationId xmlns:p14="http://schemas.microsoft.com/office/powerpoint/2010/main" val="194888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1BE1A-38C9-4822-C253-356EC7A4E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BBC169-1240-543A-C7B1-16CC1BEF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Использование ПО </a:t>
            </a:r>
            <a:r>
              <a:rPr lang="en-US" dirty="0"/>
              <a:t>COMSOL </a:t>
            </a:r>
            <a:r>
              <a:rPr lang="ru-RU" dirty="0"/>
              <a:t>для моделирования электрического поля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A5418E57-946C-06D3-F94F-50D36C9F1239}"/>
              </a:ext>
            </a:extLst>
          </p:cNvPr>
          <p:cNvSpPr txBox="1">
            <a:spLocks/>
          </p:cNvSpPr>
          <p:nvPr/>
        </p:nvSpPr>
        <p:spPr>
          <a:xfrm>
            <a:off x="2357865" y="6346547"/>
            <a:ext cx="301199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3. Начальная расчетная сетка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052B0C2-332E-A817-23DD-8BE3B77D3F81}"/>
              </a:ext>
            </a:extLst>
          </p:cNvPr>
          <p:cNvSpPr txBox="1">
            <a:spLocks/>
          </p:cNvSpPr>
          <p:nvPr/>
        </p:nvSpPr>
        <p:spPr>
          <a:xfrm>
            <a:off x="7449668" y="6452732"/>
            <a:ext cx="390861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4. Геометрия оптимизированной модели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4D76D-572D-0025-39EA-C71E23C1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3" y="1356595"/>
            <a:ext cx="5814130" cy="498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5F350-6F4B-AE73-F7F4-9E53C9339555}"/>
              </a:ext>
            </a:extLst>
          </p:cNvPr>
          <p:cNvSpPr txBox="1"/>
          <p:nvPr/>
        </p:nvSpPr>
        <p:spPr>
          <a:xfrm>
            <a:off x="3123536" y="1552699"/>
            <a:ext cx="106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tserrat" panose="00000500000000000000" pitchFamily="2" charset="-52"/>
              </a:rPr>
              <a:t>GAr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20789-5FA2-6499-FE61-C47570956D4C}"/>
              </a:ext>
            </a:extLst>
          </p:cNvPr>
          <p:cNvSpPr txBox="1"/>
          <p:nvPr/>
        </p:nvSpPr>
        <p:spPr>
          <a:xfrm>
            <a:off x="3159396" y="5326840"/>
            <a:ext cx="103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tserrat" panose="00000500000000000000" pitchFamily="2" charset="-52"/>
              </a:rPr>
              <a:t>LAr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694862-1264-B45A-4593-87D2BBC6A6B3}"/>
              </a:ext>
            </a:extLst>
          </p:cNvPr>
          <p:cNvCxnSpPr>
            <a:cxnSpLocks/>
          </p:cNvCxnSpPr>
          <p:nvPr/>
        </p:nvCxnSpPr>
        <p:spPr>
          <a:xfrm>
            <a:off x="4567321" y="4538946"/>
            <a:ext cx="0" cy="4303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523FF1-7FD8-C9C5-44CD-9D1590D335FB}"/>
              </a:ext>
            </a:extLst>
          </p:cNvPr>
          <p:cNvSpPr txBox="1"/>
          <p:nvPr/>
        </p:nvSpPr>
        <p:spPr>
          <a:xfrm rot="16200000">
            <a:off x="4359029" y="4533087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E6E6E"/>
                </a:solidFill>
                <a:latin typeface="Montserrat" panose="00000500000000000000" pitchFamily="2" charset="-52"/>
              </a:rPr>
              <a:t>3 мм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A15B028-1FFE-0AD1-EBDA-B14526810C54}"/>
              </a:ext>
            </a:extLst>
          </p:cNvPr>
          <p:cNvCxnSpPr>
            <a:cxnSpLocks/>
          </p:cNvCxnSpPr>
          <p:nvPr/>
        </p:nvCxnSpPr>
        <p:spPr>
          <a:xfrm>
            <a:off x="2311256" y="3523129"/>
            <a:ext cx="0" cy="13805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266CD1-F9BA-FEAD-78A1-F6A45EF26025}"/>
              </a:ext>
            </a:extLst>
          </p:cNvPr>
          <p:cNvSpPr txBox="1"/>
          <p:nvPr/>
        </p:nvSpPr>
        <p:spPr>
          <a:xfrm rot="16200000">
            <a:off x="1574302" y="3870519"/>
            <a:ext cx="101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11 мм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57ED47E-0518-45AB-02B9-8B85087B0A11}"/>
              </a:ext>
            </a:extLst>
          </p:cNvPr>
          <p:cNvCxnSpPr>
            <a:cxnSpLocks/>
          </p:cNvCxnSpPr>
          <p:nvPr/>
        </p:nvCxnSpPr>
        <p:spPr>
          <a:xfrm flipH="1">
            <a:off x="4189954" y="2316261"/>
            <a:ext cx="740677" cy="307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B347E8-576E-BD8E-025D-76C474A5EFAE}"/>
              </a:ext>
            </a:extLst>
          </p:cNvPr>
          <p:cNvSpPr txBox="1"/>
          <p:nvPr/>
        </p:nvSpPr>
        <p:spPr>
          <a:xfrm>
            <a:off x="4420103" y="1907990"/>
            <a:ext cx="146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E6E6E"/>
                </a:solidFill>
                <a:latin typeface="Montserrat" panose="00000500000000000000" pitchFamily="2" charset="-52"/>
              </a:rPr>
              <a:t>7000 В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B878ED2-3A6C-F960-6097-34685C3A1C51}"/>
              </a:ext>
            </a:extLst>
          </p:cNvPr>
          <p:cNvCxnSpPr>
            <a:cxnSpLocks/>
          </p:cNvCxnSpPr>
          <p:nvPr/>
        </p:nvCxnSpPr>
        <p:spPr>
          <a:xfrm flipH="1">
            <a:off x="4056014" y="3872753"/>
            <a:ext cx="1448315" cy="1096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8948DE5-CBBF-C8F9-C2B9-D826962C137F}"/>
              </a:ext>
            </a:extLst>
          </p:cNvPr>
          <p:cNvCxnSpPr>
            <a:cxnSpLocks/>
          </p:cNvCxnSpPr>
          <p:nvPr/>
        </p:nvCxnSpPr>
        <p:spPr>
          <a:xfrm flipH="1">
            <a:off x="3833289" y="3872753"/>
            <a:ext cx="1671040" cy="482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88A16C8-F0E9-2E10-791F-40368B56B676}"/>
              </a:ext>
            </a:extLst>
          </p:cNvPr>
          <p:cNvSpPr txBox="1"/>
          <p:nvPr/>
        </p:nvSpPr>
        <p:spPr>
          <a:xfrm>
            <a:off x="5549717" y="3641920"/>
            <a:ext cx="146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E6E6E"/>
                </a:solidFill>
                <a:latin typeface="Montserrat" panose="00000500000000000000" pitchFamily="2" charset="-52"/>
              </a:rPr>
              <a:t>-4000 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77754F-C770-FDFC-4536-C0D0D299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71" y="1383811"/>
            <a:ext cx="3793552" cy="4959905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60E75E1-AEE2-3E65-29E4-C6DA8AB51D3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662829" y="2977363"/>
            <a:ext cx="1841500" cy="50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9E21E3-F716-7C9D-7DDD-4EECAE08FA19}"/>
              </a:ext>
            </a:extLst>
          </p:cNvPr>
          <p:cNvSpPr txBox="1"/>
          <p:nvPr/>
        </p:nvSpPr>
        <p:spPr>
          <a:xfrm>
            <a:off x="5504329" y="2623420"/>
            <a:ext cx="146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Граница </a:t>
            </a:r>
            <a:r>
              <a:rPr lang="en-US" sz="2000" b="1" dirty="0" err="1">
                <a:solidFill>
                  <a:srgbClr val="6E6E6E"/>
                </a:solidFill>
                <a:latin typeface="Montserrat" panose="00000500000000000000" pitchFamily="2" charset="-52"/>
              </a:rPr>
              <a:t>LAr-GAr</a:t>
            </a:r>
            <a:endParaRPr lang="ru-RU" sz="2000" b="1" dirty="0">
              <a:solidFill>
                <a:srgbClr val="6E6E6E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4AADF05-9F59-74D0-542F-2F3540498A62}"/>
              </a:ext>
            </a:extLst>
          </p:cNvPr>
          <p:cNvCxnSpPr>
            <a:cxnSpLocks/>
          </p:cNvCxnSpPr>
          <p:nvPr/>
        </p:nvCxnSpPr>
        <p:spPr>
          <a:xfrm>
            <a:off x="2311256" y="2698376"/>
            <a:ext cx="0" cy="8153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F30155-10E5-8C19-CD52-D28854B375FC}"/>
              </a:ext>
            </a:extLst>
          </p:cNvPr>
          <p:cNvSpPr txBox="1"/>
          <p:nvPr/>
        </p:nvSpPr>
        <p:spPr>
          <a:xfrm rot="16200000">
            <a:off x="1605079" y="2785241"/>
            <a:ext cx="101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5</a:t>
            </a:r>
            <a:r>
              <a:rPr lang="ru-RU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 мм</a:t>
            </a:r>
          </a:p>
        </p:txBody>
      </p:sp>
    </p:spTree>
    <p:extLst>
      <p:ext uri="{BB962C8B-B14F-4D97-AF65-F5344CB8AC3E}">
        <p14:creationId xmlns:p14="http://schemas.microsoft.com/office/powerpoint/2010/main" val="231061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14EC-1F43-0B1E-04B4-B25C6F4A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629802-9508-2944-CD30-90C2EBE2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359101"/>
            <a:ext cx="9068522" cy="523220"/>
          </a:xfrm>
        </p:spPr>
        <p:txBody>
          <a:bodyPr/>
          <a:lstStyle/>
          <a:p>
            <a:r>
              <a:rPr lang="ru-RU" dirty="0"/>
              <a:t>Вид треков дрейфа электронов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E76CA-BC6E-4B00-B811-E8772CDFC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2" y="1369662"/>
            <a:ext cx="5705661" cy="489986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2C2133-4044-9D97-E844-C6671A8BF3CE}"/>
              </a:ext>
            </a:extLst>
          </p:cNvPr>
          <p:cNvSpPr txBox="1">
            <a:spLocks/>
          </p:cNvSpPr>
          <p:nvPr/>
        </p:nvSpPr>
        <p:spPr>
          <a:xfrm>
            <a:off x="1666222" y="6452732"/>
            <a:ext cx="302110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5. Пример линий напряженности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C7AE33-870C-AC98-AB7B-4DF706D06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53" y="1369662"/>
            <a:ext cx="4152467" cy="4885088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0027DF66-26F3-4867-E58A-BAA3439032E7}"/>
              </a:ext>
            </a:extLst>
          </p:cNvPr>
          <p:cNvSpPr txBox="1">
            <a:spLocks/>
          </p:cNvSpPr>
          <p:nvPr/>
        </p:nvSpPr>
        <p:spPr>
          <a:xfrm>
            <a:off x="7416233" y="6356383"/>
            <a:ext cx="3021107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US" sz="1100" dirty="0"/>
              <a:t>6</a:t>
            </a:r>
            <a:r>
              <a:rPr lang="ru-RU" sz="1100" dirty="0"/>
              <a:t>. Конфигурация ЭП в моделируемой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7868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3762B-AF47-94BC-D412-96650510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EA64B4-5722-C1AD-EFEB-8C32FD44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Исследование числа ЭЛ-фотонов в разных точках траектории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D0A6E261-37CB-D179-ECE9-CB65DB33C4D2}"/>
              </a:ext>
            </a:extLst>
          </p:cNvPr>
          <p:cNvSpPr txBox="1">
            <a:spLocks/>
          </p:cNvSpPr>
          <p:nvPr/>
        </p:nvSpPr>
        <p:spPr>
          <a:xfrm>
            <a:off x="1880814" y="5793200"/>
            <a:ext cx="396393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7. Кумулятивное число фотонов от длины пути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Текст 3">
                <a:extLst>
                  <a:ext uri="{FF2B5EF4-FFF2-40B4-BE49-F238E27FC236}">
                    <a16:creationId xmlns:a16="http://schemas.microsoft.com/office/drawing/2014/main" id="{D87D3967-37D7-92D1-C5AD-4D94FA6415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2120" y="2433852"/>
                <a:ext cx="4168589" cy="3465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/>
                  <a:t>Моделировалось 100 фотонов, испущенных из центра ячейки.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18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ru-RU" sz="1800" i="0" dirty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ru-RU" sz="180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func>
                        <m:funcPr>
                          <m:ctrlPr>
                            <a:rPr lang="ru-RU" sz="1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800" i="0" dirty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ru-RU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ru-RU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ru-RU" sz="1800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 dirty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1800" i="0" dirty="0">
                                      <a:latin typeface="Cambria Math" panose="02040503050406030204" pitchFamily="18" charset="0"/>
                                    </a:rPr>
                                    <m:t>th</m:t>
                                  </m:r>
                                </m:sub>
                              </m:sSub>
                              <m:r>
                                <a:rPr lang="ru-RU" sz="1800" i="0" dirty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ru-RU" sz="1800" dirty="0"/>
                </a:br>
                <a:br>
                  <a:rPr lang="ru-RU" sz="1800" dirty="0"/>
                </a:br>
                <a:r>
                  <a:rPr lang="ru-RU" sz="1800" dirty="0"/>
                  <a:t>На графике видно, что в начале зависимость прямая, что соответствует зоне с однородным ЭП, затем плато – зона с пониженным полем, резкий рост в конце – зона вблизи анодной сетки</a:t>
                </a:r>
              </a:p>
            </p:txBody>
          </p:sp>
        </mc:Choice>
        <mc:Fallback>
          <p:sp>
            <p:nvSpPr>
              <p:cNvPr id="14" name="Текст 3">
                <a:extLst>
                  <a:ext uri="{FF2B5EF4-FFF2-40B4-BE49-F238E27FC236}">
                    <a16:creationId xmlns:a16="http://schemas.microsoft.com/office/drawing/2014/main" id="{D87D3967-37D7-92D1-C5AD-4D94FA64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120" y="2433852"/>
                <a:ext cx="4168589" cy="3465308"/>
              </a:xfrm>
              <a:prstGeom prst="rect">
                <a:avLst/>
              </a:prstGeom>
              <a:blipFill>
                <a:blip r:embed="rId3"/>
                <a:stretch>
                  <a:fillRect l="-1316" t="-703" b="-1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4FCC35-EDC1-2669-B7A1-C8B21009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230394"/>
            <a:ext cx="7562335" cy="32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9E02-47B6-E56E-8A91-03DF08F7A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EDFE99-5D73-75E5-3E49-C9BAE89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Исследование зависимости </a:t>
            </a:r>
            <a:r>
              <a:rPr lang="ru-RU" dirty="0" err="1"/>
              <a:t>световыхода</a:t>
            </a:r>
            <a:r>
              <a:rPr lang="ru-RU" dirty="0"/>
              <a:t> от расстояния до центра ячейки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D09AF59B-D7B8-7B25-71EE-76875966801D}"/>
              </a:ext>
            </a:extLst>
          </p:cNvPr>
          <p:cNvSpPr txBox="1">
            <a:spLocks/>
          </p:cNvSpPr>
          <p:nvPr/>
        </p:nvSpPr>
        <p:spPr>
          <a:xfrm>
            <a:off x="1944818" y="6436825"/>
            <a:ext cx="490837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8. Зависимость числа ЭЛ-фотонов от расстояния до центра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F9F0E478-809C-0AF0-0DC9-E94C59474FF0}"/>
              </a:ext>
            </a:extLst>
          </p:cNvPr>
          <p:cNvSpPr txBox="1">
            <a:spLocks/>
          </p:cNvSpPr>
          <p:nvPr/>
        </p:nvSpPr>
        <p:spPr>
          <a:xfrm>
            <a:off x="7862047" y="1992246"/>
            <a:ext cx="4168589" cy="2893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Моделировалось</a:t>
            </a:r>
            <a:r>
              <a:rPr lang="en-US" sz="1800" dirty="0"/>
              <a:t>:</a:t>
            </a:r>
            <a:endParaRPr lang="ru-RU" sz="1800" dirty="0"/>
          </a:p>
          <a:p>
            <a:r>
              <a:rPr lang="ru-RU" sz="1800" dirty="0"/>
              <a:t>4000 электронов, распределенных по всей площади ячейки</a:t>
            </a:r>
          </a:p>
          <a:p>
            <a:endParaRPr lang="ru-RU" sz="1800" dirty="0"/>
          </a:p>
          <a:p>
            <a:r>
              <a:rPr lang="ru-RU" sz="1800" dirty="0"/>
              <a:t>Результаты</a:t>
            </a:r>
            <a:r>
              <a:rPr lang="en-US" sz="1800" dirty="0"/>
              <a:t>:</a:t>
            </a:r>
            <a:endParaRPr lang="ru-RU" sz="1800" dirty="0"/>
          </a:p>
          <a:p>
            <a:r>
              <a:rPr lang="ru-RU" sz="1800" dirty="0"/>
              <a:t>Разброс числа ЭЛ-фотонов составляет примерно 10% от среднего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06D25-9A75-240B-20A1-2E70913A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1" y="1244476"/>
            <a:ext cx="6301946" cy="51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0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43E97-48C5-6270-08BD-77F0EB0E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58B328-A3E9-8079-4FA4-1043B689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Сравнение неоднородностей </a:t>
            </a:r>
            <a:r>
              <a:rPr lang="ru-RU" dirty="0" err="1"/>
              <a:t>световыхода</a:t>
            </a:r>
            <a:r>
              <a:rPr lang="ru-RU" dirty="0"/>
              <a:t> для различных уровней жидкого аргона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992D7764-B512-18F9-8B8D-F22F0524307B}"/>
              </a:ext>
            </a:extLst>
          </p:cNvPr>
          <p:cNvSpPr txBox="1">
            <a:spLocks/>
          </p:cNvSpPr>
          <p:nvPr/>
        </p:nvSpPr>
        <p:spPr>
          <a:xfrm>
            <a:off x="4055603" y="6123923"/>
            <a:ext cx="426049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US" sz="1100" dirty="0"/>
              <a:t>9</a:t>
            </a:r>
            <a:r>
              <a:rPr lang="ru-RU" sz="1100" dirty="0"/>
              <a:t>. Тепловые карты для различных уровней </a:t>
            </a:r>
            <a:r>
              <a:rPr lang="en-US" sz="1100" dirty="0"/>
              <a:t>Lar </a:t>
            </a:r>
            <a:endParaRPr lang="ru-RU" sz="110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E5939F3-BD37-65E7-3C3B-9C1CB38BD510}"/>
              </a:ext>
            </a:extLst>
          </p:cNvPr>
          <p:cNvSpPr txBox="1">
            <a:spLocks/>
          </p:cNvSpPr>
          <p:nvPr/>
        </p:nvSpPr>
        <p:spPr>
          <a:xfrm>
            <a:off x="1149792" y="5602730"/>
            <a:ext cx="153162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12 мм над гейтом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E264581E-16AA-DAEB-9115-5E98D1F609E7}"/>
              </a:ext>
            </a:extLst>
          </p:cNvPr>
          <p:cNvSpPr txBox="1">
            <a:spLocks/>
          </p:cNvSpPr>
          <p:nvPr/>
        </p:nvSpPr>
        <p:spPr>
          <a:xfrm>
            <a:off x="5330188" y="5733535"/>
            <a:ext cx="153162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8 мм над гейтом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E21FE84B-146B-DB96-A4D2-B999D207D51D}"/>
              </a:ext>
            </a:extLst>
          </p:cNvPr>
          <p:cNvSpPr txBox="1">
            <a:spLocks/>
          </p:cNvSpPr>
          <p:nvPr/>
        </p:nvSpPr>
        <p:spPr>
          <a:xfrm>
            <a:off x="9260385" y="5578016"/>
            <a:ext cx="153162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2 мм над гейтом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7A03E-8B0C-DCC6-C3C2-021F85F4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29" y="1787876"/>
            <a:ext cx="4215180" cy="3725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1936A1-3245-05B2-3CEB-9AFBD6991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17" y="1787876"/>
            <a:ext cx="4380118" cy="3640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D3CB54-7A2C-9F1F-9678-49523FA89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876"/>
            <a:ext cx="3880312" cy="36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0B34-86C9-2A0D-8C92-958FCE3EE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A5299C-7595-0725-4F65-923A26D3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Сравнение числа фотонов для различных уровней </a:t>
            </a:r>
            <a:r>
              <a:rPr lang="en-US" dirty="0" err="1"/>
              <a:t>LAr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19AA39-B467-8A62-A429-D5ABE8B4B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2" y="1342274"/>
            <a:ext cx="6975950" cy="4547286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F99F8BD6-7808-1AB7-279D-EDB7CA535BC9}"/>
              </a:ext>
            </a:extLst>
          </p:cNvPr>
          <p:cNvSpPr txBox="1">
            <a:spLocks/>
          </p:cNvSpPr>
          <p:nvPr/>
        </p:nvSpPr>
        <p:spPr>
          <a:xfrm>
            <a:off x="1741155" y="1342274"/>
            <a:ext cx="469938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</a:rPr>
              <a:t>Зависимость среднего числа фотонов от уровня </a:t>
            </a:r>
            <a:r>
              <a:rPr lang="en-US" sz="1100" dirty="0" err="1">
                <a:solidFill>
                  <a:schemeClr val="tx1"/>
                </a:solidFill>
              </a:rPr>
              <a:t>LAr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253C14EF-2B2D-E12B-5768-ACF43363EBE0}"/>
              </a:ext>
            </a:extLst>
          </p:cNvPr>
          <p:cNvSpPr txBox="1">
            <a:spLocks/>
          </p:cNvSpPr>
          <p:nvPr/>
        </p:nvSpPr>
        <p:spPr>
          <a:xfrm>
            <a:off x="1219192" y="6003264"/>
            <a:ext cx="574330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10. Зависимость числа фотонов от уровня жидкого аргона в детекторе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2725C24B-31C7-0982-6E77-90DABCCC2351}"/>
              </a:ext>
            </a:extLst>
          </p:cNvPr>
          <p:cNvSpPr txBox="1">
            <a:spLocks/>
          </p:cNvSpPr>
          <p:nvPr/>
        </p:nvSpPr>
        <p:spPr>
          <a:xfrm>
            <a:off x="7799295" y="2828835"/>
            <a:ext cx="4168589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Полученная зависимость монотонно убывает, т.к. число ЭЛ-фотонов зависит от толщины газового кармана в детекторе.</a:t>
            </a:r>
          </a:p>
        </p:txBody>
      </p:sp>
    </p:spTree>
    <p:extLst>
      <p:ext uri="{BB962C8B-B14F-4D97-AF65-F5344CB8AC3E}">
        <p14:creationId xmlns:p14="http://schemas.microsoft.com/office/powerpoint/2010/main" val="365038929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367</Words>
  <Application>Microsoft Office PowerPoint</Application>
  <PresentationFormat>Широкоэкранный</PresentationFormat>
  <Paragraphs>61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Cambria Math</vt:lpstr>
      <vt:lpstr>Шаблон МИФИ</vt:lpstr>
      <vt:lpstr>Презентация PowerPoint</vt:lpstr>
      <vt:lpstr>Эксперимент РЭД-100</vt:lpstr>
      <vt:lpstr>Задачи НИРСа</vt:lpstr>
      <vt:lpstr>Использование ПО COMSOL для моделирования электрического поля</vt:lpstr>
      <vt:lpstr>Вид треков дрейфа электронов</vt:lpstr>
      <vt:lpstr>Исследование числа ЭЛ-фотонов в разных точках траектории</vt:lpstr>
      <vt:lpstr>Исследование зависимости световыхода от расстояния до центра ячейки</vt:lpstr>
      <vt:lpstr>Сравнение неоднородностей световыхода для различных уровней жидкого аргона</vt:lpstr>
      <vt:lpstr>Сравнение числа фотонов для различных уровней LAr</vt:lpstr>
      <vt:lpstr>Дальнейшие шаги в работе</vt:lpstr>
      <vt:lpstr>Презентация PowerPoint</vt:lpstr>
      <vt:lpstr>Приложение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Denis Korablev</cp:lastModifiedBy>
  <cp:revision>64</cp:revision>
  <dcterms:created xsi:type="dcterms:W3CDTF">2020-05-28T16:18:16Z</dcterms:created>
  <dcterms:modified xsi:type="dcterms:W3CDTF">2026-05-07T20:37:11Z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