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</p:sldMasterIdLst>
  <p:notesMasterIdLst>
    <p:notesMasterId r:id="rId16"/>
  </p:notesMasterIdLst>
  <p:sldIdLst>
    <p:sldId id="256" r:id="rId3"/>
    <p:sldId id="257" r:id="rId4"/>
    <p:sldId id="258" r:id="rId5"/>
    <p:sldId id="263" r:id="rId6"/>
    <p:sldId id="266" r:id="rId7"/>
    <p:sldId id="269" r:id="rId8"/>
    <p:sldId id="267" r:id="rId9"/>
    <p:sldId id="270" r:id="rId10"/>
    <p:sldId id="268" r:id="rId11"/>
    <p:sldId id="264" r:id="rId12"/>
    <p:sldId id="265" r:id="rId13"/>
    <p:sldId id="259" r:id="rId14"/>
    <p:sldId id="271" r:id="rId15"/>
  </p:sldIdLst>
  <p:sldSz cx="12192000" cy="6858000"/>
  <p:notesSz cx="6858000" cy="9144000"/>
  <p:embeddedFontLst>
    <p:embeddedFont>
      <p:font typeface="Montserrat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63"/>
    <p:restoredTop sz="94682"/>
  </p:normalViewPr>
  <p:slideViewPr>
    <p:cSldViewPr snapToGrid="0">
      <p:cViewPr>
        <p:scale>
          <a:sx n="84" d="100"/>
          <a:sy n="84" d="100"/>
        </p:scale>
        <p:origin x="1304" y="93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d04023ae9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d04023ae9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da5bae3b4_0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5da5bae3b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>
          <a:extLst>
            <a:ext uri="{FF2B5EF4-FFF2-40B4-BE49-F238E27FC236}">
              <a16:creationId xmlns:a16="http://schemas.microsoft.com/office/drawing/2014/main" id="{6C45A569-3C6D-929E-E93D-1CED6F1D1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d04023ae9_0_236:notes">
            <a:extLst>
              <a:ext uri="{FF2B5EF4-FFF2-40B4-BE49-F238E27FC236}">
                <a16:creationId xmlns:a16="http://schemas.microsoft.com/office/drawing/2014/main" id="{9412485F-2141-4207-7F89-AA9B74E7BF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d04023ae9_0_236:notes">
            <a:extLst>
              <a:ext uri="{FF2B5EF4-FFF2-40B4-BE49-F238E27FC236}">
                <a16:creationId xmlns:a16="http://schemas.microsoft.com/office/drawing/2014/main" id="{F5FBA1AF-AFF9-CD1D-6D85-B8FC9A51DB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496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>
          <a:extLst>
            <a:ext uri="{FF2B5EF4-FFF2-40B4-BE49-F238E27FC236}">
              <a16:creationId xmlns:a16="http://schemas.microsoft.com/office/drawing/2014/main" id="{E351A932-BC07-4027-9506-A736FA783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d04023ae9_0_236:notes">
            <a:extLst>
              <a:ext uri="{FF2B5EF4-FFF2-40B4-BE49-F238E27FC236}">
                <a16:creationId xmlns:a16="http://schemas.microsoft.com/office/drawing/2014/main" id="{58FFAFEA-613A-C248-C5A3-681A793865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d04023ae9_0_236:notes">
            <a:extLst>
              <a:ext uri="{FF2B5EF4-FFF2-40B4-BE49-F238E27FC236}">
                <a16:creationId xmlns:a16="http://schemas.microsoft.com/office/drawing/2014/main" id="{B2220375-E2E0-DE08-819E-B9521BE6A0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50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d04023ae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d04023ae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b355f8c6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b355f8c6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d04023ae9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d04023ae9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2799BE3D-1110-219C-69D8-A9C8C69B3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d04023ae9_0_322:notes">
            <a:extLst>
              <a:ext uri="{FF2B5EF4-FFF2-40B4-BE49-F238E27FC236}">
                <a16:creationId xmlns:a16="http://schemas.microsoft.com/office/drawing/2014/main" id="{8AC98749-4FB8-3BA6-DA6E-76A86DC5DC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5d04023ae9_0_322:notes">
            <a:extLst>
              <a:ext uri="{FF2B5EF4-FFF2-40B4-BE49-F238E27FC236}">
                <a16:creationId xmlns:a16="http://schemas.microsoft.com/office/drawing/2014/main" id="{F3C71A9B-1E94-9433-7684-4969C2C677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23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D86C8224-CD70-A42F-1334-8DAEF8CBE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d04023ae9_0_328:notes">
            <a:extLst>
              <a:ext uri="{FF2B5EF4-FFF2-40B4-BE49-F238E27FC236}">
                <a16:creationId xmlns:a16="http://schemas.microsoft.com/office/drawing/2014/main" id="{62B07131-DED1-5351-0924-5971FE46F1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d04023ae9_0_328:notes">
            <a:extLst>
              <a:ext uri="{FF2B5EF4-FFF2-40B4-BE49-F238E27FC236}">
                <a16:creationId xmlns:a16="http://schemas.microsoft.com/office/drawing/2014/main" id="{26B66207-0D42-7BC3-EF65-FD85D3ADBA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27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B15FD7C1-A78A-C5C4-154B-AC6F2F90F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d04023ae9_0_328:notes">
            <a:extLst>
              <a:ext uri="{FF2B5EF4-FFF2-40B4-BE49-F238E27FC236}">
                <a16:creationId xmlns:a16="http://schemas.microsoft.com/office/drawing/2014/main" id="{E4E8B21F-A6B7-E0D6-7F9F-25FC00E12B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d04023ae9_0_328:notes">
            <a:extLst>
              <a:ext uri="{FF2B5EF4-FFF2-40B4-BE49-F238E27FC236}">
                <a16:creationId xmlns:a16="http://schemas.microsoft.com/office/drawing/2014/main" id="{36CF3313-DF88-1CA0-93B8-56B0740C59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9950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ADD59C9D-606F-FF4A-20E9-F48A2464A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d04023ae9_0_328:notes">
            <a:extLst>
              <a:ext uri="{FF2B5EF4-FFF2-40B4-BE49-F238E27FC236}">
                <a16:creationId xmlns:a16="http://schemas.microsoft.com/office/drawing/2014/main" id="{0D8D95A4-E4BF-9106-2922-974FEF2B39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d04023ae9_0_328:notes">
            <a:extLst>
              <a:ext uri="{FF2B5EF4-FFF2-40B4-BE49-F238E27FC236}">
                <a16:creationId xmlns:a16="http://schemas.microsoft.com/office/drawing/2014/main" id="{35EDA05E-9F04-B74E-09E1-9D1C7B0CAC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731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131E7C67-40EF-1341-7143-FC4C10368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d04023ae9_0_328:notes">
            <a:extLst>
              <a:ext uri="{FF2B5EF4-FFF2-40B4-BE49-F238E27FC236}">
                <a16:creationId xmlns:a16="http://schemas.microsoft.com/office/drawing/2014/main" id="{0E935E00-02B5-1FAA-DE35-3E5BECA673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d04023ae9_0_328:notes">
            <a:extLst>
              <a:ext uri="{FF2B5EF4-FFF2-40B4-BE49-F238E27FC236}">
                <a16:creationId xmlns:a16="http://schemas.microsoft.com/office/drawing/2014/main" id="{0AD426E4-E051-E7CB-87DC-76FC2E9A86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644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9425" y="2898000"/>
            <a:ext cx="4752575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194" y="558606"/>
            <a:ext cx="2484000" cy="16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"/>
          <p:cNvSpPr txBox="1">
            <a:spLocks noGrp="1"/>
          </p:cNvSpPr>
          <p:nvPr>
            <p:ph type="body" idx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body" idx="2"/>
          </p:nvPr>
        </p:nvSpPr>
        <p:spPr>
          <a:xfrm>
            <a:off x="560194" y="2567225"/>
            <a:ext cx="26947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3"/>
          </p:nvPr>
        </p:nvSpPr>
        <p:spPr>
          <a:xfrm>
            <a:off x="560194" y="3198167"/>
            <a:ext cx="29360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9425" y="2898000"/>
            <a:ext cx="4752576" cy="39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194" y="558606"/>
            <a:ext cx="2483999" cy="1655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560194" y="6083856"/>
            <a:ext cx="165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560194" y="2567225"/>
            <a:ext cx="269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3"/>
          </p:nvPr>
        </p:nvSpPr>
        <p:spPr>
          <a:xfrm>
            <a:off x="560194" y="3198167"/>
            <a:ext cx="29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Шапка с атомом">
  <p:cSld name="Шапка с атомом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/>
          <p:nvPr/>
        </p:nvSpPr>
        <p:spPr>
          <a:xfrm>
            <a:off x="11641138" y="6453188"/>
            <a:ext cx="4155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500" b="0" i="0" u="none" strike="noStrike" cap="none">
                <a:solidFill>
                  <a:srgbClr val="8F909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500" b="0" i="0" u="none" strike="noStrike" cap="none">
              <a:solidFill>
                <a:srgbClr val="8F909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3" name="Google Shape;83;p13"/>
          <p:cNvPicPr preferRelativeResize="0"/>
          <p:nvPr/>
        </p:nvPicPr>
        <p:blipFill rotWithShape="1">
          <a:blip r:embed="rId2">
            <a:alphaModFix/>
          </a:blip>
          <a:srcRect l="86779" t="32381" r="-4360" b="40680"/>
          <a:stretch/>
        </p:blipFill>
        <p:spPr>
          <a:xfrm>
            <a:off x="0" y="1269807"/>
            <a:ext cx="982786" cy="150549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3"/>
          <p:cNvSpPr/>
          <p:nvPr/>
        </p:nvSpPr>
        <p:spPr>
          <a:xfrm>
            <a:off x="-1" y="-1"/>
            <a:ext cx="12192000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rgbClr val="0055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t="23653" b="46858"/>
          <a:stretch/>
        </p:blipFill>
        <p:spPr>
          <a:xfrm>
            <a:off x="8040340" y="-1"/>
            <a:ext cx="4151662" cy="12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 l="61575" t="1513" r="20844" b="88431"/>
          <a:stretch/>
        </p:blipFill>
        <p:spPr>
          <a:xfrm>
            <a:off x="0" y="6296025"/>
            <a:ext cx="982786" cy="56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l="5148" t="45097" r="86065" b="31852"/>
          <a:stretch/>
        </p:blipFill>
        <p:spPr>
          <a:xfrm>
            <a:off x="11703437" y="3382263"/>
            <a:ext cx="491219" cy="128823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559572" y="359101"/>
            <a:ext cx="1108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559572" y="1729294"/>
            <a:ext cx="1348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238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22A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2"/>
          </p:nvPr>
        </p:nvSpPr>
        <p:spPr>
          <a:xfrm>
            <a:off x="559572" y="2409034"/>
            <a:ext cx="16500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Шапка с логотипом без коня (синяя)">
  <p:cSld name="Шапка с логотипом без коня (синяя)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-1" y="-1"/>
            <a:ext cx="12192000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2762" y="170399"/>
            <a:ext cx="1656001" cy="8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3">
            <a:alphaModFix/>
          </a:blip>
          <a:srcRect l="86779" t="32381" r="-4360" b="40680"/>
          <a:stretch/>
        </p:blipFill>
        <p:spPr>
          <a:xfrm>
            <a:off x="0" y="1269807"/>
            <a:ext cx="982786" cy="150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l="61575" t="1513" r="20844" b="88431"/>
          <a:stretch/>
        </p:blipFill>
        <p:spPr>
          <a:xfrm>
            <a:off x="0" y="6296025"/>
            <a:ext cx="982786" cy="56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4">
            <a:alphaModFix/>
          </a:blip>
          <a:srcRect l="5148" t="45097" r="86065" b="31852"/>
          <a:stretch/>
        </p:blipFill>
        <p:spPr>
          <a:xfrm>
            <a:off x="11703437" y="3382263"/>
            <a:ext cx="491219" cy="12882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559572" y="359101"/>
            <a:ext cx="9173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559572" y="1729294"/>
            <a:ext cx="1348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BEE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BB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238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22A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2"/>
          </p:nvPr>
        </p:nvSpPr>
        <p:spPr>
          <a:xfrm>
            <a:off x="559572" y="2409034"/>
            <a:ext cx="16500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11641138" y="6453188"/>
            <a:ext cx="4155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500" b="0" i="0" u="none" strike="noStrike" cap="none">
                <a:solidFill>
                  <a:srgbClr val="8F909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500" b="0" i="0" u="none" strike="noStrike" cap="none">
              <a:solidFill>
                <a:srgbClr val="8F909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Шапка с логотипом без коня (белая)">
  <p:cSld name="Шапка с логотипом без коня (белая)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5"/>
          <p:cNvPicPr preferRelativeResize="0"/>
          <p:nvPr/>
        </p:nvPicPr>
        <p:blipFill rotWithShape="1">
          <a:blip r:embed="rId2">
            <a:alphaModFix/>
          </a:blip>
          <a:srcRect l="86779" t="32381" r="-4360" b="40680"/>
          <a:stretch/>
        </p:blipFill>
        <p:spPr>
          <a:xfrm>
            <a:off x="0" y="1269807"/>
            <a:ext cx="982786" cy="150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2">
            <a:alphaModFix/>
          </a:blip>
          <a:srcRect l="61575" t="1513" r="20844" b="88431"/>
          <a:stretch/>
        </p:blipFill>
        <p:spPr>
          <a:xfrm>
            <a:off x="0" y="6296025"/>
            <a:ext cx="982786" cy="56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l="5148" t="45097" r="86065" b="31852"/>
          <a:stretch/>
        </p:blipFill>
        <p:spPr>
          <a:xfrm>
            <a:off x="11703437" y="3382263"/>
            <a:ext cx="491219" cy="128823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559572" y="359101"/>
            <a:ext cx="920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2800"/>
              <a:buFont typeface="Montserrat"/>
              <a:buNone/>
              <a:defRPr sz="28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85138" y="170399"/>
            <a:ext cx="1656001" cy="8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559572" y="1729294"/>
            <a:ext cx="1348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BEE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BB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238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22A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2"/>
          </p:nvPr>
        </p:nvSpPr>
        <p:spPr>
          <a:xfrm>
            <a:off x="559572" y="2409034"/>
            <a:ext cx="16500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>
            <a:off x="11641138" y="6453188"/>
            <a:ext cx="4155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500" b="0" i="0" u="none" strike="noStrike" cap="none">
                <a:solidFill>
                  <a:srgbClr val="8F909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500" b="0" i="0" u="none" strike="noStrike" cap="none">
              <a:solidFill>
                <a:srgbClr val="8F909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Шапка с логотипом коня (белая)">
  <p:cSld name="Шапка с логотипом коня (белая)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6"/>
          <p:cNvPicPr preferRelativeResize="0"/>
          <p:nvPr/>
        </p:nvPicPr>
        <p:blipFill rotWithShape="1">
          <a:blip r:embed="rId2">
            <a:alphaModFix/>
          </a:blip>
          <a:srcRect l="86779" t="32381" r="-4360" b="40680"/>
          <a:stretch/>
        </p:blipFill>
        <p:spPr>
          <a:xfrm>
            <a:off x="0" y="1269807"/>
            <a:ext cx="982786" cy="150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2">
            <a:alphaModFix/>
          </a:blip>
          <a:srcRect l="61575" t="1513" r="20844" b="88431"/>
          <a:stretch/>
        </p:blipFill>
        <p:spPr>
          <a:xfrm>
            <a:off x="0" y="6296025"/>
            <a:ext cx="982786" cy="56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l="5148" t="45097" r="86065" b="31852"/>
          <a:stretch/>
        </p:blipFill>
        <p:spPr>
          <a:xfrm>
            <a:off x="11703437" y="3382263"/>
            <a:ext cx="491219" cy="1288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559572" y="359101"/>
            <a:ext cx="890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2A"/>
              </a:buClr>
              <a:buSzPts val="2800"/>
              <a:buFont typeface="Montserrat"/>
              <a:buNone/>
              <a:defRPr sz="2800" b="1" i="0" u="none" strike="noStrike" cap="none">
                <a:solidFill>
                  <a:srgbClr val="E46C2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559572" y="1729294"/>
            <a:ext cx="1348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BEE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BB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238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22A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2"/>
          </p:nvPr>
        </p:nvSpPr>
        <p:spPr>
          <a:xfrm>
            <a:off x="559572" y="2409034"/>
            <a:ext cx="16500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956" y="-135287"/>
            <a:ext cx="2376075" cy="1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/>
          <p:nvPr/>
        </p:nvSpPr>
        <p:spPr>
          <a:xfrm>
            <a:off x="11641138" y="6453188"/>
            <a:ext cx="4155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500" b="0" i="0" u="none" strike="noStrike" cap="none">
                <a:solidFill>
                  <a:srgbClr val="8F909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500" b="0" i="0" u="none" strike="noStrike" cap="none">
              <a:solidFill>
                <a:srgbClr val="8F909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Шапка с логотипом коня (серая)">
  <p:cSld name="Шапка с логотипом коня (серая)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/>
          <p:nvPr/>
        </p:nvSpPr>
        <p:spPr>
          <a:xfrm>
            <a:off x="-1" y="-1"/>
            <a:ext cx="12192000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2">
            <a:alphaModFix/>
          </a:blip>
          <a:srcRect l="86779" t="32381" r="-4360" b="40680"/>
          <a:stretch/>
        </p:blipFill>
        <p:spPr>
          <a:xfrm>
            <a:off x="0" y="1269807"/>
            <a:ext cx="982786" cy="150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2">
            <a:alphaModFix/>
          </a:blip>
          <a:srcRect l="61575" t="1513" r="20844" b="88431"/>
          <a:stretch/>
        </p:blipFill>
        <p:spPr>
          <a:xfrm>
            <a:off x="0" y="6296025"/>
            <a:ext cx="982786" cy="56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l="5148" t="45097" r="86065" b="31852"/>
          <a:stretch/>
        </p:blipFill>
        <p:spPr>
          <a:xfrm>
            <a:off x="11703437" y="3382263"/>
            <a:ext cx="491219" cy="128823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559572" y="359101"/>
            <a:ext cx="9032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2800"/>
              <a:buFont typeface="Montserrat"/>
              <a:buNone/>
              <a:defRPr sz="28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559572" y="1729294"/>
            <a:ext cx="13485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BEE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BB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238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222A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2"/>
          </p:nvPr>
        </p:nvSpPr>
        <p:spPr>
          <a:xfrm>
            <a:off x="559572" y="2409034"/>
            <a:ext cx="16500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7" name="Google Shape;12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956" y="-144001"/>
            <a:ext cx="2376075" cy="1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/>
          <p:nvPr/>
        </p:nvSpPr>
        <p:spPr>
          <a:xfrm>
            <a:off x="11641138" y="6453188"/>
            <a:ext cx="4155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500" b="0" i="0" u="none" strike="noStrike" cap="none">
                <a:solidFill>
                  <a:srgbClr val="8F909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500" b="0" i="0" u="none" strike="noStrike" cap="none">
              <a:solidFill>
                <a:srgbClr val="8F909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Титульный слайд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6418217" y="6083856"/>
            <a:ext cx="165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2"/>
          </p:nvPr>
        </p:nvSpPr>
        <p:spPr>
          <a:xfrm>
            <a:off x="6418217" y="2567225"/>
            <a:ext cx="269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3"/>
          </p:nvPr>
        </p:nvSpPr>
        <p:spPr>
          <a:xfrm>
            <a:off x="6418217" y="3198167"/>
            <a:ext cx="29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69250"/>
            <a:ext cx="5886992" cy="408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ключительный слайд">
  <p:cSld name="Заключительный слайд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9425" y="2898000"/>
            <a:ext cx="4752576" cy="396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>
            <a:spLocks noGrp="1"/>
          </p:cNvSpPr>
          <p:nvPr>
            <p:ph type="body" idx="1"/>
          </p:nvPr>
        </p:nvSpPr>
        <p:spPr>
          <a:xfrm>
            <a:off x="560194" y="3105834"/>
            <a:ext cx="29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_Титульный слайд 2">
  <p:cSld name="eng_Титульный слайд 2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6418217" y="6083856"/>
            <a:ext cx="165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2"/>
          </p:nvPr>
        </p:nvSpPr>
        <p:spPr>
          <a:xfrm>
            <a:off x="6418217" y="2567225"/>
            <a:ext cx="269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3"/>
          </p:nvPr>
        </p:nvSpPr>
        <p:spPr>
          <a:xfrm>
            <a:off x="6418217" y="3198167"/>
            <a:ext cx="29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69250"/>
            <a:ext cx="5888429" cy="40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Шапка с атомом">
  <p:cSld name="Шапка с атомом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1641138" y="6453188"/>
            <a:ext cx="4154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8F909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0" i="0" u="none" strike="noStrike" cap="none">
              <a:solidFill>
                <a:srgbClr val="8F909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55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 t="23654" b="46857"/>
          <a:stretch/>
        </p:blipFill>
        <p:spPr>
          <a:xfrm>
            <a:off x="8040340" y="-1"/>
            <a:ext cx="4151660" cy="122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59572" y="359101"/>
            <a:ext cx="110815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Шапка с логотипом без коня (синяя)">
  <p:cSld name="Шапка с логотипом без коня (синяя)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2762" y="170399"/>
            <a:ext cx="1656000" cy="8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4">
            <a:alphaModFix/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559572" y="359101"/>
            <a:ext cx="91735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BEE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BB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11641138" y="6453188"/>
            <a:ext cx="4154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8F909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0" i="0" u="none" strike="noStrike" cap="none">
              <a:solidFill>
                <a:srgbClr val="8F909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Шапка с логотипом без коня (белая)">
  <p:cSld name="Шапка с логотипом без коня (белая)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559572" y="359101"/>
            <a:ext cx="91998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2800"/>
              <a:buFont typeface="Montserrat"/>
              <a:buNone/>
              <a:defRPr sz="28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85138" y="170399"/>
            <a:ext cx="1656000" cy="8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BEE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BB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11641138" y="6453188"/>
            <a:ext cx="4154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8F909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0" i="0" u="none" strike="noStrike" cap="none">
              <a:solidFill>
                <a:srgbClr val="8F909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Шапка с логотипом коня (белая)">
  <p:cSld name="Шапка с логотипом коня (белая)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559572" y="359101"/>
            <a:ext cx="89009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2A"/>
              </a:buClr>
              <a:buSzPts val="2800"/>
              <a:buFont typeface="Montserrat"/>
              <a:buNone/>
              <a:defRPr sz="2800" b="1" i="0" u="none" strike="noStrike" cap="none">
                <a:solidFill>
                  <a:srgbClr val="E46C2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BEE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BB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956" y="-135287"/>
            <a:ext cx="2376074" cy="1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/>
          <p:nvPr/>
        </p:nvSpPr>
        <p:spPr>
          <a:xfrm>
            <a:off x="11641138" y="6453188"/>
            <a:ext cx="4154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8F909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0" i="0" u="none" strike="noStrike" cap="none">
              <a:solidFill>
                <a:srgbClr val="8F909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Шапка с логотипом коня (серая)">
  <p:cSld name="Шапка с логотипом коня (серая)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-1" y="-1"/>
            <a:ext cx="12192001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2">
            <a:alphaModFix/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3">
            <a:alphaModFix/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559572" y="359101"/>
            <a:ext cx="90328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2800"/>
              <a:buFont typeface="Montserrat"/>
              <a:buNone/>
              <a:defRPr sz="28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BEE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BB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2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8" name="Google Shape;5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956" y="-144001"/>
            <a:ext cx="2376074" cy="1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/>
          <p:cNvSpPr/>
          <p:nvPr/>
        </p:nvSpPr>
        <p:spPr>
          <a:xfrm>
            <a:off x="11641138" y="6453188"/>
            <a:ext cx="4154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8F909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0" i="0" u="none" strike="noStrike" cap="none">
              <a:solidFill>
                <a:srgbClr val="8F909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Титульный слайд 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418217" y="6083856"/>
            <a:ext cx="16498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418217" y="2567225"/>
            <a:ext cx="26947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6418217" y="3198167"/>
            <a:ext cx="29360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69250"/>
            <a:ext cx="5886994" cy="408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ключительный слайд">
  <p:cSld name="Заключительный слайд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9425" y="2898000"/>
            <a:ext cx="4752575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560194" y="3105834"/>
            <a:ext cx="29360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_Титульный слайд 1">
  <p:cSld name="eng_Титульный слайд 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9425" y="2898000"/>
            <a:ext cx="4752576" cy="3960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560194" y="6083856"/>
            <a:ext cx="165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2"/>
          </p:nvPr>
        </p:nvSpPr>
        <p:spPr>
          <a:xfrm>
            <a:off x="560194" y="2567225"/>
            <a:ext cx="269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3"/>
          </p:nvPr>
        </p:nvSpPr>
        <p:spPr>
          <a:xfrm>
            <a:off x="560194" y="3198167"/>
            <a:ext cx="29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55B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3" name="Google Shape;7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572" y="558606"/>
            <a:ext cx="2616703" cy="165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1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347">
          <p15:clr>
            <a:srgbClr val="F26B43"/>
          </p15:clr>
        </p15:guide>
        <p15:guide id="6" pos="73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1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347">
          <p15:clr>
            <a:srgbClr val="F26B43"/>
          </p15:clr>
        </p15:guide>
        <p15:guide id="6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body" idx="3"/>
          </p:nvPr>
        </p:nvSpPr>
        <p:spPr>
          <a:xfrm>
            <a:off x="745899" y="2248525"/>
            <a:ext cx="8920200" cy="1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Первичные черные дыры как источники гамма-излучения</a:t>
            </a:r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2"/>
          </p:nvPr>
        </p:nvSpPr>
        <p:spPr>
          <a:xfrm>
            <a:off x="745900" y="3891575"/>
            <a:ext cx="6576300" cy="1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>
                <a:solidFill>
                  <a:schemeClr val="dk1"/>
                </a:solidFill>
              </a:rPr>
              <a:t>Васильева Е.В.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>
                <a:solidFill>
                  <a:schemeClr val="dk1"/>
                </a:solidFill>
              </a:rPr>
              <a:t>Б22-102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>
                <a:solidFill>
                  <a:schemeClr val="dk1"/>
                </a:solidFill>
              </a:rPr>
              <a:t>Научный руководитель: Кириллов А.А.</a:t>
            </a:r>
            <a:endParaRPr/>
          </a:p>
        </p:txBody>
      </p:sp>
      <p:sp>
        <p:nvSpPr>
          <p:cNvPr id="152" name="Google Shape;152;p22"/>
          <p:cNvSpPr txBox="1"/>
          <p:nvPr/>
        </p:nvSpPr>
        <p:spPr>
          <a:xfrm>
            <a:off x="745896" y="5955367"/>
            <a:ext cx="1731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rPr>
              <a:t>Москва, 202</a:t>
            </a:r>
            <a:r>
              <a:rPr lang="en-US" dirty="0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dirty="0">
              <a:solidFill>
                <a:srgbClr val="A5A5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>
            <a:spLocks noGrp="1"/>
          </p:cNvSpPr>
          <p:nvPr>
            <p:ph type="title"/>
          </p:nvPr>
        </p:nvSpPr>
        <p:spPr>
          <a:xfrm>
            <a:off x="559572" y="359101"/>
            <a:ext cx="9173700" cy="523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Заключение</a:t>
            </a:r>
            <a:endParaRPr dirty="0"/>
          </a:p>
        </p:txBody>
      </p:sp>
      <p:sp>
        <p:nvSpPr>
          <p:cNvPr id="211" name="Google Shape;211;p30"/>
          <p:cNvSpPr txBox="1"/>
          <p:nvPr/>
        </p:nvSpPr>
        <p:spPr>
          <a:xfrm>
            <a:off x="559572" y="2274853"/>
            <a:ext cx="10893600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2400"/>
              <a:buFont typeface="Montserrat"/>
              <a:buChar char="●"/>
            </a:pPr>
            <a:r>
              <a:rPr lang="ru-RU" sz="2400" dirty="0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rPr>
              <a:t>Получены ограничения на параметры модели по плотности и по вкладу в диффузный гамма-фон.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2400"/>
              <a:buFont typeface="Montserrat"/>
              <a:buChar char="●"/>
            </a:pPr>
            <a:endParaRPr lang="ru-RU" sz="2400" dirty="0">
              <a:solidFill>
                <a:srgbClr val="222A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762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2400"/>
            </a:pPr>
            <a:r>
              <a:rPr lang="ru-RU" sz="2400" dirty="0">
                <a:solidFill>
                  <a:srgbClr val="222A3F"/>
                </a:solidFill>
                <a:latin typeface="Montserrat"/>
                <a:ea typeface="Montserrat"/>
                <a:cs typeface="Montserrat"/>
                <a:sym typeface="Montserrat"/>
              </a:rPr>
              <a:t>К диплому планируется учесть возможность предсказания точечных источников в данной модели.  </a:t>
            </a:r>
            <a:endParaRPr sz="2400" dirty="0">
              <a:solidFill>
                <a:srgbClr val="222A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>
            <a:spLocks noGrp="1"/>
          </p:cNvSpPr>
          <p:nvPr>
            <p:ph type="body" idx="1"/>
          </p:nvPr>
        </p:nvSpPr>
        <p:spPr>
          <a:xfrm>
            <a:off x="6964754" y="6104876"/>
            <a:ext cx="225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900"/>
              <a:buNone/>
            </a:pPr>
            <a:r>
              <a:rPr lang="ru-RU" dirty="0"/>
              <a:t>Москва, 202</a:t>
            </a:r>
            <a:r>
              <a:rPr lang="en-US"/>
              <a:t>6</a:t>
            </a:r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body" idx="2"/>
          </p:nvPr>
        </p:nvSpPr>
        <p:spPr>
          <a:xfrm>
            <a:off x="6418217" y="2567225"/>
            <a:ext cx="2694900" cy="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A5A5A5"/>
              </a:buClr>
              <a:buSzPts val="2400"/>
              <a:buNone/>
            </a:pP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3"/>
          </p:nvPr>
        </p:nvSpPr>
        <p:spPr>
          <a:xfrm>
            <a:off x="6418217" y="3198167"/>
            <a:ext cx="3913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BB"/>
              </a:buClr>
              <a:buSzPts val="3600"/>
              <a:buNone/>
            </a:pPr>
            <a:r>
              <a:rPr lang="ru-RU"/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>
          <a:extLst>
            <a:ext uri="{FF2B5EF4-FFF2-40B4-BE49-F238E27FC236}">
              <a16:creationId xmlns:a16="http://schemas.microsoft.com/office/drawing/2014/main" id="{AD72631C-5AD6-C5DC-A997-4B63375DF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>
            <a:extLst>
              <a:ext uri="{FF2B5EF4-FFF2-40B4-BE49-F238E27FC236}">
                <a16:creationId xmlns:a16="http://schemas.microsoft.com/office/drawing/2014/main" id="{D3E89D79-8272-25C1-FA64-448FF2EACD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871" y="98726"/>
            <a:ext cx="12231600" cy="104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Распределение спектрального индекса </a:t>
            </a:r>
            <a:endParaRPr/>
          </a:p>
          <a:p>
            <a:pPr marL="0" lvl="0" indent="0" algn="l" rtl="0">
              <a:spcBef>
                <a:spcPts val="700"/>
              </a:spcBef>
              <a:spcAft>
                <a:spcPts val="700"/>
              </a:spcAft>
              <a:buNone/>
            </a:pPr>
            <a:r>
              <a:rPr lang="ru-RU"/>
              <a:t>для источников в каталогах Fermi-LAT</a:t>
            </a:r>
            <a:endParaRPr sz="3900"/>
          </a:p>
        </p:txBody>
      </p:sp>
      <p:sp>
        <p:nvSpPr>
          <p:cNvPr id="174" name="Google Shape;174;p25">
            <a:extLst>
              <a:ext uri="{FF2B5EF4-FFF2-40B4-BE49-F238E27FC236}">
                <a16:creationId xmlns:a16="http://schemas.microsoft.com/office/drawing/2014/main" id="{9B000F01-D19B-2F90-8DCB-FDDA84A62F7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19675" y="1581500"/>
            <a:ext cx="3084900" cy="237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/>
              <a:t>Для каталога 4FGL средний спектральный индекс источников </a:t>
            </a:r>
            <a:r>
              <a:rPr lang="ru-RU" sz="2200" b="1"/>
              <a:t>Γ</a:t>
            </a:r>
            <a:r>
              <a:rPr lang="ru-RU" sz="1200" b="1"/>
              <a:t>4FGL</a:t>
            </a:r>
            <a:r>
              <a:rPr lang="ru-RU" sz="2200" b="1"/>
              <a:t> = 2.2 ± 0.3.</a:t>
            </a:r>
            <a:endParaRPr sz="22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pic>
        <p:nvPicPr>
          <p:cNvPr id="175" name="Google Shape;175;p25" title="distr_spec.png">
            <a:extLst>
              <a:ext uri="{FF2B5EF4-FFF2-40B4-BE49-F238E27FC236}">
                <a16:creationId xmlns:a16="http://schemas.microsoft.com/office/drawing/2014/main" id="{3C0A7BA5-3E9C-1F7A-DE40-7B16F1E6A4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1125" y="1330700"/>
            <a:ext cx="8142424" cy="512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186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>
          <a:extLst>
            <a:ext uri="{FF2B5EF4-FFF2-40B4-BE49-F238E27FC236}">
              <a16:creationId xmlns:a16="http://schemas.microsoft.com/office/drawing/2014/main" id="{4AF6C92D-F742-3633-023B-8393C145E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>
            <a:extLst>
              <a:ext uri="{FF2B5EF4-FFF2-40B4-BE49-F238E27FC236}">
                <a16:creationId xmlns:a16="http://schemas.microsoft.com/office/drawing/2014/main" id="{CD9B5305-6CD6-C524-7831-A5F8F8CCE0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871" y="274498"/>
            <a:ext cx="12231600" cy="69245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 dirty="0"/>
              <a:t>Ограничение на </a:t>
            </a:r>
            <a:r>
              <a:rPr lang="el-GR" sz="3900" dirty="0" err="1"/>
              <a:t>Ω</a:t>
            </a:r>
            <a:r>
              <a:rPr lang="en" sz="3900" dirty="0" err="1"/>
              <a:t>bh</a:t>
            </a:r>
            <a:endParaRPr sz="39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8BC8CE-D7EC-504D-900F-00EC09C5CE3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Шрифт, рукописный текст, ч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B9E595-F359-78F1-651D-717262E77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640" y="2010249"/>
            <a:ext cx="7564120" cy="32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16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746096" y="478801"/>
            <a:ext cx="12231300" cy="523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Введение</a:t>
            </a:r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body" idx="1"/>
          </p:nvPr>
        </p:nvSpPr>
        <p:spPr>
          <a:xfrm>
            <a:off x="559572" y="1729294"/>
            <a:ext cx="1348500" cy="44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300"/>
              <a:t>Цель: </a:t>
            </a:r>
            <a:endParaRPr sz="2300"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2"/>
          </p:nvPr>
        </p:nvSpPr>
        <p:spPr>
          <a:xfrm>
            <a:off x="559563" y="2175688"/>
            <a:ext cx="10626900" cy="1508065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</a:rPr>
              <a:t>Получение теоретического спектра энергии фотонов, излучаемых кластером первичных черных дыр, а также постановка ограничений на параметры модели.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160" name="Google Shape;160;p23"/>
          <p:cNvSpPr txBox="1">
            <a:spLocks noGrp="1"/>
          </p:cNvSpPr>
          <p:nvPr>
            <p:ph type="body" idx="1"/>
          </p:nvPr>
        </p:nvSpPr>
        <p:spPr>
          <a:xfrm>
            <a:off x="550875" y="3429000"/>
            <a:ext cx="2640300" cy="44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300"/>
              <a:t>Актуальность:</a:t>
            </a:r>
            <a:endParaRPr sz="2300"/>
          </a:p>
        </p:txBody>
      </p:sp>
      <p:sp>
        <p:nvSpPr>
          <p:cNvPr id="161" name="Google Shape;161;p23"/>
          <p:cNvSpPr txBox="1">
            <a:spLocks noGrp="1"/>
          </p:cNvSpPr>
          <p:nvPr>
            <p:ph type="body" idx="2"/>
          </p:nvPr>
        </p:nvSpPr>
        <p:spPr>
          <a:xfrm>
            <a:off x="559563" y="3882192"/>
            <a:ext cx="10626900" cy="217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highlight>
                  <a:schemeClr val="lt1"/>
                </a:highlight>
              </a:rPr>
              <a:t>Сравнение теоретического спектра излучения первичных черных дыр с данными гамма-телескопов (</a:t>
            </a:r>
            <a:r>
              <a:rPr lang="ru-RU" sz="2000" dirty="0" err="1">
                <a:solidFill>
                  <a:schemeClr val="dk1"/>
                </a:solidFill>
                <a:highlight>
                  <a:schemeClr val="lt1"/>
                </a:highlight>
              </a:rPr>
              <a:t>Fermi</a:t>
            </a:r>
            <a:r>
              <a:rPr lang="ru-RU" sz="2000" dirty="0">
                <a:solidFill>
                  <a:schemeClr val="dk1"/>
                </a:solidFill>
                <a:highlight>
                  <a:schemeClr val="lt1"/>
                </a:highlight>
              </a:rPr>
              <a:t>-LAT, EGRET) позволяет получить новые наблюдательные ограничения на параметры модели ПЧД. Полученные результаты важны для понимания природы диффузного гамма-фона и сужения круга возможных кандидатов на роль тёмной материи.</a:t>
            </a:r>
            <a:endParaRPr sz="20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sz="2000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288059" y="349851"/>
            <a:ext cx="12231600" cy="523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/>
              <a:t>Спектральный индекс излучения фотонов ПЧД</a:t>
            </a:r>
            <a:endParaRPr sz="3900" dirty="0"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2"/>
          </p:nvPr>
        </p:nvSpPr>
        <p:spPr>
          <a:xfrm>
            <a:off x="345433" y="1415803"/>
            <a:ext cx="3084900" cy="82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pic>
        <p:nvPicPr>
          <p:cNvPr id="168" name="Google Shape;168;p24" title="Снимок экрана 2025-12-23 в 17.04.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565" y="2236303"/>
            <a:ext cx="5412159" cy="40146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59ED3-CEB8-8A31-AF0A-E3B1A6AA4ECD}"/>
              </a:ext>
            </a:extLst>
          </p:cNvPr>
          <p:cNvSpPr txBox="1"/>
          <p:nvPr/>
        </p:nvSpPr>
        <p:spPr>
          <a:xfrm>
            <a:off x="288059" y="1308207"/>
            <a:ext cx="5920232" cy="1129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Montserrat"/>
                <a:sym typeface="Montserrat"/>
              </a:rPr>
              <a:t>Ожидаемый спектр энергии фотонов от кластеров ПЧД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Montserrat"/>
                <a:sym typeface="Montserrat"/>
              </a:rPr>
              <a:t>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Montserrat"/>
                <a:sym typeface="Montserrat"/>
              </a:rPr>
              <a:t>[</a:t>
            </a:r>
            <a:r>
              <a:rPr kumimoji="0" lang="e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Montserrat"/>
                <a:sym typeface="Montserrat"/>
              </a:rPr>
              <a:t>Belotsky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Montserrat"/>
                <a:sym typeface="Montserrat"/>
              </a:rPr>
              <a:t> et al., </a:t>
            </a:r>
            <a:r>
              <a:rPr kumimoji="0" lang="e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Montserrat"/>
                <a:sym typeface="Montserrat"/>
              </a:rPr>
              <a:t>Grav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Montserrat"/>
                <a:sym typeface="Montserrat"/>
              </a:rPr>
              <a:t>. </a:t>
            </a:r>
            <a:r>
              <a:rPr kumimoji="0" lang="e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Montserrat"/>
                <a:sym typeface="Montserrat"/>
              </a:rPr>
              <a:t>Cosmol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Montserrat"/>
                <a:sym typeface="Montserrat"/>
              </a:rPr>
              <a:t>. 20, 47 (2014)]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523FA-5884-AB87-DF14-538AE7E445C1}"/>
              </a:ext>
            </a:extLst>
          </p:cNvPr>
          <p:cNvSpPr txBox="1"/>
          <p:nvPr/>
        </p:nvSpPr>
        <p:spPr>
          <a:xfrm>
            <a:off x="6208291" y="1308207"/>
            <a:ext cx="6250192" cy="77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Кандидаты в кластеры ПЧД среди данных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Fermi-LAT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F8645-4881-5584-BBAB-CFFE57C909E1}"/>
              </a:ext>
            </a:extLst>
          </p:cNvPr>
          <p:cNvSpPr txBox="1"/>
          <p:nvPr/>
        </p:nvSpPr>
        <p:spPr>
          <a:xfrm>
            <a:off x="1176253" y="6120607"/>
            <a:ext cx="9765255" cy="77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A3F"/>
              </a:buClr>
              <a:buSzPts val="1400"/>
              <a:buFont typeface="Arial"/>
              <a:buNone/>
              <a:tabLst/>
              <a:defRPr/>
            </a:pPr>
            <a:r>
              <a:rPr lang="ru-RU" sz="2000" dirty="0">
                <a:solidFill>
                  <a:srgbClr val="171616"/>
                </a:solidFill>
                <a:latin typeface="Montserrat"/>
                <a:sym typeface="Montserrat"/>
              </a:rPr>
              <a:t>Предсказывается малое количество точечных гамма-источников -</a:t>
            </a:r>
            <a:r>
              <a:rPr lang="en-US" sz="2000" dirty="0">
                <a:solidFill>
                  <a:srgbClr val="171616"/>
                </a:solidFill>
                <a:latin typeface="Montserrat"/>
                <a:sym typeface="Montserrat"/>
              </a:rPr>
              <a:t>&gt;</a:t>
            </a:r>
            <a:r>
              <a:rPr lang="ru-RU" sz="2000" dirty="0">
                <a:solidFill>
                  <a:srgbClr val="171616"/>
                </a:solidFill>
                <a:latin typeface="Montserrat"/>
                <a:sym typeface="Montserrat"/>
              </a:rPr>
              <a:t> остальные должны давать вклад в диффузный гамма-фон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Montserrat"/>
              <a:cs typeface="Arial"/>
              <a:sym typeface="Montserrat"/>
            </a:endParaRPr>
          </a:p>
        </p:txBody>
      </p:sp>
      <p:pic>
        <p:nvPicPr>
          <p:cNvPr id="5" name="Рисунок 4" descr="Изображение выглядит как текст, круг, снимок экрана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807FF4-C792-57B4-BEDA-7137D38E8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00" y="2437234"/>
            <a:ext cx="6096001" cy="32802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630075" y="112825"/>
            <a:ext cx="9303000" cy="101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3000" dirty="0"/>
              <a:t>Сравнение полученного спектра с наблюдательными данными </a:t>
            </a:r>
            <a:endParaRPr sz="3000" dirty="0"/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2"/>
          </p:nvPr>
        </p:nvSpPr>
        <p:spPr>
          <a:xfrm>
            <a:off x="630075" y="1546650"/>
            <a:ext cx="7307100" cy="36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04" name="Google Shape;204;p29"/>
          <p:cNvSpPr txBox="1"/>
          <p:nvPr/>
        </p:nvSpPr>
        <p:spPr>
          <a:xfrm>
            <a:off x="630075" y="5339475"/>
            <a:ext cx="993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2A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 descr="Изображение выглядит как текст, диаграмма, График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4AE3A8-F4E0-892A-068D-1D83ED10F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91" y="1368976"/>
            <a:ext cx="7969525" cy="5268494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Шрифт, белый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8CFE82-D0A5-EC23-BCAA-D788CE196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720" y="2493323"/>
            <a:ext cx="5521023" cy="1125136"/>
          </a:xfrm>
          <a:prstGeom prst="rect">
            <a:avLst/>
          </a:prstGeom>
        </p:spPr>
      </p:pic>
      <p:pic>
        <p:nvPicPr>
          <p:cNvPr id="5" name="Google Shape;196;p28" title="Снимок экрана 2025-12-24 в 00.30.52.png">
            <a:extLst>
              <a:ext uri="{FF2B5EF4-FFF2-40B4-BE49-F238E27FC236}">
                <a16:creationId xmlns:a16="http://schemas.microsoft.com/office/drawing/2014/main" id="{301BD683-EE4D-87A4-88FE-0ABA93925E1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7628" y="3555478"/>
            <a:ext cx="4274372" cy="112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ображение выглядит как Шрифт, текст, число,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74029F-38FB-9168-120E-CACEA07D8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153" y="4983157"/>
            <a:ext cx="2068797" cy="112513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D7A9BFD-A82D-12E8-94FB-6E303B9821F2}"/>
              </a:ext>
            </a:extLst>
          </p:cNvPr>
          <p:cNvSpPr/>
          <p:nvPr/>
        </p:nvSpPr>
        <p:spPr>
          <a:xfrm>
            <a:off x="9588830" y="4217364"/>
            <a:ext cx="688490" cy="45867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9FEDB8-C5AD-9DF5-FBC0-3EEA08457081}"/>
              </a:ext>
            </a:extLst>
          </p:cNvPr>
          <p:cNvSpPr/>
          <p:nvPr/>
        </p:nvSpPr>
        <p:spPr>
          <a:xfrm>
            <a:off x="10216460" y="5045607"/>
            <a:ext cx="688490" cy="45867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F4FD7E18-79F9-349F-7052-A0298535A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>
            <a:extLst>
              <a:ext uri="{FF2B5EF4-FFF2-40B4-BE49-F238E27FC236}">
                <a16:creationId xmlns:a16="http://schemas.microsoft.com/office/drawing/2014/main" id="{5E853E6B-53FA-C1D7-3D2E-85CE4EB94A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199" y="390551"/>
            <a:ext cx="9523500" cy="61294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700"/>
              </a:spcAft>
              <a:buNone/>
            </a:pPr>
            <a:r>
              <a:rPr lang="ru-RU" dirty="0"/>
              <a:t>Получение массового спектра</a:t>
            </a:r>
            <a:endParaRPr sz="3900" dirty="0"/>
          </a:p>
        </p:txBody>
      </p:sp>
      <p:sp>
        <p:nvSpPr>
          <p:cNvPr id="194" name="Google Shape;194;p28">
            <a:extLst>
              <a:ext uri="{FF2B5EF4-FFF2-40B4-BE49-F238E27FC236}">
                <a16:creationId xmlns:a16="http://schemas.microsoft.com/office/drawing/2014/main" id="{E2E6C5C3-4283-A660-34AE-BCAE4B82DF7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50875" y="1372575"/>
            <a:ext cx="10873746" cy="797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2000" dirty="0"/>
              <a:t>ПЧД в составе кластеров в момент своего образования имели массовое распределение вида</a:t>
            </a:r>
            <a:r>
              <a:rPr lang="en" sz="2000" dirty="0"/>
              <a:t>[</a:t>
            </a:r>
            <a:r>
              <a:rPr lang="en" sz="2000" dirty="0" err="1"/>
              <a:t>Belotsky</a:t>
            </a:r>
            <a:r>
              <a:rPr lang="en" sz="2000" dirty="0"/>
              <a:t> et al., </a:t>
            </a:r>
            <a:r>
              <a:rPr lang="en" sz="2000" dirty="0" err="1"/>
              <a:t>Grav</a:t>
            </a:r>
            <a:r>
              <a:rPr lang="en" sz="2000" dirty="0"/>
              <a:t>. </a:t>
            </a:r>
            <a:r>
              <a:rPr lang="en" sz="2000" dirty="0" err="1"/>
              <a:t>Cosmol</a:t>
            </a:r>
            <a:r>
              <a:rPr lang="en" sz="2000" dirty="0"/>
              <a:t>. 20, 47 (2014)]</a:t>
            </a:r>
            <a:r>
              <a:rPr lang="ru-RU" sz="2000" dirty="0"/>
              <a:t>: </a:t>
            </a:r>
            <a:endParaRPr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1CB6F9-1171-29EF-3FA7-A73A753F6F2D}"/>
              </a:ext>
            </a:extLst>
          </p:cNvPr>
          <p:cNvSpPr txBox="1"/>
          <p:nvPr/>
        </p:nvSpPr>
        <p:spPr>
          <a:xfrm>
            <a:off x="5632144" y="3735496"/>
            <a:ext cx="9894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222A3F"/>
              </a:buClr>
              <a:buSzPts val="15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22A3F"/>
                </a:solidFill>
                <a:effectLst/>
                <a:uLnTx/>
                <a:uFillTx/>
                <a:latin typeface="Montserrat"/>
                <a:sym typeface="Montserrat"/>
              </a:rPr>
              <a:t>За счет испарения Хокинга 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FE846156-F50D-F76D-506B-5B71B69451B4}"/>
              </a:ext>
            </a:extLst>
          </p:cNvPr>
          <p:cNvCxnSpPr>
            <a:cxnSpLocks/>
          </p:cNvCxnSpPr>
          <p:nvPr/>
        </p:nvCxnSpPr>
        <p:spPr>
          <a:xfrm flipH="1">
            <a:off x="5487516" y="3237362"/>
            <a:ext cx="1" cy="143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выглядит как Шрифт, текст, белый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C295A4-24EE-F1C9-9510-F2FDF1461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48" y="5867049"/>
            <a:ext cx="1617012" cy="5558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B3F40C-4DA9-C767-C349-549F633AD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794" y="4670818"/>
            <a:ext cx="4076700" cy="11811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C77075E-641F-1834-A10F-D6DB102305D3}"/>
              </a:ext>
            </a:extLst>
          </p:cNvPr>
          <p:cNvSpPr/>
          <p:nvPr/>
        </p:nvSpPr>
        <p:spPr>
          <a:xfrm>
            <a:off x="4424303" y="4670818"/>
            <a:ext cx="688490" cy="45867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Изображение выглядит как Шрифт, текст, рукописный текст, бел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DBF772-E31F-DA5A-E09F-944AE9365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761" y="2094772"/>
            <a:ext cx="3507509" cy="11811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CA8D628-8A33-7F01-784B-7D33B9A493A1}"/>
              </a:ext>
            </a:extLst>
          </p:cNvPr>
          <p:cNvSpPr/>
          <p:nvPr/>
        </p:nvSpPr>
        <p:spPr>
          <a:xfrm>
            <a:off x="6933975" y="2170189"/>
            <a:ext cx="307295" cy="26760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47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A6648BC8-B723-A038-857A-FC6B94197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>
            <a:extLst>
              <a:ext uri="{FF2B5EF4-FFF2-40B4-BE49-F238E27FC236}">
                <a16:creationId xmlns:a16="http://schemas.microsoft.com/office/drawing/2014/main" id="{3DE4B5AB-2E18-7FDF-BB25-A790FDABC0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075" y="68030"/>
            <a:ext cx="9303000" cy="110539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3000" dirty="0"/>
              <a:t>Постановка ограничений на параметры модели</a:t>
            </a:r>
            <a:endParaRPr sz="3000" dirty="0"/>
          </a:p>
        </p:txBody>
      </p:sp>
      <p:sp>
        <p:nvSpPr>
          <p:cNvPr id="203" name="Google Shape;203;p29">
            <a:extLst>
              <a:ext uri="{FF2B5EF4-FFF2-40B4-BE49-F238E27FC236}">
                <a16:creationId xmlns:a16="http://schemas.microsoft.com/office/drawing/2014/main" id="{5AE397E9-D1F3-A7CA-86FA-664842E813D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75" y="1546650"/>
            <a:ext cx="7307100" cy="410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04" name="Google Shape;204;p29">
            <a:extLst>
              <a:ext uri="{FF2B5EF4-FFF2-40B4-BE49-F238E27FC236}">
                <a16:creationId xmlns:a16="http://schemas.microsoft.com/office/drawing/2014/main" id="{D1A1DBF0-5F3D-ADE6-06F3-80D10CEBAB98}"/>
              </a:ext>
            </a:extLst>
          </p:cNvPr>
          <p:cNvSpPr txBox="1"/>
          <p:nvPr/>
        </p:nvSpPr>
        <p:spPr>
          <a:xfrm>
            <a:off x="630075" y="5339475"/>
            <a:ext cx="993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2A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8274E3-FB5D-2C1C-7264-01093D7C2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6650"/>
            <a:ext cx="7689687" cy="4732964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линия, График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8FE9BC-9BB8-B305-CA49-8D14A1B46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478" y="2423711"/>
            <a:ext cx="4699522" cy="27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0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54DB2B9F-022C-1AB9-2080-8602A861F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>
            <a:extLst>
              <a:ext uri="{FF2B5EF4-FFF2-40B4-BE49-F238E27FC236}">
                <a16:creationId xmlns:a16="http://schemas.microsoft.com/office/drawing/2014/main" id="{F1E93178-642B-4AD4-6A02-31BE6BDB9D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075" y="68030"/>
            <a:ext cx="9303000" cy="110539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3000" dirty="0"/>
              <a:t>Постановка ограничений на параметры модели</a:t>
            </a:r>
            <a:endParaRPr sz="3000" dirty="0"/>
          </a:p>
        </p:txBody>
      </p:sp>
      <p:sp>
        <p:nvSpPr>
          <p:cNvPr id="203" name="Google Shape;203;p29">
            <a:extLst>
              <a:ext uri="{FF2B5EF4-FFF2-40B4-BE49-F238E27FC236}">
                <a16:creationId xmlns:a16="http://schemas.microsoft.com/office/drawing/2014/main" id="{889FB38C-A502-7DB1-381B-0517B3FB952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75" y="1546650"/>
            <a:ext cx="7307100" cy="410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04" name="Google Shape;204;p29">
            <a:extLst>
              <a:ext uri="{FF2B5EF4-FFF2-40B4-BE49-F238E27FC236}">
                <a16:creationId xmlns:a16="http://schemas.microsoft.com/office/drawing/2014/main" id="{BEAECEBB-9F3D-B42D-F587-D66ABD3D433F}"/>
              </a:ext>
            </a:extLst>
          </p:cNvPr>
          <p:cNvSpPr txBox="1"/>
          <p:nvPr/>
        </p:nvSpPr>
        <p:spPr>
          <a:xfrm>
            <a:off x="630075" y="5339475"/>
            <a:ext cx="993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2A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 descr="Изображение выглядит как текст, снимок экрана, Шрифт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29FAEE-B4FA-5673-C1C7-1B1A156D6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33" y="1546650"/>
            <a:ext cx="7678757" cy="45731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BE126C-9FD7-5F3D-091D-7629896B4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82" y="2427503"/>
            <a:ext cx="4608918" cy="272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36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F1A95CBE-8E17-B4AE-0C8F-4D8AE38F9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>
            <a:extLst>
              <a:ext uri="{FF2B5EF4-FFF2-40B4-BE49-F238E27FC236}">
                <a16:creationId xmlns:a16="http://schemas.microsoft.com/office/drawing/2014/main" id="{D8A396AA-D9C4-C64B-29A2-335746B71B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075" y="68030"/>
            <a:ext cx="9303000" cy="110539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3000" dirty="0"/>
              <a:t>Постановка ограничений на параметры модели</a:t>
            </a:r>
            <a:endParaRPr sz="3000" dirty="0"/>
          </a:p>
        </p:txBody>
      </p:sp>
      <p:sp>
        <p:nvSpPr>
          <p:cNvPr id="203" name="Google Shape;203;p29">
            <a:extLst>
              <a:ext uri="{FF2B5EF4-FFF2-40B4-BE49-F238E27FC236}">
                <a16:creationId xmlns:a16="http://schemas.microsoft.com/office/drawing/2014/main" id="{18188E5D-FD26-BF8C-2C94-6505A36833B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75" y="1546650"/>
            <a:ext cx="7307100" cy="410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04" name="Google Shape;204;p29">
            <a:extLst>
              <a:ext uri="{FF2B5EF4-FFF2-40B4-BE49-F238E27FC236}">
                <a16:creationId xmlns:a16="http://schemas.microsoft.com/office/drawing/2014/main" id="{E642533C-96C6-388A-5DF6-A69BC0E55136}"/>
              </a:ext>
            </a:extLst>
          </p:cNvPr>
          <p:cNvSpPr txBox="1"/>
          <p:nvPr/>
        </p:nvSpPr>
        <p:spPr>
          <a:xfrm>
            <a:off x="630075" y="5339475"/>
            <a:ext cx="993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2A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07A939-3E43-0833-ABA8-BAFB54DFF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389" y="2436602"/>
            <a:ext cx="4582611" cy="273452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снимок экрана, Шрифт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596C42-B47C-F6EA-3521-F08289EF2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75" y="1652531"/>
            <a:ext cx="7447377" cy="4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1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>
          <a:extLst>
            <a:ext uri="{FF2B5EF4-FFF2-40B4-BE49-F238E27FC236}">
              <a16:creationId xmlns:a16="http://schemas.microsoft.com/office/drawing/2014/main" id="{2B666ACB-87BF-5C97-86CE-3D70BA046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>
            <a:extLst>
              <a:ext uri="{FF2B5EF4-FFF2-40B4-BE49-F238E27FC236}">
                <a16:creationId xmlns:a16="http://schemas.microsoft.com/office/drawing/2014/main" id="{FD302F29-A75A-990E-423E-B2CD4E3C2E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075" y="68030"/>
            <a:ext cx="9303000" cy="110539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700"/>
              </a:spcAft>
              <a:buNone/>
            </a:pPr>
            <a:r>
              <a:rPr lang="ru-RU" sz="3000" dirty="0"/>
              <a:t>Постановка ограничений на параметры модели</a:t>
            </a:r>
            <a:endParaRPr sz="3000" dirty="0"/>
          </a:p>
        </p:txBody>
      </p:sp>
      <p:sp>
        <p:nvSpPr>
          <p:cNvPr id="203" name="Google Shape;203;p29">
            <a:extLst>
              <a:ext uri="{FF2B5EF4-FFF2-40B4-BE49-F238E27FC236}">
                <a16:creationId xmlns:a16="http://schemas.microsoft.com/office/drawing/2014/main" id="{160E5F5B-780C-6882-3C25-CCD64FCE477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075" y="1546650"/>
            <a:ext cx="7307100" cy="4108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04" name="Google Shape;204;p29">
            <a:extLst>
              <a:ext uri="{FF2B5EF4-FFF2-40B4-BE49-F238E27FC236}">
                <a16:creationId xmlns:a16="http://schemas.microsoft.com/office/drawing/2014/main" id="{1AA9B452-3149-5078-6612-C15080EE189E}"/>
              </a:ext>
            </a:extLst>
          </p:cNvPr>
          <p:cNvSpPr txBox="1"/>
          <p:nvPr/>
        </p:nvSpPr>
        <p:spPr>
          <a:xfrm>
            <a:off x="630075" y="5339475"/>
            <a:ext cx="993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2A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Рисунок 7" descr="Изображение выглядит как текст, снимок экрана, диаграмма, Граф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36EE5F-0618-1325-F3E3-0E8543427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425" y="1410135"/>
            <a:ext cx="8931150" cy="537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34585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МИФИ">
  <a:themeElements>
    <a:clrScheme name="Другая 7">
      <a:dk1>
        <a:srgbClr val="171616"/>
      </a:dk1>
      <a:lt1>
        <a:srgbClr val="FFFFFF"/>
      </a:lt1>
      <a:dk2>
        <a:srgbClr val="0055BB"/>
      </a:dk2>
      <a:lt2>
        <a:srgbClr val="E2E2E2"/>
      </a:lt2>
      <a:accent1>
        <a:srgbClr val="0055BB"/>
      </a:accent1>
      <a:accent2>
        <a:srgbClr val="00BBEE"/>
      </a:accent2>
      <a:accent3>
        <a:srgbClr val="FF5000"/>
      </a:accent3>
      <a:accent4>
        <a:srgbClr val="00B050"/>
      </a:accent4>
      <a:accent5>
        <a:srgbClr val="00FFCC"/>
      </a:accent5>
      <a:accent6>
        <a:srgbClr val="FF66CC"/>
      </a:accent6>
      <a:hlink>
        <a:srgbClr val="00BBEE"/>
      </a:hlink>
      <a:folHlink>
        <a:srgbClr val="FFAE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Шаблон МИФИ">
  <a:themeElements>
    <a:clrScheme name="Другая 7">
      <a:dk1>
        <a:srgbClr val="171616"/>
      </a:dk1>
      <a:lt1>
        <a:srgbClr val="FFFFFF"/>
      </a:lt1>
      <a:dk2>
        <a:srgbClr val="0055BB"/>
      </a:dk2>
      <a:lt2>
        <a:srgbClr val="E2E2E2"/>
      </a:lt2>
      <a:accent1>
        <a:srgbClr val="0055BB"/>
      </a:accent1>
      <a:accent2>
        <a:srgbClr val="00BBEE"/>
      </a:accent2>
      <a:accent3>
        <a:srgbClr val="FF5000"/>
      </a:accent3>
      <a:accent4>
        <a:srgbClr val="00B050"/>
      </a:accent4>
      <a:accent5>
        <a:srgbClr val="00FFCC"/>
      </a:accent5>
      <a:accent6>
        <a:srgbClr val="FF66CC"/>
      </a:accent6>
      <a:hlink>
        <a:srgbClr val="00BBEE"/>
      </a:hlink>
      <a:folHlink>
        <a:srgbClr val="FFAE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261</Words>
  <Application>Microsoft Macintosh PowerPoint</Application>
  <PresentationFormat>Широкоэкранный</PresentationFormat>
  <Paragraphs>32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Montserrat</vt:lpstr>
      <vt:lpstr>Calibri</vt:lpstr>
      <vt:lpstr>Шаблон МИФИ</vt:lpstr>
      <vt:lpstr>Шаблон МИФИ</vt:lpstr>
      <vt:lpstr>Презентация PowerPoint</vt:lpstr>
      <vt:lpstr>Введение</vt:lpstr>
      <vt:lpstr>Спектральный индекс излучения фотонов ПЧД</vt:lpstr>
      <vt:lpstr>Сравнение полученного спектра с наблюдательными данными </vt:lpstr>
      <vt:lpstr>Получение массового спектра</vt:lpstr>
      <vt:lpstr>Постановка ограничений на параметры модели</vt:lpstr>
      <vt:lpstr>Постановка ограничений на параметры модели</vt:lpstr>
      <vt:lpstr>Постановка ограничений на параметры модели</vt:lpstr>
      <vt:lpstr>Постановка ограничений на параметры модели</vt:lpstr>
      <vt:lpstr>Заключение</vt:lpstr>
      <vt:lpstr>Презентация PowerPoint</vt:lpstr>
      <vt:lpstr>Распределение спектрального индекса  для источников в каталогах Fermi-LAT</vt:lpstr>
      <vt:lpstr>Ограничение на Ωbh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Microsoft Office User</cp:lastModifiedBy>
  <cp:revision>4</cp:revision>
  <dcterms:modified xsi:type="dcterms:W3CDTF">2026-05-08T01:28:12Z</dcterms:modified>
</cp:coreProperties>
</file>