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8677547ae2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8677547ae2_2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677547ae2_3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8677547ae2_3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677547ae2_3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8677547ae2_3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8677547ae2_3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8677547ae2_3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8677547ae2_3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8677547ae2_3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df1c5c08b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df1c5c08ba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df1c5c08b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df1c5c08ba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8677547ae2_3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8677547ae2_3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8677547ae2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8677547ae2_2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677547ae2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8677547ae2_2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8677547ae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8677547ae2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677547ae2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8677547ae2_3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677547ae2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8677547ae2_3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8677547ae2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8677547ae2_3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f1c5c08b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3df1c5c08ba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df1c5c08b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df1c5c08ba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8677547ae2_3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8677547ae2_3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3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1">
  <p:cSld name="Титульный слайд 1">
    <p:spTree>
      <p:nvGrpSpPr>
        <p:cNvPr id="5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b="0" l="0" r="0" t="0"/>
          <a:stretch/>
        </p:blipFill>
        <p:spPr>
          <a:xfrm>
            <a:off x="5579569" y="2173500"/>
            <a:ext cx="3564432" cy="2970001"/>
          </a:xfrm>
          <a:prstGeom prst="rect">
            <a:avLst/>
          </a:prstGeom>
          <a:noFill/>
          <a:ln>
            <a:noFill/>
          </a:ln>
        </p:spPr>
      </p:pic>
      <p:pic>
        <p:nvPicPr>
          <p:cNvPr id="53" name="Google Shape;53;p14"/>
          <p:cNvPicPr preferRelativeResize="0"/>
          <p:nvPr/>
        </p:nvPicPr>
        <p:blipFill rotWithShape="1">
          <a:blip r:embed="rId3">
            <a:alphaModFix/>
          </a:blip>
          <a:srcRect b="0" l="0" r="0" t="0"/>
          <a:stretch/>
        </p:blipFill>
        <p:spPr>
          <a:xfrm>
            <a:off x="420146" y="418954"/>
            <a:ext cx="1863000" cy="1242000"/>
          </a:xfrm>
          <a:prstGeom prst="rect">
            <a:avLst/>
          </a:prstGeom>
          <a:noFill/>
          <a:ln>
            <a:noFill/>
          </a:ln>
        </p:spPr>
      </p:pic>
      <p:sp>
        <p:nvSpPr>
          <p:cNvPr id="54" name="Google Shape;54;p14"/>
          <p:cNvSpPr txBox="1"/>
          <p:nvPr>
            <p:ph idx="1" type="body"/>
          </p:nvPr>
        </p:nvSpPr>
        <p:spPr>
          <a:xfrm>
            <a:off x="420145" y="4562892"/>
            <a:ext cx="1237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400"/>
              <a:buFont typeface="Arial"/>
              <a:buNone/>
              <a:defRPr b="0" i="0" sz="14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5" name="Google Shape;55;p14"/>
          <p:cNvSpPr txBox="1"/>
          <p:nvPr>
            <p:ph idx="2" type="body"/>
          </p:nvPr>
        </p:nvSpPr>
        <p:spPr>
          <a:xfrm>
            <a:off x="420146" y="1925419"/>
            <a:ext cx="2021100" cy="346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6" name="Google Shape;56;p14"/>
          <p:cNvSpPr txBox="1"/>
          <p:nvPr>
            <p:ph idx="3" type="body"/>
          </p:nvPr>
        </p:nvSpPr>
        <p:spPr>
          <a:xfrm>
            <a:off x="420146" y="2398625"/>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атомом">
  <p:cSld name="Шапка с атомом">
    <p:spTree>
      <p:nvGrpSpPr>
        <p:cNvPr id="57" name="Shape 57"/>
        <p:cNvGrpSpPr/>
        <p:nvPr/>
      </p:nvGrpSpPr>
      <p:grpSpPr>
        <a:xfrm>
          <a:off x="0" y="0"/>
          <a:ext cx="0" cy="0"/>
          <a:chOff x="0" y="0"/>
          <a:chExt cx="0" cy="0"/>
        </a:xfrm>
      </p:grpSpPr>
      <p:sp>
        <p:nvSpPr>
          <p:cNvPr id="58" name="Google Shape;58;p15"/>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pic>
        <p:nvPicPr>
          <p:cNvPr id="59" name="Google Shape;59;p15"/>
          <p:cNvPicPr preferRelativeResize="0"/>
          <p:nvPr/>
        </p:nvPicPr>
        <p:blipFill rotWithShape="1">
          <a:blip r:embed="rId2">
            <a:alphaModFix/>
          </a:blip>
          <a:srcRect b="40680" l="86780" r="-4361" t="32381"/>
          <a:stretch/>
        </p:blipFill>
        <p:spPr>
          <a:xfrm>
            <a:off x="0" y="952355"/>
            <a:ext cx="737089" cy="1129118"/>
          </a:xfrm>
          <a:prstGeom prst="rect">
            <a:avLst/>
          </a:prstGeom>
          <a:noFill/>
          <a:ln>
            <a:noFill/>
          </a:ln>
        </p:spPr>
      </p:pic>
      <p:sp>
        <p:nvSpPr>
          <p:cNvPr id="60" name="Google Shape;60;p15"/>
          <p:cNvSpPr/>
          <p:nvPr/>
        </p:nvSpPr>
        <p:spPr>
          <a:xfrm>
            <a:off x="-1" y="-1"/>
            <a:ext cx="9144000" cy="918000"/>
          </a:xfrm>
          <a:prstGeom prst="rect">
            <a:avLst/>
          </a:prstGeom>
          <a:solidFill>
            <a:srgbClr val="0055B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055BB"/>
              </a:solidFill>
              <a:latin typeface="Calibri"/>
              <a:ea typeface="Calibri"/>
              <a:cs typeface="Calibri"/>
              <a:sym typeface="Calibri"/>
            </a:endParaRPr>
          </a:p>
        </p:txBody>
      </p:sp>
      <p:pic>
        <p:nvPicPr>
          <p:cNvPr id="61" name="Google Shape;61;p15"/>
          <p:cNvPicPr preferRelativeResize="0"/>
          <p:nvPr/>
        </p:nvPicPr>
        <p:blipFill rotWithShape="1">
          <a:blip r:embed="rId3">
            <a:alphaModFix/>
          </a:blip>
          <a:srcRect b="46857" l="0" r="0" t="23654"/>
          <a:stretch/>
        </p:blipFill>
        <p:spPr>
          <a:xfrm>
            <a:off x="6030255" y="-1"/>
            <a:ext cx="3113746" cy="918000"/>
          </a:xfrm>
          <a:prstGeom prst="rect">
            <a:avLst/>
          </a:prstGeom>
          <a:noFill/>
          <a:ln>
            <a:noFill/>
          </a:ln>
        </p:spPr>
      </p:pic>
      <p:pic>
        <p:nvPicPr>
          <p:cNvPr id="62" name="Google Shape;62;p15"/>
          <p:cNvPicPr preferRelativeResize="0"/>
          <p:nvPr/>
        </p:nvPicPr>
        <p:blipFill rotWithShape="1">
          <a:blip r:embed="rId2">
            <a:alphaModFix/>
          </a:blip>
          <a:srcRect b="88431" l="61576" r="20843" t="1513"/>
          <a:stretch/>
        </p:blipFill>
        <p:spPr>
          <a:xfrm>
            <a:off x="0" y="4722019"/>
            <a:ext cx="737089" cy="421482"/>
          </a:xfrm>
          <a:prstGeom prst="rect">
            <a:avLst/>
          </a:prstGeom>
          <a:noFill/>
          <a:ln>
            <a:noFill/>
          </a:ln>
        </p:spPr>
      </p:pic>
      <p:pic>
        <p:nvPicPr>
          <p:cNvPr id="63" name="Google Shape;63;p15"/>
          <p:cNvPicPr preferRelativeResize="0"/>
          <p:nvPr/>
        </p:nvPicPr>
        <p:blipFill rotWithShape="1">
          <a:blip r:embed="rId4">
            <a:alphaModFix/>
          </a:blip>
          <a:srcRect b="31852" l="5148" r="86065" t="45097"/>
          <a:stretch/>
        </p:blipFill>
        <p:spPr>
          <a:xfrm>
            <a:off x="8777578" y="2536697"/>
            <a:ext cx="368414" cy="966178"/>
          </a:xfrm>
          <a:prstGeom prst="rect">
            <a:avLst/>
          </a:prstGeom>
          <a:noFill/>
          <a:ln>
            <a:noFill/>
          </a:ln>
        </p:spPr>
      </p:pic>
      <p:sp>
        <p:nvSpPr>
          <p:cNvPr id="64" name="Google Shape;64;p15"/>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chemeClr val="lt1"/>
              </a:buClr>
              <a:buSzPts val="2100"/>
              <a:buFont typeface="Montserrat"/>
              <a:buNone/>
              <a:defRPr b="1" i="0" sz="21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5" name="Google Shape;65;p15"/>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chemeClr val="accent2"/>
              </a:buClr>
              <a:buSzPts val="1200"/>
              <a:buFont typeface="Arial"/>
              <a:buNone/>
              <a:defRPr b="1" i="0" sz="1200" u="none" cap="none" strike="noStrike">
                <a:solidFill>
                  <a:schemeClr val="accent2"/>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синяя)">
  <p:cSld name="Шапка с логотипом без коня (синяя)">
    <p:spTree>
      <p:nvGrpSpPr>
        <p:cNvPr id="67" name="Shape 67"/>
        <p:cNvGrpSpPr/>
        <p:nvPr/>
      </p:nvGrpSpPr>
      <p:grpSpPr>
        <a:xfrm>
          <a:off x="0" y="0"/>
          <a:ext cx="0" cy="0"/>
          <a:chOff x="0" y="0"/>
          <a:chExt cx="0" cy="0"/>
        </a:xfrm>
      </p:grpSpPr>
      <p:sp>
        <p:nvSpPr>
          <p:cNvPr id="68" name="Google Shape;68;p16"/>
          <p:cNvSpPr/>
          <p:nvPr/>
        </p:nvSpPr>
        <p:spPr>
          <a:xfrm>
            <a:off x="-1" y="-1"/>
            <a:ext cx="9144000" cy="918000"/>
          </a:xfrm>
          <a:prstGeom prst="rect">
            <a:avLst/>
          </a:prstGeom>
          <a:solidFill>
            <a:srgbClr val="0055B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69" name="Google Shape;69;p16"/>
          <p:cNvPicPr preferRelativeResize="0"/>
          <p:nvPr/>
        </p:nvPicPr>
        <p:blipFill rotWithShape="1">
          <a:blip r:embed="rId2">
            <a:alphaModFix/>
          </a:blip>
          <a:srcRect b="0" l="0" r="0" t="0"/>
          <a:stretch/>
        </p:blipFill>
        <p:spPr>
          <a:xfrm>
            <a:off x="7494572" y="127799"/>
            <a:ext cx="1242000" cy="662400"/>
          </a:xfrm>
          <a:prstGeom prst="rect">
            <a:avLst/>
          </a:prstGeom>
          <a:noFill/>
          <a:ln>
            <a:noFill/>
          </a:ln>
        </p:spPr>
      </p:pic>
      <p:pic>
        <p:nvPicPr>
          <p:cNvPr id="70" name="Google Shape;70;p16"/>
          <p:cNvPicPr preferRelativeResize="0"/>
          <p:nvPr/>
        </p:nvPicPr>
        <p:blipFill rotWithShape="1">
          <a:blip r:embed="rId3">
            <a:alphaModFix/>
          </a:blip>
          <a:srcRect b="40680" l="86780" r="-4361" t="32381"/>
          <a:stretch/>
        </p:blipFill>
        <p:spPr>
          <a:xfrm>
            <a:off x="0" y="952355"/>
            <a:ext cx="737089" cy="1129118"/>
          </a:xfrm>
          <a:prstGeom prst="rect">
            <a:avLst/>
          </a:prstGeom>
          <a:noFill/>
          <a:ln>
            <a:noFill/>
          </a:ln>
        </p:spPr>
      </p:pic>
      <p:pic>
        <p:nvPicPr>
          <p:cNvPr id="71" name="Google Shape;71;p16"/>
          <p:cNvPicPr preferRelativeResize="0"/>
          <p:nvPr/>
        </p:nvPicPr>
        <p:blipFill rotWithShape="1">
          <a:blip r:embed="rId3">
            <a:alphaModFix/>
          </a:blip>
          <a:srcRect b="88431" l="61576" r="20843" t="1513"/>
          <a:stretch/>
        </p:blipFill>
        <p:spPr>
          <a:xfrm>
            <a:off x="0" y="4722019"/>
            <a:ext cx="737089" cy="421482"/>
          </a:xfrm>
          <a:prstGeom prst="rect">
            <a:avLst/>
          </a:prstGeom>
          <a:noFill/>
          <a:ln>
            <a:noFill/>
          </a:ln>
        </p:spPr>
      </p:pic>
      <p:pic>
        <p:nvPicPr>
          <p:cNvPr id="72" name="Google Shape;72;p16"/>
          <p:cNvPicPr preferRelativeResize="0"/>
          <p:nvPr/>
        </p:nvPicPr>
        <p:blipFill rotWithShape="1">
          <a:blip r:embed="rId4">
            <a:alphaModFix/>
          </a:blip>
          <a:srcRect b="31852" l="5148" r="86065" t="45097"/>
          <a:stretch/>
        </p:blipFill>
        <p:spPr>
          <a:xfrm>
            <a:off x="8777578" y="2536697"/>
            <a:ext cx="368414" cy="966178"/>
          </a:xfrm>
          <a:prstGeom prst="rect">
            <a:avLst/>
          </a:prstGeom>
          <a:noFill/>
          <a:ln>
            <a:noFill/>
          </a:ln>
        </p:spPr>
      </p:pic>
      <p:sp>
        <p:nvSpPr>
          <p:cNvPr id="73" name="Google Shape;73;p16"/>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chemeClr val="lt1"/>
              </a:buClr>
              <a:buSzPts val="2100"/>
              <a:buFont typeface="Montserrat"/>
              <a:buNone/>
              <a:defRPr b="1" i="0" sz="2100" u="none" cap="none" strike="noStrike">
                <a:solidFill>
                  <a:schemeClr val="lt1"/>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4" name="Google Shape;74;p16"/>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5" name="Google Shape;75;p16"/>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Google Shape;76;p16"/>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без коня (белая)">
  <p:cSld name="Шапка с логотипом без коня (белая)">
    <p:spTree>
      <p:nvGrpSpPr>
        <p:cNvPr id="77" name="Shape 77"/>
        <p:cNvGrpSpPr/>
        <p:nvPr/>
      </p:nvGrpSpPr>
      <p:grpSpPr>
        <a:xfrm>
          <a:off x="0" y="0"/>
          <a:ext cx="0" cy="0"/>
          <a:chOff x="0" y="0"/>
          <a:chExt cx="0" cy="0"/>
        </a:xfrm>
      </p:grpSpPr>
      <p:pic>
        <p:nvPicPr>
          <p:cNvPr id="78" name="Google Shape;78;p17"/>
          <p:cNvPicPr preferRelativeResize="0"/>
          <p:nvPr/>
        </p:nvPicPr>
        <p:blipFill rotWithShape="1">
          <a:blip r:embed="rId2">
            <a:alphaModFix/>
          </a:blip>
          <a:srcRect b="40680" l="86780" r="-4361" t="32381"/>
          <a:stretch/>
        </p:blipFill>
        <p:spPr>
          <a:xfrm>
            <a:off x="0" y="952355"/>
            <a:ext cx="737089" cy="1129118"/>
          </a:xfrm>
          <a:prstGeom prst="rect">
            <a:avLst/>
          </a:prstGeom>
          <a:noFill/>
          <a:ln>
            <a:noFill/>
          </a:ln>
        </p:spPr>
      </p:pic>
      <p:pic>
        <p:nvPicPr>
          <p:cNvPr id="79" name="Google Shape;79;p17"/>
          <p:cNvPicPr preferRelativeResize="0"/>
          <p:nvPr/>
        </p:nvPicPr>
        <p:blipFill rotWithShape="1">
          <a:blip r:embed="rId2">
            <a:alphaModFix/>
          </a:blip>
          <a:srcRect b="88431" l="61576" r="20843" t="1513"/>
          <a:stretch/>
        </p:blipFill>
        <p:spPr>
          <a:xfrm>
            <a:off x="0" y="4722019"/>
            <a:ext cx="737089" cy="421482"/>
          </a:xfrm>
          <a:prstGeom prst="rect">
            <a:avLst/>
          </a:prstGeom>
          <a:noFill/>
          <a:ln>
            <a:noFill/>
          </a:ln>
        </p:spPr>
      </p:pic>
      <p:pic>
        <p:nvPicPr>
          <p:cNvPr id="80" name="Google Shape;80;p17"/>
          <p:cNvPicPr preferRelativeResize="0"/>
          <p:nvPr/>
        </p:nvPicPr>
        <p:blipFill rotWithShape="1">
          <a:blip r:embed="rId3">
            <a:alphaModFix/>
          </a:blip>
          <a:srcRect b="31852" l="5148" r="86065" t="45097"/>
          <a:stretch/>
        </p:blipFill>
        <p:spPr>
          <a:xfrm>
            <a:off x="8777578" y="2536697"/>
            <a:ext cx="368414" cy="966178"/>
          </a:xfrm>
          <a:prstGeom prst="rect">
            <a:avLst/>
          </a:prstGeom>
          <a:noFill/>
          <a:ln>
            <a:noFill/>
          </a:ln>
        </p:spPr>
      </p:pic>
      <p:sp>
        <p:nvSpPr>
          <p:cNvPr id="81" name="Google Shape;81;p17"/>
          <p:cNvSpPr txBox="1"/>
          <p:nvPr>
            <p:ph type="title"/>
          </p:nvPr>
        </p:nvSpPr>
        <p:spPr>
          <a:xfrm>
            <a:off x="419679" y="269326"/>
            <a:ext cx="69000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0055BB"/>
              </a:buClr>
              <a:buSzPts val="2100"/>
              <a:buFont typeface="Montserrat"/>
              <a:buNone/>
              <a:defRPr b="1" i="0" sz="2100" u="none" cap="none" strike="noStrike">
                <a:solidFill>
                  <a:srgbClr val="0055BB"/>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82" name="Google Shape;82;p17"/>
          <p:cNvPicPr preferRelativeResize="0"/>
          <p:nvPr/>
        </p:nvPicPr>
        <p:blipFill rotWithShape="1">
          <a:blip r:embed="rId4">
            <a:alphaModFix/>
          </a:blip>
          <a:srcRect b="0" l="0" r="0" t="0"/>
          <a:stretch/>
        </p:blipFill>
        <p:spPr>
          <a:xfrm>
            <a:off x="7488854" y="127799"/>
            <a:ext cx="1242000" cy="662400"/>
          </a:xfrm>
          <a:prstGeom prst="rect">
            <a:avLst/>
          </a:prstGeom>
          <a:noFill/>
          <a:ln>
            <a:noFill/>
          </a:ln>
        </p:spPr>
      </p:pic>
      <p:sp>
        <p:nvSpPr>
          <p:cNvPr id="83" name="Google Shape;83;p17"/>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4" name="Google Shape;84;p17"/>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7"/>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белая)">
  <p:cSld name="Шапка с логотипом коня (белая)">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2">
            <a:alphaModFix/>
          </a:blip>
          <a:srcRect b="40680" l="86780" r="-4361" t="32381"/>
          <a:stretch/>
        </p:blipFill>
        <p:spPr>
          <a:xfrm>
            <a:off x="0" y="952355"/>
            <a:ext cx="737089" cy="1129118"/>
          </a:xfrm>
          <a:prstGeom prst="rect">
            <a:avLst/>
          </a:prstGeom>
          <a:noFill/>
          <a:ln>
            <a:noFill/>
          </a:ln>
        </p:spPr>
      </p:pic>
      <p:pic>
        <p:nvPicPr>
          <p:cNvPr id="88" name="Google Shape;88;p18"/>
          <p:cNvPicPr preferRelativeResize="0"/>
          <p:nvPr/>
        </p:nvPicPr>
        <p:blipFill rotWithShape="1">
          <a:blip r:embed="rId2">
            <a:alphaModFix/>
          </a:blip>
          <a:srcRect b="88431" l="61576" r="20843" t="1513"/>
          <a:stretch/>
        </p:blipFill>
        <p:spPr>
          <a:xfrm>
            <a:off x="0" y="4722019"/>
            <a:ext cx="737089" cy="421482"/>
          </a:xfrm>
          <a:prstGeom prst="rect">
            <a:avLst/>
          </a:prstGeom>
          <a:noFill/>
          <a:ln>
            <a:noFill/>
          </a:ln>
        </p:spPr>
      </p:pic>
      <p:pic>
        <p:nvPicPr>
          <p:cNvPr id="89" name="Google Shape;89;p18"/>
          <p:cNvPicPr preferRelativeResize="0"/>
          <p:nvPr/>
        </p:nvPicPr>
        <p:blipFill rotWithShape="1">
          <a:blip r:embed="rId3">
            <a:alphaModFix/>
          </a:blip>
          <a:srcRect b="31852" l="5148" r="86065" t="45097"/>
          <a:stretch/>
        </p:blipFill>
        <p:spPr>
          <a:xfrm>
            <a:off x="8777578" y="2536697"/>
            <a:ext cx="368414" cy="966178"/>
          </a:xfrm>
          <a:prstGeom prst="rect">
            <a:avLst/>
          </a:prstGeom>
          <a:noFill/>
          <a:ln>
            <a:noFill/>
          </a:ln>
        </p:spPr>
      </p:pic>
      <p:sp>
        <p:nvSpPr>
          <p:cNvPr id="90" name="Google Shape;90;p18"/>
          <p:cNvSpPr txBox="1"/>
          <p:nvPr>
            <p:ph type="title"/>
          </p:nvPr>
        </p:nvSpPr>
        <p:spPr>
          <a:xfrm>
            <a:off x="419679" y="269326"/>
            <a:ext cx="66756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E46C2A"/>
              </a:buClr>
              <a:buSzPts val="2100"/>
              <a:buFont typeface="Montserrat"/>
              <a:buNone/>
              <a:defRPr b="1" i="0" sz="2100" u="none" cap="none" strike="noStrike">
                <a:solidFill>
                  <a:srgbClr val="E46C2A"/>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1" name="Google Shape;91;p18"/>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2" name="Google Shape;92;p18"/>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93" name="Google Shape;93;p18"/>
          <p:cNvPicPr preferRelativeResize="0"/>
          <p:nvPr/>
        </p:nvPicPr>
        <p:blipFill rotWithShape="1">
          <a:blip r:embed="rId4">
            <a:alphaModFix/>
          </a:blip>
          <a:srcRect b="0" l="0" r="0" t="0"/>
          <a:stretch/>
        </p:blipFill>
        <p:spPr>
          <a:xfrm>
            <a:off x="7144467" y="-101465"/>
            <a:ext cx="1782056" cy="1134000"/>
          </a:xfrm>
          <a:prstGeom prst="rect">
            <a:avLst/>
          </a:prstGeom>
          <a:noFill/>
          <a:ln>
            <a:noFill/>
          </a:ln>
        </p:spPr>
      </p:pic>
      <p:sp>
        <p:nvSpPr>
          <p:cNvPr id="94" name="Google Shape;94;p18"/>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Шапка с логотипом коня (серая)">
  <p:cSld name="Шапка с логотипом коня (серая)">
    <p:spTree>
      <p:nvGrpSpPr>
        <p:cNvPr id="95" name="Shape 95"/>
        <p:cNvGrpSpPr/>
        <p:nvPr/>
      </p:nvGrpSpPr>
      <p:grpSpPr>
        <a:xfrm>
          <a:off x="0" y="0"/>
          <a:ext cx="0" cy="0"/>
          <a:chOff x="0" y="0"/>
          <a:chExt cx="0" cy="0"/>
        </a:xfrm>
      </p:grpSpPr>
      <p:sp>
        <p:nvSpPr>
          <p:cNvPr id="96" name="Google Shape;96;p19"/>
          <p:cNvSpPr/>
          <p:nvPr/>
        </p:nvSpPr>
        <p:spPr>
          <a:xfrm>
            <a:off x="-1" y="-1"/>
            <a:ext cx="9144000" cy="918000"/>
          </a:xfrm>
          <a:prstGeom prst="rect">
            <a:avLst/>
          </a:prstGeom>
          <a:solidFill>
            <a:srgbClr val="DDDED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97" name="Google Shape;97;p19"/>
          <p:cNvPicPr preferRelativeResize="0"/>
          <p:nvPr/>
        </p:nvPicPr>
        <p:blipFill rotWithShape="1">
          <a:blip r:embed="rId2">
            <a:alphaModFix/>
          </a:blip>
          <a:srcRect b="40680" l="86780" r="-4361" t="32381"/>
          <a:stretch/>
        </p:blipFill>
        <p:spPr>
          <a:xfrm>
            <a:off x="0" y="952355"/>
            <a:ext cx="737089" cy="1129118"/>
          </a:xfrm>
          <a:prstGeom prst="rect">
            <a:avLst/>
          </a:prstGeom>
          <a:noFill/>
          <a:ln>
            <a:noFill/>
          </a:ln>
        </p:spPr>
      </p:pic>
      <p:pic>
        <p:nvPicPr>
          <p:cNvPr id="98" name="Google Shape;98;p19"/>
          <p:cNvPicPr preferRelativeResize="0"/>
          <p:nvPr/>
        </p:nvPicPr>
        <p:blipFill rotWithShape="1">
          <a:blip r:embed="rId2">
            <a:alphaModFix/>
          </a:blip>
          <a:srcRect b="88431" l="61576" r="20843" t="1513"/>
          <a:stretch/>
        </p:blipFill>
        <p:spPr>
          <a:xfrm>
            <a:off x="0" y="4722019"/>
            <a:ext cx="737089" cy="421482"/>
          </a:xfrm>
          <a:prstGeom prst="rect">
            <a:avLst/>
          </a:prstGeom>
          <a:noFill/>
          <a:ln>
            <a:noFill/>
          </a:ln>
        </p:spPr>
      </p:pic>
      <p:pic>
        <p:nvPicPr>
          <p:cNvPr id="99" name="Google Shape;99;p19"/>
          <p:cNvPicPr preferRelativeResize="0"/>
          <p:nvPr/>
        </p:nvPicPr>
        <p:blipFill rotWithShape="1">
          <a:blip r:embed="rId3">
            <a:alphaModFix/>
          </a:blip>
          <a:srcRect b="31852" l="5148" r="86065" t="45097"/>
          <a:stretch/>
        </p:blipFill>
        <p:spPr>
          <a:xfrm>
            <a:off x="8777578" y="2536697"/>
            <a:ext cx="368414" cy="966178"/>
          </a:xfrm>
          <a:prstGeom prst="rect">
            <a:avLst/>
          </a:prstGeom>
          <a:noFill/>
          <a:ln>
            <a:noFill/>
          </a:ln>
        </p:spPr>
      </p:pic>
      <p:sp>
        <p:nvSpPr>
          <p:cNvPr id="100" name="Google Shape;100;p19"/>
          <p:cNvSpPr txBox="1"/>
          <p:nvPr>
            <p:ph type="title"/>
          </p:nvPr>
        </p:nvSpPr>
        <p:spPr>
          <a:xfrm>
            <a:off x="419679" y="269326"/>
            <a:ext cx="6774600" cy="392400"/>
          </a:xfrm>
          <a:prstGeom prst="rect">
            <a:avLst/>
          </a:prstGeom>
          <a:noFill/>
          <a:ln>
            <a:noFill/>
          </a:ln>
        </p:spPr>
        <p:txBody>
          <a:bodyPr anchorCtr="0" anchor="ctr" bIns="34275" lIns="68575" spcFirstLastPara="1" rIns="68575" wrap="square" tIns="34275">
            <a:spAutoFit/>
          </a:bodyPr>
          <a:lstStyle>
            <a:lvl1pPr lvl="0" marR="0" rtl="0" algn="l">
              <a:lnSpc>
                <a:spcPct val="100000"/>
              </a:lnSpc>
              <a:spcBef>
                <a:spcPts val="0"/>
              </a:spcBef>
              <a:spcAft>
                <a:spcPts val="0"/>
              </a:spcAft>
              <a:buClr>
                <a:srgbClr val="0055BB"/>
              </a:buClr>
              <a:buSzPts val="2100"/>
              <a:buFont typeface="Montserrat"/>
              <a:buNone/>
              <a:defRPr b="1" i="0" sz="2100" u="none" cap="none" strike="noStrike">
                <a:solidFill>
                  <a:srgbClr val="0055BB"/>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1" name="Google Shape;101;p19"/>
          <p:cNvSpPr txBox="1"/>
          <p:nvPr>
            <p:ph idx="1" type="body"/>
          </p:nvPr>
        </p:nvSpPr>
        <p:spPr>
          <a:xfrm>
            <a:off x="419679" y="1296971"/>
            <a:ext cx="1011300" cy="253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BBEE"/>
              </a:buClr>
              <a:buSzPts val="1200"/>
              <a:buFont typeface="Arial"/>
              <a:buNone/>
              <a:defRPr b="1" i="0" sz="1200" u="none" cap="none" strike="noStrike">
                <a:solidFill>
                  <a:srgbClr val="00BBEE"/>
                </a:solidFill>
                <a:latin typeface="Montserrat"/>
                <a:ea typeface="Montserrat"/>
                <a:cs typeface="Montserrat"/>
                <a:sym typeface="Montserrat"/>
              </a:defRPr>
            </a:lvl1pPr>
            <a:lvl2pPr indent="-298450" lvl="1" marL="914400" marR="0" rtl="0" algn="l">
              <a:lnSpc>
                <a:spcPct val="100000"/>
              </a:lnSpc>
              <a:spcBef>
                <a:spcPts val="500"/>
              </a:spcBef>
              <a:spcAft>
                <a:spcPts val="0"/>
              </a:spcAft>
              <a:buClr>
                <a:srgbClr val="222A3F"/>
              </a:buClr>
              <a:buSzPts val="1100"/>
              <a:buFont typeface="Arial"/>
              <a:buChar char="•"/>
              <a:defRPr b="0" i="0" sz="1100" u="none" cap="none" strike="noStrike">
                <a:solidFill>
                  <a:srgbClr val="222A3F"/>
                </a:solidFill>
                <a:latin typeface="Montserrat"/>
                <a:ea typeface="Montserrat"/>
                <a:cs typeface="Montserrat"/>
                <a:sym typeface="Montserrat"/>
              </a:defRPr>
            </a:lvl2pPr>
            <a:lvl3pPr indent="-323850" lvl="2" marL="13716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2" name="Google Shape;102;p19"/>
          <p:cNvSpPr txBox="1"/>
          <p:nvPr>
            <p:ph idx="2" type="body"/>
          </p:nvPr>
        </p:nvSpPr>
        <p:spPr>
          <a:xfrm>
            <a:off x="419679" y="1806776"/>
            <a:ext cx="1237500" cy="2307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222A3F"/>
              </a:buClr>
              <a:buSzPts val="1100"/>
              <a:buFont typeface="Arial"/>
              <a:buNone/>
              <a:defRPr b="0" i="0" sz="1100" u="none" cap="none" strike="noStrike">
                <a:solidFill>
                  <a:srgbClr val="222A3F"/>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03" name="Google Shape;103;p19"/>
          <p:cNvPicPr preferRelativeResize="0"/>
          <p:nvPr/>
        </p:nvPicPr>
        <p:blipFill rotWithShape="1">
          <a:blip r:embed="rId4">
            <a:alphaModFix/>
          </a:blip>
          <a:srcRect b="0" l="0" r="0" t="0"/>
          <a:stretch/>
        </p:blipFill>
        <p:spPr>
          <a:xfrm>
            <a:off x="7144467" y="-108001"/>
            <a:ext cx="1782056" cy="1134000"/>
          </a:xfrm>
          <a:prstGeom prst="rect">
            <a:avLst/>
          </a:prstGeom>
          <a:noFill/>
          <a:ln>
            <a:noFill/>
          </a:ln>
        </p:spPr>
      </p:pic>
      <p:sp>
        <p:nvSpPr>
          <p:cNvPr id="104" name="Google Shape;104;p19"/>
          <p:cNvSpPr/>
          <p:nvPr/>
        </p:nvSpPr>
        <p:spPr>
          <a:xfrm>
            <a:off x="8730854" y="4839891"/>
            <a:ext cx="311700" cy="230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ru" sz="1100" u="none" cap="none" strike="noStrike">
                <a:solidFill>
                  <a:srgbClr val="8F9092"/>
                </a:solidFill>
                <a:latin typeface="Montserrat"/>
                <a:ea typeface="Montserrat"/>
                <a:cs typeface="Montserrat"/>
                <a:sym typeface="Montserrat"/>
              </a:rPr>
              <a:t>‹#›</a:t>
            </a:fld>
            <a:endParaRPr b="0" i="0" sz="1100" u="none" cap="none" strike="noStrike">
              <a:solidFill>
                <a:srgbClr val="8F9092"/>
              </a:solidFill>
              <a:latin typeface="Montserrat"/>
              <a:ea typeface="Montserrat"/>
              <a:cs typeface="Montserrat"/>
              <a:sym typeface="Montserra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2">
  <p:cSld name="Титульный слайд 2">
    <p:spTree>
      <p:nvGrpSpPr>
        <p:cNvPr id="105" name="Shape 105"/>
        <p:cNvGrpSpPr/>
        <p:nvPr/>
      </p:nvGrpSpPr>
      <p:grpSpPr>
        <a:xfrm>
          <a:off x="0" y="0"/>
          <a:ext cx="0" cy="0"/>
          <a:chOff x="0" y="0"/>
          <a:chExt cx="0" cy="0"/>
        </a:xfrm>
      </p:grpSpPr>
      <p:sp>
        <p:nvSpPr>
          <p:cNvPr id="106" name="Google Shape;106;p20"/>
          <p:cNvSpPr txBox="1"/>
          <p:nvPr>
            <p:ph idx="1" type="body"/>
          </p:nvPr>
        </p:nvSpPr>
        <p:spPr>
          <a:xfrm>
            <a:off x="4813663" y="4562892"/>
            <a:ext cx="1237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400"/>
              <a:buFont typeface="Arial"/>
              <a:buNone/>
              <a:defRPr b="0" i="0" sz="14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 name="Google Shape;107;p20"/>
          <p:cNvSpPr txBox="1"/>
          <p:nvPr>
            <p:ph idx="2" type="body"/>
          </p:nvPr>
        </p:nvSpPr>
        <p:spPr>
          <a:xfrm>
            <a:off x="4813663" y="1925419"/>
            <a:ext cx="2021100" cy="3462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A5A5A5"/>
              </a:buClr>
              <a:buSzPts val="1800"/>
              <a:buFont typeface="Arial"/>
              <a:buNone/>
              <a:defRPr b="0" i="0" sz="1800" u="none" cap="none" strike="noStrike">
                <a:solidFill>
                  <a:srgbClr val="A5A5A5"/>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8" name="Google Shape;108;p20"/>
          <p:cNvSpPr txBox="1"/>
          <p:nvPr>
            <p:ph idx="3" type="body"/>
          </p:nvPr>
        </p:nvSpPr>
        <p:spPr>
          <a:xfrm>
            <a:off x="4813663" y="2398625"/>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09" name="Google Shape;109;p20"/>
          <p:cNvPicPr preferRelativeResize="0"/>
          <p:nvPr/>
        </p:nvPicPr>
        <p:blipFill rotWithShape="1">
          <a:blip r:embed="rId2">
            <a:alphaModFix/>
          </a:blip>
          <a:srcRect b="0" l="0" r="0" t="0"/>
          <a:stretch/>
        </p:blipFill>
        <p:spPr>
          <a:xfrm>
            <a:off x="0" y="876938"/>
            <a:ext cx="4415244" cy="306641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ключительный слайд">
  <p:cSld name="Заключительный слайд">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2">
            <a:alphaModFix/>
          </a:blip>
          <a:srcRect b="0" l="0" r="0" t="0"/>
          <a:stretch/>
        </p:blipFill>
        <p:spPr>
          <a:xfrm>
            <a:off x="5579569" y="2173500"/>
            <a:ext cx="3564432" cy="2970001"/>
          </a:xfrm>
          <a:prstGeom prst="rect">
            <a:avLst/>
          </a:prstGeom>
          <a:noFill/>
          <a:ln>
            <a:noFill/>
          </a:ln>
        </p:spPr>
      </p:pic>
      <p:sp>
        <p:nvSpPr>
          <p:cNvPr id="112" name="Google Shape;112;p21"/>
          <p:cNvSpPr txBox="1"/>
          <p:nvPr>
            <p:ph idx="1" type="body"/>
          </p:nvPr>
        </p:nvSpPr>
        <p:spPr>
          <a:xfrm>
            <a:off x="420146" y="2329376"/>
            <a:ext cx="2202000" cy="4848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0"/>
              </a:spcBef>
              <a:spcAft>
                <a:spcPts val="0"/>
              </a:spcAft>
              <a:buClr>
                <a:srgbClr val="0055BB"/>
              </a:buClr>
              <a:buSzPts val="2700"/>
              <a:buFont typeface="Arial"/>
              <a:buNone/>
              <a:defRPr b="1" i="0" sz="2700" u="none" cap="none" strike="noStrike">
                <a:solidFill>
                  <a:srgbClr val="0055BB"/>
                </a:solidFill>
                <a:latin typeface="Montserrat"/>
                <a:ea typeface="Montserrat"/>
                <a:cs typeface="Montserrat"/>
                <a:sym typeface="Montserrat"/>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93">
          <p15:clr>
            <a:srgbClr val="F26B43"/>
          </p15:clr>
        </p15:guide>
        <p15:guide id="4" orient="horz" pos="3049">
          <p15:clr>
            <a:srgbClr val="F26B43"/>
          </p15:clr>
        </p15:guide>
        <p15:guide id="5" pos="260">
          <p15:clr>
            <a:srgbClr val="F26B43"/>
          </p15:clr>
        </p15:guide>
        <p15:guide id="6" pos="55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42.png"/><Relationship Id="rId5" Type="http://schemas.openxmlformats.org/officeDocument/2006/relationships/image" Target="../media/image37.png"/><Relationship Id="rId6"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3" type="body"/>
          </p:nvPr>
        </p:nvSpPr>
        <p:spPr>
          <a:xfrm>
            <a:off x="443700" y="2398625"/>
            <a:ext cx="8256600" cy="13161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2"/>
              </a:buClr>
              <a:buSzPts val="2700"/>
              <a:buFont typeface="Arial"/>
              <a:buNone/>
            </a:pPr>
            <a:r>
              <a:rPr lang="ru">
                <a:solidFill>
                  <a:schemeClr val="dk2"/>
                </a:solidFill>
              </a:rPr>
              <a:t>Новый метод получения солитонных решений в многополевых моделях</a:t>
            </a:r>
            <a:endParaRPr>
              <a:solidFill>
                <a:schemeClr val="dk2"/>
              </a:solidFill>
            </a:endParaRPr>
          </a:p>
          <a:p>
            <a:pPr indent="0" lvl="0" marL="0" rtl="0" algn="l">
              <a:lnSpc>
                <a:spcPct val="100000"/>
              </a:lnSpc>
              <a:spcBef>
                <a:spcPts val="0"/>
              </a:spcBef>
              <a:spcAft>
                <a:spcPts val="0"/>
              </a:spcAft>
              <a:buClr>
                <a:srgbClr val="0055BB"/>
              </a:buClr>
              <a:buSzPts val="2700"/>
              <a:buNone/>
            </a:pPr>
            <a:r>
              <a:t/>
            </a:r>
            <a:endParaRPr/>
          </a:p>
        </p:txBody>
      </p:sp>
      <p:sp>
        <p:nvSpPr>
          <p:cNvPr id="118" name="Google Shape;118;p22"/>
          <p:cNvSpPr txBox="1"/>
          <p:nvPr>
            <p:ph idx="1" type="body"/>
          </p:nvPr>
        </p:nvSpPr>
        <p:spPr>
          <a:xfrm>
            <a:off x="457200" y="3733800"/>
            <a:ext cx="35025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Студент</a:t>
            </a:r>
            <a:endParaRPr>
              <a:solidFill>
                <a:srgbClr val="666666"/>
              </a:solidFill>
            </a:endParaRPr>
          </a:p>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Самощенко Илья Николаевич</a:t>
            </a:r>
            <a:endParaRPr>
              <a:solidFill>
                <a:srgbClr val="666666"/>
              </a:solidFill>
            </a:endParaRPr>
          </a:p>
          <a:p>
            <a:pPr indent="0" lvl="0" marL="0" marR="0" rtl="0" algn="l">
              <a:lnSpc>
                <a:spcPct val="100000"/>
              </a:lnSpc>
              <a:spcBef>
                <a:spcPts val="0"/>
              </a:spcBef>
              <a:spcAft>
                <a:spcPts val="0"/>
              </a:spcAft>
              <a:buClr>
                <a:srgbClr val="A5A5A5"/>
              </a:buClr>
              <a:buSzPts val="1400"/>
              <a:buFont typeface="Arial"/>
              <a:buNone/>
            </a:pPr>
            <a:r>
              <a:rPr lang="ru">
                <a:solidFill>
                  <a:srgbClr val="666666"/>
                </a:solidFill>
              </a:rPr>
              <a:t>Научный руководитель</a:t>
            </a:r>
            <a:endParaRPr>
              <a:solidFill>
                <a:srgbClr val="666666"/>
              </a:solidFill>
            </a:endParaRPr>
          </a:p>
          <a:p>
            <a:pPr indent="0" lvl="0" marL="0" marR="0" rtl="0" algn="l">
              <a:lnSpc>
                <a:spcPct val="100000"/>
              </a:lnSpc>
              <a:spcBef>
                <a:spcPts val="0"/>
              </a:spcBef>
              <a:spcAft>
                <a:spcPts val="0"/>
              </a:spcAft>
              <a:buNone/>
            </a:pPr>
            <a:r>
              <a:rPr lang="ru">
                <a:solidFill>
                  <a:srgbClr val="666666"/>
                </a:solidFill>
              </a:rPr>
              <a:t>д. ф.-м. н. Гани Вахид Абдулович</a:t>
            </a:r>
            <a:endParaRPr sz="10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a:t>
            </a:r>
            <a:endParaRPr/>
          </a:p>
        </p:txBody>
      </p:sp>
      <p:sp>
        <p:nvSpPr>
          <p:cNvPr id="192" name="Google Shape;192;p31"/>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Выберем пару вектор-функций:</a:t>
            </a:r>
            <a:endParaRPr sz="1400">
              <a:solidFill>
                <a:srgbClr val="666666"/>
              </a:solidFill>
            </a:endParaRPr>
          </a:p>
        </p:txBody>
      </p:sp>
      <p:pic>
        <p:nvPicPr>
          <p:cNvPr id="193" name="Google Shape;193;p31"/>
          <p:cNvPicPr preferRelativeResize="0"/>
          <p:nvPr/>
        </p:nvPicPr>
        <p:blipFill>
          <a:blip r:embed="rId3">
            <a:alphaModFix/>
          </a:blip>
          <a:stretch>
            <a:fillRect/>
          </a:stretch>
        </p:blipFill>
        <p:spPr>
          <a:xfrm>
            <a:off x="3626898" y="3996649"/>
            <a:ext cx="1890214" cy="465775"/>
          </a:xfrm>
          <a:prstGeom prst="rect">
            <a:avLst/>
          </a:prstGeom>
          <a:noFill/>
          <a:ln>
            <a:noFill/>
          </a:ln>
        </p:spPr>
      </p:pic>
      <p:pic>
        <p:nvPicPr>
          <p:cNvPr id="194" name="Google Shape;194;p31"/>
          <p:cNvPicPr preferRelativeResize="0"/>
          <p:nvPr/>
        </p:nvPicPr>
        <p:blipFill>
          <a:blip r:embed="rId4">
            <a:alphaModFix/>
          </a:blip>
          <a:stretch>
            <a:fillRect/>
          </a:stretch>
        </p:blipFill>
        <p:spPr>
          <a:xfrm>
            <a:off x="245275" y="1454850"/>
            <a:ext cx="5172675" cy="1319075"/>
          </a:xfrm>
          <a:prstGeom prst="rect">
            <a:avLst/>
          </a:prstGeom>
          <a:noFill/>
          <a:ln>
            <a:noFill/>
          </a:ln>
        </p:spPr>
      </p:pic>
      <p:pic>
        <p:nvPicPr>
          <p:cNvPr id="195" name="Google Shape;195;p31"/>
          <p:cNvPicPr preferRelativeResize="0"/>
          <p:nvPr/>
        </p:nvPicPr>
        <p:blipFill>
          <a:blip r:embed="rId5">
            <a:alphaModFix/>
          </a:blip>
          <a:stretch>
            <a:fillRect/>
          </a:stretch>
        </p:blipFill>
        <p:spPr>
          <a:xfrm>
            <a:off x="5417952" y="1600663"/>
            <a:ext cx="3585199" cy="1027450"/>
          </a:xfrm>
          <a:prstGeom prst="rect">
            <a:avLst/>
          </a:prstGeom>
          <a:noFill/>
          <a:ln>
            <a:noFill/>
          </a:ln>
        </p:spPr>
      </p:pic>
      <p:sp>
        <p:nvSpPr>
          <p:cNvPr id="196" name="Google Shape;196;p31"/>
          <p:cNvSpPr txBox="1"/>
          <p:nvPr>
            <p:ph idx="1" type="body"/>
          </p:nvPr>
        </p:nvSpPr>
        <p:spPr>
          <a:xfrm>
            <a:off x="419675" y="34285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И определим суперпотенциалы как</a:t>
            </a:r>
            <a:endParaRPr sz="1400">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a:t>
            </a:r>
            <a:endParaRPr/>
          </a:p>
        </p:txBody>
      </p:sp>
      <p:sp>
        <p:nvSpPr>
          <p:cNvPr id="202" name="Google Shape;202;p32"/>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Потенциал:</a:t>
            </a:r>
            <a:endParaRPr sz="1400">
              <a:solidFill>
                <a:srgbClr val="666666"/>
              </a:solidFill>
            </a:endParaRPr>
          </a:p>
        </p:txBody>
      </p:sp>
      <p:sp>
        <p:nvSpPr>
          <p:cNvPr id="203" name="Google Shape;203;p32"/>
          <p:cNvSpPr txBox="1"/>
          <p:nvPr>
            <p:ph idx="1" type="body"/>
          </p:nvPr>
        </p:nvSpPr>
        <p:spPr>
          <a:xfrm>
            <a:off x="419675" y="2953225"/>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можно наложить условие гармоничности:</a:t>
            </a:r>
            <a:endParaRPr sz="1400">
              <a:solidFill>
                <a:srgbClr val="666666"/>
              </a:solidFill>
            </a:endParaRPr>
          </a:p>
        </p:txBody>
      </p:sp>
      <p:pic>
        <p:nvPicPr>
          <p:cNvPr id="204" name="Google Shape;204;p32"/>
          <p:cNvPicPr preferRelativeResize="0"/>
          <p:nvPr/>
        </p:nvPicPr>
        <p:blipFill>
          <a:blip r:embed="rId3">
            <a:alphaModFix/>
          </a:blip>
          <a:stretch>
            <a:fillRect/>
          </a:stretch>
        </p:blipFill>
        <p:spPr>
          <a:xfrm>
            <a:off x="45300" y="1628825"/>
            <a:ext cx="9059649" cy="18858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Кинковые решения</a:t>
            </a:r>
            <a:endParaRPr/>
          </a:p>
        </p:txBody>
      </p:sp>
      <p:sp>
        <p:nvSpPr>
          <p:cNvPr id="210" name="Google Shape;210;p33"/>
          <p:cNvSpPr txBox="1"/>
          <p:nvPr>
            <p:ph idx="1" type="body"/>
          </p:nvPr>
        </p:nvSpPr>
        <p:spPr>
          <a:xfrm>
            <a:off x="416550" y="1258063"/>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Выражение кинка через его третью компоненту:</a:t>
            </a:r>
            <a:endParaRPr sz="1400">
              <a:solidFill>
                <a:srgbClr val="666666"/>
              </a:solidFill>
            </a:endParaRPr>
          </a:p>
        </p:txBody>
      </p:sp>
      <p:pic>
        <p:nvPicPr>
          <p:cNvPr id="211" name="Google Shape;211;p33"/>
          <p:cNvPicPr preferRelativeResize="0"/>
          <p:nvPr/>
        </p:nvPicPr>
        <p:blipFill>
          <a:blip r:embed="rId3">
            <a:alphaModFix/>
          </a:blip>
          <a:stretch>
            <a:fillRect/>
          </a:stretch>
        </p:blipFill>
        <p:spPr>
          <a:xfrm>
            <a:off x="264375" y="3058850"/>
            <a:ext cx="8615250" cy="801950"/>
          </a:xfrm>
          <a:prstGeom prst="rect">
            <a:avLst/>
          </a:prstGeom>
          <a:noFill/>
          <a:ln>
            <a:noFill/>
          </a:ln>
        </p:spPr>
      </p:pic>
      <p:pic>
        <p:nvPicPr>
          <p:cNvPr id="212" name="Google Shape;212;p33"/>
          <p:cNvPicPr preferRelativeResize="0"/>
          <p:nvPr/>
        </p:nvPicPr>
        <p:blipFill>
          <a:blip r:embed="rId4">
            <a:alphaModFix/>
          </a:blip>
          <a:stretch>
            <a:fillRect/>
          </a:stretch>
        </p:blipFill>
        <p:spPr>
          <a:xfrm>
            <a:off x="419675" y="4060375"/>
            <a:ext cx="4459250" cy="919275"/>
          </a:xfrm>
          <a:prstGeom prst="rect">
            <a:avLst/>
          </a:prstGeom>
          <a:noFill/>
          <a:ln>
            <a:noFill/>
          </a:ln>
        </p:spPr>
      </p:pic>
      <p:pic>
        <p:nvPicPr>
          <p:cNvPr id="213" name="Google Shape;213;p33"/>
          <p:cNvPicPr preferRelativeResize="0"/>
          <p:nvPr/>
        </p:nvPicPr>
        <p:blipFill>
          <a:blip r:embed="rId5">
            <a:alphaModFix/>
          </a:blip>
          <a:stretch>
            <a:fillRect/>
          </a:stretch>
        </p:blipFill>
        <p:spPr>
          <a:xfrm>
            <a:off x="1646425" y="1663725"/>
            <a:ext cx="5783300" cy="750575"/>
          </a:xfrm>
          <a:prstGeom prst="rect">
            <a:avLst/>
          </a:prstGeom>
          <a:noFill/>
          <a:ln>
            <a:noFill/>
          </a:ln>
        </p:spPr>
      </p:pic>
      <p:sp>
        <p:nvSpPr>
          <p:cNvPr id="214" name="Google Shape;214;p33"/>
          <p:cNvSpPr txBox="1"/>
          <p:nvPr>
            <p:ph idx="1" type="body"/>
          </p:nvPr>
        </p:nvSpPr>
        <p:spPr>
          <a:xfrm>
            <a:off x="416550" y="2659213"/>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Третья компонента кинкового решения:</a:t>
            </a:r>
            <a:endParaRPr sz="140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2100"/>
              <a:buFont typeface="Montserrat"/>
              <a:buNone/>
            </a:pPr>
            <a:r>
              <a:rPr lang="ru"/>
              <a:t>Графики кинков для различных констант</a:t>
            </a:r>
            <a:endParaRPr/>
          </a:p>
        </p:txBody>
      </p:sp>
      <p:pic>
        <p:nvPicPr>
          <p:cNvPr id="220" name="Google Shape;220;p34"/>
          <p:cNvPicPr preferRelativeResize="0"/>
          <p:nvPr/>
        </p:nvPicPr>
        <p:blipFill>
          <a:blip r:embed="rId3">
            <a:alphaModFix/>
          </a:blip>
          <a:stretch>
            <a:fillRect/>
          </a:stretch>
        </p:blipFill>
        <p:spPr>
          <a:xfrm>
            <a:off x="614276" y="1072350"/>
            <a:ext cx="4184825" cy="3971775"/>
          </a:xfrm>
          <a:prstGeom prst="rect">
            <a:avLst/>
          </a:prstGeom>
          <a:noFill/>
          <a:ln>
            <a:noFill/>
          </a:ln>
        </p:spPr>
      </p:pic>
      <p:pic>
        <p:nvPicPr>
          <p:cNvPr id="221" name="Google Shape;221;p34"/>
          <p:cNvPicPr preferRelativeResize="0"/>
          <p:nvPr/>
        </p:nvPicPr>
        <p:blipFill>
          <a:blip r:embed="rId4">
            <a:alphaModFix/>
          </a:blip>
          <a:stretch>
            <a:fillRect/>
          </a:stretch>
        </p:blipFill>
        <p:spPr>
          <a:xfrm>
            <a:off x="2982526" y="4490825"/>
            <a:ext cx="1589475" cy="553300"/>
          </a:xfrm>
          <a:prstGeom prst="rect">
            <a:avLst/>
          </a:prstGeom>
          <a:noFill/>
          <a:ln>
            <a:noFill/>
          </a:ln>
        </p:spPr>
      </p:pic>
      <p:pic>
        <p:nvPicPr>
          <p:cNvPr id="222" name="Google Shape;222;p34"/>
          <p:cNvPicPr preferRelativeResize="0"/>
          <p:nvPr/>
        </p:nvPicPr>
        <p:blipFill>
          <a:blip r:embed="rId5">
            <a:alphaModFix/>
          </a:blip>
          <a:stretch>
            <a:fillRect/>
          </a:stretch>
        </p:blipFill>
        <p:spPr>
          <a:xfrm>
            <a:off x="4912625" y="1111228"/>
            <a:ext cx="4147501" cy="3971775"/>
          </a:xfrm>
          <a:prstGeom prst="rect">
            <a:avLst/>
          </a:prstGeom>
          <a:noFill/>
          <a:ln>
            <a:noFill/>
          </a:ln>
        </p:spPr>
      </p:pic>
      <p:pic>
        <p:nvPicPr>
          <p:cNvPr id="223" name="Google Shape;223;p34"/>
          <p:cNvPicPr preferRelativeResize="0"/>
          <p:nvPr/>
        </p:nvPicPr>
        <p:blipFill>
          <a:blip r:embed="rId6">
            <a:alphaModFix/>
          </a:blip>
          <a:stretch>
            <a:fillRect/>
          </a:stretch>
        </p:blipFill>
        <p:spPr>
          <a:xfrm>
            <a:off x="7206400" y="4528707"/>
            <a:ext cx="1749050" cy="4775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2100"/>
              <a:buFont typeface="Montserrat"/>
              <a:buNone/>
            </a:pPr>
            <a:r>
              <a:rPr lang="ru"/>
              <a:t>Двумерное сечение пространства полей</a:t>
            </a:r>
            <a:endParaRPr/>
          </a:p>
        </p:txBody>
      </p:sp>
      <p:pic>
        <p:nvPicPr>
          <p:cNvPr id="229" name="Google Shape;229;p35"/>
          <p:cNvPicPr preferRelativeResize="0"/>
          <p:nvPr/>
        </p:nvPicPr>
        <p:blipFill>
          <a:blip r:embed="rId3">
            <a:alphaModFix/>
          </a:blip>
          <a:stretch>
            <a:fillRect/>
          </a:stretch>
        </p:blipFill>
        <p:spPr>
          <a:xfrm>
            <a:off x="930837" y="1100075"/>
            <a:ext cx="7282325" cy="354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2100"/>
              <a:buFont typeface="Montserrat"/>
              <a:buNone/>
            </a:pPr>
            <a:r>
              <a:rPr lang="ru"/>
              <a:t>Трехмерное сечение пространства полей</a:t>
            </a:r>
            <a:endParaRPr/>
          </a:p>
        </p:txBody>
      </p:sp>
      <p:pic>
        <p:nvPicPr>
          <p:cNvPr id="235" name="Google Shape;235;p36"/>
          <p:cNvPicPr preferRelativeResize="0"/>
          <p:nvPr/>
        </p:nvPicPr>
        <p:blipFill>
          <a:blip r:embed="rId3">
            <a:alphaModFix/>
          </a:blip>
          <a:stretch>
            <a:fillRect/>
          </a:stretch>
        </p:blipFill>
        <p:spPr>
          <a:xfrm>
            <a:off x="778475" y="966526"/>
            <a:ext cx="7587051" cy="41769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Заключение</a:t>
            </a:r>
            <a:endParaRPr/>
          </a:p>
        </p:txBody>
      </p:sp>
      <p:sp>
        <p:nvSpPr>
          <p:cNvPr id="241" name="Google Shape;241;p37"/>
          <p:cNvSpPr txBox="1"/>
          <p:nvPr>
            <p:ph idx="1" type="body"/>
          </p:nvPr>
        </p:nvSpPr>
        <p:spPr>
          <a:xfrm>
            <a:off x="419671" y="1351950"/>
            <a:ext cx="8311200" cy="1793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400">
                <a:solidFill>
                  <a:srgbClr val="666666"/>
                </a:solidFill>
              </a:rPr>
              <a:t>В данной работе разработан метод, позволяющий упростить нахождение</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кинковых решений в многополевых потенциалах. </a:t>
            </a:r>
            <a:r>
              <a:rPr lang="ru" sz="1400">
                <a:solidFill>
                  <a:srgbClr val="666666"/>
                </a:solidFill>
              </a:rPr>
              <a:t>Метод основан на свойствах особого вида отображений</a:t>
            </a:r>
            <a:r>
              <a:rPr lang="ru" sz="1400">
                <a:solidFill>
                  <a:srgbClr val="666666"/>
                </a:solidFill>
              </a:rPr>
              <a:t>.</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В дальнейшем планируется расширить множество допустимых суперпотенциалов, отказавшись от условия гармоничности, а также найти более сложные примеры.</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idx="1" type="body"/>
          </p:nvPr>
        </p:nvSpPr>
        <p:spPr>
          <a:xfrm>
            <a:off x="4813663" y="4562892"/>
            <a:ext cx="1237500" cy="2769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A5A5A5"/>
              </a:buClr>
              <a:buSzPts val="1400"/>
              <a:buNone/>
            </a:pPr>
            <a:r>
              <a:t/>
            </a:r>
            <a:endParaRPr/>
          </a:p>
        </p:txBody>
      </p:sp>
      <p:sp>
        <p:nvSpPr>
          <p:cNvPr id="247" name="Google Shape;247;p38"/>
          <p:cNvSpPr txBox="1"/>
          <p:nvPr>
            <p:ph idx="3" type="body"/>
          </p:nvPr>
        </p:nvSpPr>
        <p:spPr>
          <a:xfrm>
            <a:off x="4134098" y="2398625"/>
            <a:ext cx="4749900" cy="484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0"/>
              </a:spcBef>
              <a:spcAft>
                <a:spcPts val="0"/>
              </a:spcAft>
              <a:buClr>
                <a:srgbClr val="0055BB"/>
              </a:buClr>
              <a:buSzPts val="2700"/>
              <a:buNone/>
            </a:pPr>
            <a:r>
              <a:rPr lang="ru"/>
              <a:t>Спасибо за внимание</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19679" y="269326"/>
            <a:ext cx="8311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Введение</a:t>
            </a:r>
            <a:endParaRPr/>
          </a:p>
        </p:txBody>
      </p:sp>
      <p:sp>
        <p:nvSpPr>
          <p:cNvPr id="124" name="Google Shape;124;p23"/>
          <p:cNvSpPr txBox="1"/>
          <p:nvPr>
            <p:ph idx="1" type="body"/>
          </p:nvPr>
        </p:nvSpPr>
        <p:spPr>
          <a:xfrm>
            <a:off x="419646" y="1104450"/>
            <a:ext cx="8311200" cy="351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400"/>
              <a:t> </a:t>
            </a:r>
            <a:r>
              <a:rPr lang="ru" sz="1400">
                <a:solidFill>
                  <a:srgbClr val="666666"/>
                </a:solidFill>
              </a:rPr>
              <a:t>Кинк — это полевая конфигурация в пространстве-времени размерности (1 + 1), интерполлирующая между парой нулей потенциала, определяющего взаимодействие и самодействие полей.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В квантовой теории поля из классических нелинейных уравнений поля можно получать решения, которые могут интерпретироваться как частицы соответсвующей квантованной теории. Свойства этих частиц во многом определяются свойствами классических решений, среди которых простейшим является кинк. </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400">
                <a:solidFill>
                  <a:srgbClr val="666666"/>
                </a:solidFill>
              </a:rPr>
              <a:t>Также полезным для изучения космической инфляции является построение космологических моделей со скалярными полями. Теория космологической эволюции, основанная на скалярных полях, исследовалась в нескольких областях, охватывающих классический и квантовый уровни расширяющейся Вселенной.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Цели и задачи</a:t>
            </a:r>
            <a:endParaRPr/>
          </a:p>
        </p:txBody>
      </p:sp>
      <p:sp>
        <p:nvSpPr>
          <p:cNvPr id="130" name="Google Shape;130;p24"/>
          <p:cNvSpPr txBox="1"/>
          <p:nvPr>
            <p:ph idx="1" type="body"/>
          </p:nvPr>
        </p:nvSpPr>
        <p:spPr>
          <a:xfrm>
            <a:off x="419675" y="1104450"/>
            <a:ext cx="8310900" cy="3363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Цель:</a:t>
            </a:r>
            <a:endParaRPr sz="1600">
              <a:solidFill>
                <a:srgbClr val="666666"/>
              </a:solidFill>
            </a:endParaRPr>
          </a:p>
          <a:p>
            <a:pPr indent="0" lvl="0" marL="0" marR="0" rtl="0" algn="l">
              <a:lnSpc>
                <a:spcPct val="100000"/>
              </a:lnSpc>
              <a:spcBef>
                <a:spcPts val="0"/>
              </a:spcBef>
              <a:spcAft>
                <a:spcPts val="0"/>
              </a:spcAft>
              <a:buNone/>
            </a:pPr>
            <a:r>
              <a:rPr lang="ru" sz="1400">
                <a:solidFill>
                  <a:srgbClr val="666666"/>
                </a:solidFill>
              </a:rPr>
              <a:t>Обобщение метода гармонических суперпотенциалов для двухполевых моделей на модели с большим числом полей.</a:t>
            </a:r>
            <a:endParaRPr sz="1400">
              <a:solidFill>
                <a:srgbClr val="666666"/>
              </a:solidFill>
            </a:endParaRPr>
          </a:p>
          <a:p>
            <a:pPr indent="0" lvl="0" marL="0" marR="0" rtl="0" algn="l">
              <a:lnSpc>
                <a:spcPct val="100000"/>
              </a:lnSpc>
              <a:spcBef>
                <a:spcPts val="0"/>
              </a:spcBef>
              <a:spcAft>
                <a:spcPts val="0"/>
              </a:spcAft>
              <a:buNone/>
            </a:pPr>
            <a:r>
              <a:t/>
            </a:r>
            <a:endParaRPr sz="1400">
              <a:solidFill>
                <a:srgbClr val="666666"/>
              </a:solidFill>
            </a:endParaRPr>
          </a:p>
          <a:p>
            <a:pPr indent="0" lvl="0" marL="0" marR="0" rtl="0" algn="l">
              <a:lnSpc>
                <a:spcPct val="100000"/>
              </a:lnSpc>
              <a:spcBef>
                <a:spcPts val="0"/>
              </a:spcBef>
              <a:spcAft>
                <a:spcPts val="0"/>
              </a:spcAft>
              <a:buNone/>
            </a:pPr>
            <a:r>
              <a:rPr lang="ru" sz="1600">
                <a:solidFill>
                  <a:srgbClr val="666666"/>
                </a:solidFill>
              </a:rPr>
              <a:t>Задачи:</a:t>
            </a:r>
            <a:endParaRPr sz="16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Описание геометрических свойств орбит</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Рассмотрение гармонических суперпотенциалов двухполевых моделей, их симметрий и геометрических свойств</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Обобщение свойств гармонических суперпотенциалов на большее число полей </a:t>
            </a:r>
            <a:endParaRPr sz="1400">
              <a:solidFill>
                <a:srgbClr val="666666"/>
              </a:solidFill>
            </a:endParaRPr>
          </a:p>
          <a:p>
            <a:pPr indent="0" lvl="0" marL="457200" marR="0" rtl="0" algn="l">
              <a:lnSpc>
                <a:spcPct val="100000"/>
              </a:lnSpc>
              <a:spcBef>
                <a:spcPts val="0"/>
              </a:spcBef>
              <a:spcAft>
                <a:spcPts val="0"/>
              </a:spcAft>
              <a:buNone/>
            </a:pPr>
            <a:r>
              <a:t/>
            </a:r>
            <a:endParaRPr sz="1400">
              <a:solidFill>
                <a:srgbClr val="666666"/>
              </a:solidFill>
            </a:endParaRPr>
          </a:p>
          <a:p>
            <a:pPr indent="-317500" lvl="0" marL="457200" marR="0" rtl="0" algn="l">
              <a:lnSpc>
                <a:spcPct val="100000"/>
              </a:lnSpc>
              <a:spcBef>
                <a:spcPts val="0"/>
              </a:spcBef>
              <a:spcAft>
                <a:spcPts val="0"/>
              </a:spcAft>
              <a:buClr>
                <a:srgbClr val="666666"/>
              </a:buClr>
              <a:buSzPts val="1400"/>
              <a:buAutoNum type="arabicPeriod"/>
            </a:pPr>
            <a:r>
              <a:rPr lang="ru" sz="1400">
                <a:solidFill>
                  <a:srgbClr val="666666"/>
                </a:solidFill>
              </a:rPr>
              <a:t>Привести конструкцию многополевого суперпотенциала, привести пример с явно найденными кинками.</a:t>
            </a:r>
            <a:endParaRPr sz="1400">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Многоп</a:t>
            </a:r>
            <a:r>
              <a:rPr lang="ru"/>
              <a:t>олевые </a:t>
            </a:r>
            <a:r>
              <a:rPr lang="ru"/>
              <a:t>модели</a:t>
            </a:r>
            <a:endParaRPr/>
          </a:p>
        </p:txBody>
      </p:sp>
      <p:sp>
        <p:nvSpPr>
          <p:cNvPr id="136" name="Google Shape;136;p25"/>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Плотность лагранжиана:</a:t>
            </a:r>
            <a:endParaRPr sz="1400">
              <a:solidFill>
                <a:srgbClr val="666666"/>
              </a:solidFill>
            </a:endParaRPr>
          </a:p>
        </p:txBody>
      </p:sp>
      <p:pic>
        <p:nvPicPr>
          <p:cNvPr id="137" name="Google Shape;137;p25"/>
          <p:cNvPicPr preferRelativeResize="0"/>
          <p:nvPr/>
        </p:nvPicPr>
        <p:blipFill>
          <a:blip r:embed="rId3">
            <a:alphaModFix/>
          </a:blip>
          <a:stretch>
            <a:fillRect/>
          </a:stretch>
        </p:blipFill>
        <p:spPr>
          <a:xfrm>
            <a:off x="152400" y="1572450"/>
            <a:ext cx="7086229" cy="1069825"/>
          </a:xfrm>
          <a:prstGeom prst="rect">
            <a:avLst/>
          </a:prstGeom>
          <a:noFill/>
          <a:ln>
            <a:noFill/>
          </a:ln>
        </p:spPr>
      </p:pic>
      <p:sp>
        <p:nvSpPr>
          <p:cNvPr id="138" name="Google Shape;138;p25"/>
          <p:cNvSpPr txBox="1"/>
          <p:nvPr>
            <p:ph idx="1" type="body"/>
          </p:nvPr>
        </p:nvSpPr>
        <p:spPr>
          <a:xfrm>
            <a:off x="419675" y="2881508"/>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Уравнения движения:</a:t>
            </a:r>
            <a:endParaRPr sz="1400">
              <a:solidFill>
                <a:srgbClr val="666666"/>
              </a:solidFill>
            </a:endParaRPr>
          </a:p>
        </p:txBody>
      </p:sp>
      <p:pic>
        <p:nvPicPr>
          <p:cNvPr id="139" name="Google Shape;139;p25"/>
          <p:cNvPicPr preferRelativeResize="0"/>
          <p:nvPr/>
        </p:nvPicPr>
        <p:blipFill>
          <a:blip r:embed="rId4">
            <a:alphaModFix/>
          </a:blip>
          <a:stretch>
            <a:fillRect/>
          </a:stretch>
        </p:blipFill>
        <p:spPr>
          <a:xfrm>
            <a:off x="2489950" y="3552988"/>
            <a:ext cx="4170350" cy="106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Уравнения движения и граничные условия</a:t>
            </a:r>
            <a:endParaRPr/>
          </a:p>
        </p:txBody>
      </p:sp>
      <p:sp>
        <p:nvSpPr>
          <p:cNvPr id="145" name="Google Shape;145;p26"/>
          <p:cNvSpPr txBox="1"/>
          <p:nvPr>
            <p:ph idx="1" type="body"/>
          </p:nvPr>
        </p:nvSpPr>
        <p:spPr>
          <a:xfrm>
            <a:off x="419675" y="1104450"/>
            <a:ext cx="83109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Статические ур</a:t>
            </a:r>
            <a:r>
              <a:rPr lang="ru" sz="1600">
                <a:solidFill>
                  <a:srgbClr val="666666"/>
                </a:solidFill>
              </a:rPr>
              <a:t>авнения движения:                      Граничные условия:</a:t>
            </a:r>
            <a:endParaRPr sz="1600">
              <a:solidFill>
                <a:srgbClr val="666666"/>
              </a:solidFill>
            </a:endParaRPr>
          </a:p>
        </p:txBody>
      </p:sp>
      <p:sp>
        <p:nvSpPr>
          <p:cNvPr id="146" name="Google Shape;146;p26"/>
          <p:cNvSpPr txBox="1"/>
          <p:nvPr>
            <p:ph idx="1" type="body"/>
          </p:nvPr>
        </p:nvSpPr>
        <p:spPr>
          <a:xfrm>
            <a:off x="419675" y="2953225"/>
            <a:ext cx="83109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Определение суперпотенциала:                           </a:t>
            </a:r>
            <a:r>
              <a:rPr lang="ru" sz="1600">
                <a:solidFill>
                  <a:srgbClr val="666666"/>
                </a:solidFill>
              </a:rPr>
              <a:t>Уравнения BPS:</a:t>
            </a:r>
            <a:endParaRPr sz="1600">
              <a:solidFill>
                <a:srgbClr val="666666"/>
              </a:solidFill>
            </a:endParaRPr>
          </a:p>
        </p:txBody>
      </p:sp>
      <p:pic>
        <p:nvPicPr>
          <p:cNvPr id="147" name="Google Shape;147;p26"/>
          <p:cNvPicPr preferRelativeResize="0"/>
          <p:nvPr/>
        </p:nvPicPr>
        <p:blipFill>
          <a:blip r:embed="rId3">
            <a:alphaModFix/>
          </a:blip>
          <a:stretch>
            <a:fillRect/>
          </a:stretch>
        </p:blipFill>
        <p:spPr>
          <a:xfrm>
            <a:off x="475176" y="1707425"/>
            <a:ext cx="1941075" cy="1053050"/>
          </a:xfrm>
          <a:prstGeom prst="rect">
            <a:avLst/>
          </a:prstGeom>
          <a:noFill/>
          <a:ln>
            <a:noFill/>
          </a:ln>
        </p:spPr>
      </p:pic>
      <p:pic>
        <p:nvPicPr>
          <p:cNvPr id="148" name="Google Shape;148;p26"/>
          <p:cNvPicPr preferRelativeResize="0"/>
          <p:nvPr/>
        </p:nvPicPr>
        <p:blipFill>
          <a:blip r:embed="rId4">
            <a:alphaModFix/>
          </a:blip>
          <a:stretch>
            <a:fillRect/>
          </a:stretch>
        </p:blipFill>
        <p:spPr>
          <a:xfrm>
            <a:off x="5602050" y="1898624"/>
            <a:ext cx="2511539" cy="673125"/>
          </a:xfrm>
          <a:prstGeom prst="rect">
            <a:avLst/>
          </a:prstGeom>
          <a:noFill/>
          <a:ln>
            <a:noFill/>
          </a:ln>
        </p:spPr>
      </p:pic>
      <p:pic>
        <p:nvPicPr>
          <p:cNvPr id="149" name="Google Shape;149;p26"/>
          <p:cNvPicPr preferRelativeResize="0"/>
          <p:nvPr/>
        </p:nvPicPr>
        <p:blipFill>
          <a:blip r:embed="rId5">
            <a:alphaModFix/>
          </a:blip>
          <a:stretch>
            <a:fillRect/>
          </a:stretch>
        </p:blipFill>
        <p:spPr>
          <a:xfrm>
            <a:off x="475174" y="3635374"/>
            <a:ext cx="3649242" cy="1053050"/>
          </a:xfrm>
          <a:prstGeom prst="rect">
            <a:avLst/>
          </a:prstGeom>
          <a:noFill/>
          <a:ln>
            <a:noFill/>
          </a:ln>
        </p:spPr>
      </p:pic>
      <p:pic>
        <p:nvPicPr>
          <p:cNvPr id="150" name="Google Shape;150;p26"/>
          <p:cNvPicPr preferRelativeResize="0"/>
          <p:nvPr/>
        </p:nvPicPr>
        <p:blipFill>
          <a:blip r:embed="rId6">
            <a:alphaModFix/>
          </a:blip>
          <a:stretch>
            <a:fillRect/>
          </a:stretch>
        </p:blipFill>
        <p:spPr>
          <a:xfrm>
            <a:off x="5602050" y="3750400"/>
            <a:ext cx="2914625" cy="87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Геометрические свойства</a:t>
            </a:r>
            <a:endParaRPr/>
          </a:p>
        </p:txBody>
      </p:sp>
      <p:sp>
        <p:nvSpPr>
          <p:cNvPr id="156" name="Google Shape;156;p27"/>
          <p:cNvSpPr txBox="1"/>
          <p:nvPr>
            <p:ph idx="1" type="body"/>
          </p:nvPr>
        </p:nvSpPr>
        <p:spPr>
          <a:xfrm>
            <a:off x="419675" y="1104450"/>
            <a:ext cx="43563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Уравнение поверхности, которой принадлежит орбита:</a:t>
            </a:r>
            <a:endParaRPr sz="1600">
              <a:solidFill>
                <a:srgbClr val="666666"/>
              </a:solidFill>
            </a:endParaRPr>
          </a:p>
        </p:txBody>
      </p:sp>
      <p:sp>
        <p:nvSpPr>
          <p:cNvPr id="157" name="Google Shape;157;p27"/>
          <p:cNvSpPr txBox="1"/>
          <p:nvPr>
            <p:ph idx="1" type="body"/>
          </p:nvPr>
        </p:nvSpPr>
        <p:spPr>
          <a:xfrm>
            <a:off x="419675" y="2953225"/>
            <a:ext cx="42258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Важны</a:t>
            </a:r>
            <a:r>
              <a:rPr lang="ru" sz="1600">
                <a:solidFill>
                  <a:srgbClr val="666666"/>
                </a:solidFill>
              </a:rPr>
              <a:t>е </a:t>
            </a:r>
            <a:r>
              <a:rPr lang="ru" sz="1600">
                <a:solidFill>
                  <a:srgbClr val="666666"/>
                </a:solidFill>
              </a:rPr>
              <a:t>геометрические свойства:</a:t>
            </a:r>
            <a:endParaRPr sz="1400">
              <a:solidFill>
                <a:srgbClr val="666666"/>
              </a:solidFill>
            </a:endParaRPr>
          </a:p>
        </p:txBody>
      </p:sp>
      <p:pic>
        <p:nvPicPr>
          <p:cNvPr id="158" name="Google Shape;158;p27"/>
          <p:cNvPicPr preferRelativeResize="0"/>
          <p:nvPr/>
        </p:nvPicPr>
        <p:blipFill>
          <a:blip r:embed="rId3">
            <a:alphaModFix/>
          </a:blip>
          <a:stretch>
            <a:fillRect/>
          </a:stretch>
        </p:blipFill>
        <p:spPr>
          <a:xfrm>
            <a:off x="419675" y="3471199"/>
            <a:ext cx="2889600" cy="527613"/>
          </a:xfrm>
          <a:prstGeom prst="rect">
            <a:avLst/>
          </a:prstGeom>
          <a:noFill/>
          <a:ln>
            <a:noFill/>
          </a:ln>
        </p:spPr>
      </p:pic>
      <p:pic>
        <p:nvPicPr>
          <p:cNvPr id="159" name="Google Shape;159;p27"/>
          <p:cNvPicPr preferRelativeResize="0"/>
          <p:nvPr/>
        </p:nvPicPr>
        <p:blipFill>
          <a:blip r:embed="rId4">
            <a:alphaModFix/>
          </a:blip>
          <a:stretch>
            <a:fillRect/>
          </a:stretch>
        </p:blipFill>
        <p:spPr>
          <a:xfrm>
            <a:off x="419663" y="2006988"/>
            <a:ext cx="2318225" cy="564775"/>
          </a:xfrm>
          <a:prstGeom prst="rect">
            <a:avLst/>
          </a:prstGeom>
          <a:noFill/>
          <a:ln>
            <a:noFill/>
          </a:ln>
        </p:spPr>
      </p:pic>
      <p:sp>
        <p:nvSpPr>
          <p:cNvPr id="160" name="Google Shape;160;p27"/>
          <p:cNvSpPr txBox="1"/>
          <p:nvPr>
            <p:ph idx="1" type="body"/>
          </p:nvPr>
        </p:nvSpPr>
        <p:spPr>
          <a:xfrm>
            <a:off x="5131175" y="1104450"/>
            <a:ext cx="3374700" cy="10542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Удобно иметь несколько суперпотенциалов для одного потенциала:</a:t>
            </a:r>
            <a:endParaRPr sz="1400">
              <a:solidFill>
                <a:srgbClr val="666666"/>
              </a:solidFill>
            </a:endParaRPr>
          </a:p>
          <a:p>
            <a:pPr indent="0" lvl="0" marL="0" rtl="0" algn="l">
              <a:spcBef>
                <a:spcPts val="0"/>
              </a:spcBef>
              <a:spcAft>
                <a:spcPts val="0"/>
              </a:spcAft>
              <a:buNone/>
            </a:pPr>
            <a:r>
              <a:t/>
            </a:r>
            <a:endParaRPr sz="1600">
              <a:solidFill>
                <a:srgbClr val="666666"/>
              </a:solidFill>
            </a:endParaRPr>
          </a:p>
        </p:txBody>
      </p:sp>
      <p:pic>
        <p:nvPicPr>
          <p:cNvPr id="161" name="Google Shape;161;p27"/>
          <p:cNvPicPr preferRelativeResize="0"/>
          <p:nvPr/>
        </p:nvPicPr>
        <p:blipFill>
          <a:blip r:embed="rId5">
            <a:alphaModFix/>
          </a:blip>
          <a:stretch>
            <a:fillRect/>
          </a:stretch>
        </p:blipFill>
        <p:spPr>
          <a:xfrm>
            <a:off x="419675" y="4150063"/>
            <a:ext cx="3254550" cy="626975"/>
          </a:xfrm>
          <a:prstGeom prst="rect">
            <a:avLst/>
          </a:prstGeom>
          <a:noFill/>
          <a:ln>
            <a:noFill/>
          </a:ln>
        </p:spPr>
      </p:pic>
      <p:pic>
        <p:nvPicPr>
          <p:cNvPr id="162" name="Google Shape;162;p27"/>
          <p:cNvPicPr preferRelativeResize="0"/>
          <p:nvPr/>
        </p:nvPicPr>
        <p:blipFill>
          <a:blip r:embed="rId6">
            <a:alphaModFix/>
          </a:blip>
          <a:stretch>
            <a:fillRect/>
          </a:stretch>
        </p:blipFill>
        <p:spPr>
          <a:xfrm>
            <a:off x="5283400" y="2007000"/>
            <a:ext cx="1899575" cy="1659875"/>
          </a:xfrm>
          <a:prstGeom prst="rect">
            <a:avLst/>
          </a:prstGeom>
          <a:noFill/>
          <a:ln>
            <a:noFill/>
          </a:ln>
        </p:spPr>
      </p:pic>
      <p:pic>
        <p:nvPicPr>
          <p:cNvPr id="163" name="Google Shape;163;p27"/>
          <p:cNvPicPr preferRelativeResize="0"/>
          <p:nvPr/>
        </p:nvPicPr>
        <p:blipFill>
          <a:blip r:embed="rId7">
            <a:alphaModFix/>
          </a:blip>
          <a:stretch>
            <a:fillRect/>
          </a:stretch>
        </p:blipFill>
        <p:spPr>
          <a:xfrm>
            <a:off x="4113740" y="4201175"/>
            <a:ext cx="1500400" cy="46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 при m = 2</a:t>
            </a:r>
            <a:endParaRPr/>
          </a:p>
        </p:txBody>
      </p:sp>
      <p:sp>
        <p:nvSpPr>
          <p:cNvPr id="169" name="Google Shape;169;p28"/>
          <p:cNvSpPr txBox="1"/>
          <p:nvPr>
            <p:ph idx="1" type="body"/>
          </p:nvPr>
        </p:nvSpPr>
        <p:spPr>
          <a:xfrm>
            <a:off x="419675" y="1104450"/>
            <a:ext cx="43563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Потенциал</a:t>
            </a:r>
            <a:endParaRPr sz="1600">
              <a:solidFill>
                <a:srgbClr val="666666"/>
              </a:solidFill>
            </a:endParaRPr>
          </a:p>
        </p:txBody>
      </p:sp>
      <p:sp>
        <p:nvSpPr>
          <p:cNvPr id="170" name="Google Shape;170;p28"/>
          <p:cNvSpPr txBox="1"/>
          <p:nvPr>
            <p:ph idx="1" type="body"/>
          </p:nvPr>
        </p:nvSpPr>
        <p:spPr>
          <a:xfrm>
            <a:off x="413150" y="2310594"/>
            <a:ext cx="4976100" cy="315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ru" sz="1600">
                <a:solidFill>
                  <a:srgbClr val="666666"/>
                </a:solidFill>
              </a:rPr>
              <a:t>Кинковое решение</a:t>
            </a:r>
            <a:endParaRPr sz="1600">
              <a:solidFill>
                <a:srgbClr val="666666"/>
              </a:solidFill>
            </a:endParaRPr>
          </a:p>
        </p:txBody>
      </p:sp>
      <p:pic>
        <p:nvPicPr>
          <p:cNvPr id="171" name="Google Shape;171;p28"/>
          <p:cNvPicPr preferRelativeResize="0"/>
          <p:nvPr/>
        </p:nvPicPr>
        <p:blipFill>
          <a:blip r:embed="rId3">
            <a:alphaModFix/>
          </a:blip>
          <a:stretch>
            <a:fillRect/>
          </a:stretch>
        </p:blipFill>
        <p:spPr>
          <a:xfrm>
            <a:off x="4251725" y="2965845"/>
            <a:ext cx="3920674" cy="1022025"/>
          </a:xfrm>
          <a:prstGeom prst="rect">
            <a:avLst/>
          </a:prstGeom>
          <a:noFill/>
          <a:ln>
            <a:noFill/>
          </a:ln>
        </p:spPr>
      </p:pic>
      <p:pic>
        <p:nvPicPr>
          <p:cNvPr id="172" name="Google Shape;172;p28"/>
          <p:cNvPicPr preferRelativeResize="0"/>
          <p:nvPr/>
        </p:nvPicPr>
        <p:blipFill>
          <a:blip r:embed="rId4">
            <a:alphaModFix/>
          </a:blip>
          <a:stretch>
            <a:fillRect/>
          </a:stretch>
        </p:blipFill>
        <p:spPr>
          <a:xfrm>
            <a:off x="419675" y="2810775"/>
            <a:ext cx="2932976" cy="1332175"/>
          </a:xfrm>
          <a:prstGeom prst="rect">
            <a:avLst/>
          </a:prstGeom>
          <a:noFill/>
          <a:ln>
            <a:noFill/>
          </a:ln>
        </p:spPr>
      </p:pic>
      <p:pic>
        <p:nvPicPr>
          <p:cNvPr id="173" name="Google Shape;173;p28"/>
          <p:cNvPicPr preferRelativeResize="0"/>
          <p:nvPr/>
        </p:nvPicPr>
        <p:blipFill rotWithShape="1">
          <a:blip r:embed="rId5">
            <a:alphaModFix/>
          </a:blip>
          <a:srcRect b="0" l="1429" r="0" t="0"/>
          <a:stretch/>
        </p:blipFill>
        <p:spPr>
          <a:xfrm>
            <a:off x="284900" y="1420050"/>
            <a:ext cx="8700524" cy="8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Пример при m = 2</a:t>
            </a:r>
            <a:endParaRPr/>
          </a:p>
        </p:txBody>
      </p:sp>
      <p:pic>
        <p:nvPicPr>
          <p:cNvPr id="179" name="Google Shape;179;p29"/>
          <p:cNvPicPr preferRelativeResize="0"/>
          <p:nvPr/>
        </p:nvPicPr>
        <p:blipFill>
          <a:blip r:embed="rId3">
            <a:alphaModFix/>
          </a:blip>
          <a:stretch>
            <a:fillRect/>
          </a:stretch>
        </p:blipFill>
        <p:spPr>
          <a:xfrm>
            <a:off x="5543476" y="1216476"/>
            <a:ext cx="3295725" cy="3526042"/>
          </a:xfrm>
          <a:prstGeom prst="rect">
            <a:avLst/>
          </a:prstGeom>
          <a:noFill/>
          <a:ln>
            <a:noFill/>
          </a:ln>
        </p:spPr>
      </p:pic>
      <p:pic>
        <p:nvPicPr>
          <p:cNvPr id="180" name="Google Shape;180;p29"/>
          <p:cNvPicPr preferRelativeResize="0"/>
          <p:nvPr/>
        </p:nvPicPr>
        <p:blipFill>
          <a:blip r:embed="rId4">
            <a:alphaModFix/>
          </a:blip>
          <a:stretch>
            <a:fillRect/>
          </a:stretch>
        </p:blipFill>
        <p:spPr>
          <a:xfrm>
            <a:off x="587350" y="1456049"/>
            <a:ext cx="4493050" cy="3046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419679" y="269326"/>
            <a:ext cx="6880200" cy="392400"/>
          </a:xfrm>
          <a:prstGeom prst="rect">
            <a:avLst/>
          </a:prstGeom>
          <a:noFill/>
          <a:ln>
            <a:noFill/>
          </a:ln>
        </p:spPr>
        <p:txBody>
          <a:bodyPr anchorCtr="0" anchor="ctr" bIns="34275" lIns="68575" spcFirstLastPara="1" rIns="68575" wrap="square" tIns="34275">
            <a:spAutoFit/>
          </a:bodyPr>
          <a:lstStyle/>
          <a:p>
            <a:pPr indent="0" lvl="0" marL="0" rtl="0" algn="l">
              <a:lnSpc>
                <a:spcPct val="100000"/>
              </a:lnSpc>
              <a:spcBef>
                <a:spcPts val="0"/>
              </a:spcBef>
              <a:spcAft>
                <a:spcPts val="0"/>
              </a:spcAft>
              <a:buClr>
                <a:schemeClr val="lt1"/>
              </a:buClr>
              <a:buSzPts val="2100"/>
              <a:buFont typeface="Montserrat"/>
              <a:buNone/>
            </a:pPr>
            <a:r>
              <a:rPr lang="ru"/>
              <a:t>Ограничения при m&gt;2</a:t>
            </a:r>
            <a:endParaRPr/>
          </a:p>
        </p:txBody>
      </p:sp>
      <p:sp>
        <p:nvSpPr>
          <p:cNvPr id="186" name="Google Shape;186;p30"/>
          <p:cNvSpPr txBox="1"/>
          <p:nvPr>
            <p:ph idx="1" type="body"/>
          </p:nvPr>
        </p:nvSpPr>
        <p:spPr>
          <a:xfrm>
            <a:off x="419675" y="1104450"/>
            <a:ext cx="8310900" cy="2532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ru" sz="1600">
                <a:solidFill>
                  <a:srgbClr val="666666"/>
                </a:solidFill>
              </a:rPr>
              <a:t>Свойства набора гармонических суперпотенциалов с попарно ортогональными градиентами:</a:t>
            </a:r>
            <a:endParaRPr sz="1600">
              <a:solidFill>
                <a:srgbClr val="666666"/>
              </a:solidFill>
            </a:endParaRPr>
          </a:p>
          <a:p>
            <a:pPr indent="0" lvl="0" marL="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Если таких суперпотенциалов больше двух, то они полиномиальны</a:t>
            </a:r>
            <a:endParaRPr sz="1600">
              <a:solidFill>
                <a:srgbClr val="666666"/>
              </a:solidFill>
            </a:endParaRPr>
          </a:p>
          <a:p>
            <a:pPr indent="0" lvl="0" marL="45720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Суперпотенциалов с ортогональными градиентами не может быть больше или столько же, сколько и полей.</a:t>
            </a:r>
            <a:endParaRPr sz="1600">
              <a:solidFill>
                <a:srgbClr val="666666"/>
              </a:solidFill>
            </a:endParaRPr>
          </a:p>
          <a:p>
            <a:pPr indent="0" lvl="0" marL="457200" marR="0" rtl="0" algn="l">
              <a:lnSpc>
                <a:spcPct val="100000"/>
              </a:lnSpc>
              <a:spcBef>
                <a:spcPts val="0"/>
              </a:spcBef>
              <a:spcAft>
                <a:spcPts val="0"/>
              </a:spcAft>
              <a:buNone/>
            </a:pPr>
            <a:r>
              <a:t/>
            </a:r>
            <a:endParaRPr sz="1600">
              <a:solidFill>
                <a:srgbClr val="666666"/>
              </a:solidFill>
            </a:endParaRPr>
          </a:p>
          <a:p>
            <a:pPr indent="-330200" lvl="0" marL="457200" marR="0" rtl="0" algn="l">
              <a:lnSpc>
                <a:spcPct val="100000"/>
              </a:lnSpc>
              <a:spcBef>
                <a:spcPts val="0"/>
              </a:spcBef>
              <a:spcAft>
                <a:spcPts val="0"/>
              </a:spcAft>
              <a:buClr>
                <a:srgbClr val="666666"/>
              </a:buClr>
              <a:buSzPts val="1600"/>
              <a:buAutoNum type="arabicPeriod"/>
            </a:pPr>
            <a:r>
              <a:rPr lang="ru" sz="1600">
                <a:solidFill>
                  <a:srgbClr val="666666"/>
                </a:solidFill>
              </a:rPr>
              <a:t>Степень полинома, определяющего суперпотенциал не превосходит (m-2)/(n-2)</a:t>
            </a:r>
            <a:endParaRPr sz="16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