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sldIdLst>
    <p:sldId id="271" r:id="rId2"/>
    <p:sldId id="277" r:id="rId3"/>
    <p:sldId id="274" r:id="rId4"/>
    <p:sldId id="267" r:id="rId5"/>
    <p:sldId id="286" r:id="rId6"/>
    <p:sldId id="288" r:id="rId7"/>
    <p:sldId id="275" r:id="rId8"/>
    <p:sldId id="287" r:id="rId9"/>
    <p:sldId id="285" r:id="rId10"/>
    <p:sldId id="289" r:id="rId11"/>
    <p:sldId id="290" r:id="rId12"/>
    <p:sldId id="281" r:id="rId13"/>
    <p:sldId id="272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Ebrima" panose="02000000000000000000" pitchFamily="2" charset="0"/>
      <p:regular r:id="rId20"/>
      <p:bold r:id="rId21"/>
    </p:embeddedFont>
    <p:embeddedFont>
      <p:font typeface="Montserrat" panose="020B0604020202020204" charset="-52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2A"/>
    <a:srgbClr val="FF7300"/>
    <a:srgbClr val="0055BB"/>
    <a:srgbClr val="0061AF"/>
    <a:srgbClr val="8F9092"/>
    <a:srgbClr val="DDDEDE"/>
    <a:srgbClr val="222A3F"/>
    <a:srgbClr val="00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7"/>
  </p:normalViewPr>
  <p:slideViewPr>
    <p:cSldViewPr snapToGrid="0" showGuides="1">
      <p:cViewPr>
        <p:scale>
          <a:sx n="100" d="100"/>
          <a:sy n="100" d="100"/>
        </p:scale>
        <p:origin x="954" y="246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" y="558606"/>
            <a:ext cx="2616703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9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8506" cy="40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8428" cy="40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47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 baseline="0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3948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 baseline="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814" y="171599"/>
            <a:ext cx="1653948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6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chemeClr val="tx2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26" y="44713"/>
            <a:ext cx="1821312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chemeClr val="tx2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aseline="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23" y="44713"/>
            <a:ext cx="182031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4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26" y="41586"/>
            <a:ext cx="1821312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_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en-US" dirty="0"/>
              <a:t>Header sample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en-US" dirty="0"/>
              <a:t>Text sample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23" y="41586"/>
            <a:ext cx="182031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83" r:id="rId3"/>
    <p:sldLayoutId id="2147483678" r:id="rId4"/>
    <p:sldLayoutId id="2147483684" r:id="rId5"/>
    <p:sldLayoutId id="2147483679" r:id="rId6"/>
    <p:sldLayoutId id="2147483685" r:id="rId7"/>
    <p:sldLayoutId id="2147483680" r:id="rId8"/>
    <p:sldLayoutId id="2147483686" r:id="rId9"/>
    <p:sldLayoutId id="2147483687" r:id="rId10"/>
    <p:sldLayoutId id="2147483682" r:id="rId11"/>
    <p:sldLayoutId id="2147483688" r:id="rId12"/>
    <p:sldLayoutId id="21474836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0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BA5A8F47-E10D-4194-BB93-6D7CADF85C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488668"/>
            <a:ext cx="4269258" cy="369332"/>
          </a:xfrm>
        </p:spPr>
        <p:txBody>
          <a:bodyPr/>
          <a:lstStyle/>
          <a:p>
            <a:r>
              <a:rPr lang="ru-RU" dirty="0"/>
              <a:t>Москва, 2026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0E174B9-DCF5-48B1-9DEE-D526278725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0193" y="4385789"/>
            <a:ext cx="7633897" cy="2446824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Никифоров А. С.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Б22-102</a:t>
            </a:r>
          </a:p>
          <a:p>
            <a:r>
              <a:rPr lang="ru-RU" sz="2000" dirty="0">
                <a:solidFill>
                  <a:schemeClr val="tx1"/>
                </a:solidFill>
              </a:rPr>
              <a:t>Научный руководитель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r>
              <a:rPr lang="ru-RU" sz="2000" dirty="0">
                <a:solidFill>
                  <a:schemeClr val="tx1"/>
                </a:solidFill>
              </a:rPr>
              <a:t>Д. ф.-м. н.</a:t>
            </a:r>
          </a:p>
          <a:p>
            <a:r>
              <a:rPr lang="ru-RU" sz="2000" dirty="0" err="1">
                <a:solidFill>
                  <a:schemeClr val="tx1"/>
                </a:solidFill>
              </a:rPr>
              <a:t>Гани</a:t>
            </a:r>
            <a:r>
              <a:rPr lang="ru-RU" sz="2000" dirty="0">
                <a:solidFill>
                  <a:schemeClr val="tx1"/>
                </a:solidFill>
              </a:rPr>
              <a:t> В. А.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F599764-03FE-4927-820B-09DC87219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193" y="2472211"/>
            <a:ext cx="9693516" cy="1754326"/>
          </a:xfrm>
        </p:spPr>
        <p:txBody>
          <a:bodyPr/>
          <a:lstStyle/>
          <a:p>
            <a:r>
              <a:rPr lang="ru-RU" dirty="0"/>
              <a:t>Исследование механизма резонансного обмена энергией в столкновениях солитонов</a:t>
            </a:r>
          </a:p>
        </p:txBody>
      </p:sp>
    </p:spTree>
    <p:extLst>
      <p:ext uri="{BB962C8B-B14F-4D97-AF65-F5344CB8AC3E}">
        <p14:creationId xmlns:p14="http://schemas.microsoft.com/office/powerpoint/2010/main" val="280528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2BD66-20DC-4E8C-9398-4A43848C9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Окна столкновений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F43B29-1F31-4C77-A6F9-5860F525F0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0715A9-9279-4A48-A9F1-3CF388D5C9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2091E2-FC81-469E-98CB-D5F27FE8D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95" y="1371589"/>
            <a:ext cx="9144018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0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FE2BE-9906-4706-ADBE-41019F8B7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Спектральный анализ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4C7059-6AF2-43FC-96B1-EABACC2986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AEA782-AC00-4C00-BF23-E8FE83D27D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DF26BB-DC24-47A3-9EEB-4A28F3395C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6" y="1183116"/>
            <a:ext cx="9686618" cy="564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98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A4D21-1A9D-4911-B2ED-5AA7661C0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AB929-3FD8-4E5A-9EA7-671BCB470C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>
                <a:extLst>
                  <a:ext uri="{FF2B5EF4-FFF2-40B4-BE49-F238E27FC236}">
                    <a16:creationId xmlns:a16="http://schemas.microsoft.com/office/drawing/2014/main" id="{1DC330D9-5EE4-41F5-8745-AC61CAE22393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559572" y="1222787"/>
                <a:ext cx="10054640" cy="4876848"/>
              </a:xfrm>
            </p:spPr>
            <p:txBody>
              <a:bodyPr/>
              <a:lstStyle/>
              <a:p>
                <a:r>
                  <a:rPr lang="ru-RU" sz="2000" dirty="0"/>
                  <a:t> В работе рассмотрена задача о столкновениях кинка и антикинка в теоретико-полевой модели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2000" dirty="0"/>
                          <m:t>φ</m:t>
                        </m:r>
                      </m:e>
                      <m:sup>
                        <m:r>
                          <a:rPr lang="ru-RU" sz="2000" b="1" i="1" dirty="0" smtClean="0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endParaRPr lang="ru-RU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000" dirty="0"/>
                  <a:t>Рассмотрена задача о спектре малых возбуждений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000" dirty="0"/>
                  <a:t>Получен набор дискретных собственных значений соответствующих локализованным модам ниже порога непрерывного спектра с учетом процедуры минимизации.</a:t>
                </a: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000" dirty="0"/>
                  <a:t>Получена структура окон, найдена критическая скорость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000" dirty="0"/>
                  <a:t>Проведен спектральный анализ, доказан переход энергии в колебательные моды после первого столкновения</a:t>
                </a:r>
              </a:p>
              <a:p>
                <a:endParaRPr lang="ru-RU" sz="2000" dirty="0"/>
              </a:p>
              <a:p>
                <a:r>
                  <a:rPr lang="ru-RU" sz="2000" dirty="0"/>
                  <a:t>Полученные результаты позволяют объяснить резонансные явления в модели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2000" dirty="0"/>
                          <m:t>φ</m:t>
                        </m:r>
                      </m:e>
                      <m:sup>
                        <m:r>
                          <a:rPr lang="ru-RU" sz="2000" b="1" i="1" dirty="0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lang="ru-RU" sz="20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000" dirty="0"/>
                  <a:t> Помимо этого разработанные методы исследования могут быть в дальнейшем обобщены на другие модели со степенными </a:t>
                </a:r>
                <a:r>
                  <a:rPr lang="ru-RU" sz="2000" dirty="0" err="1"/>
                  <a:t>ассимптотиками</a:t>
                </a:r>
                <a:r>
                  <a:rPr lang="ru-RU" sz="2000" dirty="0"/>
                  <a:t> более высоких порядков. 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Текст 3">
                <a:extLst>
                  <a:ext uri="{FF2B5EF4-FFF2-40B4-BE49-F238E27FC236}">
                    <a16:creationId xmlns:a16="http://schemas.microsoft.com/office/drawing/2014/main" id="{1DC330D9-5EE4-41F5-8745-AC61CAE22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559572" y="1222787"/>
                <a:ext cx="10054640" cy="4876848"/>
              </a:xfrm>
              <a:blipFill>
                <a:blip r:embed="rId2"/>
                <a:stretch>
                  <a:fillRect l="-667" t="-625" b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750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FEBFAA13-1809-42CD-8A78-4AF1F3031F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07.05.2026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0C09B6D-CF86-438C-8A8A-F7FEF48B23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2644169"/>
            <a:ext cx="2694755" cy="4616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7C87CDB-4291-49A4-BB27-411EF48F84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3105834"/>
            <a:ext cx="5770485" cy="646331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44412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CE37E-CA61-47CC-B2C6-46933CFF0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0E5B0-1B69-48A5-BF85-77207851F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571" y="1729293"/>
            <a:ext cx="2529858" cy="369332"/>
          </a:xfrm>
        </p:spPr>
        <p:txBody>
          <a:bodyPr/>
          <a:lstStyle/>
          <a:p>
            <a:r>
              <a:rPr lang="ru-RU" sz="1800" dirty="0"/>
              <a:t>Цель работы</a:t>
            </a:r>
            <a:r>
              <a:rPr lang="en-US" sz="1800" dirty="0"/>
              <a:t>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FCC5C0-B424-42AA-A098-305101B3DD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1" y="2098625"/>
            <a:ext cx="7847582" cy="677108"/>
          </a:xfrm>
        </p:spPr>
        <p:txBody>
          <a:bodyPr/>
          <a:lstStyle/>
          <a:p>
            <a:r>
              <a:rPr lang="ru-RU" sz="2000" dirty="0">
                <a:latin typeface="Montserrat" panose="020B0604020202020204" charset="-52"/>
              </a:rPr>
              <a:t> </a:t>
            </a:r>
            <a:r>
              <a:rPr lang="ru-RU" sz="1800" dirty="0">
                <a:latin typeface="Montserrat" panose="020B0604020202020204" charset="-52"/>
                <a:cs typeface="Times New Roman" panose="02020603050405020304" pitchFamily="18" charset="0"/>
              </a:rPr>
              <a:t>Объяснение причин резонансной природы столкновения солитонов в моделях высоких порядков</a:t>
            </a:r>
            <a:r>
              <a:rPr lang="ru-RU" sz="1800" dirty="0">
                <a:latin typeface="Montserrat" panose="020B0604020202020204" charset="-52"/>
              </a:rPr>
              <a:t>.</a:t>
            </a:r>
            <a:endParaRPr lang="en-US" sz="2000" dirty="0">
              <a:latin typeface="Montserrat" panose="020B0604020202020204" charset="-52"/>
            </a:endParaRP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B9D54F59-9DD8-4D9E-AC19-211167BDB13E}"/>
              </a:ext>
            </a:extLst>
          </p:cNvPr>
          <p:cNvSpPr txBox="1">
            <a:spLocks/>
          </p:cNvSpPr>
          <p:nvPr/>
        </p:nvSpPr>
        <p:spPr>
          <a:xfrm>
            <a:off x="559571" y="3365399"/>
            <a:ext cx="1926177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rgbClr val="00BBEE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Задачи</a:t>
            </a:r>
            <a:r>
              <a:rPr lang="en-US" sz="1800" dirty="0"/>
              <a:t>: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72AED091-B68D-49A8-B56B-7D206A23AF0D}"/>
              </a:ext>
            </a:extLst>
          </p:cNvPr>
          <p:cNvSpPr txBox="1">
            <a:spLocks/>
          </p:cNvSpPr>
          <p:nvPr/>
        </p:nvSpPr>
        <p:spPr>
          <a:xfrm>
            <a:off x="559571" y="3735703"/>
            <a:ext cx="8682083" cy="21390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Montserrat" panose="020B0604020202020204" charset="-52"/>
                <a:cs typeface="Times New Roman" panose="02020603050405020304" pitchFamily="18" charset="0"/>
              </a:rPr>
              <a:t>Постановка задачи о столкновении солитонов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Montserrat" panose="020B0604020202020204" charset="-52"/>
                <a:cs typeface="Times New Roman" panose="02020603050405020304" pitchFamily="18" charset="0"/>
              </a:rPr>
              <a:t>Постановка задачи о спектре возбуждений </a:t>
            </a:r>
            <a:r>
              <a:rPr lang="ru-RU" sz="1800" dirty="0" err="1">
                <a:latin typeface="Montserrat" panose="020B0604020202020204" charset="-52"/>
                <a:cs typeface="Times New Roman" panose="02020603050405020304" pitchFamily="18" charset="0"/>
              </a:rPr>
              <a:t>кинка</a:t>
            </a:r>
            <a:endParaRPr lang="ru-RU" sz="1800" dirty="0">
              <a:latin typeface="Montserrat" panose="020B0604020202020204" charset="-5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Montserrat" panose="020B0604020202020204" charset="-52"/>
                <a:cs typeface="Times New Roman" panose="02020603050405020304" pitchFamily="18" charset="0"/>
              </a:rPr>
              <a:t>Минимизация начальных условий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Montserrat" panose="020B0604020202020204" charset="-52"/>
                <a:cs typeface="Times New Roman" panose="02020603050405020304" pitchFamily="18" charset="0"/>
              </a:rPr>
              <a:t>Получение спектра возбуждений связанного состояния солитонов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Montserrat" panose="020B0604020202020204" charset="-52"/>
                <a:cs typeface="Times New Roman" panose="02020603050405020304" pitchFamily="18" charset="0"/>
              </a:rPr>
              <a:t>Численное исследование столкновений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Montserrat" panose="020B0604020202020204" charset="-52"/>
                <a:cs typeface="Times New Roman" panose="02020603050405020304" pitchFamily="18" charset="0"/>
              </a:rPr>
              <a:t>Установление связи спектра с резонансными явлениями</a:t>
            </a:r>
            <a:endParaRPr lang="en-US" sz="1800" dirty="0">
              <a:latin typeface="Montserrat" panose="020B0604020202020204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9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831A6-5BE6-4F31-B323-ADAC9E0E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</p:spPr>
        <p:txBody>
          <a:bodyPr/>
          <a:lstStyle/>
          <a:p>
            <a:r>
              <a:rPr lang="ru-RU" dirty="0"/>
              <a:t>Введение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19175FAF-BA89-418A-8794-0A76F931ABF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59570" y="1106649"/>
                <a:ext cx="7341556" cy="646331"/>
              </a:xfrm>
            </p:spPr>
            <p:txBody>
              <a:bodyPr/>
              <a:lstStyle/>
              <a:p>
                <a:r>
                  <a:rPr lang="ru-RU" sz="1800" dirty="0"/>
                  <a:t>Лагранжиан, описывающий динамику скалярного поля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19175FAF-BA89-418A-8794-0A76F931AB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59570" y="1106649"/>
                <a:ext cx="7341556" cy="646331"/>
              </a:xfrm>
              <a:blipFill>
                <a:blip r:embed="rId2"/>
                <a:stretch>
                  <a:fillRect l="-748" t="-4717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>
                <a:extLst>
                  <a:ext uri="{FF2B5EF4-FFF2-40B4-BE49-F238E27FC236}">
                    <a16:creationId xmlns:a16="http://schemas.microsoft.com/office/drawing/2014/main" id="{BF908D7E-1F70-44C7-B46D-99928D0C224A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559570" y="3186569"/>
                <a:ext cx="10910379" cy="2341603"/>
              </a:xfrm>
            </p:spPr>
            <p:txBody>
              <a:bodyPr/>
              <a:lstStyle/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800" i="1">
                              <a:latin typeface="Times New Roman" panose="02020603050405020304" pitchFamily="18" charset="0"/>
                              <a:ea typeface="Ebrima" panose="02000000000000000000" pitchFamily="2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800" i="1">
                              <a:latin typeface="Times New Roman" panose="02020603050405020304" pitchFamily="18" charset="0"/>
                              <a:ea typeface="Ebrima" panose="02000000000000000000" pitchFamily="2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𝜑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800" i="1" dirty="0">
                  <a:latin typeface="Times New Roman" panose="02020603050405020304" pitchFamily="18" charset="0"/>
                  <a:ea typeface="Ebrima" panose="02000000000000000000" pitchFamily="2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latin typeface="Montserrat" panose="020B0604020202020204" charset="-52"/>
                    <a:ea typeface="Ebrima" panose="02000000000000000000" pitchFamily="2" charset="0"/>
                    <a:cs typeface="Times New Roman" panose="02020603050405020304" pitchFamily="18" charset="0"/>
                  </a:rPr>
                  <a:t>	</a:t>
                </a:r>
                <a:r>
                  <a:rPr lang="ru-RU" sz="1800" dirty="0">
                    <a:latin typeface="Montserrat" panose="020B0604020202020204" charset="-52"/>
                    <a:ea typeface="Ebrima" panose="02000000000000000000" pitchFamily="2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dirty="0">
                    <a:latin typeface="Montserrat" panose="020B0604020202020204" charset="-52"/>
                    <a:ea typeface="Ebrima" panose="02000000000000000000" pitchFamily="2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1800" dirty="0">
                    <a:latin typeface="Montserrat" panose="020B0604020202020204" charset="-52"/>
                    <a:ea typeface="Ebrima" panose="02000000000000000000" pitchFamily="2" charset="0"/>
                    <a:cs typeface="Times New Roman" panose="02020603050405020304" pitchFamily="18" charset="0"/>
                  </a:rPr>
                  <a:t>) ≥ 0 </a:t>
                </a:r>
                <a:r>
                  <a:rPr lang="ru-RU" sz="1800" dirty="0">
                    <a:latin typeface="Montserrat" panose="020B0604020202020204" charset="-52"/>
                    <a:ea typeface="Ebrima" panose="02000000000000000000" pitchFamily="2" charset="0"/>
                    <a:cs typeface="Times New Roman" panose="02020603050405020304" pitchFamily="18" charset="0"/>
                  </a:rPr>
                  <a:t>и имеет два или более минимумов, в которых обращается в ноль</a:t>
                </a:r>
                <a:r>
                  <a:rPr lang="en-US" sz="1800" dirty="0">
                    <a:latin typeface="Montserrat" panose="020B0604020202020204" charset="-52"/>
                    <a:ea typeface="Ebrima" panose="02000000000000000000" pitchFamily="2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1800" dirty="0">
                  <a:latin typeface="Montserrat" panose="020B0604020202020204" charset="-52"/>
                  <a:ea typeface="Ebrima" panose="02000000000000000000" pitchFamily="2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latin typeface="Montserrat" panose="020B0604020202020204" charset="-52"/>
                    <a:ea typeface="Ebrima" panose="02000000000000000000" pitchFamily="2" charset="0"/>
                    <a:cs typeface="Times New Roman" panose="02020603050405020304" pitchFamily="18" charset="0"/>
                  </a:rPr>
                  <a:t>	</a:t>
                </a:r>
                <a:r>
                  <a:rPr lang="ru-RU" sz="1800" dirty="0" err="1">
                    <a:latin typeface="Montserrat" panose="020B0604020202020204" charset="-52"/>
                    <a:ea typeface="Ebrima" panose="02000000000000000000" pitchFamily="2" charset="0"/>
                    <a:cs typeface="Times New Roman" panose="02020603050405020304" pitchFamily="18" charset="0"/>
                  </a:rPr>
                  <a:t>Кинковое</a:t>
                </a:r>
                <a:r>
                  <a:rPr lang="ru-RU" sz="1800" dirty="0">
                    <a:latin typeface="Montserrat" panose="020B0604020202020204" charset="-52"/>
                    <a:ea typeface="Ebrima" panose="02000000000000000000" pitchFamily="2" charset="0"/>
                    <a:cs typeface="Times New Roman" panose="02020603050405020304" pitchFamily="18" charset="0"/>
                  </a:rPr>
                  <a:t> решение соединяет минимумы потенциала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dirty="0">
                    <a:latin typeface="Montserrat" panose="020B0604020202020204" charset="-52"/>
                    <a:ea typeface="Ebrima" panose="02000000000000000000" pitchFamily="2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1800" dirty="0">
                    <a:latin typeface="Montserrat" panose="020B0604020202020204" charset="-52"/>
                    <a:ea typeface="Ebrima" panose="02000000000000000000" pitchFamily="2" charset="0"/>
                    <a:cs typeface="Times New Roman" panose="02020603050405020304" pitchFamily="18" charset="0"/>
                  </a:rPr>
                  <a:t>) </a:t>
                </a:r>
                <a:r>
                  <a:rPr lang="ru-RU" sz="1800" dirty="0">
                    <a:latin typeface="Montserrat" panose="020B0604020202020204" charset="-52"/>
                    <a:ea typeface="Ebrima" panose="02000000000000000000" pitchFamily="2" charset="0"/>
                    <a:cs typeface="Times New Roman" panose="02020603050405020304" pitchFamily="18" charset="0"/>
                  </a:rPr>
                  <a:t>и зависит только от </a:t>
                </a:r>
                <a:r>
                  <a:rPr lang="en-US" sz="1800" dirty="0">
                    <a:latin typeface="Montserrat" panose="020B0604020202020204" charset="-52"/>
                    <a:ea typeface="Ebrima" panose="02000000000000000000" pitchFamily="2" charset="0"/>
                    <a:cs typeface="Times New Roman" panose="02020603050405020304" pitchFamily="18" charset="0"/>
                  </a:rPr>
                  <a:t>x.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Текст 3">
                <a:extLst>
                  <a:ext uri="{FF2B5EF4-FFF2-40B4-BE49-F238E27FC236}">
                    <a16:creationId xmlns:a16="http://schemas.microsoft.com/office/drawing/2014/main" id="{BF908D7E-1F70-44C7-B46D-99928D0C2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559570" y="3186569"/>
                <a:ext cx="10910379" cy="234160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4E81BC-1B46-406D-B2B1-6CF23745A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979" y="1752980"/>
            <a:ext cx="4192147" cy="872694"/>
          </a:xfrm>
          <a:prstGeom prst="rect">
            <a:avLst/>
          </a:prstGeom>
        </p:spPr>
      </p:pic>
      <p:sp>
        <p:nvSpPr>
          <p:cNvPr id="7" name="Текст 2">
            <a:extLst>
              <a:ext uri="{FF2B5EF4-FFF2-40B4-BE49-F238E27FC236}">
                <a16:creationId xmlns:a16="http://schemas.microsoft.com/office/drawing/2014/main" id="{FE62361E-9480-4372-BDF1-FEAFC4F53687}"/>
              </a:ext>
            </a:extLst>
          </p:cNvPr>
          <p:cNvSpPr txBox="1">
            <a:spLocks/>
          </p:cNvSpPr>
          <p:nvPr/>
        </p:nvSpPr>
        <p:spPr>
          <a:xfrm>
            <a:off x="559570" y="2786459"/>
            <a:ext cx="6631341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rgbClr val="00BBEE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Уравнение движения</a:t>
            </a:r>
            <a:r>
              <a:rPr lang="en-US" sz="1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E5F3D47-81CA-495E-A07D-6BF9C7FC873E}"/>
                  </a:ext>
                </a:extLst>
              </p:cNvPr>
              <p:cNvSpPr/>
              <p:nvPr/>
            </p:nvSpPr>
            <p:spPr>
              <a:xfrm>
                <a:off x="4254021" y="5249827"/>
                <a:ext cx="2753686" cy="618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E5F3D47-81CA-495E-A07D-6BF9C7FC8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021" y="5249827"/>
                <a:ext cx="2753686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A19E391F-7C31-48DC-9E04-7159A1198E31}"/>
                  </a:ext>
                </a:extLst>
              </p:cNvPr>
              <p:cNvSpPr/>
              <p:nvPr/>
            </p:nvSpPr>
            <p:spPr>
              <a:xfrm>
                <a:off x="2580581" y="6089067"/>
                <a:ext cx="6096000" cy="102226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±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→±∞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A19E391F-7C31-48DC-9E04-7159A1198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581" y="6089067"/>
                <a:ext cx="6096000" cy="1022268"/>
              </a:xfrm>
              <a:prstGeom prst="rect">
                <a:avLst/>
              </a:prstGeom>
              <a:blipFill>
                <a:blip r:embed="rId6"/>
                <a:stretch>
                  <a:fillRect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56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BA4A366-15F7-4ABC-94AF-10E1D1C0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51" y="495213"/>
            <a:ext cx="9199890" cy="523220"/>
          </a:xfrm>
        </p:spPr>
        <p:txBody>
          <a:bodyPr/>
          <a:lstStyle/>
          <a:p>
            <a:r>
              <a:rPr lang="ru-RU" dirty="0"/>
              <a:t>Постановка задачи</a:t>
            </a:r>
            <a:r>
              <a:rPr lang="en-US" dirty="0"/>
              <a:t> </a:t>
            </a:r>
            <a:r>
              <a:rPr lang="ru-RU" dirty="0"/>
              <a:t>о малых возбуждениях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FBCD46-84C3-40BE-A815-2A7820A99D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9687" y="1173808"/>
            <a:ext cx="9346569" cy="646331"/>
          </a:xfrm>
        </p:spPr>
        <p:txBody>
          <a:bodyPr/>
          <a:lstStyle/>
          <a:p>
            <a:r>
              <a:rPr lang="ru-RU" sz="1800" dirty="0"/>
              <a:t>Запишем скалярное поле как сумму </a:t>
            </a:r>
            <a:r>
              <a:rPr lang="ru-RU" sz="1800" dirty="0" err="1"/>
              <a:t>кинкового</a:t>
            </a:r>
            <a:r>
              <a:rPr lang="ru-RU" sz="1800" dirty="0"/>
              <a:t> решения  с малым возмущением</a:t>
            </a:r>
            <a:r>
              <a:rPr lang="en-US" sz="1800" dirty="0"/>
              <a:t>:</a:t>
            </a:r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>
                <a:extLst>
                  <a:ext uri="{FF2B5EF4-FFF2-40B4-BE49-F238E27FC236}">
                    <a16:creationId xmlns:a16="http://schemas.microsoft.com/office/drawing/2014/main" id="{6CDFF906-8B50-4764-BD0F-F9F97D49ABB0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649690" y="1881695"/>
                <a:ext cx="10892623" cy="5639621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𝛿𝜑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i="1" dirty="0"/>
                  <a:t>.</a:t>
                </a:r>
              </a:p>
              <a:p>
                <a:endParaRPr lang="ru-RU" sz="2400" dirty="0"/>
              </a:p>
              <a:p>
                <a:r>
                  <a:rPr lang="ru-RU" sz="1800" dirty="0"/>
                  <a:t>Ищем возмущение в виде</a:t>
                </a:r>
                <a:r>
                  <a:rPr lang="en-US" sz="1800" dirty="0"/>
                  <a:t>:</a:t>
                </a:r>
              </a:p>
              <a:p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𝛿𝜑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 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800" i="1" dirty="0"/>
                  <a:t>.</a:t>
                </a:r>
              </a:p>
              <a:p>
                <a:pPr algn="ctr"/>
                <a:endParaRPr lang="ru-RU" sz="2400" dirty="0"/>
              </a:p>
              <a:p>
                <a:r>
                  <a:rPr lang="ru-RU" sz="1800" dirty="0"/>
                  <a:t>Подставляя это в уравнение движения, получим</a:t>
                </a:r>
                <a:r>
                  <a:rPr lang="en-US" sz="1800" dirty="0"/>
                  <a:t>:</a:t>
                </a:r>
              </a:p>
              <a:p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i="1"/>
                                    <m:t>d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sz="1600" i="1"/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1600" i="1"/>
                                <m:t>d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i="1"/>
                                    <m:t>d</m:t>
                                  </m:r>
                                </m:e>
                                <m:sup>
                                  <m:r>
                                    <m:rPr>
                                      <m:nor/>
                                    </m:rPr>
                                    <a:rPr lang="en-US" sz="1600" i="1"/>
                                    <m:t>2</m:t>
                                  </m:r>
                                </m:sup>
                              </m:sSup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1600" i="1"/>
                                <m:t>d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, 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, 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600" i="1" dirty="0"/>
              </a:p>
              <a:p>
                <a:r>
                  <a:rPr lang="ru-RU" sz="1800" dirty="0" err="1"/>
                  <a:t>Переобозначим</a:t>
                </a:r>
                <a:r>
                  <a:rPr lang="en-US" sz="1800" i="1" dirty="0"/>
                  <a:t> </a:t>
                </a:r>
                <a:r>
                  <a:rPr lang="ru-RU" sz="1800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1800" i="1"/>
                              <m:t>d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800" i="1"/>
                          <m:t>d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ru-RU" sz="1800" b="0" i="1" smtClean="0">
                        <a:latin typeface="Cambria Math" panose="02040503050406030204" pitchFamily="18" charset="0"/>
                      </a:rPr>
                      <m:t>как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i="1" dirty="0"/>
              </a:p>
              <a:p>
                <a:r>
                  <a:rPr lang="ru-RU" sz="1800" dirty="0"/>
                  <a:t>Будем искать собственные функции, соответствующие дискретному спектру</a:t>
                </a:r>
              </a:p>
              <a:p>
                <a:endParaRPr lang="en-US" sz="28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Текст 4">
                <a:extLst>
                  <a:ext uri="{FF2B5EF4-FFF2-40B4-BE49-F238E27FC236}">
                    <a16:creationId xmlns:a16="http://schemas.microsoft.com/office/drawing/2014/main" id="{6CDFF906-8B50-4764-BD0F-F9F97D49AB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649690" y="1881695"/>
                <a:ext cx="10892623" cy="5639621"/>
              </a:xfrm>
              <a:blipFill>
                <a:blip r:embed="rId2"/>
                <a:stretch>
                  <a:fillRect l="-504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936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229C93B-8964-4B17-817A-3FD0B5912CC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59572" y="354228"/>
                <a:ext cx="9199890" cy="532966"/>
              </a:xfrm>
            </p:spPr>
            <p:txBody>
              <a:bodyPr/>
              <a:lstStyle/>
              <a:p>
                <a:r>
                  <a:rPr lang="ru-RU" dirty="0"/>
                  <a:t>Рассматриваемая модель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dirty="0"/>
                          <m:t>φ</m:t>
                        </m:r>
                      </m:e>
                      <m:sup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0229C93B-8964-4B17-817A-3FD0B5912C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9572" y="354228"/>
                <a:ext cx="9199890" cy="532966"/>
              </a:xfrm>
              <a:blipFill>
                <a:blip r:embed="rId2"/>
                <a:stretch>
                  <a:fillRect l="-1392"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369AB2D0-96FD-4590-AF02-397BF890CBB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710252" y="1824259"/>
                <a:ext cx="5968454" cy="465833"/>
              </a:xfrm>
            </p:spPr>
            <p:txBody>
              <a:bodyPr/>
              <a:lstStyle/>
              <a:p>
                <a:r>
                  <a:rPr lang="ru-RU" sz="1200" dirty="0"/>
                  <a:t>В отличии от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1200" dirty="0"/>
                          <m:t>φ</m:t>
                        </m:r>
                      </m:e>
                      <m:sup>
                        <m:r>
                          <a:rPr lang="ru-RU" sz="1200" b="1" i="1" dirty="0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ru-RU" sz="1200" dirty="0"/>
                  <a:t> у кинка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1200" dirty="0"/>
                          <m:t>φ</m:t>
                        </m:r>
                      </m:e>
                      <m:sup>
                        <m:r>
                          <a:rPr lang="ru-RU" sz="1200" i="1" dirty="0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ru-RU" sz="1200" dirty="0"/>
                  <a:t>  нет собственных колебательных мод, поэтому потенциал </a:t>
                </a:r>
                <a:r>
                  <a:rPr lang="en-US" sz="1200" dirty="0"/>
                  <a:t>U(x) </a:t>
                </a:r>
                <a:r>
                  <a:rPr lang="ru-RU" sz="1200" dirty="0"/>
                  <a:t>строится для суммы</a:t>
                </a:r>
                <a:endParaRPr lang="en-US" sz="1200" dirty="0"/>
              </a:p>
            </p:txBody>
          </p:sp>
        </mc:Choice>
        <mc:Fallback>
          <p:sp>
            <p:nvSpPr>
              <p:cNvPr id="3" name="Текст 2">
                <a:extLst>
                  <a:ext uri="{FF2B5EF4-FFF2-40B4-BE49-F238E27FC236}">
                    <a16:creationId xmlns:a16="http://schemas.microsoft.com/office/drawing/2014/main" id="{369AB2D0-96FD-4590-AF02-397BF890CB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710252" y="1824259"/>
                <a:ext cx="5968454" cy="465833"/>
              </a:xfrm>
              <a:blipFill>
                <a:blip r:embed="rId3"/>
                <a:stretch>
                  <a:fillRect l="-102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Текст 3">
            <a:extLst>
              <a:ext uri="{FF2B5EF4-FFF2-40B4-BE49-F238E27FC236}">
                <a16:creationId xmlns:a16="http://schemas.microsoft.com/office/drawing/2014/main" id="{D66B4D2B-CEBC-4EF9-82A6-12EA5127B8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6">
                <a:extLst>
                  <a:ext uri="{FF2B5EF4-FFF2-40B4-BE49-F238E27FC236}">
                    <a16:creationId xmlns:a16="http://schemas.microsoft.com/office/drawing/2014/main" id="{F79DF102-C7B5-444F-9DD5-E13DD33662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9572" y="1204278"/>
                <a:ext cx="10786090" cy="698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400" kern="1200">
                    <a:solidFill>
                      <a:srgbClr val="222A3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800" dirty="0"/>
                  <a:t>Для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1800" dirty="0"/>
                          <m:t>φ</m:t>
                        </m:r>
                      </m:e>
                      <m:sup>
                        <m:r>
                          <a:rPr lang="ru-RU" sz="1800" b="1" i="1" dirty="0" smtClean="0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ru-RU" sz="1800" dirty="0"/>
                  <a:t> модели</a:t>
                </a:r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ru-RU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1800" dirty="0"/>
                          <m:t>φ</m:t>
                        </m:r>
                      </m:e>
                      <m:sup>
                        <m:r>
                          <a:rPr lang="ru-RU" sz="1800" b="1" i="1" dirty="0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ru-RU" sz="1800" i="1">
                        <a:latin typeface="Cambria Math" panose="02040503050406030204" pitchFamily="18" charset="0"/>
                      </a:rPr>
                      <m:t> 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ru-RU" sz="180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p>
                                <m:r>
                                  <a:rPr lang="ru-RU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ru-RU" dirty="0"/>
                  <a:t>Численно получены графики зависимости </a:t>
                </a:r>
                <a:r>
                  <a:rPr lang="ru-RU" dirty="0" err="1"/>
                  <a:t>кинков</a:t>
                </a:r>
                <a:r>
                  <a:rPr lang="ru-RU" dirty="0"/>
                  <a:t> и потенциала </a:t>
                </a:r>
                <a:r>
                  <a:rPr lang="en-US" dirty="0"/>
                  <a:t>U</a:t>
                </a:r>
                <a:r>
                  <a:rPr lang="ru-RU" dirty="0"/>
                  <a:t> от координаты</a:t>
                </a:r>
              </a:p>
            </p:txBody>
          </p:sp>
        </mc:Choice>
        <mc:Fallback xmlns="">
          <p:sp>
            <p:nvSpPr>
              <p:cNvPr id="5" name="Текст 6">
                <a:extLst>
                  <a:ext uri="{FF2B5EF4-FFF2-40B4-BE49-F238E27FC236}">
                    <a16:creationId xmlns:a16="http://schemas.microsoft.com/office/drawing/2014/main" id="{F79DF102-C7B5-444F-9DD5-E13DD3366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72" y="1204278"/>
                <a:ext cx="10786090" cy="698909"/>
              </a:xfrm>
              <a:prstGeom prst="rect">
                <a:avLst/>
              </a:prstGeom>
              <a:blipFill>
                <a:blip r:embed="rId4"/>
                <a:stretch>
                  <a:fillRect l="-509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11CC02-1712-4C81-9D83-C7A8027603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6" t="8675" r="8112" b="3531"/>
          <a:stretch/>
        </p:blipFill>
        <p:spPr>
          <a:xfrm>
            <a:off x="4589337" y="2358771"/>
            <a:ext cx="7364461" cy="44992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2C571A-7D02-4BF0-AD8A-BA8378065A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5" y="2358771"/>
            <a:ext cx="4257810" cy="4257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CFBB6973-CE50-4022-99BE-15D8F13F524D}"/>
                  </a:ext>
                </a:extLst>
              </p:cNvPr>
              <p:cNvSpPr/>
              <p:nvPr/>
            </p:nvSpPr>
            <p:spPr>
              <a:xfrm>
                <a:off x="2223580" y="2174105"/>
                <a:ext cx="8531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CFBB6973-CE50-4022-99BE-15D8F13F52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580" y="2174105"/>
                <a:ext cx="853119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FADFE17D-0080-479E-9788-EC9D82E6B10E}"/>
                  </a:ext>
                </a:extLst>
              </p:cNvPr>
              <p:cNvSpPr/>
              <p:nvPr/>
            </p:nvSpPr>
            <p:spPr>
              <a:xfrm>
                <a:off x="4114996" y="4118344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FADFE17D-0080-479E-9788-EC9D82E6B1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996" y="4118344"/>
                <a:ext cx="36798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085ED4E8-AD69-41D7-9DEF-95FA9786B316}"/>
                  </a:ext>
                </a:extLst>
              </p:cNvPr>
              <p:cNvSpPr/>
              <p:nvPr/>
            </p:nvSpPr>
            <p:spPr>
              <a:xfrm>
                <a:off x="7910185" y="2061832"/>
                <a:ext cx="7227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085ED4E8-AD69-41D7-9DEF-95FA9786B3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185" y="2061832"/>
                <a:ext cx="72276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4A32C8-EE4E-46A2-AF86-962E4B392B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1540" y="2358771"/>
            <a:ext cx="200053" cy="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0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353A0-B34E-46E6-B5A2-10BAC4FE1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Минимизация начальных данных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1A1F3D-8F4E-4AD5-83FB-EE8250562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572" y="2398811"/>
            <a:ext cx="5451200" cy="338554"/>
          </a:xfrm>
        </p:spPr>
        <p:txBody>
          <a:bodyPr/>
          <a:lstStyle/>
          <a:p>
            <a:r>
              <a:rPr lang="ru-RU" dirty="0"/>
              <a:t>Начальные условия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209C55-8D28-4FA1-BFB2-33E973DCDE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2" y="1053473"/>
            <a:ext cx="8250737" cy="523220"/>
          </a:xfrm>
        </p:spPr>
        <p:txBody>
          <a:bodyPr/>
          <a:lstStyle/>
          <a:p>
            <a:r>
              <a:rPr lang="ru-RU" dirty="0"/>
              <a:t>Для решения уравнения движения необходимы начальные и граничные условия. В качестве первого приближения используется </a:t>
            </a:r>
            <a:r>
              <a:rPr lang="ru-RU" dirty="0" err="1"/>
              <a:t>анзац</a:t>
            </a:r>
            <a:r>
              <a:rPr lang="ru-RU" dirty="0"/>
              <a:t> следующего вида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EA785A-EC6A-4B65-9086-520AB10AF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90" y="2904125"/>
            <a:ext cx="4529727" cy="4698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2943C5-8496-4915-B982-ECC1941C2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203" y="2904125"/>
            <a:ext cx="5451200" cy="527535"/>
          </a:xfrm>
          <a:prstGeom prst="rect">
            <a:avLst/>
          </a:prstGeom>
        </p:spPr>
      </p:pic>
      <p:sp>
        <p:nvSpPr>
          <p:cNvPr id="9" name="Текст 3">
            <a:extLst>
              <a:ext uri="{FF2B5EF4-FFF2-40B4-BE49-F238E27FC236}">
                <a16:creationId xmlns:a16="http://schemas.microsoft.com/office/drawing/2014/main" id="{9A0950CC-76E5-40C4-B894-0BC82A75942E}"/>
              </a:ext>
            </a:extLst>
          </p:cNvPr>
          <p:cNvSpPr txBox="1">
            <a:spLocks/>
          </p:cNvSpPr>
          <p:nvPr/>
        </p:nvSpPr>
        <p:spPr>
          <a:xfrm>
            <a:off x="559572" y="3460640"/>
            <a:ext cx="11197619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Однако для степенных </a:t>
            </a:r>
            <a:r>
              <a:rPr lang="en-US" dirty="0"/>
              <a:t>“</a:t>
            </a:r>
            <a:r>
              <a:rPr lang="ru-RU" dirty="0"/>
              <a:t>хвостов</a:t>
            </a:r>
            <a:r>
              <a:rPr lang="en-US" dirty="0"/>
              <a:t>”</a:t>
            </a:r>
            <a:r>
              <a:rPr lang="ru-RU" dirty="0"/>
              <a:t> </a:t>
            </a:r>
            <a:r>
              <a:rPr lang="ru-RU" dirty="0" err="1"/>
              <a:t>кинков</a:t>
            </a:r>
            <a:r>
              <a:rPr lang="ru-RU" dirty="0"/>
              <a:t>, такие начальные данные не подходят. Поэтому проводится минимизация </a:t>
            </a: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F924AE-56B3-4AFC-B222-C92DED225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698" y="3808940"/>
            <a:ext cx="7820148" cy="87134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A62E71-9860-4B92-BA2A-41CA96E8F4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7834" y="2398811"/>
            <a:ext cx="161094" cy="3042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58B0DE-97C9-4F00-9167-1BBCB8EB8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9776" y="1584652"/>
            <a:ext cx="7399482" cy="79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8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7FDA9-EEDB-4BD0-B0FF-5B69260F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188110" cy="523220"/>
          </a:xfrm>
        </p:spPr>
        <p:txBody>
          <a:bodyPr/>
          <a:lstStyle/>
          <a:p>
            <a:r>
              <a:rPr lang="ru-RU" dirty="0"/>
              <a:t>Полученный спектр после минимизации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B9985-C2F9-4219-98F6-199E9BD5BD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EB6276-1431-47F0-81EA-61D5492EE5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570119-0FEF-487B-9C9A-487BD6FAA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2" y="965218"/>
            <a:ext cx="10987246" cy="55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56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8E6E4-EB80-44BD-89FB-DBBD8419C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Полученный спектр при минимизации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AC259B-226F-44E9-9122-27FEA56513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E41F5E-CF46-41F6-BE10-13905C935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819243-863F-40F6-AFF2-1E86ACE8F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499"/>
            <a:ext cx="12192000" cy="61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17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5D092C4-AE1A-4E85-98FB-A1F488FA4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717" y="996949"/>
            <a:ext cx="4970442" cy="243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99323-D58C-4C74-942F-96503FD81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420559"/>
            <a:ext cx="9199890" cy="523220"/>
          </a:xfrm>
        </p:spPr>
        <p:txBody>
          <a:bodyPr/>
          <a:lstStyle/>
          <a:p>
            <a:r>
              <a:rPr lang="ru-RU" dirty="0"/>
              <a:t>Столкновение </a:t>
            </a:r>
            <a:r>
              <a:rPr lang="ru-RU" dirty="0" err="1"/>
              <a:t>кинков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6F067A-78BE-4D53-B041-FCE1A77739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F89112-A5A9-4107-9B5B-AC01581C6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3E0786-D5AE-4520-9BB7-04BFBBC4D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76" y="943779"/>
            <a:ext cx="4970441" cy="24852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4872F9-460D-4572-8A06-56796444C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6" y="3429000"/>
            <a:ext cx="5031511" cy="344261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37E6289-5F95-49B7-A587-CCE02DC2C6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717" y="3428999"/>
            <a:ext cx="5031511" cy="344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81728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434</Words>
  <Application>Microsoft Office PowerPoint</Application>
  <PresentationFormat>Широкоэкранный</PresentationFormat>
  <Paragraphs>65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Montserrat</vt:lpstr>
      <vt:lpstr>Cambria Math</vt:lpstr>
      <vt:lpstr>Times New Roman</vt:lpstr>
      <vt:lpstr>Ebrima</vt:lpstr>
      <vt:lpstr>Arial</vt:lpstr>
      <vt:lpstr>Calibri</vt:lpstr>
      <vt:lpstr>Шаблон МИФИ</vt:lpstr>
      <vt:lpstr>Презентация PowerPoint</vt:lpstr>
      <vt:lpstr>Введение</vt:lpstr>
      <vt:lpstr>Введение</vt:lpstr>
      <vt:lpstr>Постановка задачи о малых возбуждениях</vt:lpstr>
      <vt:lpstr>Рассматриваемая модель "φ" ^8  </vt:lpstr>
      <vt:lpstr>Минимизация начальных данных</vt:lpstr>
      <vt:lpstr>Полученный спектр после минимизации</vt:lpstr>
      <vt:lpstr>Полученный спектр при минимизации</vt:lpstr>
      <vt:lpstr>Столкновение кинков</vt:lpstr>
      <vt:lpstr>Окна столкновений</vt:lpstr>
      <vt:lpstr>Спектральный анализ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admin</cp:lastModifiedBy>
  <cp:revision>100</cp:revision>
  <dcterms:created xsi:type="dcterms:W3CDTF">2020-05-28T16:18:16Z</dcterms:created>
  <dcterms:modified xsi:type="dcterms:W3CDTF">2026-05-07T20:51:01Z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