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60" r:id="rId4"/>
    <p:sldId id="267" r:id="rId5"/>
    <p:sldId id="268" r:id="rId6"/>
    <p:sldId id="270" r:id="rId7"/>
    <p:sldId id="281" r:id="rId8"/>
    <p:sldId id="301" r:id="rId9"/>
    <p:sldId id="283" r:id="rId10"/>
    <p:sldId id="290" r:id="rId11"/>
    <p:sldId id="285" r:id="rId12"/>
    <p:sldId id="293" r:id="rId13"/>
    <p:sldId id="295" r:id="rId14"/>
    <p:sldId id="304" r:id="rId15"/>
    <p:sldId id="280" r:id="rId16"/>
  </p:sldIdLst>
  <p:sldSz cx="12192000" cy="6858000"/>
  <p:notesSz cx="6858000" cy="9144000"/>
  <p:embeddedFontLst>
    <p:embeddedFont>
      <p:font typeface="Montserrat" panose="020B0604020202020204" charset="-52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31" userDrawn="1">
          <p15:clr>
            <a:srgbClr val="A4A3A4"/>
          </p15:clr>
        </p15:guide>
        <p15:guide id="3" orient="horz" pos="21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EDE"/>
    <a:srgbClr val="00BBEE"/>
    <a:srgbClr val="0055BB"/>
    <a:srgbClr val="222A3F"/>
    <a:srgbClr val="E46C2A"/>
    <a:srgbClr val="FF7300"/>
    <a:srgbClr val="0061AF"/>
    <a:srgbClr val="8F9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7"/>
  </p:normalViewPr>
  <p:slideViewPr>
    <p:cSldViewPr snapToGrid="0" showGuides="1">
      <p:cViewPr varScale="1">
        <p:scale>
          <a:sx n="101" d="100"/>
          <a:sy n="101" d="100"/>
        </p:scale>
        <p:origin x="876" y="108"/>
      </p:cViewPr>
      <p:guideLst>
        <p:guide pos="3831"/>
        <p:guide orient="horz" pos="21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72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6DC3D-C717-495C-B489-C044A339A55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976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en-US">
                <a:sym typeface="+mn-ea"/>
              </a:rPr>
              <a:t>Детектирование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нейтронов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имеет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ряд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ключевых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особенностей</a:t>
            </a:r>
            <a:r>
              <a:rPr lang="en-US" altLang="ru-RU">
                <a:sym typeface="+mn-ea"/>
              </a:rPr>
              <a:t>, </a:t>
            </a:r>
            <a:r>
              <a:rPr lang="en-US" altLang="en-US">
                <a:sym typeface="+mn-ea"/>
              </a:rPr>
              <a:t>отличающих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его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от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регистрации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других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видов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излучений</a:t>
            </a:r>
          </a:p>
          <a:p>
            <a:r>
              <a:rPr lang="en-US" altLang="en-US"/>
              <a:t>Не</a:t>
            </a:r>
            <a:r>
              <a:rPr lang="en-US" altLang="ru-RU"/>
              <a:t> </a:t>
            </a:r>
            <a:r>
              <a:rPr lang="en-US" altLang="en-US"/>
              <a:t>ионизируют</a:t>
            </a:r>
            <a:r>
              <a:rPr lang="en-US" altLang="ru-RU"/>
              <a:t> </a:t>
            </a:r>
            <a:r>
              <a:rPr lang="en-US" altLang="en-US"/>
              <a:t>вещество</a:t>
            </a:r>
            <a:r>
              <a:rPr lang="en-US" altLang="ru-RU"/>
              <a:t> </a:t>
            </a:r>
            <a:r>
              <a:rPr lang="en-US" altLang="en-US"/>
              <a:t>напрямую</a:t>
            </a:r>
            <a:r>
              <a:rPr lang="en-US" altLang="ru-RU"/>
              <a:t>, </a:t>
            </a:r>
            <a:r>
              <a:rPr lang="en-US" altLang="en-US"/>
              <a:t>поэтому</a:t>
            </a:r>
            <a:r>
              <a:rPr lang="en-US" altLang="ru-RU"/>
              <a:t> </a:t>
            </a:r>
            <a:r>
              <a:rPr lang="en-US" altLang="en-US"/>
              <a:t>требуют</a:t>
            </a:r>
            <a:r>
              <a:rPr lang="en-US" altLang="ru-RU"/>
              <a:t> </a:t>
            </a:r>
            <a:r>
              <a:rPr lang="en-US" altLang="en-US"/>
              <a:t>косвенных</a:t>
            </a:r>
            <a:r>
              <a:rPr lang="en-US" altLang="ru-RU"/>
              <a:t> </a:t>
            </a:r>
            <a:r>
              <a:rPr lang="en-US" altLang="en-US"/>
              <a:t>методов</a:t>
            </a:r>
            <a:r>
              <a:rPr lang="en-US" altLang="ru-RU"/>
              <a:t> </a:t>
            </a:r>
            <a:r>
              <a:rPr lang="en-US" altLang="en-US"/>
              <a:t>детектирования</a:t>
            </a:r>
            <a:r>
              <a:rPr lang="en-US" altLang="ru-RU"/>
              <a:t>:</a:t>
            </a:r>
          </a:p>
          <a:p>
            <a:endParaRPr lang="en-US" altLang="ru-RU"/>
          </a:p>
          <a:p>
            <a:r>
              <a:rPr lang="en-US" altLang="en-US"/>
              <a:t>Ядерные</a:t>
            </a:r>
            <a:r>
              <a:rPr lang="en-US" altLang="ru-RU"/>
              <a:t> </a:t>
            </a:r>
            <a:r>
              <a:rPr lang="en-US" altLang="en-US"/>
              <a:t>реакции</a:t>
            </a:r>
            <a:r>
              <a:rPr lang="en-US" altLang="ru-RU"/>
              <a:t> (</a:t>
            </a:r>
            <a:r>
              <a:rPr lang="en-US" altLang="en-US"/>
              <a:t>например</a:t>
            </a:r>
            <a:r>
              <a:rPr lang="en-US" altLang="ru-RU"/>
              <a:t>, </a:t>
            </a:r>
          </a:p>
          <a:p>
            <a:r>
              <a:rPr lang="en-US" altLang="ru-RU"/>
              <a:t>3</a:t>
            </a:r>
          </a:p>
          <a:p>
            <a:r>
              <a:rPr lang="en-US" altLang="ru-RU"/>
              <a:t>H</a:t>
            </a:r>
          </a:p>
          <a:p>
            <a:r>
              <a:rPr lang="en-US" altLang="ru-RU"/>
              <a:t>e</a:t>
            </a:r>
          </a:p>
          <a:p>
            <a:r>
              <a:rPr lang="en-US" altLang="ru-RU"/>
              <a:t>(</a:t>
            </a:r>
          </a:p>
          <a:p>
            <a:r>
              <a:rPr lang="en-US" altLang="ru-RU"/>
              <a:t>n</a:t>
            </a:r>
          </a:p>
          <a:p>
            <a:r>
              <a:rPr lang="en-US" altLang="ru-RU"/>
              <a:t>,</a:t>
            </a:r>
          </a:p>
          <a:p>
            <a:r>
              <a:rPr lang="en-US" altLang="ru-RU"/>
              <a:t>p</a:t>
            </a:r>
          </a:p>
          <a:p>
            <a:r>
              <a:rPr lang="en-US" altLang="ru-RU"/>
              <a:t>)</a:t>
            </a:r>
          </a:p>
          <a:p>
            <a:r>
              <a:rPr lang="en-US" altLang="ru-RU"/>
              <a:t>3</a:t>
            </a:r>
          </a:p>
          <a:p>
            <a:r>
              <a:rPr lang="en-US" altLang="ru-RU"/>
              <a:t>H</a:t>
            </a:r>
          </a:p>
          <a:p>
            <a:r>
              <a:rPr lang="en-US" altLang="ru-RU"/>
              <a:t>3</a:t>
            </a:r>
          </a:p>
          <a:p>
            <a:r>
              <a:rPr lang="en-US" altLang="ru-RU"/>
              <a:t> He(n,p) </a:t>
            </a:r>
          </a:p>
          <a:p>
            <a:r>
              <a:rPr lang="en-US" altLang="ru-RU"/>
              <a:t>3</a:t>
            </a:r>
          </a:p>
          <a:p>
            <a:r>
              <a:rPr lang="en-US" altLang="ru-RU"/>
              <a:t> H, </a:t>
            </a:r>
          </a:p>
          <a:p>
            <a:r>
              <a:rPr lang="en-US" altLang="ru-RU"/>
              <a:t>10</a:t>
            </a:r>
          </a:p>
          <a:p>
            <a:r>
              <a:rPr lang="en-US" altLang="ru-RU"/>
              <a:t>B</a:t>
            </a:r>
          </a:p>
          <a:p>
            <a:r>
              <a:rPr lang="en-US" altLang="ru-RU"/>
              <a:t>(</a:t>
            </a:r>
          </a:p>
          <a:p>
            <a:r>
              <a:rPr lang="en-US" altLang="ru-RU"/>
              <a:t>n</a:t>
            </a:r>
          </a:p>
          <a:p>
            <a:r>
              <a:rPr lang="en-US" altLang="ru-RU"/>
              <a:t>,</a:t>
            </a:r>
          </a:p>
          <a:p>
            <a:r>
              <a:rPr lang="en-US" altLang="ru-RU"/>
              <a:t>α</a:t>
            </a:r>
          </a:p>
          <a:p>
            <a:r>
              <a:rPr lang="en-US" altLang="ru-RU"/>
              <a:t>)</a:t>
            </a:r>
          </a:p>
          <a:p>
            <a:r>
              <a:rPr lang="en-US" altLang="ru-RU"/>
              <a:t>7</a:t>
            </a:r>
          </a:p>
          <a:p>
            <a:r>
              <a:rPr lang="en-US" altLang="ru-RU"/>
              <a:t>L</a:t>
            </a:r>
          </a:p>
          <a:p>
            <a:r>
              <a:rPr lang="en-US" altLang="ru-RU"/>
              <a:t>i</a:t>
            </a:r>
          </a:p>
          <a:p>
            <a:r>
              <a:rPr lang="en-US" altLang="ru-RU"/>
              <a:t>10</a:t>
            </a:r>
          </a:p>
          <a:p>
            <a:r>
              <a:rPr lang="en-US" altLang="ru-RU"/>
              <a:t> B(n,α) </a:t>
            </a:r>
          </a:p>
          <a:p>
            <a:r>
              <a:rPr lang="en-US" altLang="ru-RU"/>
              <a:t>7</a:t>
            </a:r>
          </a:p>
          <a:p>
            <a:r>
              <a:rPr lang="en-US" altLang="ru-RU"/>
              <a:t> Li).</a:t>
            </a:r>
          </a:p>
          <a:p>
            <a:endParaRPr lang="en-US" altLang="ru-RU"/>
          </a:p>
          <a:p>
            <a:r>
              <a:rPr lang="en-US" altLang="en-US"/>
              <a:t>Деление</a:t>
            </a:r>
            <a:r>
              <a:rPr lang="en-US" altLang="ru-RU"/>
              <a:t> </a:t>
            </a:r>
            <a:r>
              <a:rPr lang="en-US" altLang="en-US"/>
              <a:t>ядер</a:t>
            </a:r>
            <a:r>
              <a:rPr lang="en-US" altLang="ru-RU"/>
              <a:t> (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детекторах</a:t>
            </a:r>
            <a:r>
              <a:rPr lang="en-US" altLang="ru-RU"/>
              <a:t> </a:t>
            </a:r>
            <a:r>
              <a:rPr lang="en-US" altLang="en-US"/>
              <a:t>на</a:t>
            </a:r>
            <a:r>
              <a:rPr lang="en-US" altLang="ru-RU"/>
              <a:t> </a:t>
            </a:r>
            <a:r>
              <a:rPr lang="en-US" altLang="en-US"/>
              <a:t>основе</a:t>
            </a:r>
            <a:r>
              <a:rPr lang="en-US" altLang="ru-RU"/>
              <a:t> </a:t>
            </a:r>
          </a:p>
          <a:p>
            <a:r>
              <a:rPr lang="en-US" altLang="ru-RU"/>
              <a:t>235</a:t>
            </a:r>
          </a:p>
          <a:p>
            <a:r>
              <a:rPr lang="en-US" altLang="ru-RU"/>
              <a:t>U</a:t>
            </a:r>
          </a:p>
          <a:p>
            <a:r>
              <a:rPr lang="en-US" altLang="ru-RU"/>
              <a:t>235</a:t>
            </a:r>
          </a:p>
          <a:p>
            <a:r>
              <a:rPr lang="en-US" altLang="ru-RU"/>
              <a:t> U).</a:t>
            </a:r>
          </a:p>
          <a:p>
            <a:endParaRPr lang="en-US" altLang="ru-RU"/>
          </a:p>
          <a:p>
            <a:r>
              <a:rPr lang="en-US" altLang="en-US"/>
              <a:t>Упругое</a:t>
            </a:r>
            <a:r>
              <a:rPr lang="en-US" altLang="ru-RU"/>
              <a:t> </a:t>
            </a:r>
            <a:r>
              <a:rPr lang="en-US" altLang="en-US"/>
              <a:t>рассеяние</a:t>
            </a:r>
            <a:r>
              <a:rPr lang="en-US" altLang="ru-RU"/>
              <a:t> (</a:t>
            </a:r>
            <a:r>
              <a:rPr lang="en-US" altLang="en-US"/>
              <a:t>протонные</a:t>
            </a:r>
            <a:r>
              <a:rPr lang="en-US" altLang="ru-RU"/>
              <a:t> </a:t>
            </a:r>
            <a:r>
              <a:rPr lang="en-US" altLang="en-US"/>
              <a:t>рекомбинационные</a:t>
            </a:r>
            <a:r>
              <a:rPr lang="en-US" altLang="ru-RU"/>
              <a:t> </a:t>
            </a:r>
            <a:r>
              <a:rPr lang="en-US" altLang="en-US"/>
              <a:t>детекторы</a:t>
            </a:r>
            <a:r>
              <a:rPr lang="en-US" altLang="ru-RU"/>
              <a:t>).</a:t>
            </a:r>
          </a:p>
          <a:p>
            <a:r>
              <a:rPr lang="en-US" altLang="en-US"/>
              <a:t>Тепловые</a:t>
            </a:r>
            <a:r>
              <a:rPr lang="en-US" altLang="ru-RU"/>
              <a:t> </a:t>
            </a:r>
            <a:r>
              <a:rPr lang="en-US" altLang="en-US"/>
              <a:t>нейтроны</a:t>
            </a:r>
            <a:r>
              <a:rPr lang="en-US" altLang="ru-RU"/>
              <a:t> (~0.025 </a:t>
            </a:r>
            <a:r>
              <a:rPr lang="en-US" altLang="en-US"/>
              <a:t>эВ</a:t>
            </a:r>
            <a:r>
              <a:rPr lang="en-US" altLang="ru-RU"/>
              <a:t>) – </a:t>
            </a:r>
            <a:r>
              <a:rPr lang="en-US" altLang="en-US"/>
              <a:t>эффективно</a:t>
            </a:r>
            <a:r>
              <a:rPr lang="en-US" altLang="ru-RU"/>
              <a:t> </a:t>
            </a:r>
            <a:r>
              <a:rPr lang="en-US" altLang="en-US"/>
              <a:t>поглощаются</a:t>
            </a:r>
            <a:r>
              <a:rPr lang="en-US" altLang="ru-RU"/>
              <a:t> </a:t>
            </a:r>
            <a:r>
              <a:rPr lang="en-US" altLang="en-US"/>
              <a:t>ядрами</a:t>
            </a:r>
            <a:r>
              <a:rPr lang="en-US" altLang="ru-RU"/>
              <a:t> (</a:t>
            </a:r>
            <a:r>
              <a:rPr lang="en-US" altLang="en-US"/>
              <a:t>бор</a:t>
            </a:r>
            <a:r>
              <a:rPr lang="en-US" altLang="ru-RU"/>
              <a:t>, </a:t>
            </a:r>
            <a:r>
              <a:rPr lang="en-US" altLang="en-US"/>
              <a:t>гелий</a:t>
            </a:r>
            <a:r>
              <a:rPr lang="en-US" altLang="ru-RU"/>
              <a:t>-3, </a:t>
            </a:r>
            <a:r>
              <a:rPr lang="en-US" altLang="en-US"/>
              <a:t>кадмий</a:t>
            </a:r>
            <a:r>
              <a:rPr lang="en-US" altLang="ru-RU"/>
              <a:t>).</a:t>
            </a:r>
          </a:p>
          <a:p>
            <a:endParaRPr lang="en-US" altLang="ru-RU"/>
          </a:p>
          <a:p>
            <a:r>
              <a:rPr lang="en-US" altLang="en-US"/>
              <a:t>Быстрые</a:t>
            </a:r>
            <a:r>
              <a:rPr lang="en-US" altLang="ru-RU"/>
              <a:t> </a:t>
            </a:r>
            <a:r>
              <a:rPr lang="en-US" altLang="en-US"/>
              <a:t>нейтроны</a:t>
            </a:r>
            <a:r>
              <a:rPr lang="en-US" altLang="ru-RU"/>
              <a:t> (&gt;0.1 </a:t>
            </a:r>
            <a:r>
              <a:rPr lang="en-US" altLang="en-US"/>
              <a:t>МэВ</a:t>
            </a:r>
            <a:r>
              <a:rPr lang="en-US" altLang="ru-RU"/>
              <a:t>) – </a:t>
            </a:r>
            <a:r>
              <a:rPr lang="en-US" altLang="en-US"/>
              <a:t>требуют</a:t>
            </a:r>
            <a:r>
              <a:rPr lang="en-US" altLang="ru-RU"/>
              <a:t> </a:t>
            </a:r>
            <a:r>
              <a:rPr lang="en-US" altLang="en-US"/>
              <a:t>замедления</a:t>
            </a:r>
            <a:r>
              <a:rPr lang="en-US" altLang="ru-RU"/>
              <a:t> (</a:t>
            </a:r>
            <a:r>
              <a:rPr lang="en-US" altLang="en-US"/>
              <a:t>например</a:t>
            </a:r>
            <a:r>
              <a:rPr lang="en-US" altLang="ru-RU"/>
              <a:t>, </a:t>
            </a:r>
            <a:r>
              <a:rPr lang="en-US" altLang="en-US"/>
              <a:t>парафиновыми</a:t>
            </a:r>
            <a:r>
              <a:rPr lang="en-US" altLang="ru-RU"/>
              <a:t> </a:t>
            </a:r>
            <a:r>
              <a:rPr lang="en-US" altLang="en-US"/>
              <a:t>или</a:t>
            </a:r>
            <a:r>
              <a:rPr lang="en-US" altLang="ru-RU"/>
              <a:t> </a:t>
            </a:r>
            <a:r>
              <a:rPr lang="en-US" altLang="en-US"/>
              <a:t>полиэтиленовыми</a:t>
            </a:r>
            <a:r>
              <a:rPr lang="en-US" altLang="ru-RU"/>
              <a:t> </a:t>
            </a:r>
            <a:r>
              <a:rPr lang="en-US" altLang="en-US"/>
              <a:t>модуляторами</a:t>
            </a:r>
            <a:r>
              <a:rPr lang="en-US" altLang="ru-RU"/>
              <a:t>).</a:t>
            </a:r>
          </a:p>
          <a:p>
            <a:endParaRPr lang="en-US" altLang="ru-RU"/>
          </a:p>
          <a:p>
            <a:r>
              <a:rPr lang="en-US" altLang="en-US"/>
              <a:t>Промежуточные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резонансные</a:t>
            </a:r>
            <a:r>
              <a:rPr lang="en-US" altLang="ru-RU"/>
              <a:t> </a:t>
            </a:r>
            <a:r>
              <a:rPr lang="en-US" altLang="en-US"/>
              <a:t>нейтроны</a:t>
            </a:r>
            <a:r>
              <a:rPr lang="en-US" altLang="ru-RU"/>
              <a:t> – </a:t>
            </a:r>
            <a:r>
              <a:rPr lang="en-US" altLang="en-US"/>
              <a:t>требуют</a:t>
            </a:r>
            <a:r>
              <a:rPr lang="en-US" altLang="ru-RU"/>
              <a:t> </a:t>
            </a:r>
            <a:r>
              <a:rPr lang="en-US" altLang="en-US"/>
              <a:t>специальных</a:t>
            </a:r>
            <a:r>
              <a:rPr lang="en-US" altLang="ru-RU"/>
              <a:t> </a:t>
            </a:r>
            <a:r>
              <a:rPr lang="en-US" altLang="en-US"/>
              <a:t>методик</a:t>
            </a:r>
            <a:r>
              <a:rPr lang="en-US" altLang="ru-RU"/>
              <a:t> (</a:t>
            </a:r>
            <a:r>
              <a:rPr lang="en-US" altLang="en-US"/>
              <a:t>спектрометрия</a:t>
            </a:r>
            <a:r>
              <a:rPr lang="en-US" altLang="ru-RU"/>
              <a:t> </a:t>
            </a:r>
            <a:r>
              <a:rPr lang="en-US" altLang="en-US"/>
              <a:t>по</a:t>
            </a:r>
            <a:r>
              <a:rPr lang="en-US" altLang="ru-RU"/>
              <a:t> </a:t>
            </a:r>
            <a:r>
              <a:rPr lang="en-US" altLang="en-US"/>
              <a:t>времени</a:t>
            </a:r>
            <a:r>
              <a:rPr lang="en-US" altLang="ru-RU"/>
              <a:t> </a:t>
            </a:r>
            <a:r>
              <a:rPr lang="en-US" altLang="en-US"/>
              <a:t>пролёта</a:t>
            </a:r>
            <a:r>
              <a:rPr lang="en-US" altLang="ru-RU"/>
              <a:t>).</a:t>
            </a:r>
          </a:p>
          <a:p>
            <a:endParaRPr lang="ru-R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6DC3D-C717-495C-B489-C044A339A55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974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атом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>
            <a:fillRect/>
          </a:stretch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5BB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54" b="46857"/>
          <a:stretch>
            <a:fillRect/>
          </a:stretch>
        </p:blipFill>
        <p:spPr>
          <a:xfrm>
            <a:off x="8040340" y="-1"/>
            <a:ext cx="4151660" cy="1223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>
            <a:fillRect/>
          </a:stretch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>
            <a:fillRect/>
          </a:stretch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>
            <a:fillRect/>
          </a:stretch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>
            <a:fillRect/>
          </a:stretch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>
            <a:fillRect/>
          </a:stretch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38" y="170399"/>
            <a:ext cx="1656000" cy="883200"/>
          </a:xfrm>
          <a:prstGeom prst="rect">
            <a:avLst/>
          </a:prstGeom>
        </p:spPr>
      </p:pic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синя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62" y="170399"/>
            <a:ext cx="1656000" cy="883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>
            <a:fillRect/>
          </a:stretch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>
            <a:fillRect/>
          </a:stretch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>
            <a:fillRect/>
          </a:stretch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73513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>
            <a:fillRect/>
          </a:stretch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>
            <a:fillRect/>
          </a:stretch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>
            <a:fillRect/>
          </a:stretch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8900951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E46C2A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956" y="-135287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сер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>
            <a:fillRect/>
          </a:stretch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>
            <a:fillRect/>
          </a:stretch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>
            <a:fillRect/>
          </a:stretch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03283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0055BB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525956" y="-144001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94" y="558606"/>
            <a:ext cx="2484000" cy="1656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7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50"/>
            <a:ext cx="5886994" cy="4088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7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>
          <a:xfrm>
            <a:off x="4551680" y="6218555"/>
            <a:ext cx="2374900" cy="368300"/>
          </a:xfrm>
        </p:spPr>
        <p:txBody>
          <a:bodyPr wrap="square"/>
          <a:lstStyle/>
          <a:p>
            <a:pPr algn="ctr"/>
            <a:r>
              <a:rPr lang="ru-RU" altLang="en-US" dirty="0">
                <a:solidFill>
                  <a:schemeClr val="tx1"/>
                </a:solidFill>
              </a:rPr>
              <a:t>Москва -2026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2"/>
          </p:nvPr>
        </p:nvSpPr>
        <p:spPr>
          <a:xfrm rot="10800000" flipV="1">
            <a:off x="6752590" y="5201920"/>
            <a:ext cx="5154295" cy="1190625"/>
          </a:xfrm>
        </p:spPr>
        <p:txBody>
          <a:bodyPr>
            <a:noAutofit/>
          </a:bodyPr>
          <a:lstStyle/>
          <a:p>
            <a:pPr algn="r"/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Выполнила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:  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Мунгома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Г</a:t>
            </a:r>
            <a:r>
              <a:rPr lang="ru-RU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етруд 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Каленга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r"/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Научный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руководитель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ф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.-</a:t>
            </a:r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м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н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., </a:t>
            </a:r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доц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Корноухов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Н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r"/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Место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выполнения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работы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НИЯУ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МИФИ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кафедра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№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11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748665" y="2501900"/>
            <a:ext cx="10358755" cy="1383665"/>
          </a:xfrm>
        </p:spPr>
        <p:txBody>
          <a:bodyPr wrap="square"/>
          <a:lstStyle/>
          <a:p>
            <a:pPr algn="ctr"/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Тема</a:t>
            </a:r>
            <a:r>
              <a:rPr lang="en-US" altLang="ru-RU" sz="2800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ru-RU" altLang="ru-RU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>
                <a:latin typeface="Times New Roman" panose="02020603050405020304" charset="0"/>
                <a:cs typeface="Times New Roman" panose="02020603050405020304" charset="0"/>
              </a:rPr>
              <a:t>СПОСОБЫ</a:t>
            </a:r>
            <a:r>
              <a:rPr lang="en-US" altLang="ru-RU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>
                <a:latin typeface="Times New Roman" panose="02020603050405020304" charset="0"/>
                <a:cs typeface="Times New Roman" panose="02020603050405020304" charset="0"/>
              </a:rPr>
              <a:t>ПОЛУЧЕНИЯ</a:t>
            </a:r>
            <a:r>
              <a:rPr lang="en-US" altLang="ru-RU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>
                <a:latin typeface="Times New Roman" panose="02020603050405020304" charset="0"/>
                <a:cs typeface="Times New Roman" panose="02020603050405020304" charset="0"/>
              </a:rPr>
              <a:t>РАДИОАКТИВНЫХ</a:t>
            </a:r>
            <a:r>
              <a:rPr lang="en-US" altLang="ru-RU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>
                <a:latin typeface="Times New Roman" panose="02020603050405020304" charset="0"/>
                <a:cs typeface="Times New Roman" panose="02020603050405020304" charset="0"/>
              </a:rPr>
              <a:t>ИЗОТОПОВ</a:t>
            </a:r>
            <a:r>
              <a:rPr lang="en-US" altLang="ru-RU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>
                <a:latin typeface="Times New Roman" panose="02020603050405020304" charset="0"/>
                <a:cs typeface="Times New Roman" panose="02020603050405020304" charset="0"/>
              </a:rPr>
              <a:t>СИНТЕЗА</a:t>
            </a:r>
            <a:r>
              <a:rPr lang="en-US" altLang="ru-RU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>
                <a:latin typeface="Times New Roman" panose="02020603050405020304" charset="0"/>
                <a:cs typeface="Times New Roman" panose="02020603050405020304" charset="0"/>
              </a:rPr>
              <a:t>РАДИОФАРМПРЕПАРАТОВ</a:t>
            </a:r>
            <a:r>
              <a:rPr lang="en-US" altLang="ru-RU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>
                <a:latin typeface="Times New Roman" panose="02020603050405020304" charset="0"/>
                <a:cs typeface="Times New Roman" panose="02020603050405020304" charset="0"/>
              </a:rPr>
              <a:t>ТЕРАНОСТИКИ</a:t>
            </a:r>
            <a:r>
              <a:rPr lang="en-US" altLang="ru-RU" sz="2800" dirty="0">
                <a:latin typeface="Times New Roman" panose="02020603050405020304" charset="0"/>
                <a:cs typeface="Times New Roman" panose="02020603050405020304" charset="0"/>
              </a:rPr>
              <a:t> 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572" y="359727"/>
            <a:ext cx="9173513" cy="521970"/>
          </a:xfrm>
        </p:spPr>
        <p:txBody>
          <a:bodyPr/>
          <a:lstStyle/>
          <a:p>
            <a:pPr algn="ctr"/>
            <a:r>
              <a:rPr lang="en-US" altLang="en-US" dirty="0" err="1">
                <a:latin typeface="Times New Roman" panose="02020603050405020304" charset="0"/>
                <a:cs typeface="Times New Roman" panose="02020603050405020304" charset="0"/>
              </a:rPr>
              <a:t>Реакторное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dirty="0" err="1">
                <a:latin typeface="Times New Roman" panose="02020603050405020304" charset="0"/>
                <a:cs typeface="Times New Roman" panose="02020603050405020304" charset="0"/>
              </a:rPr>
              <a:t>производство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baseline="30000" dirty="0">
                <a:latin typeface="Times New Roman" panose="02020603050405020304" charset="0"/>
                <a:cs typeface="Times New Roman" panose="02020603050405020304" charset="0"/>
              </a:rPr>
              <a:t>161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Tb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</a:rPr>
              <a:t>из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baseline="30000" dirty="0">
                <a:latin typeface="Times New Roman" panose="02020603050405020304" charset="0"/>
                <a:cs typeface="Times New Roman" panose="02020603050405020304" charset="0"/>
              </a:rPr>
              <a:t>160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Gd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</a:rPr>
              <a:t>ИР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-8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14" y="1316544"/>
            <a:ext cx="3096895" cy="1995170"/>
          </a:xfrm>
          <a:prstGeom prst="rect">
            <a:avLst/>
          </a:prstGeom>
        </p:spPr>
      </p:pic>
      <p:pic>
        <p:nvPicPr>
          <p:cNvPr id="8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744" y="1483530"/>
            <a:ext cx="4634229" cy="64448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9" name="Изображение 8" descr="ивв-2м исправленная версия"/>
          <p:cNvPicPr>
            <a:picLocks noChangeAspect="1"/>
          </p:cNvPicPr>
          <p:nvPr/>
        </p:nvPicPr>
        <p:blipFill>
          <a:blip r:embed="rId4"/>
          <a:srcRect l="352" t="50000" r="66340" b="14268"/>
          <a:stretch>
            <a:fillRect/>
          </a:stretch>
        </p:blipFill>
        <p:spPr>
          <a:xfrm>
            <a:off x="185614" y="3429000"/>
            <a:ext cx="2953826" cy="2112456"/>
          </a:xfrm>
          <a:prstGeom prst="rect">
            <a:avLst/>
          </a:prstGeom>
        </p:spPr>
      </p:pic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ACE08816-08E3-860A-0469-B978A88365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674526"/>
              </p:ext>
            </p:extLst>
          </p:nvPr>
        </p:nvGraphicFramePr>
        <p:xfrm>
          <a:off x="6087797" y="2271631"/>
          <a:ext cx="5842000" cy="42266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2688">
                  <a:extLst>
                    <a:ext uri="{9D8B030D-6E8A-4147-A177-3AD203B41FA5}">
                      <a16:colId xmlns:a16="http://schemas.microsoft.com/office/drawing/2014/main" val="250439753"/>
                    </a:ext>
                  </a:extLst>
                </a:gridCol>
                <a:gridCol w="1440987">
                  <a:extLst>
                    <a:ext uri="{9D8B030D-6E8A-4147-A177-3AD203B41FA5}">
                      <a16:colId xmlns:a16="http://schemas.microsoft.com/office/drawing/2014/main" val="2761081591"/>
                    </a:ext>
                  </a:extLst>
                </a:gridCol>
                <a:gridCol w="3298325">
                  <a:extLst>
                    <a:ext uri="{9D8B030D-6E8A-4147-A177-3AD203B41FA5}">
                      <a16:colId xmlns:a16="http://schemas.microsoft.com/office/drawing/2014/main" val="843236048"/>
                    </a:ext>
                  </a:extLst>
                </a:gridCol>
              </a:tblGrid>
              <a:tr h="2611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Изотоп</a:t>
                      </a:r>
                      <a:endParaRPr lang="ru-RU" sz="14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Период </a:t>
                      </a:r>
                      <a:r>
                        <a:rPr lang="ru-RU" sz="1400" kern="100" dirty="0" err="1">
                          <a:effectLst/>
                        </a:rPr>
                        <a:t>полурспада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en-US" sz="1400" kern="100" dirty="0">
                          <a:effectLst/>
                        </a:rPr>
                        <a:t>T</a:t>
                      </a:r>
                      <a:r>
                        <a:rPr lang="en-US" sz="1400" kern="100" baseline="-25000" dirty="0">
                          <a:effectLst/>
                        </a:rPr>
                        <a:t>1/2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14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1400" kern="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Характер</a:t>
                      </a:r>
                      <a:endParaRPr lang="ru-RU" sz="14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3716070"/>
                  </a:ext>
                </a:extLst>
              </a:tr>
              <a:tr h="827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1400" kern="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Tb</a:t>
                      </a:r>
                      <a:r>
                        <a:rPr lang="ru-RU" sz="1400" kern="100" dirty="0">
                          <a:effectLst/>
                        </a:rPr>
                        <a:t>-161</a:t>
                      </a:r>
                      <a:endParaRPr lang="ru-RU" sz="14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1400" kern="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6,9 </a:t>
                      </a:r>
                      <a:r>
                        <a:rPr lang="ru-RU" sz="1400" kern="100" dirty="0" err="1">
                          <a:effectLst/>
                        </a:rPr>
                        <a:t>сут</a:t>
                      </a:r>
                      <a:endParaRPr lang="ru-RU" sz="1400" kern="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14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1400" kern="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Целевой</a:t>
                      </a:r>
                      <a:endParaRPr lang="ru-RU" sz="14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9582328"/>
                  </a:ext>
                </a:extLst>
              </a:tr>
              <a:tr h="503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Gd</a:t>
                      </a:r>
                      <a:r>
                        <a:rPr lang="ru-RU" sz="1400" kern="100" dirty="0">
                          <a:effectLst/>
                        </a:rPr>
                        <a:t>-161</a:t>
                      </a:r>
                      <a:endParaRPr lang="ru-RU" sz="14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3,66 мин</a:t>
                      </a:r>
                      <a:endParaRPr lang="ru-RU" sz="14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Присутствует сразу после облучения, но быстро распадается</a:t>
                      </a:r>
                      <a:endParaRPr lang="ru-RU" sz="14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7183589"/>
                  </a:ext>
                </a:extLst>
              </a:tr>
              <a:tr h="1021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1400" kern="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Tb</a:t>
                      </a:r>
                      <a:r>
                        <a:rPr lang="ru-RU" sz="1400" kern="100" dirty="0">
                          <a:effectLst/>
                        </a:rPr>
                        <a:t>-160</a:t>
                      </a:r>
                      <a:endParaRPr lang="ru-RU" sz="14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1400" kern="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72,3 </a:t>
                      </a:r>
                      <a:r>
                        <a:rPr lang="ru-RU" sz="1400" kern="100" dirty="0" err="1">
                          <a:effectLst/>
                        </a:rPr>
                        <a:t>сут</a:t>
                      </a:r>
                      <a:endParaRPr lang="ru-RU" sz="14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Долгоживущий изотоп тербия. Увеличивает лучевую нагрузку на пациента без терапевтической пользы. Показывает качество обогащения исходного Gd-160.</a:t>
                      </a:r>
                      <a:endParaRPr lang="ru-RU" sz="14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435763"/>
                  </a:ext>
                </a:extLst>
              </a:tr>
              <a:tr h="762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1400" kern="100" baseline="30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Gd</a:t>
                      </a:r>
                      <a:r>
                        <a:rPr lang="ru-RU" sz="1400" kern="100" dirty="0">
                          <a:effectLst/>
                        </a:rPr>
                        <a:t>-153</a:t>
                      </a:r>
                      <a:endParaRPr lang="ru-RU" sz="14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1400" kern="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120,4 </a:t>
                      </a:r>
                      <a:r>
                        <a:rPr lang="ru-RU" sz="1400" kern="100" dirty="0" err="1">
                          <a:effectLst/>
                        </a:rPr>
                        <a:t>сут</a:t>
                      </a:r>
                      <a:endParaRPr lang="ru-RU" sz="14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Очень долгоживущий. Создает проблемы с радиоактивными отходами и долговременной дозой.</a:t>
                      </a:r>
                      <a:endParaRPr lang="ru-RU" sz="14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9710815"/>
                  </a:ext>
                </a:extLst>
              </a:tr>
            </a:tbl>
          </a:graphicData>
        </a:graphic>
      </p:graphicFrame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11636BB-D20D-84A9-612A-4CF239E725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5920" y="3364399"/>
            <a:ext cx="2815397" cy="16877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572" y="359726"/>
            <a:ext cx="9173513" cy="521970"/>
          </a:xfrm>
        </p:spPr>
        <p:txBody>
          <a:bodyPr/>
          <a:lstStyle/>
          <a:p>
            <a:pPr algn="ctr"/>
            <a:r>
              <a:rPr lang="en-US" altLang="en-US" dirty="0" err="1"/>
              <a:t>Расчёты</a:t>
            </a:r>
            <a:r>
              <a:rPr lang="en-US" altLang="ru-RU" dirty="0"/>
              <a:t> </a:t>
            </a:r>
            <a:r>
              <a:rPr lang="en-US" altLang="en-US" dirty="0" err="1"/>
              <a:t>выхода</a:t>
            </a:r>
            <a:r>
              <a:rPr lang="ru-RU" altLang="en-US" dirty="0"/>
              <a:t> радионуклидов </a:t>
            </a:r>
            <a:r>
              <a:rPr lang="en-US" altLang="ru-RU" baseline="30000" dirty="0">
                <a:latin typeface="Times New Roman" panose="02020603050405020304" charset="0"/>
                <a:cs typeface="Times New Roman" panose="02020603050405020304" charset="0"/>
              </a:rPr>
              <a:t>161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Tb</a:t>
            </a:r>
            <a:r>
              <a:rPr lang="ru-RU" altLang="en-US" dirty="0"/>
              <a:t> 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sz="quarter" idx="10"/>
          </p:nvPr>
        </p:nvSpPr>
        <p:spPr>
          <a:xfrm>
            <a:off x="577277" y="1255659"/>
            <a:ext cx="11358990" cy="1429385"/>
          </a:xfrm>
        </p:spPr>
        <p:txBody>
          <a:bodyPr>
            <a:noAutofit/>
          </a:bodyPr>
          <a:lstStyle/>
          <a:p>
            <a:pPr algn="ctr"/>
            <a:r>
              <a:rPr lang="en-US" altLang="en-US" sz="1800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Формула</a:t>
            </a:r>
            <a:r>
              <a:rPr lang="en-US" altLang="ru-RU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активации</a:t>
            </a:r>
            <a:r>
              <a:rPr lang="en-US" altLang="ru-RU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ru-RU" altLang="ru-RU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оценки</a:t>
            </a:r>
            <a:r>
              <a:rPr lang="en-US" altLang="ru-RU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  <a:p>
            <a:pPr algn="ctr"/>
            <a:r>
              <a:rPr lang="en-US" altLang="ru-RU" sz="20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A=</a:t>
            </a:r>
            <a:r>
              <a:rPr lang="en-US" altLang="ru-RU" sz="2000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N⋅σ⋅</a:t>
            </a:r>
            <a:r>
              <a:rPr lang="en-US" altLang="en-US" sz="2000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ϕ</a:t>
            </a:r>
            <a:r>
              <a:rPr lang="en-US" altLang="ru-RU" sz="20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⋅(1−e</a:t>
            </a:r>
            <a:r>
              <a:rPr lang="en-US" altLang="ru-RU" sz="2000" baseline="300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−λt</a:t>
            </a:r>
            <a:r>
              <a:rPr lang="en-US" altLang="ru-RU" sz="20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ru-RU" altLang="en-US" sz="20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en-US" sz="20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где</a:t>
            </a:r>
            <a:r>
              <a:rPr lang="ru-RU" altLang="en-US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  <a:endParaRPr lang="en-US" altLang="ru-RU" sz="1800" dirty="0">
              <a:solidFill>
                <a:schemeClr val="accent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ru-RU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N — </a:t>
            </a:r>
            <a:r>
              <a:rPr lang="en-US" altLang="en-US" sz="1800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число</a:t>
            </a:r>
            <a:r>
              <a:rPr lang="en-US" altLang="ru-RU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ядер</a:t>
            </a:r>
            <a:r>
              <a:rPr lang="en-US" altLang="ru-RU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мишени</a:t>
            </a:r>
            <a:r>
              <a:rPr lang="ru-RU" altLang="en-US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ru-RU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σ — </a:t>
            </a:r>
            <a:r>
              <a:rPr lang="en-US" altLang="en-US" sz="1800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сечение</a:t>
            </a:r>
            <a:r>
              <a:rPr lang="en-US" altLang="ru-RU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реакции</a:t>
            </a:r>
            <a:r>
              <a:rPr lang="ru-RU" altLang="en-US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ϕ</a:t>
            </a:r>
            <a:r>
              <a:rPr lang="en-US" altLang="ru-RU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—</a:t>
            </a:r>
            <a:r>
              <a:rPr lang="ru-RU" altLang="en-US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поток</a:t>
            </a:r>
            <a:r>
              <a:rPr lang="en-US" altLang="ru-RU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тепловых</a:t>
            </a:r>
            <a:r>
              <a:rPr lang="en-US" altLang="ru-RU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нейтронов</a:t>
            </a:r>
            <a:r>
              <a:rPr lang="ru-RU" altLang="en-US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ru-RU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λ — </a:t>
            </a:r>
            <a:r>
              <a:rPr lang="en-US" altLang="en-US" sz="1800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постоянная</a:t>
            </a:r>
            <a:r>
              <a:rPr lang="en-US" altLang="ru-RU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распада</a:t>
            </a:r>
            <a:r>
              <a:rPr lang="ru-RU" altLang="en-US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ru-RU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t — </a:t>
            </a:r>
            <a:r>
              <a:rPr lang="en-US" altLang="en-US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время</a:t>
            </a:r>
            <a:r>
              <a:rPr lang="en-US" altLang="ru-RU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облучения</a:t>
            </a:r>
            <a:endParaRPr lang="en-US" altLang="en-US" sz="1800" dirty="0">
              <a:solidFill>
                <a:schemeClr val="accent2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sz="quarter" idx="11"/>
          </p:nvPr>
        </p:nvSpPr>
        <p:spPr>
          <a:xfrm>
            <a:off x="435610" y="2820175"/>
            <a:ext cx="5107940" cy="2877835"/>
          </a:xfrm>
        </p:spPr>
        <p:txBody>
          <a:bodyPr>
            <a:noAutofit/>
          </a:bodyPr>
          <a:lstStyle/>
          <a:p>
            <a:pPr algn="ctr"/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Пример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расчёта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</a:rPr>
              <a:t>¹⁷⁷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Lu (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реактор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</a:rPr>
              <a:t>ИВВ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‑2</a:t>
            </a: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</a:rPr>
              <a:t>М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  <a:p>
            <a:pPr algn="ctr"/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φ = 2.5</a:t>
            </a: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</a:rPr>
              <a:t>×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10</a:t>
            </a: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</a:rPr>
              <a:t>¹⁴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</a:rPr>
              <a:t>см⁻²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·</a:t>
            </a: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</a:rPr>
              <a:t>с⁻¹</a:t>
            </a:r>
            <a:r>
              <a:rPr lang="ru-RU" altLang="en-US" sz="18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t = 10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суток</a:t>
            </a:r>
            <a:endParaRPr lang="en-US" altLang="en-US" sz="1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1800" dirty="0">
                <a:latin typeface="Times New Roman" panose="02020603050405020304" charset="0"/>
                <a:cs typeface="Times New Roman" panose="02020603050405020304" charset="0"/>
              </a:rPr>
              <a:t>Сечение реакции  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σ = 2100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барн</a:t>
            </a:r>
            <a:endParaRPr lang="en-US" altLang="en-US" sz="1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ru-RU" sz="1800" dirty="0">
                <a:latin typeface="Times New Roman" panose="02020603050405020304" charset="0"/>
                <a:cs typeface="Times New Roman" panose="02020603050405020304" charset="0"/>
              </a:rPr>
              <a:t>Обогащение </a:t>
            </a:r>
            <a:r>
              <a:rPr lang="ru-RU" altLang="ru-RU" sz="1800" dirty="0" err="1">
                <a:latin typeface="Times New Roman" panose="02020603050405020304" charset="0"/>
                <a:cs typeface="Times New Roman" panose="02020603050405020304" charset="0"/>
              </a:rPr>
              <a:t>лютенция</a:t>
            </a:r>
            <a:r>
              <a:rPr lang="ru-RU" altLang="ru-RU" sz="1800" dirty="0">
                <a:latin typeface="Times New Roman" panose="02020603050405020304" charset="0"/>
                <a:cs typeface="Times New Roman" panose="02020603050405020304" charset="0"/>
              </a:rPr>
              <a:t> по изотопу </a:t>
            </a: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</a:rPr>
              <a:t>¹⁷⁶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Lu = 82</a:t>
            </a:r>
            <a:r>
              <a:rPr lang="ru-RU" altLang="ru-RU" sz="1800" dirty="0">
                <a:latin typeface="Times New Roman" panose="02020603050405020304" charset="0"/>
                <a:cs typeface="Times New Roman" panose="02020603050405020304" charset="0"/>
              </a:rPr>
              <a:t>%</a:t>
            </a:r>
            <a:endParaRPr lang="ru-RU" altLang="en-US" sz="1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масса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мишени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≈ 70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мг</a:t>
            </a:r>
            <a:endParaRPr lang="en-US" altLang="en-US" sz="1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Результат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algn="ctr"/>
            <a:endParaRPr lang="en-US" altLang="ru-RU" sz="1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ru-RU" sz="1800" dirty="0">
                <a:latin typeface="Times New Roman" panose="02020603050405020304" charset="0"/>
                <a:cs typeface="Times New Roman" panose="02020603050405020304" charset="0"/>
              </a:rPr>
              <a:t>Расчетная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активность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: ~1.1 </a:t>
            </a: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</a:rPr>
              <a:t>×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10</a:t>
            </a: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</a:rPr>
              <a:t>¹²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Бк</a:t>
            </a:r>
            <a:endParaRPr lang="en-US" altLang="en-US" sz="1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5935980" y="2594222"/>
            <a:ext cx="5820410" cy="31184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spcAft>
                <a:spcPts val="600"/>
              </a:spcAft>
            </a:pPr>
            <a:r>
              <a:rPr lang="en-US" altLang="en-US" b="0" i="0" dirty="0" err="1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Пример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 </a:t>
            </a:r>
            <a:r>
              <a:rPr lang="en-US" altLang="en-US" b="0" i="0" dirty="0" err="1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расчёта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 </a:t>
            </a:r>
            <a:r>
              <a:rPr lang="en-US" altLang="en-US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для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 </a:t>
            </a:r>
            <a:r>
              <a:rPr lang="en-US" altLang="en-US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¹⁶¹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Tb (</a:t>
            </a:r>
            <a:r>
              <a:rPr lang="en-US" altLang="en-US" b="0" i="0" dirty="0" err="1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реактор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 </a:t>
            </a:r>
            <a:r>
              <a:rPr lang="en-US" altLang="en-US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ИР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‑8)</a:t>
            </a:r>
          </a:p>
          <a:p>
            <a:pPr marL="0" indent="0" algn="ctr">
              <a:spcAft>
                <a:spcPts val="600"/>
              </a:spcAft>
            </a:pP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φ = (7,0–9,6)</a:t>
            </a:r>
            <a:r>
              <a:rPr lang="en-US" altLang="en-US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×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10</a:t>
            </a:r>
            <a:r>
              <a:rPr lang="en-US" altLang="en-US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¹³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 </a:t>
            </a:r>
            <a:r>
              <a:rPr lang="en-US" altLang="en-US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см⁻²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·</a:t>
            </a:r>
            <a:r>
              <a:rPr lang="en-US" altLang="en-US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с⁻¹</a:t>
            </a:r>
          </a:p>
          <a:p>
            <a:pPr marL="0" indent="0" algn="ctr">
              <a:spcAft>
                <a:spcPts val="600"/>
              </a:spcAft>
            </a:pP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t ≈ 10</a:t>
            </a:r>
            <a:r>
              <a:rPr lang="ru-RU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 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–</a:t>
            </a:r>
            <a:r>
              <a:rPr lang="ru-RU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 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12 </a:t>
            </a:r>
            <a:r>
              <a:rPr lang="en-US" altLang="en-US" b="0" i="0" dirty="0" err="1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суток</a:t>
            </a:r>
            <a:endParaRPr lang="ru-RU" altLang="en-US" b="0" i="0" dirty="0">
              <a:latin typeface="Times New Roman" panose="02020603050405020304" charset="0"/>
              <a:ea typeface="fkGroteskNeue"/>
              <a:cs typeface="Times New Roman" panose="02020603050405020304" charset="0"/>
            </a:endParaRPr>
          </a:p>
          <a:p>
            <a:pPr algn="ctr">
              <a:spcAft>
                <a:spcPts val="600"/>
              </a:spcAft>
            </a:pPr>
            <a:r>
              <a:rPr lang="ru-RU" altLang="en-US" sz="1800" dirty="0">
                <a:latin typeface="Times New Roman" panose="02020603050405020304" charset="0"/>
                <a:cs typeface="Times New Roman" panose="02020603050405020304" charset="0"/>
              </a:rPr>
              <a:t>Сечение реакции  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σ = 1,4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барн</a:t>
            </a:r>
            <a:endParaRPr lang="en-US" altLang="en-US" b="0" i="0" dirty="0">
              <a:latin typeface="Times New Roman" panose="02020603050405020304" charset="0"/>
              <a:ea typeface="fkGroteskNeue"/>
              <a:cs typeface="Times New Roman" panose="02020603050405020304" charset="0"/>
            </a:endParaRPr>
          </a:p>
          <a:p>
            <a:pPr marL="0" indent="0" algn="ctr">
              <a:spcAft>
                <a:spcPts val="600"/>
              </a:spcAft>
            </a:pPr>
            <a:r>
              <a:rPr lang="ru-RU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Обогащение гадолиния по изотопу </a:t>
            </a:r>
            <a:r>
              <a:rPr lang="en-US" altLang="en-US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¹⁶⁰</a:t>
            </a:r>
            <a:r>
              <a:rPr lang="en-US" altLang="ru-RU" b="0" i="0" dirty="0" err="1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Gd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 = 97</a:t>
            </a:r>
            <a:r>
              <a:rPr lang="ru-RU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,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8</a:t>
            </a:r>
            <a:r>
              <a:rPr lang="ru-RU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%</a:t>
            </a:r>
            <a:endParaRPr lang="en-US" altLang="ru-RU" b="0" i="0" dirty="0">
              <a:latin typeface="Times New Roman" panose="02020603050405020304" charset="0"/>
              <a:ea typeface="fkGroteskNeue"/>
              <a:cs typeface="Times New Roman" panose="02020603050405020304" charset="0"/>
            </a:endParaRPr>
          </a:p>
          <a:p>
            <a:pPr marL="0" indent="0" algn="ctr">
              <a:spcAft>
                <a:spcPts val="600"/>
              </a:spcAft>
            </a:pPr>
            <a:r>
              <a:rPr lang="en-US" altLang="en-US" b="0" i="0" dirty="0" err="1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масса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 </a:t>
            </a:r>
            <a:r>
              <a:rPr lang="en-US" altLang="en-US" b="0" i="0" dirty="0" err="1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мишени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: 11,7–12,0 </a:t>
            </a:r>
            <a:r>
              <a:rPr lang="en-US" altLang="en-US" b="0" i="0" dirty="0" err="1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мг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 </a:t>
            </a:r>
            <a:r>
              <a:rPr lang="en-US" altLang="en-US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¹⁶⁰</a:t>
            </a:r>
            <a:r>
              <a:rPr lang="en-US" altLang="ru-RU" b="0" i="0" dirty="0" err="1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Gd</a:t>
            </a:r>
            <a:r>
              <a:rPr lang="en-US" altLang="en-US" b="0" i="0" dirty="0" err="1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₂</a:t>
            </a:r>
            <a:r>
              <a:rPr lang="en-US" altLang="ru-RU" b="0" i="0" dirty="0" err="1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O</a:t>
            </a:r>
            <a:r>
              <a:rPr lang="en-US" altLang="en-US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₃</a:t>
            </a:r>
          </a:p>
          <a:p>
            <a:pPr marL="0" indent="0" algn="ctr"/>
            <a:r>
              <a:rPr lang="en-US" altLang="en-US" b="0" i="0" dirty="0" err="1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Результат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:</a:t>
            </a:r>
            <a:endParaRPr lang="ru-RU" altLang="ru-RU" b="0" i="0" dirty="0">
              <a:latin typeface="Times New Roman" panose="02020603050405020304" charset="0"/>
              <a:ea typeface="fkGroteskNeue"/>
              <a:cs typeface="Times New Roman" panose="02020603050405020304" charset="0"/>
            </a:endParaRPr>
          </a:p>
          <a:p>
            <a:pPr marL="0" indent="0" algn="ctr"/>
            <a:endParaRPr lang="en-US" altLang="ru-RU" b="0" i="0" dirty="0">
              <a:latin typeface="Times New Roman" panose="02020603050405020304" charset="0"/>
              <a:ea typeface="fkGroteskNeue"/>
              <a:cs typeface="Times New Roman" panose="02020603050405020304" charset="0"/>
            </a:endParaRPr>
          </a:p>
          <a:p>
            <a:pPr marL="0" indent="0" algn="ctr">
              <a:spcAft>
                <a:spcPts val="600"/>
              </a:spcAft>
            </a:pPr>
            <a:r>
              <a:rPr lang="ru-RU" altLang="ru-RU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Расчетная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 </a:t>
            </a:r>
            <a:r>
              <a:rPr lang="en-US" altLang="en-US" b="0" i="0" dirty="0" err="1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активность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: (2,2–9,5)</a:t>
            </a:r>
            <a:r>
              <a:rPr lang="en-US" altLang="en-US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×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10</a:t>
            </a:r>
            <a:r>
              <a:rPr lang="en-US" altLang="en-US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⁸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 </a:t>
            </a:r>
            <a:r>
              <a:rPr lang="en-US" altLang="en-US" b="0" i="0" dirty="0" err="1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Бк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/</a:t>
            </a:r>
            <a:r>
              <a:rPr lang="en-US" altLang="en-US" b="0" i="0" dirty="0" err="1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мг</a:t>
            </a:r>
            <a:endParaRPr lang="en-US" altLang="en-US" b="0" i="0" dirty="0">
              <a:latin typeface="Times New Roman" panose="02020603050405020304" charset="0"/>
              <a:ea typeface="fkGroteskNeue"/>
              <a:cs typeface="Times New Roman" panose="02020603050405020304" charset="0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356841" y="5698010"/>
            <a:ext cx="11579426" cy="6358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Формула</a:t>
            </a:r>
            <a:r>
              <a:rPr lang="en-US" altLang="ru-RU" sz="2400" b="1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активации</a:t>
            </a:r>
            <a:r>
              <a:rPr lang="en-US" altLang="ru-RU" sz="2400" b="1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позволяет</a:t>
            </a:r>
            <a:r>
              <a:rPr lang="en-US" altLang="ru-RU" sz="2400" b="1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корректно</a:t>
            </a:r>
            <a:r>
              <a:rPr lang="en-US" altLang="ru-RU" sz="2400" b="1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прогнозировать</a:t>
            </a:r>
            <a:r>
              <a:rPr lang="en-US" altLang="ru-RU" sz="2400" b="1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выход</a:t>
            </a:r>
            <a:r>
              <a:rPr lang="en-US" altLang="ru-RU" sz="2400" b="1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радионуклида</a:t>
            </a:r>
            <a:r>
              <a:rPr lang="ru-RU" altLang="en-US" sz="2400" b="1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572" y="144144"/>
            <a:ext cx="9173513" cy="953135"/>
          </a:xfrm>
        </p:spPr>
        <p:txBody>
          <a:bodyPr/>
          <a:lstStyle/>
          <a:p>
            <a:pPr algn="ctr"/>
            <a:r>
              <a:rPr lang="en-US" altLang="en-US" dirty="0" err="1">
                <a:latin typeface="Times New Roman" panose="02020603050405020304" charset="0"/>
                <a:cs typeface="Times New Roman" panose="02020603050405020304" charset="0"/>
              </a:rPr>
              <a:t>Химическое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dirty="0" err="1">
                <a:latin typeface="Times New Roman" panose="02020603050405020304" charset="0"/>
                <a:cs typeface="Times New Roman" panose="02020603050405020304" charset="0"/>
              </a:rPr>
              <a:t>отделение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</a:rPr>
              <a:t>¹⁷⁷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Lu </a:t>
            </a:r>
            <a:r>
              <a:rPr lang="en-US" altLang="en-US" dirty="0" err="1">
                <a:latin typeface="Times New Roman" panose="02020603050405020304" charset="0"/>
                <a:cs typeface="Times New Roman" panose="02020603050405020304" charset="0"/>
              </a:rPr>
              <a:t>от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dirty="0" err="1">
                <a:latin typeface="Times New Roman" panose="02020603050405020304" charset="0"/>
                <a:cs typeface="Times New Roman" panose="02020603050405020304" charset="0"/>
              </a:rPr>
              <a:t>облучённого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dirty="0" err="1">
                <a:latin typeface="Times New Roman" panose="02020603050405020304" charset="0"/>
                <a:cs typeface="Times New Roman" panose="02020603050405020304" charset="0"/>
              </a:rPr>
              <a:t>нейтронами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</a:rPr>
              <a:t>¹⁷⁶</a:t>
            </a:r>
            <a:r>
              <a:rPr lang="en-US" altLang="ru-RU" dirty="0" err="1">
                <a:latin typeface="Times New Roman" panose="02020603050405020304" charset="0"/>
                <a:cs typeface="Times New Roman" panose="02020603050405020304" charset="0"/>
              </a:rPr>
              <a:t>Yb</a:t>
            </a:r>
            <a:r>
              <a:rPr lang="ru-RU" altLang="ru-RU" dirty="0">
                <a:latin typeface="Times New Roman" panose="02020603050405020304" charset="0"/>
                <a:cs typeface="Times New Roman" panose="02020603050405020304" charset="0"/>
              </a:rPr>
              <a:t> (непрямой способ получения)</a:t>
            </a:r>
            <a:endParaRPr lang="en-US" altLang="ru-RU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sz="quarter" idx="11"/>
          </p:nvPr>
        </p:nvSpPr>
        <p:spPr>
          <a:xfrm>
            <a:off x="351790" y="1372870"/>
            <a:ext cx="11499215" cy="4945380"/>
          </a:xfrm>
        </p:spPr>
        <p:txBody>
          <a:bodyPr>
            <a:noAutofit/>
          </a:bodyPr>
          <a:lstStyle/>
          <a:p>
            <a:pPr algn="ctr">
              <a:spcAft>
                <a:spcPts val="1200"/>
              </a:spcAft>
            </a:pPr>
            <a:r>
              <a:rPr lang="ru-RU" altLang="en-US" sz="2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Методы, часто используемые в настоящее время для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2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отделения целевого изотопа </a:t>
            </a:r>
            <a:r>
              <a:rPr lang="ru-RU" altLang="en-US" sz="2800" baseline="300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177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Lu</a:t>
            </a:r>
            <a:r>
              <a:rPr lang="ru-RU" altLang="en-US" sz="2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от мишенного материала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ru-RU" altLang="en-US" sz="2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иттербия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ru-RU" altLang="en-US" sz="2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marL="342900" indent="-342900" algn="ctr">
              <a:lnSpc>
                <a:spcPct val="250000"/>
              </a:lnSpc>
              <a:buFont typeface="Wingdings" panose="05000000000000000000" charset="0"/>
              <a:buChar char="v"/>
            </a:pP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Ионообменная</a:t>
            </a:r>
            <a:r>
              <a:rPr lang="en-US" altLang="ru-RU" sz="2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хроматография</a:t>
            </a:r>
            <a:r>
              <a:rPr lang="ru-RU" altLang="en-US" sz="2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en-US" sz="2800" dirty="0">
              <a:solidFill>
                <a:schemeClr val="accent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ctr">
              <a:lnSpc>
                <a:spcPct val="250000"/>
              </a:lnSpc>
              <a:buFont typeface="Wingdings" panose="05000000000000000000" charset="0"/>
              <a:buChar char="v"/>
            </a:pP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Экстракционная</a:t>
            </a:r>
            <a:r>
              <a:rPr lang="en-US" altLang="ru-RU" sz="2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хроматография</a:t>
            </a:r>
            <a:r>
              <a:rPr lang="ru-RU" altLang="en-US" sz="2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en-US" sz="2800" dirty="0">
              <a:solidFill>
                <a:schemeClr val="accent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ctr">
              <a:lnSpc>
                <a:spcPct val="250000"/>
              </a:lnSpc>
              <a:buFont typeface="Wingdings" panose="05000000000000000000" charset="0"/>
              <a:buChar char="v"/>
            </a:pP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Электрохимический</a:t>
            </a:r>
            <a:r>
              <a:rPr lang="en-US" altLang="ru-RU" sz="2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метод</a:t>
            </a:r>
            <a:r>
              <a:rPr lang="ru-RU" altLang="en-US" sz="2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en-US" sz="2800" dirty="0">
              <a:solidFill>
                <a:schemeClr val="accent2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78" y="359101"/>
            <a:ext cx="9827394" cy="523220"/>
          </a:xfrm>
        </p:spPr>
        <p:txBody>
          <a:bodyPr/>
          <a:lstStyle/>
          <a:p>
            <a:pPr algn="ctr"/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lang="en-US" altLang="en-US" dirty="0" err="1">
                <a:latin typeface="Times New Roman" panose="02020603050405020304" charset="0"/>
                <a:cs typeface="Times New Roman" panose="02020603050405020304" charset="0"/>
              </a:rPr>
              <a:t>ценка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dirty="0" err="1">
                <a:latin typeface="Times New Roman" panose="02020603050405020304" charset="0"/>
                <a:cs typeface="Times New Roman" panose="02020603050405020304" charset="0"/>
              </a:rPr>
              <a:t>качества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лютеция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 [</a:t>
            </a:r>
            <a:r>
              <a:rPr lang="en-US" altLang="ru-RU" baseline="30000" dirty="0">
                <a:latin typeface="Times New Roman" panose="02020603050405020304" charset="0"/>
                <a:cs typeface="Times New Roman" panose="02020603050405020304" charset="0"/>
              </a:rPr>
              <a:t>177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Lu] </a:t>
            </a:r>
            <a:r>
              <a:rPr lang="ru-RU" altLang="ru-RU" dirty="0">
                <a:latin typeface="Times New Roman" panose="02020603050405020304" charset="0"/>
                <a:cs typeface="Times New Roman" panose="02020603050405020304" charset="0"/>
              </a:rPr>
              <a:t>хлорида по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 Eur.Ph.10</a:t>
            </a:r>
            <a:r>
              <a:rPr lang="ru-RU" altLang="ru-RU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807720" y="1830614"/>
            <a:ext cx="6727190" cy="695960"/>
          </a:xfrm>
          <a:prstGeom prst="flowChartAlternateProces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 err="1"/>
              <a:t>Радиохимическая</a:t>
            </a:r>
            <a:r>
              <a:rPr lang="en-US" altLang="ru-RU" dirty="0"/>
              <a:t> </a:t>
            </a:r>
            <a:r>
              <a:rPr lang="en-US" altLang="en-US" dirty="0" err="1"/>
              <a:t>чистота</a:t>
            </a:r>
            <a:r>
              <a:rPr lang="en-US" altLang="en-US" dirty="0"/>
              <a:t> ≥ 99%</a:t>
            </a:r>
            <a:r>
              <a:rPr lang="en-US" altLang="ru-RU" dirty="0"/>
              <a:t> </a:t>
            </a:r>
            <a:endParaRPr lang="ru-RU" altLang="en-US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807720" y="2993457"/>
            <a:ext cx="6727190" cy="823528"/>
          </a:xfrm>
          <a:prstGeom prst="flowChartAlternateProces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ru-RU" dirty="0"/>
              <a:t> </a:t>
            </a:r>
            <a:r>
              <a:rPr lang="en-US" altLang="en-US" dirty="0" err="1"/>
              <a:t>Химическая</a:t>
            </a:r>
            <a:r>
              <a:rPr lang="en-US" altLang="ru-RU" dirty="0"/>
              <a:t> </a:t>
            </a:r>
            <a:r>
              <a:rPr lang="en-US" altLang="en-US" dirty="0" err="1"/>
              <a:t>чистота</a:t>
            </a:r>
            <a:r>
              <a:rPr lang="ru-RU" altLang="en-US" dirty="0"/>
              <a:t> </a:t>
            </a:r>
          </a:p>
          <a:p>
            <a:pPr algn="ctr"/>
            <a:r>
              <a:rPr lang="en-US" altLang="en-US" dirty="0"/>
              <a:t> </a:t>
            </a:r>
            <a:r>
              <a:rPr lang="en-US" altLang="ru-RU" dirty="0"/>
              <a:t> </a:t>
            </a:r>
            <a:r>
              <a:rPr lang="ru-RU" altLang="ru-RU" dirty="0"/>
              <a:t>Иттербий (</a:t>
            </a:r>
            <a:r>
              <a:rPr lang="en-US" altLang="ru-RU" dirty="0"/>
              <a:t>Yb) ≤ 0.1 </a:t>
            </a:r>
            <a:r>
              <a:rPr lang="ru-RU" altLang="ru-RU" dirty="0"/>
              <a:t>мкг/</a:t>
            </a:r>
            <a:r>
              <a:rPr lang="ru-RU" altLang="ru-RU" dirty="0" err="1"/>
              <a:t>ГБк</a:t>
            </a:r>
            <a:endParaRPr lang="ru-RU" altLang="ru-RU" dirty="0"/>
          </a:p>
          <a:p>
            <a:pPr algn="ctr"/>
            <a:r>
              <a:rPr lang="ru-RU" altLang="ru-RU" dirty="0"/>
              <a:t>Сумма примесей ≤ 0.5 мкг/</a:t>
            </a:r>
            <a:r>
              <a:rPr lang="ru-RU" altLang="ru-RU" dirty="0" err="1"/>
              <a:t>ГБк</a:t>
            </a:r>
            <a:endParaRPr lang="ru-RU" altLang="en-US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807720" y="4283868"/>
            <a:ext cx="6727190" cy="695960"/>
          </a:xfrm>
          <a:prstGeom prst="flowChartAlternateProces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ru-RU" dirty="0"/>
              <a:t> </a:t>
            </a:r>
            <a:r>
              <a:rPr lang="en-US" altLang="en-US" dirty="0" err="1"/>
              <a:t>Удельная</a:t>
            </a:r>
            <a:r>
              <a:rPr lang="en-US" altLang="ru-RU" dirty="0"/>
              <a:t> </a:t>
            </a:r>
            <a:r>
              <a:rPr lang="en-US" altLang="en-US" dirty="0" err="1"/>
              <a:t>активность</a:t>
            </a:r>
            <a:r>
              <a:rPr lang="ru-RU" altLang="en-US" dirty="0"/>
              <a:t>  </a:t>
            </a:r>
            <a:r>
              <a:rPr lang="en-US" altLang="en-US" dirty="0"/>
              <a:t>≥ 3000 </a:t>
            </a:r>
            <a:r>
              <a:rPr lang="en-US" altLang="en-US" dirty="0" err="1"/>
              <a:t>GBq</a:t>
            </a:r>
            <a:r>
              <a:rPr lang="en-US" altLang="en-US" dirty="0"/>
              <a:t>/mg</a:t>
            </a:r>
            <a:endParaRPr lang="ru-RU" altLang="en-US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807720" y="5479415"/>
            <a:ext cx="6727190" cy="695960"/>
          </a:xfrm>
          <a:prstGeom prst="flowChartAlternateProces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/>
              <a:t>Стерильность - стерильный </a:t>
            </a:r>
          </a:p>
        </p:txBody>
      </p:sp>
      <p:pic>
        <p:nvPicPr>
          <p:cNvPr id="3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015" y="1294765"/>
            <a:ext cx="4023995" cy="504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0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572" y="359726"/>
            <a:ext cx="9173513" cy="521970"/>
          </a:xfrm>
        </p:spPr>
        <p:txBody>
          <a:bodyPr/>
          <a:lstStyle/>
          <a:p>
            <a:pPr algn="ctr"/>
            <a:r>
              <a:rPr lang="en-US" altLang="en-US" dirty="0">
                <a:sym typeface="+mn-ea"/>
              </a:rPr>
              <a:t>ВЫВОДЫ</a:t>
            </a:r>
            <a:endParaRPr lang="ru-RU" altLang="en-US" dirty="0"/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sz="quarter" idx="11"/>
          </p:nvPr>
        </p:nvSpPr>
        <p:spPr>
          <a:xfrm>
            <a:off x="139065" y="1205549"/>
            <a:ext cx="11710035" cy="5292725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charset="0"/>
              <a:buChar char="v"/>
            </a:pP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Значение </a:t>
            </a:r>
            <a:r>
              <a:rPr lang="ru-RU" altLang="en-US" sz="2000" dirty="0" err="1">
                <a:latin typeface="Times New Roman" panose="02020603050405020304" charset="0"/>
                <a:cs typeface="Times New Roman" panose="02020603050405020304" charset="0"/>
              </a:rPr>
              <a:t>тераностики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 обусловлено глобальным трендом на персонализированную медицину, когда лечение подбирается индивидуально на основе молекулярных особенностей опухоли каждого пациента.</a:t>
            </a:r>
          </a:p>
          <a:p>
            <a:pPr marL="342900" indent="-342900">
              <a:buFont typeface="Wingdings" panose="05000000000000000000" charset="0"/>
              <a:buChar char="v"/>
            </a:pP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Изотопы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¹⁷⁷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Lu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¹⁶¹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Tb —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оптимальные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радионуклиды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тераностики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благодаря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сочетанию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β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⁻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 -(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терап</a:t>
            </a:r>
            <a:r>
              <a:rPr lang="ru-RU" altLang="en-US" sz="2000" dirty="0" err="1">
                <a:latin typeface="Times New Roman" panose="02020603050405020304" charset="0"/>
                <a:cs typeface="Times New Roman" panose="02020603050405020304" charset="0"/>
              </a:rPr>
              <a:t>ия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)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γ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- (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диагности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ка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)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излучен</a:t>
            </a:r>
            <a:r>
              <a:rPr lang="ru-RU" altLang="en-US" sz="2000" dirty="0" err="1">
                <a:latin typeface="Times New Roman" panose="02020603050405020304" charset="0"/>
                <a:cs typeface="Times New Roman" panose="02020603050405020304" charset="0"/>
              </a:rPr>
              <a:t>ию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периодом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полураспада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~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6,7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суток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marL="342900" indent="-342900">
              <a:buFont typeface="Wingdings" panose="05000000000000000000" charset="0"/>
              <a:buChar char="v"/>
            </a:pP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Оценка 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наработки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¹⁷⁶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Lu(</a:t>
            </a:r>
            <a:r>
              <a:rPr lang="en-US" altLang="ru-RU" sz="2000" dirty="0" err="1">
                <a:latin typeface="Times New Roman" panose="02020603050405020304" charset="0"/>
                <a:cs typeface="Times New Roman" panose="02020603050405020304" charset="0"/>
              </a:rPr>
              <a:t>n,γ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¹⁷⁷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Lu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реакторе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ИВВ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-2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М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 в </a:t>
            </a:r>
            <a:r>
              <a:rPr lang="ru-RU" altLang="en-US" sz="2000" dirty="0" err="1">
                <a:latin typeface="Times New Roman" panose="02020603050405020304" charset="0"/>
                <a:cs typeface="Times New Roman" panose="02020603050405020304" charset="0"/>
              </a:rPr>
              <a:t>пр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ям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ой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реакци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и (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обеспечива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ет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производство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¹⁷⁷</a:t>
            </a:r>
            <a:r>
              <a:rPr lang="en-US" altLang="ru-RU" sz="2000" dirty="0" err="1">
                <a:latin typeface="Times New Roman" panose="02020603050405020304" charset="0"/>
                <a:cs typeface="Times New Roman" panose="02020603050405020304" charset="0"/>
              </a:rPr>
              <a:t>LuCl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₃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 удельной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активностью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до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1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0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Г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Бк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/мг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клинического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применени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я)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marL="342900" indent="-342900">
              <a:buFont typeface="Wingdings" panose="05000000000000000000" charset="0"/>
              <a:buChar char="v"/>
            </a:pP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Оценка наработки 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в непрямой реакции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(о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блучени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е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¹⁶⁰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Gd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реакторе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ИР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-8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позволяет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получать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радионуклид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¹⁶¹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Tb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высокой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чистоты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(&gt;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95%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, после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хроматографическ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ой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очистки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на 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LN/DGA-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смол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ах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).</a:t>
            </a:r>
          </a:p>
          <a:p>
            <a:pPr marL="342900" indent="-342900">
              <a:buFont typeface="Wingdings" panose="05000000000000000000" charset="0"/>
              <a:buChar char="v"/>
            </a:pP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Рассмотренные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технологии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производства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очистки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¹⁷⁷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Lu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¹⁶¹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Tb 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позволяют сделать вывод, что 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создана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научно</a:t>
            </a:r>
            <a:r>
              <a:rPr lang="en-US" altLang="ru-RU" sz="2000" dirty="0" err="1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техническ</a:t>
            </a:r>
            <a:r>
              <a:rPr lang="ru-RU" altLang="en-US" sz="2000" dirty="0" err="1">
                <a:latin typeface="Times New Roman" panose="02020603050405020304" charset="0"/>
                <a:cs typeface="Times New Roman" panose="02020603050405020304" charset="0"/>
              </a:rPr>
              <a:t>ая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баз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а (производство обогащенных изотопов, наличие исследовательских ядерных реакторов и радиохимических лабораторий)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организации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отечественного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производства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РФП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тераностики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что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является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ключевым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фактором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обеспечении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онкологической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помощи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РФ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marL="342900" indent="-342900">
              <a:buFont typeface="Wingdings" panose="05000000000000000000" charset="0"/>
              <a:buChar char="v"/>
            </a:pP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Перспективы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развития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Основными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направлениями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дальнейшей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работы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в рамках подготовки к защите ВКР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являются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 оптимизация режимов реакторного облучения и выработка требований к изотопному составу мишеней с целью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повышени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я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выхода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целевого изотопа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его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чистоты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992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560069" y="3105785"/>
            <a:ext cx="6694171" cy="647609"/>
          </a:xfrm>
        </p:spPr>
        <p:txBody>
          <a:bodyPr wrap="square"/>
          <a:lstStyle/>
          <a:p>
            <a:r>
              <a:rPr lang="ru-RU" altLang="ru-RU" dirty="0"/>
              <a:t>Спасибо за внимание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5762" y="326706"/>
            <a:ext cx="11081566" cy="645160"/>
          </a:xfrm>
        </p:spPr>
        <p:txBody>
          <a:bodyPr/>
          <a:lstStyle/>
          <a:p>
            <a:pPr algn="ctr"/>
            <a:r>
              <a:rPr lang="ru-RU" altLang="en-US" sz="3600" dirty="0"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lang="en-US" altLang="en-US" sz="3600" dirty="0" err="1">
                <a:latin typeface="Times New Roman" panose="02020603050405020304" charset="0"/>
                <a:cs typeface="Times New Roman" panose="02020603050405020304" charset="0"/>
              </a:rPr>
              <a:t>ктуальность</a:t>
            </a:r>
            <a:endParaRPr lang="en-US" altLang="en-US" sz="3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27635" y="1351915"/>
            <a:ext cx="11685270" cy="5317490"/>
          </a:xfrm>
        </p:spPr>
        <p:txBody>
          <a:bodyPr wrap="square">
            <a:noAutofit/>
          </a:bodyPr>
          <a:lstStyle/>
          <a:p>
            <a:pPr marL="457200" indent="-457200" algn="just">
              <a:buFont typeface="Wingdings" panose="05000000000000000000" charset="0"/>
              <a:buChar char="v"/>
            </a:pPr>
            <a:r>
              <a:rPr lang="en-US" altLang="en-US" sz="2000" b="0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Радионуклидная</a:t>
            </a:r>
            <a:r>
              <a:rPr lang="en-US" altLang="ru-RU" sz="2000" b="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тераностика</a:t>
            </a:r>
            <a:r>
              <a:rPr lang="en-US" altLang="ru-RU" sz="2000" b="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объединяет</a:t>
            </a:r>
            <a:r>
              <a:rPr lang="en-US" altLang="ru-RU" sz="2000" b="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диагностику</a:t>
            </a:r>
            <a:r>
              <a:rPr lang="en-US" altLang="ru-RU" sz="2000" b="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 b="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0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терапию</a:t>
            </a:r>
            <a:r>
              <a:rPr lang="en-US" altLang="ru-RU" sz="2000" b="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0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онкологических</a:t>
            </a:r>
            <a:r>
              <a:rPr lang="ru-RU" altLang="en-US" sz="20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0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заболеваний</a:t>
            </a:r>
            <a:r>
              <a:rPr lang="ru-RU" altLang="en-US" sz="2000" b="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. Ее значение обусловлено глобальным трендом на персонализированную медицину, когда лечение подбирается индивидуально на основе молекулярных особенностей опухоли каждого пациента.</a:t>
            </a:r>
          </a:p>
          <a:p>
            <a:pPr marL="457200" indent="-457200" algn="just">
              <a:buFont typeface="Wingdings" panose="05000000000000000000" charset="0"/>
              <a:buChar char="v"/>
            </a:pPr>
            <a:r>
              <a:rPr lang="ru-RU" altLang="en-US" sz="2000" b="0" dirty="0">
                <a:solidFill>
                  <a:srgbClr val="00BBEE"/>
                </a:solidFill>
                <a:latin typeface="Times New Roman" panose="02020603050405020304" charset="0"/>
                <a:cs typeface="Times New Roman" panose="02020603050405020304" charset="0"/>
              </a:rPr>
              <a:t>Актуальность радионуклидной тераностики обусловлена демографическими вызовами (рост числа онкозаболеваний с возрастом), неэффективностью классической терапии на поздних стадиях и экономической целесообразностью. Радионуклидная </a:t>
            </a:r>
            <a:r>
              <a:rPr lang="ru-RU" altLang="en-US" sz="2000" b="0" dirty="0" err="1">
                <a:solidFill>
                  <a:srgbClr val="00BBEE"/>
                </a:solidFill>
                <a:latin typeface="Times New Roman" panose="02020603050405020304" charset="0"/>
                <a:cs typeface="Times New Roman" panose="02020603050405020304" charset="0"/>
              </a:rPr>
              <a:t>тераностика</a:t>
            </a:r>
            <a:r>
              <a:rPr lang="ru-RU" altLang="en-US" sz="2000" b="0" dirty="0">
                <a:solidFill>
                  <a:srgbClr val="00BBEE"/>
                </a:solidFill>
                <a:latin typeface="Times New Roman" panose="02020603050405020304" charset="0"/>
                <a:cs typeface="Times New Roman" panose="02020603050405020304" charset="0"/>
              </a:rPr>
              <a:t> активно внедряется в протоколы лечения и спасает пациентов, которые еще 5-7 лет назад считались безнадежными.</a:t>
            </a:r>
            <a:endParaRPr lang="en-US" altLang="ru-RU" sz="2000" b="0" dirty="0">
              <a:solidFill>
                <a:srgbClr val="00BBEE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just">
              <a:buFont typeface="Wingdings" panose="05000000000000000000" charset="0"/>
              <a:buChar char="v"/>
            </a:pPr>
            <a:r>
              <a:rPr lang="ru-RU" altLang="en-US" sz="2000" b="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Тераностика интересна также и экономистам здравоохранения. Например среднегодовой темп роста мирового рынка терапевтических радиофармпрепаратов составляет </a:t>
            </a:r>
            <a:r>
              <a:rPr lang="en-US" altLang="en-US" sz="2000" b="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~</a:t>
            </a:r>
            <a:r>
              <a:rPr lang="ru-RU" altLang="en-US" sz="2000" b="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18%.</a:t>
            </a:r>
          </a:p>
          <a:p>
            <a:pPr marL="457200" indent="-457200" algn="just">
              <a:buFont typeface="Wingdings" panose="05000000000000000000" charset="0"/>
              <a:buChar char="v"/>
            </a:pPr>
            <a:r>
              <a:rPr lang="ru-RU" altLang="en-US" sz="2000" b="0" dirty="0">
                <a:latin typeface="Times New Roman" panose="02020603050405020304" charset="0"/>
                <a:cs typeface="Times New Roman" panose="02020603050405020304" charset="0"/>
              </a:rPr>
              <a:t>Сегодня наиболее перспективными </a:t>
            </a:r>
            <a:r>
              <a:rPr lang="ru-RU" altLang="en-US" sz="2000" b="0" dirty="0" err="1">
                <a:latin typeface="Times New Roman" panose="02020603050405020304" charset="0"/>
                <a:cs typeface="Times New Roman" panose="02020603050405020304" charset="0"/>
              </a:rPr>
              <a:t>тераностическими</a:t>
            </a:r>
            <a:r>
              <a:rPr lang="ru-RU" altLang="en-US" sz="2000" b="0" dirty="0">
                <a:latin typeface="Times New Roman" panose="02020603050405020304" charset="0"/>
                <a:cs typeface="Times New Roman" panose="02020603050405020304" charset="0"/>
              </a:rPr>
              <a:t> радионуклидами являются </a:t>
            </a:r>
            <a:r>
              <a:rPr lang="en-US" altLang="en-US" sz="2000" b="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¹⁷⁷</a:t>
            </a:r>
            <a:r>
              <a:rPr lang="en-US" altLang="ru-RU" sz="2000" b="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Lu </a:t>
            </a:r>
            <a:r>
              <a:rPr lang="ru-RU" altLang="ru-RU" sz="2000" b="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и </a:t>
            </a:r>
            <a:r>
              <a:rPr lang="en-US" altLang="en-US" sz="2000" b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¹⁶¹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Tb.</a:t>
            </a:r>
            <a:endParaRPr lang="ru-RU" altLang="en-US" sz="2000" b="0" dirty="0">
              <a:solidFill>
                <a:schemeClr val="accent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just">
              <a:buFont typeface="Wingdings" panose="05000000000000000000" charset="0"/>
              <a:buChar char="v"/>
            </a:pPr>
            <a:r>
              <a:rPr lang="en-US" altLang="en-US" sz="2000" b="0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Клиническая</a:t>
            </a:r>
            <a:r>
              <a:rPr lang="en-US" altLang="ru-RU" sz="2000" b="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эффективность</a:t>
            </a:r>
            <a:r>
              <a:rPr lang="en-US" altLang="ru-RU" sz="2000" b="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РФП</a:t>
            </a:r>
            <a:r>
              <a:rPr lang="en-US" altLang="ru-RU" sz="2000" b="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2000" b="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основе</a:t>
            </a:r>
            <a:r>
              <a:rPr lang="en-US" altLang="ru-RU" sz="2000" b="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¹⁷⁷</a:t>
            </a:r>
            <a:r>
              <a:rPr lang="en-US" altLang="ru-RU" sz="2000" b="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Lu </a:t>
            </a:r>
            <a:r>
              <a:rPr lang="en-US" altLang="en-US" sz="2000" b="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подтверждена</a:t>
            </a:r>
            <a:r>
              <a:rPr lang="en-US" altLang="ru-RU" sz="2000" b="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практикой</a:t>
            </a:r>
            <a:r>
              <a:rPr lang="en-US" altLang="ru-RU" sz="2000" b="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b="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применения</a:t>
            </a:r>
            <a:r>
              <a:rPr lang="ru-RU" altLang="en-US" sz="2000" b="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(одобренно </a:t>
            </a:r>
            <a:r>
              <a:rPr lang="en-US" altLang="en-US" sz="2000" b="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FDA</a:t>
            </a:r>
            <a:r>
              <a:rPr lang="ru-RU" altLang="en-US" sz="2000" b="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en-US" altLang="ru-RU" sz="2000" b="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marL="457200" indent="-457200" algn="just">
              <a:buFont typeface="Wingdings" panose="05000000000000000000" charset="0"/>
              <a:buChar char="v"/>
            </a:pPr>
            <a:r>
              <a:rPr lang="en-US" altLang="en-US" sz="2000" b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¹⁶¹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Tb </a:t>
            </a:r>
            <a:r>
              <a:rPr lang="en-US" altLang="en-US" sz="2000" b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рассматривается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 b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как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 b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перспективный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 b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изотоп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 b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благодаря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 b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соизлучени</a:t>
            </a:r>
            <a:r>
              <a:rPr lang="ru-RU" altLang="en-US" sz="2000" b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ю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 b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большего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 b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числа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 b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конверсионных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 b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 b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оже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  <a:r>
              <a:rPr lang="en-US" altLang="en-US" sz="2000" b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электронов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 b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 b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сравнению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 b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ru-RU" sz="2000" b="0" baseline="30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177</a:t>
            </a:r>
            <a:r>
              <a:rPr lang="en-US" altLang="ru-RU" sz="2000" b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Lu.</a:t>
            </a:r>
            <a:endParaRPr lang="en-US" altLang="ru-RU" sz="2000" b="0" dirty="0">
              <a:solidFill>
                <a:schemeClr val="accent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just">
              <a:buFont typeface="Wingdings" panose="05000000000000000000" charset="0"/>
              <a:buChar char="v"/>
            </a:pPr>
            <a:endParaRPr lang="en-US" altLang="en-US" sz="2800" b="0" dirty="0">
              <a:solidFill>
                <a:schemeClr val="accent2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9572" y="328929"/>
            <a:ext cx="9173513" cy="583565"/>
          </a:xfrm>
        </p:spPr>
        <p:txBody>
          <a:bodyPr/>
          <a:lstStyle/>
          <a:p>
            <a:pPr algn="ctr"/>
            <a:r>
              <a:rPr lang="en-US" altLang="ru-RU" dirty="0">
                <a:solidFill>
                  <a:schemeClr val="accent2"/>
                </a:solidFill>
                <a:sym typeface="+mn-ea"/>
              </a:rPr>
              <a:t> </a:t>
            </a:r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Цель</a:t>
            </a:r>
            <a:r>
              <a:rPr lang="en-US" altLang="ru-RU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задачи</a:t>
            </a:r>
          </a:p>
        </p:txBody>
      </p:sp>
      <p:sp>
        <p:nvSpPr>
          <p:cNvPr id="2" name="Замещающий текст 1"/>
          <p:cNvSpPr>
            <a:spLocks noGrp="1"/>
          </p:cNvSpPr>
          <p:nvPr>
            <p:ph type="body" sz="quarter" idx="10"/>
          </p:nvPr>
        </p:nvSpPr>
        <p:spPr>
          <a:xfrm>
            <a:off x="298450" y="2009677"/>
            <a:ext cx="4391660" cy="4331335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dirty="0">
                <a:latin typeface="Times New Roman" panose="02020603050405020304" charset="0"/>
                <a:cs typeface="Times New Roman" panose="02020603050405020304" charset="0"/>
              </a:rPr>
              <a:t>Цель</a:t>
            </a:r>
            <a:r>
              <a:rPr lang="en-US" altLang="ru-RU" sz="3600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algn="ctr"/>
            <a:r>
              <a:rPr lang="en-US" altLang="en-US" sz="3600" dirty="0">
                <a:latin typeface="Times New Roman" panose="02020603050405020304" charset="0"/>
                <a:cs typeface="Times New Roman" panose="02020603050405020304" charset="0"/>
              </a:rPr>
              <a:t>Анализ</a:t>
            </a:r>
            <a:r>
              <a:rPr lang="en-US" altLang="ru-RU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 err="1">
                <a:latin typeface="Times New Roman" panose="02020603050405020304" charset="0"/>
                <a:cs typeface="Times New Roman" panose="02020603050405020304" charset="0"/>
              </a:rPr>
              <a:t>реакторных</a:t>
            </a:r>
            <a:r>
              <a:rPr lang="en-US" altLang="ru-RU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 err="1">
                <a:latin typeface="Times New Roman" panose="02020603050405020304" charset="0"/>
                <a:cs typeface="Times New Roman" panose="02020603050405020304" charset="0"/>
              </a:rPr>
              <a:t>методов</a:t>
            </a:r>
            <a:r>
              <a:rPr lang="en-US" altLang="ru-RU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 err="1">
                <a:latin typeface="Times New Roman" panose="02020603050405020304" charset="0"/>
                <a:cs typeface="Times New Roman" panose="02020603050405020304" charset="0"/>
              </a:rPr>
              <a:t>получения</a:t>
            </a:r>
            <a:r>
              <a:rPr lang="en-US" altLang="ru-RU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>
                <a:latin typeface="Times New Roman" panose="02020603050405020304" charset="0"/>
                <a:cs typeface="Times New Roman" panose="02020603050405020304" charset="0"/>
              </a:rPr>
              <a:t>¹⁷⁷</a:t>
            </a:r>
            <a:r>
              <a:rPr lang="en-US" altLang="ru-RU" sz="3600" dirty="0">
                <a:latin typeface="Times New Roman" panose="02020603050405020304" charset="0"/>
                <a:cs typeface="Times New Roman" panose="02020603050405020304" charset="0"/>
              </a:rPr>
              <a:t>Lu </a:t>
            </a:r>
            <a:r>
              <a:rPr lang="en-US" altLang="en-US" sz="36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>
                <a:latin typeface="Times New Roman" panose="02020603050405020304" charset="0"/>
                <a:cs typeface="Times New Roman" panose="02020603050405020304" charset="0"/>
              </a:rPr>
              <a:t>¹⁶¹</a:t>
            </a:r>
            <a:r>
              <a:rPr lang="en-US" altLang="ru-RU" sz="3600" dirty="0">
                <a:latin typeface="Times New Roman" panose="02020603050405020304" charset="0"/>
                <a:cs typeface="Times New Roman" panose="02020603050405020304" charset="0"/>
              </a:rPr>
              <a:t>Tb </a:t>
            </a:r>
            <a:r>
              <a:rPr lang="en-US" altLang="en-US" sz="3600" dirty="0" err="1"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 err="1">
                <a:latin typeface="Times New Roman" panose="02020603050405020304" charset="0"/>
                <a:cs typeface="Times New Roman" panose="02020603050405020304" charset="0"/>
              </a:rPr>
              <a:t>синтеза</a:t>
            </a:r>
            <a:r>
              <a:rPr lang="en-US" altLang="ru-RU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>
                <a:latin typeface="Times New Roman" panose="02020603050405020304" charset="0"/>
                <a:cs typeface="Times New Roman" panose="02020603050405020304" charset="0"/>
              </a:rPr>
              <a:t>РФП</a:t>
            </a:r>
            <a:r>
              <a:rPr lang="ru-RU" altLang="en-US" sz="3600" dirty="0">
                <a:latin typeface="Times New Roman" panose="02020603050405020304" charset="0"/>
                <a:cs typeface="Times New Roman" panose="02020603050405020304" charset="0"/>
              </a:rPr>
              <a:t> для</a:t>
            </a:r>
            <a:r>
              <a:rPr lang="en-US" altLang="ru-RU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 err="1">
                <a:latin typeface="Times New Roman" panose="02020603050405020304" charset="0"/>
                <a:cs typeface="Times New Roman" panose="02020603050405020304" charset="0"/>
              </a:rPr>
              <a:t>тераностики</a:t>
            </a:r>
            <a:r>
              <a:rPr lang="en-US" altLang="ru-RU" sz="36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6589395" y="115379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3200" b="1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Задачи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5427658" y="1821814"/>
            <a:ext cx="6205855" cy="1017270"/>
          </a:xfrm>
          <a:prstGeom prst="flowChartAlternateProces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Изуч</a:t>
            </a:r>
            <a:r>
              <a:rPr lang="ru-RU" altLang="en-US" sz="2000" dirty="0" err="1">
                <a:latin typeface="Times New Roman" panose="02020603050405020304" charset="0"/>
                <a:cs typeface="Times New Roman" panose="02020603050405020304" charset="0"/>
              </a:rPr>
              <a:t>ение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физически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х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характеристик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изотопов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algn="ctr"/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(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¹⁷⁷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Lu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 с 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</a:t>
            </a:r>
            <a:r>
              <a:rPr lang="ru-RU" altLang="en-US" sz="2000" baseline="-25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1</a:t>
            </a:r>
            <a:r>
              <a:rPr lang="en-US" altLang="en-US" sz="2000" baseline="-25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/2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=6,65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altLang="en-US" sz="20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сут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¹⁶¹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Tb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с 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</a:t>
            </a:r>
            <a:r>
              <a:rPr lang="ru-RU" altLang="en-US" sz="2000" baseline="-25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1</a:t>
            </a:r>
            <a:r>
              <a:rPr lang="en-US" altLang="en-US" sz="2000" baseline="-25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/2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=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6,9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сут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).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5400675" y="3155315"/>
            <a:ext cx="6232838" cy="991870"/>
          </a:xfrm>
          <a:prstGeom prst="flowChartAlternateProces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Оцен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ка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выход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а 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¹⁷⁷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Lu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 и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¹⁶¹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Tb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реакторах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оптимизация режимов облучения мишеней и требования к их изотопному составу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5414645" y="4311650"/>
            <a:ext cx="6205855" cy="1017270"/>
          </a:xfrm>
          <a:prstGeom prst="flowChartAlternateProces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Ознаком</a:t>
            </a:r>
            <a:r>
              <a:rPr lang="ru-RU" altLang="en-US" sz="2000" dirty="0" err="1">
                <a:latin typeface="Times New Roman" panose="02020603050405020304" charset="0"/>
                <a:cs typeface="Times New Roman" panose="02020603050405020304" charset="0"/>
              </a:rPr>
              <a:t>ление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радиохимическими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методами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выделения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¹⁷⁷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Lu 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и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¹⁶¹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Tb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из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облученных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мишен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ей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Yb</a:t>
            </a:r>
            <a:r>
              <a:rPr lang="en-US" altLang="en-US" sz="2000" baseline="-2500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en-US" altLang="en-US" sz="2000" baseline="-25000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и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Gd</a:t>
            </a:r>
            <a:r>
              <a:rPr lang="en-US" altLang="en-US" sz="2000" baseline="-2500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en-US" altLang="en-US" sz="2000" baseline="-25000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5400675" y="5493385"/>
            <a:ext cx="6292850" cy="1231900"/>
          </a:xfrm>
          <a:prstGeom prst="flowChartAlternateProces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Ознакомление с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метод</a:t>
            </a:r>
            <a:r>
              <a:rPr lang="ru-RU" altLang="en-US" sz="2000" dirty="0" err="1">
                <a:latin typeface="Times New Roman" panose="02020603050405020304" charset="0"/>
                <a:cs typeface="Times New Roman" panose="02020603050405020304" charset="0"/>
              </a:rPr>
              <a:t>ами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глубокой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очистки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2000" dirty="0">
                <a:solidFill>
                  <a:srgbClr val="DDDEDE"/>
                </a:solidFill>
                <a:latin typeface="Times New Roman" panose="02020603050405020304" charset="0"/>
                <a:cs typeface="Times New Roman" panose="02020603050405020304" charset="0"/>
              </a:rPr>
              <a:t>полученных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 растворов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позволяющие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получить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sz="2000" baseline="30000" dirty="0">
                <a:latin typeface="Times New Roman" panose="02020603050405020304" charset="0"/>
                <a:cs typeface="Times New Roman" panose="02020603050405020304" charset="0"/>
              </a:rPr>
              <a:t>177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Lu  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и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¹⁶¹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Tb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форме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соответствующей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требованиям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ru-RU" sz="2000" dirty="0" err="1">
                <a:solidFill>
                  <a:srgbClr val="DDDEDE"/>
                </a:solidFill>
                <a:latin typeface="Times New Roman" panose="02020603050405020304" charset="0"/>
                <a:cs typeface="Times New Roman" panose="02020603050405020304" charset="0"/>
              </a:rPr>
              <a:t>радиофармакопии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синтеза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РФП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572" y="359726"/>
            <a:ext cx="9173513" cy="521970"/>
          </a:xfrm>
        </p:spPr>
        <p:txBody>
          <a:bodyPr/>
          <a:lstStyle/>
          <a:p>
            <a:pPr algn="ctr"/>
            <a:r>
              <a:rPr lang="en-US" altLang="en-US" dirty="0" err="1">
                <a:latin typeface="Times New Roman" panose="02020603050405020304" charset="0"/>
                <a:cs typeface="Times New Roman" panose="02020603050405020304" charset="0"/>
              </a:rPr>
              <a:t>Принципы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dirty="0" err="1">
                <a:latin typeface="Times New Roman" panose="02020603050405020304" charset="0"/>
                <a:cs typeface="Times New Roman" panose="02020603050405020304" charset="0"/>
              </a:rPr>
              <a:t>тераностики</a:t>
            </a:r>
            <a:endParaRPr lang="en-US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4" name="Объект 3"/>
          <p:cNvGraphicFramePr/>
          <p:nvPr/>
        </p:nvGraphicFramePr>
        <p:xfrm>
          <a:off x="1530985" y="1366520"/>
          <a:ext cx="9455785" cy="5205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648700" imgH="6648450" progId="Paint.Picture">
                  <p:embed/>
                </p:oleObj>
              </mc:Choice>
              <mc:Fallback>
                <p:oleObj r:id="rId3" imgW="8648700" imgH="6648450" progId="Paint.Picture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0985" y="1366520"/>
                        <a:ext cx="9455785" cy="5205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5"/>
          <a:srcRect l="4744" t="6498" r="3504" b="7115"/>
          <a:stretch>
            <a:fillRect/>
          </a:stretch>
        </p:blipFill>
        <p:spPr>
          <a:xfrm>
            <a:off x="4814570" y="2694305"/>
            <a:ext cx="4089400" cy="17087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572" y="328929"/>
            <a:ext cx="9173513" cy="583565"/>
          </a:xfrm>
        </p:spPr>
        <p:txBody>
          <a:bodyPr/>
          <a:lstStyle/>
          <a:p>
            <a:pPr algn="ctr"/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Почему</a:t>
            </a:r>
            <a:r>
              <a:rPr lang="en-US" altLang="ru-RU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¹⁷⁷</a:t>
            </a:r>
            <a:r>
              <a:rPr lang="en-US" altLang="ru-RU" sz="3200">
                <a:latin typeface="Times New Roman" panose="02020603050405020304" charset="0"/>
                <a:cs typeface="Times New Roman" panose="02020603050405020304" charset="0"/>
              </a:rPr>
              <a:t>Lu </a:t>
            </a:r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¹⁶¹</a:t>
            </a:r>
            <a:r>
              <a:rPr lang="en-US" altLang="ru-RU" sz="3200">
                <a:latin typeface="Times New Roman" panose="02020603050405020304" charset="0"/>
                <a:cs typeface="Times New Roman" panose="02020603050405020304" charset="0"/>
              </a:rPr>
              <a:t>Tb</a:t>
            </a:r>
            <a:r>
              <a:rPr lang="ru-RU" altLang="en-US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sz="3200"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559435" y="2444115"/>
            <a:ext cx="4714875" cy="3446145"/>
          </a:xfrm>
          <a:prstGeom prst="round2Same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 typeface="Wingdings" panose="05000000000000000000" charset="0"/>
              <a:buChar char="v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</a:t>
            </a:r>
            <a:r>
              <a:rPr lang="ru-RU" sz="2000" baseline="-25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1/2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=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6.71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дня,</a:t>
            </a:r>
            <a:endParaRPr lang="ru-RU" sz="2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ctr">
              <a:lnSpc>
                <a:spcPct val="1000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ru-RU" sz="20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β-частицы:</a:t>
            </a:r>
            <a:endParaRPr lang="ru-RU" sz="2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 typeface="Wingdings" panose="05000000000000000000" charset="0"/>
              <a:buChar char="v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</a:t>
            </a:r>
            <a:r>
              <a:rPr lang="en-US" sz="2000" baseline="-25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ma</a:t>
            </a:r>
            <a:r>
              <a:rPr lang="ru-RU" altLang="en-US" sz="2000" baseline="-25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х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=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497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кэВ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ru-RU" sz="2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 typeface="Wingdings" panose="05000000000000000000" charset="0"/>
              <a:buChar char="v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</a:t>
            </a:r>
            <a:r>
              <a:rPr lang="en-US" sz="2000" baseline="-25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average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=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134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кэВ</a:t>
            </a:r>
            <a:endParaRPr lang="ru-RU" sz="2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 typeface="Wingdings" panose="05000000000000000000" charset="0"/>
              <a:buChar char="v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Распад на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стабильный </a:t>
            </a:r>
            <a:r>
              <a:rPr lang="en-US" sz="2000" baseline="30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177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Hf </a:t>
            </a:r>
            <a:endParaRPr lang="ru-RU" sz="2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 typeface="Wingdings" panose="05000000000000000000" charset="0"/>
              <a:buChar char="v"/>
            </a:pPr>
            <a:endParaRPr lang="ru-RU" sz="2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 typeface="Wingdings" panose="05000000000000000000" charset="0"/>
              <a:buChar char="v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Symbol" panose="05050102010706020507"/>
              </a:rPr>
              <a:t>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-кванты </a:t>
            </a:r>
            <a:r>
              <a:rPr lang="en-US" sz="2000" u="sng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208 </a:t>
            </a:r>
            <a:r>
              <a:rPr lang="ru-RU" sz="2000" u="sng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кэВ</a:t>
            </a:r>
            <a:r>
              <a:rPr lang="en-US" sz="2000" u="sng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(11%)</a:t>
            </a:r>
            <a:endParaRPr lang="ru-RU" sz="2000" u="sng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charset="0"/>
            </a:pPr>
            <a:endParaRPr lang="ru-RU" altLang="ru-RU" sz="2000" u="sng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6388735" y="2444115"/>
            <a:ext cx="4886325" cy="3402965"/>
          </a:xfrm>
          <a:prstGeom prst="round2SameRect">
            <a:avLst>
              <a:gd name="adj1" fmla="val 16667"/>
              <a:gd name="adj2" fmla="val 0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 typeface="Wingdings" panose="05000000000000000000" charset="0"/>
              <a:buChar char="v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</a:t>
            </a:r>
            <a:r>
              <a:rPr lang="ru-RU" sz="2000" baseline="-25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1/2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= 6,89 дня, </a:t>
            </a:r>
            <a:endParaRPr lang="ru-RU" sz="2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ctr">
              <a:lnSpc>
                <a:spcPct val="1000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ru-RU" sz="20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β-частицы: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ru-RU" sz="2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 typeface="Wingdings" panose="05000000000000000000" charset="0"/>
              <a:buChar char="v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</a:t>
            </a:r>
            <a:r>
              <a:rPr lang="en-US" sz="2000" baseline="-25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max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=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593 кэВ</a:t>
            </a:r>
            <a:endParaRPr lang="ru-RU" sz="2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 typeface="Wingdings" panose="05000000000000000000" charset="0"/>
              <a:buChar char="v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</a:t>
            </a:r>
            <a:r>
              <a:rPr lang="en-US" sz="2000" baseline="-25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average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=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15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кэВ</a:t>
            </a:r>
            <a:endParaRPr lang="ru-RU" sz="2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 typeface="Wingdings" panose="05000000000000000000" charset="0"/>
              <a:buChar char="v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Распад на </a:t>
            </a:r>
            <a:r>
              <a:rPr lang="ru-RU" sz="2000" baseline="30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161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возбужденными уровнями дочернего ядра</a:t>
            </a:r>
            <a:endParaRPr lang="ru-RU" sz="2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ctr">
              <a:lnSpc>
                <a:spcPct val="1000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+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эмиссия электронов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Оже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и конверсии (выход 227%)</a:t>
            </a:r>
            <a:endParaRPr lang="ru-RU" sz="2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 typeface="Wingdings" panose="05000000000000000000" charset="0"/>
              <a:buChar char="v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Symbol" panose="05050102010706020507"/>
              </a:rPr>
              <a:t>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-кванты </a:t>
            </a:r>
            <a:r>
              <a:rPr lang="ru-RU" sz="2000" u="sng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74,6 кэВ (10,2%)</a:t>
            </a:r>
            <a:endParaRPr lang="ru-RU" sz="2000" u="sng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charset="0"/>
            </a:pPr>
            <a:endParaRPr lang="ru-RU" altLang="ru-RU" sz="2000" u="sng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680720" y="168338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¹⁷⁷</a:t>
            </a:r>
            <a:r>
              <a:rPr lang="en-US" altLang="ru-RU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Lu</a:t>
            </a:r>
          </a:p>
        </p:txBody>
      </p:sp>
      <p:sp>
        <p:nvSpPr>
          <p:cNvPr id="14" name="Текстовое поле 13"/>
          <p:cNvSpPr txBox="1"/>
          <p:nvPr/>
        </p:nvSpPr>
        <p:spPr>
          <a:xfrm>
            <a:off x="6799580" y="168338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¹⁶¹</a:t>
            </a:r>
            <a:r>
              <a:rPr lang="en-US" altLang="ru-RU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Tb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572" y="328929"/>
            <a:ext cx="9173513" cy="583565"/>
          </a:xfrm>
        </p:spPr>
        <p:txBody>
          <a:bodyPr/>
          <a:lstStyle/>
          <a:p>
            <a:pPr algn="ctr"/>
            <a:r>
              <a:rPr lang="ru-RU" altLang="en-US" sz="3200">
                <a:latin typeface="Times New Roman" panose="02020603050405020304" charset="0"/>
                <a:cs typeface="Times New Roman" panose="02020603050405020304" charset="0"/>
              </a:rPr>
              <a:t>Реакторный метод получения радиоизотопов 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sz="quarter" idx="10"/>
          </p:nvPr>
        </p:nvSpPr>
        <p:spPr>
          <a:xfrm>
            <a:off x="559435" y="1541145"/>
            <a:ext cx="10767060" cy="1109980"/>
          </a:xfrm>
        </p:spPr>
        <p:txBody>
          <a:bodyPr wrap="square">
            <a:noAutofit/>
          </a:bodyPr>
          <a:lstStyle/>
          <a:p>
            <a:pPr algn="ctr"/>
            <a:r>
              <a:rPr lang="en-US" sz="2000" dirty="0">
                <a:solidFill>
                  <a:srgbClr val="0284C7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  <a:sym typeface="+mn-ea"/>
              </a:rPr>
              <a:t>Принцип метода и ключевые реакции</a:t>
            </a:r>
            <a:r>
              <a:rPr lang="ru-RU" altLang="en-US" sz="2000" dirty="0">
                <a:solidFill>
                  <a:srgbClr val="0284C7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  <a:sym typeface="+mn-ea"/>
              </a:rPr>
              <a:t>.</a:t>
            </a:r>
          </a:p>
          <a:p>
            <a:pPr algn="just"/>
            <a:r>
              <a:rPr lang="en-US" sz="2000" b="0" dirty="0">
                <a:solidFill>
                  <a:schemeClr val="tx1"/>
                </a:solidFill>
                <a:latin typeface="Times New Roman" panose="02020603050405020304" charset="0"/>
                <a:ea typeface="Arial" panose="020B0604020202020204" pitchFamily="34" charset="-122"/>
                <a:cs typeface="Times New Roman" panose="02020603050405020304" charset="0"/>
                <a:sym typeface="+mn-ea"/>
              </a:rPr>
              <a:t>Облучение мишеней тепловыми нейтронами в активной зоне  реактора с последующей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charset="0"/>
                <a:ea typeface="Arial" panose="020B0604020202020204" pitchFamily="34" charset="-122"/>
                <a:cs typeface="Times New Roman" panose="02020603050405020304" charset="0"/>
                <a:sym typeface="+mn-ea"/>
              </a:rPr>
              <a:t>радиохимической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charset="0"/>
                <a:ea typeface="Arial" panose="020B0604020202020204" pitchFamily="34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charset="0"/>
                <a:ea typeface="Arial" panose="020B0604020202020204" pitchFamily="34" charset="-122"/>
                <a:cs typeface="Times New Roman" panose="02020603050405020304" charset="0"/>
                <a:sym typeface="+mn-ea"/>
              </a:rPr>
              <a:t>обработкой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charset="0"/>
                <a:ea typeface="Arial" panose="020B0604020202020204" pitchFamily="34" charset="-122"/>
                <a:cs typeface="Times New Roman" panose="02020603050405020304" charset="0"/>
                <a:sym typeface="+mn-ea"/>
              </a:rPr>
              <a:t>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charset="0"/>
                <a:ea typeface="Arial" panose="020B0604020202020204" pitchFamily="34" charset="-122"/>
                <a:cs typeface="Times New Roman" panose="02020603050405020304" charset="0"/>
                <a:sym typeface="+mn-ea"/>
              </a:rPr>
              <a:t>облученных мишеней</a:t>
            </a:r>
            <a:r>
              <a:rPr lang="ru-RU" altLang="en-US" sz="2000" b="0" dirty="0">
                <a:solidFill>
                  <a:schemeClr val="tx1"/>
                </a:solidFill>
                <a:latin typeface="Times New Roman" panose="02020603050405020304" charset="0"/>
                <a:ea typeface="Arial" panose="020B0604020202020204" pitchFamily="34" charset="-122"/>
                <a:cs typeface="Times New Roman" panose="02020603050405020304" charset="0"/>
                <a:sym typeface="+mn-ea"/>
              </a:rPr>
              <a:t>.</a:t>
            </a:r>
            <a:endParaRPr lang="en-US" sz="2000" b="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2000" b="0" dirty="0"/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sz="quarter" idx="11"/>
          </p:nvPr>
        </p:nvSpPr>
        <p:spPr>
          <a:xfrm>
            <a:off x="559434" y="2839085"/>
            <a:ext cx="8045195" cy="590550"/>
          </a:xfrm>
        </p:spPr>
        <p:txBody>
          <a:bodyPr>
            <a:noAutofit/>
          </a:bodyPr>
          <a:lstStyle/>
          <a:p>
            <a:pPr>
              <a:buFont typeface="Wingdings" panose="05000000000000000000" charset="0"/>
            </a:pPr>
            <a:r>
              <a:rPr lang="en-US" sz="2800" b="1" dirty="0" err="1">
                <a:solidFill>
                  <a:srgbClr val="0284C7"/>
                </a:solidFill>
                <a:latin typeface="Times New Roman" panose="02020603050405020304" charset="0"/>
                <a:ea typeface="Arial" panose="020B0604020202020204" pitchFamily="34" charset="-122"/>
                <a:cs typeface="Times New Roman" panose="02020603050405020304" charset="0"/>
                <a:sym typeface="+mn-ea"/>
              </a:rPr>
              <a:t>Основн</a:t>
            </a:r>
            <a:r>
              <a:rPr lang="ru-RU" sz="2800" b="1" dirty="0">
                <a:solidFill>
                  <a:srgbClr val="0284C7"/>
                </a:solidFill>
                <a:latin typeface="Times New Roman" panose="02020603050405020304" charset="0"/>
                <a:ea typeface="Arial" panose="020B0604020202020204" pitchFamily="34" charset="-122"/>
                <a:cs typeface="Times New Roman" panose="02020603050405020304" charset="0"/>
                <a:sym typeface="+mn-ea"/>
              </a:rPr>
              <a:t>ая</a:t>
            </a:r>
            <a:r>
              <a:rPr lang="en-US" sz="2800" b="1" dirty="0">
                <a:solidFill>
                  <a:srgbClr val="0284C7"/>
                </a:solidFill>
                <a:latin typeface="Times New Roman" panose="02020603050405020304" charset="0"/>
                <a:ea typeface="Arial" panose="020B0604020202020204" pitchFamily="34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solidFill>
                  <a:srgbClr val="0284C7"/>
                </a:solidFill>
                <a:latin typeface="Times New Roman" panose="02020603050405020304" charset="0"/>
                <a:ea typeface="Arial" panose="020B0604020202020204" pitchFamily="34" charset="-122"/>
                <a:cs typeface="Times New Roman" panose="02020603050405020304" charset="0"/>
                <a:sym typeface="+mn-ea"/>
              </a:rPr>
              <a:t>реакци</a:t>
            </a:r>
            <a:r>
              <a:rPr lang="ru-RU" sz="2800" b="1" dirty="0">
                <a:solidFill>
                  <a:srgbClr val="0284C7"/>
                </a:solidFill>
                <a:latin typeface="Times New Roman" panose="02020603050405020304" charset="0"/>
                <a:ea typeface="Arial" panose="020B0604020202020204" pitchFamily="34" charset="-122"/>
                <a:cs typeface="Times New Roman" panose="02020603050405020304" charset="0"/>
                <a:sym typeface="+mn-ea"/>
              </a:rPr>
              <a:t>я с нейтронами</a:t>
            </a:r>
            <a:r>
              <a:rPr lang="en-US" sz="2800" b="1" dirty="0">
                <a:solidFill>
                  <a:srgbClr val="0284C7"/>
                </a:solidFill>
                <a:latin typeface="Times New Roman" panose="02020603050405020304" charset="0"/>
                <a:ea typeface="Arial" panose="020B0604020202020204" pitchFamily="34" charset="-122"/>
                <a:cs typeface="Times New Roman" panose="02020603050405020304" charset="0"/>
                <a:sym typeface="+mn-ea"/>
              </a:rPr>
              <a:t>,</a:t>
            </a:r>
            <a:r>
              <a:rPr lang="ru-RU" sz="2800" b="1" dirty="0">
                <a:solidFill>
                  <a:srgbClr val="0284C7"/>
                </a:solidFill>
                <a:latin typeface="Times New Roman" panose="02020603050405020304" charset="0"/>
                <a:ea typeface="Arial" panose="020B0604020202020204" pitchFamily="34" charset="-122"/>
                <a:cs typeface="Times New Roman" panose="02020603050405020304" charset="0"/>
                <a:sym typeface="+mn-ea"/>
              </a:rPr>
              <a:t> используемая в реакторе</a:t>
            </a:r>
            <a:r>
              <a:rPr lang="en-US" sz="2800" b="1" dirty="0">
                <a:solidFill>
                  <a:srgbClr val="0284C7"/>
                </a:solidFill>
                <a:latin typeface="Times New Roman" panose="02020603050405020304" charset="0"/>
                <a:ea typeface="Arial" panose="020B0604020202020204" pitchFamily="34" charset="-122"/>
                <a:cs typeface="Times New Roman" panose="02020603050405020304" charset="0"/>
                <a:sym typeface="+mn-ea"/>
              </a:rPr>
              <a:t>: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Font typeface="Wingdings" panose="05000000000000000000" charset="0"/>
            </a:pPr>
            <a:endParaRPr lang="en-US" altLang="en-US" sz="2800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844040" y="4774665"/>
            <a:ext cx="8197850" cy="629285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Радиационный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захват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нейтрона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— (</a:t>
            </a:r>
            <a:r>
              <a:rPr lang="en-US" altLang="ru-RU" sz="2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n,γ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4861762"/>
            <a:ext cx="4614138" cy="455093"/>
          </a:xfrm>
          <a:prstGeom prst="rect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572" y="359726"/>
            <a:ext cx="9173513" cy="521970"/>
          </a:xfrm>
        </p:spPr>
        <p:txBody>
          <a:bodyPr/>
          <a:lstStyle/>
          <a:p>
            <a:r>
              <a:rPr lang="en-US" altLang="ru-RU" dirty="0"/>
              <a:t> </a:t>
            </a:r>
            <a:r>
              <a:rPr lang="en-US" altLang="en-US" dirty="0" err="1"/>
              <a:t>Реакторные</a:t>
            </a:r>
            <a:r>
              <a:rPr lang="en-US" altLang="ru-RU" dirty="0"/>
              <a:t> </a:t>
            </a:r>
            <a:r>
              <a:rPr lang="en-US" altLang="en-US" dirty="0" err="1"/>
              <a:t>способы</a:t>
            </a:r>
            <a:r>
              <a:rPr lang="en-US" altLang="ru-RU" dirty="0"/>
              <a:t> </a:t>
            </a:r>
            <a:r>
              <a:rPr lang="en-US" altLang="en-US" dirty="0" err="1"/>
              <a:t>синтеза</a:t>
            </a:r>
            <a:r>
              <a:rPr lang="en-US" altLang="ru-RU" dirty="0"/>
              <a:t> </a:t>
            </a:r>
            <a:r>
              <a:rPr lang="en-US" altLang="ru-RU" baseline="30000" dirty="0"/>
              <a:t>177</a:t>
            </a:r>
            <a:r>
              <a:rPr lang="en-US" altLang="ru-RU" dirty="0"/>
              <a:t>Lu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sz="quarter" idx="10"/>
          </p:nvPr>
        </p:nvSpPr>
        <p:spPr>
          <a:xfrm>
            <a:off x="559435" y="5709285"/>
            <a:ext cx="4891405" cy="1308100"/>
          </a:xfrm>
        </p:spPr>
        <p:txBody>
          <a:bodyPr>
            <a:noAutofit/>
          </a:bodyPr>
          <a:lstStyle/>
          <a:p>
            <a:pPr algn="ctr"/>
            <a:r>
              <a:rPr lang="ru-RU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Способы получения </a:t>
            </a:r>
            <a:r>
              <a:rPr lang="en-US" altLang="ru-RU" baseline="30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177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Lu </a:t>
            </a:r>
            <a:r>
              <a:rPr lang="ru-RU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 реакторах</a:t>
            </a:r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sz="quarter" idx="11"/>
          </p:nvPr>
        </p:nvSpPr>
        <p:spPr>
          <a:xfrm>
            <a:off x="6429676" y="1209479"/>
            <a:ext cx="5630779" cy="4941802"/>
          </a:xfrm>
        </p:spPr>
        <p:txBody>
          <a:bodyPr>
            <a:noAutofit/>
          </a:bodyPr>
          <a:lstStyle/>
          <a:p>
            <a:pPr algn="just"/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получения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препарата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sz="1800" baseline="30000" dirty="0">
                <a:latin typeface="Times New Roman" panose="02020603050405020304" charset="0"/>
                <a:cs typeface="Times New Roman" panose="02020603050405020304" charset="0"/>
              </a:rPr>
              <a:t>177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Lu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высокой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удельной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активности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применяются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реакторные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ru-RU" sz="1800" dirty="0">
                <a:latin typeface="Times New Roman" panose="02020603050405020304" charset="0"/>
                <a:cs typeface="Times New Roman" panose="02020603050405020304" charset="0"/>
              </a:rPr>
              <a:t>прямой и непрямой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способы</a:t>
            </a:r>
            <a:r>
              <a:rPr lang="ru-RU" altLang="en-US" sz="18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</a:p>
          <a:p>
            <a:pPr algn="just"/>
            <a:endParaRPr lang="ru-RU" altLang="ru-RU" sz="1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ru-RU" sz="1800" dirty="0">
                <a:latin typeface="Times New Roman" panose="02020603050405020304" charset="0"/>
                <a:cs typeface="Times New Roman" panose="02020603050405020304" charset="0"/>
              </a:rPr>
              <a:t>1) Прямой способ -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облучение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нейтронами</a:t>
            </a:r>
            <a:r>
              <a:rPr lang="ru-RU" altLang="en-US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стартового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материала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содержащего</a:t>
            </a:r>
            <a:r>
              <a:rPr lang="ru-RU" altLang="en-US" sz="1800" dirty="0">
                <a:latin typeface="Times New Roman" panose="02020603050405020304" charset="0"/>
                <a:cs typeface="Times New Roman" panose="02020603050405020304" charset="0"/>
              </a:rPr>
              <a:t> лютеций, обогащенный по изотопу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sz="1800" baseline="30000" dirty="0">
                <a:latin typeface="Times New Roman" panose="02020603050405020304" charset="0"/>
                <a:cs typeface="Times New Roman" panose="02020603050405020304" charset="0"/>
              </a:rPr>
              <a:t>176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Lu</a:t>
            </a:r>
            <a:r>
              <a:rPr lang="ru-RU" altLang="ru-RU" sz="1800" dirty="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ru-RU" sz="1800" dirty="0">
                <a:latin typeface="Times New Roman" panose="02020603050405020304" charset="0"/>
                <a:cs typeface="Times New Roman" panose="02020603050405020304" charset="0"/>
              </a:rPr>
              <a:t>≥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82%</a:t>
            </a:r>
            <a:r>
              <a:rPr lang="ru-RU" altLang="ru-RU" sz="1800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ru-RU" altLang="en-US" sz="18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sz="1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en-US" altLang="ru-RU" sz="1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</a:rPr>
              <a:t>            </a:t>
            </a:r>
            <a:endParaRPr lang="ru-RU" altLang="en-US" sz="1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en-US" sz="1800" dirty="0">
                <a:latin typeface="Times New Roman" panose="02020603050405020304" charset="0"/>
                <a:cs typeface="Times New Roman" panose="02020603050405020304" charset="0"/>
              </a:rPr>
              <a:t>2) Непрямой способ -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облучение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нейтронами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стартового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материала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содержащего</a:t>
            </a:r>
            <a:r>
              <a:rPr lang="ru-RU" altLang="en-US" sz="1800" dirty="0">
                <a:latin typeface="Times New Roman" panose="02020603050405020304" charset="0"/>
                <a:cs typeface="Times New Roman" panose="02020603050405020304" charset="0"/>
              </a:rPr>
              <a:t> иттербий, обогащенный по изотопу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sz="1800" baseline="30000" dirty="0">
                <a:latin typeface="Times New Roman" panose="02020603050405020304" charset="0"/>
                <a:cs typeface="Times New Roman" panose="02020603050405020304" charset="0"/>
              </a:rPr>
              <a:t>176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Yb.</a:t>
            </a: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rcRect l="5560" t="4738" r="564" b="13764"/>
          <a:stretch>
            <a:fillRect/>
          </a:stretch>
        </p:blipFill>
        <p:spPr>
          <a:xfrm>
            <a:off x="327025" y="1497330"/>
            <a:ext cx="5837555" cy="3863975"/>
          </a:xfrm>
          <a:prstGeom prst="rect">
            <a:avLst/>
          </a:prstGeom>
        </p:spPr>
      </p:pic>
      <p:graphicFrame>
        <p:nvGraphicFramePr>
          <p:cNvPr id="5" name="Объект -21474826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014185"/>
              </p:ext>
            </p:extLst>
          </p:nvPr>
        </p:nvGraphicFramePr>
        <p:xfrm>
          <a:off x="7847429" y="5304088"/>
          <a:ext cx="2612390" cy="395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676400" imgH="254000" progId="Equation.KSEE3">
                  <p:embed/>
                </p:oleObj>
              </mc:Choice>
              <mc:Fallback>
                <p:oleObj r:id="rId4" imgW="1676400" imgH="254000" progId="Equation.KSEE3">
                  <p:embed/>
                  <p:pic>
                    <p:nvPicPr>
                      <p:cNvPr id="0" name="Изображение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47429" y="5304088"/>
                        <a:ext cx="2612390" cy="3956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-21474826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885405"/>
              </p:ext>
            </p:extLst>
          </p:nvPr>
        </p:nvGraphicFramePr>
        <p:xfrm>
          <a:off x="8531007" y="3492103"/>
          <a:ext cx="1610995" cy="376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977900" imgH="228600" progId="Equation.KSEE3">
                  <p:embed/>
                </p:oleObj>
              </mc:Choice>
              <mc:Fallback>
                <p:oleObj r:id="rId6" imgW="977900" imgH="228600" progId="Equation.KSEE3">
                  <p:embed/>
                  <p:pic>
                    <p:nvPicPr>
                      <p:cNvPr id="0" name="Изображение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31007" y="3492103"/>
                        <a:ext cx="1610995" cy="3765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572" y="144144"/>
            <a:ext cx="9173513" cy="953135"/>
          </a:xfrm>
        </p:spPr>
        <p:txBody>
          <a:bodyPr/>
          <a:lstStyle/>
          <a:p>
            <a:pPr algn="ctr"/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Производство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¹⁷⁷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Lu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методом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облучения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¹⁷⁶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Lu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реакторе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ИВВ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-2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</a:t>
            </a:r>
          </a:p>
        </p:txBody>
      </p:sp>
      <p:pic>
        <p:nvPicPr>
          <p:cNvPr id="5" name="Изображение 4" descr="ивв-2м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1304724"/>
            <a:ext cx="12191365" cy="531749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0582275" y="5187416"/>
            <a:ext cx="1087120" cy="7397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25835" y="5944235"/>
            <a:ext cx="623570" cy="29019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8" name="Изображение 7" descr="ивв-2м"/>
          <p:cNvPicPr>
            <a:picLocks noChangeAspect="1"/>
          </p:cNvPicPr>
          <p:nvPr/>
        </p:nvPicPr>
        <p:blipFill>
          <a:blip r:embed="rId3"/>
          <a:srcRect l="15692" t="43528" r="79745" b="51763"/>
          <a:stretch>
            <a:fillRect/>
          </a:stretch>
        </p:blipFill>
        <p:spPr>
          <a:xfrm>
            <a:off x="178435" y="1225550"/>
            <a:ext cx="803910" cy="362585"/>
          </a:xfrm>
          <a:prstGeom prst="rect">
            <a:avLst/>
          </a:prstGeom>
        </p:spPr>
      </p:pic>
      <p:pic>
        <p:nvPicPr>
          <p:cNvPr id="9" name="Изображение 8" descr="ивв-2м"/>
          <p:cNvPicPr>
            <a:picLocks noChangeAspect="1"/>
          </p:cNvPicPr>
          <p:nvPr/>
        </p:nvPicPr>
        <p:blipFill>
          <a:blip r:embed="rId3"/>
          <a:srcRect l="80963" t="8897" r="14449" b="86745"/>
          <a:stretch>
            <a:fillRect/>
          </a:stretch>
        </p:blipFill>
        <p:spPr>
          <a:xfrm>
            <a:off x="9465310" y="4145280"/>
            <a:ext cx="613410" cy="25463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CA4D49A-9625-2F04-2BF8-BB1700C0C5B6}"/>
              </a:ext>
            </a:extLst>
          </p:cNvPr>
          <p:cNvSpPr/>
          <p:nvPr/>
        </p:nvSpPr>
        <p:spPr>
          <a:xfrm>
            <a:off x="583134" y="3903579"/>
            <a:ext cx="2202043" cy="221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B7CDAC9-27E0-1E2E-37FC-61A13D20F6C3}"/>
              </a:ext>
            </a:extLst>
          </p:cNvPr>
          <p:cNvSpPr/>
          <p:nvPr/>
        </p:nvSpPr>
        <p:spPr>
          <a:xfrm>
            <a:off x="4397375" y="1286510"/>
            <a:ext cx="3391535" cy="5414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5F5B31-0C64-550B-E3CF-90C0E16A8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144" y="2036934"/>
            <a:ext cx="3395766" cy="33530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572" y="359726"/>
            <a:ext cx="9173513" cy="521970"/>
          </a:xfrm>
        </p:spPr>
        <p:txBody>
          <a:bodyPr/>
          <a:lstStyle/>
          <a:p>
            <a:pPr algn="ctr"/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Реакторное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производство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baseline="30000">
                <a:latin typeface="Times New Roman" panose="02020603050405020304" charset="0"/>
                <a:cs typeface="Times New Roman" panose="02020603050405020304" charset="0"/>
              </a:rPr>
              <a:t>161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Tb </a:t>
            </a:r>
          </a:p>
        </p:txBody>
      </p:sp>
      <p:pic>
        <p:nvPicPr>
          <p:cNvPr id="6" name="Изображение 5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5548" y="1589916"/>
            <a:ext cx="8340725" cy="3838575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1500320" y="5532089"/>
            <a:ext cx="8094345" cy="6972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хеме</a:t>
            </a:r>
            <a:r>
              <a:rPr lang="en-US" altLang="ru-RU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процесс</a:t>
            </a:r>
            <a:r>
              <a:rPr lang="en-US" altLang="ru-RU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образования</a:t>
            </a:r>
            <a:r>
              <a:rPr lang="en-US" altLang="ru-RU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</a:t>
            </a:r>
            <a:r>
              <a:rPr lang="en-US" altLang="ru-RU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распада</a:t>
            </a:r>
            <a:r>
              <a:rPr lang="en-US" altLang="ru-RU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радионуклида</a:t>
            </a:r>
            <a:r>
              <a:rPr lang="en-US" altLang="ru-RU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тербия</a:t>
            </a:r>
            <a:r>
              <a:rPr lang="en-US" altLang="ru-RU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-161 (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¹⁶¹</a:t>
            </a:r>
            <a:r>
              <a:rPr lang="en-US" altLang="ru-RU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Tb)</a:t>
            </a:r>
            <a:endParaRPr lang="ru-RU" altLang="en-US" sz="2400" b="1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DCACB3-4453-88AD-4178-210093E4475D}"/>
              </a:ext>
            </a:extLst>
          </p:cNvPr>
          <p:cNvSpPr txBox="1"/>
          <p:nvPr/>
        </p:nvSpPr>
        <p:spPr>
          <a:xfrm>
            <a:off x="1016731" y="3287935"/>
            <a:ext cx="2497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Гадолиний, обогащенный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изотопу 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160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≥  98%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аблон МИФИ">
  <a:themeElements>
    <a:clrScheme name="Другая 7">
      <a:dk1>
        <a:srgbClr val="171616"/>
      </a:dk1>
      <a:lt1>
        <a:srgbClr val="FFFFFF"/>
      </a:lt1>
      <a:dk2>
        <a:srgbClr val="0055BB"/>
      </a:dk2>
      <a:lt2>
        <a:srgbClr val="E2E2E2"/>
      </a:lt2>
      <a:accent1>
        <a:srgbClr val="0055BB"/>
      </a:accent1>
      <a:accent2>
        <a:srgbClr val="00BBEE"/>
      </a:accent2>
      <a:accent3>
        <a:srgbClr val="FF5000"/>
      </a:accent3>
      <a:accent4>
        <a:srgbClr val="00B050"/>
      </a:accent4>
      <a:accent5>
        <a:srgbClr val="00FFCC"/>
      </a:accent5>
      <a:accent6>
        <a:srgbClr val="FF66CC"/>
      </a:accent6>
      <a:hlink>
        <a:srgbClr val="00BBEE"/>
      </a:hlink>
      <a:folHlink>
        <a:srgbClr val="FFAE8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 smtClean="0">
            <a:solidFill>
              <a:schemeClr val="bg1"/>
            </a:solidFill>
            <a:latin typeface="Montserrat" panose="00000500000000000000" pitchFamily="2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1288</Words>
  <Application>Microsoft Office PowerPoint</Application>
  <PresentationFormat>Широкоэкранный</PresentationFormat>
  <Paragraphs>170</Paragraphs>
  <Slides>15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Times New Roman</vt:lpstr>
      <vt:lpstr>Wingdings</vt:lpstr>
      <vt:lpstr>Montserrat</vt:lpstr>
      <vt:lpstr>Arial</vt:lpstr>
      <vt:lpstr>Calibri</vt:lpstr>
      <vt:lpstr>Aptos</vt:lpstr>
      <vt:lpstr>Шаблон МИФИ</vt:lpstr>
      <vt:lpstr>Paintbrush Picture</vt:lpstr>
      <vt:lpstr>Equation.KSEE3</vt:lpstr>
      <vt:lpstr>Презентация PowerPoint</vt:lpstr>
      <vt:lpstr>Актуальность</vt:lpstr>
      <vt:lpstr> Цель и задачи</vt:lpstr>
      <vt:lpstr>Принципы тераностики</vt:lpstr>
      <vt:lpstr>Почему ¹⁷⁷Lu и ¹⁶¹Tb ?</vt:lpstr>
      <vt:lpstr>Реакторный метод получения радиоизотопов </vt:lpstr>
      <vt:lpstr> Реакторные способы синтеза 177Lu</vt:lpstr>
      <vt:lpstr>Производство ¹⁷⁷Lu методом облучения ¹⁷⁶Lu в реакторе ИВВ-2М</vt:lpstr>
      <vt:lpstr>Реакторное производство 161Tb </vt:lpstr>
      <vt:lpstr>Реакторное производство 161Tb из 160Gd в ИР-8</vt:lpstr>
      <vt:lpstr>Расчёты выхода радионуклидов 161Tb </vt:lpstr>
      <vt:lpstr>Химическое отделение ¹⁷⁷Lu от облучённого нейтронами ¹⁷⁶Yb (непрямой способ получения)</vt:lpstr>
      <vt:lpstr>Оценка качества лютеция [177Lu] хлорида по Eur.Ph.10  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 Замахаев</dc:creator>
  <cp:lastModifiedBy>Alexander Kumpan</cp:lastModifiedBy>
  <cp:revision>81</cp:revision>
  <dcterms:created xsi:type="dcterms:W3CDTF">2020-05-28T16:18:00Z</dcterms:created>
  <dcterms:modified xsi:type="dcterms:W3CDTF">2026-05-14T07:30:14Z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ICV">
    <vt:lpwstr>39BD460621AE43A9A19B6D00B724E07E_13</vt:lpwstr>
  </property>
  <property fmtid="{D5CDD505-2E9C-101B-9397-08002B2CF9AE}" pid="4" name="KSOProductBuildVer">
    <vt:lpwstr>1049-12.2.0.23196</vt:lpwstr>
  </property>
</Properties>
</file>