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1"/>
          <p:cNvSpPr/>
          <p:nvPr/>
        </p:nvSpPr>
        <p:spPr>
          <a:xfrm>
            <a:off x="0" y="0"/>
            <a:ext cx="9144000" cy="256032"/>
          </a:xfrm>
          <a:prstGeom prst="rect">
            <a:avLst/>
          </a:prstGeom>
          <a:solidFill>
            <a:srgbClr val="161F77"/>
          </a:solidFill>
          <a:ln w="3175">
            <a:solidFill>
              <a:srgbClr val="161F7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5" name="Rounded Rectangle 2"/>
          <p:cNvSpPr/>
          <p:nvPr/>
        </p:nvSpPr>
        <p:spPr>
          <a:xfrm>
            <a:off x="182879" y="713231"/>
            <a:ext cx="8778242" cy="1188721"/>
          </a:xfrm>
          <a:prstGeom prst="roundRect">
            <a:avLst>
              <a:gd name="adj" fmla="val 16667"/>
            </a:avLst>
          </a:prstGeom>
          <a:solidFill>
            <a:srgbClr val="161F77"/>
          </a:solidFill>
          <a:ln w="3175">
            <a:solidFill>
              <a:srgbClr val="161F7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6" name="TextBox 3"/>
          <p:cNvSpPr txBox="1"/>
          <p:nvPr/>
        </p:nvSpPr>
        <p:spPr>
          <a:xfrm>
            <a:off x="694944" y="896111"/>
            <a:ext cx="7754112" cy="275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ctr">
              <a:spcBef>
                <a:spcPts val="200"/>
              </a:spcBef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Научно-исследовательская работа на тему:</a:t>
            </a:r>
          </a:p>
        </p:txBody>
      </p:sp>
      <p:sp>
        <p:nvSpPr>
          <p:cNvPr id="97" name="TextBox 4"/>
          <p:cNvSpPr txBox="1"/>
          <p:nvPr/>
        </p:nvSpPr>
        <p:spPr>
          <a:xfrm>
            <a:off x="603504" y="1170432"/>
            <a:ext cx="7936991" cy="692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/>
          <a:p>
            <a:pPr algn="ctr">
              <a:spcBef>
                <a:spcPts val="200"/>
              </a:spcBef>
              <a:defRPr b="1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«Мониторинг и диагностика</a:t>
            </a:r>
          </a:p>
          <a:p>
            <a:pPr algn="ctr">
              <a:spcBef>
                <a:spcPts val="200"/>
              </a:spcBef>
              <a:defRPr b="1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ядерных реакторов»</a:t>
            </a:r>
          </a:p>
        </p:txBody>
      </p:sp>
      <p:sp>
        <p:nvSpPr>
          <p:cNvPr id="98" name="TextBox 5"/>
          <p:cNvSpPr txBox="1"/>
          <p:nvPr/>
        </p:nvSpPr>
        <p:spPr>
          <a:xfrm>
            <a:off x="2066544" y="2423160"/>
            <a:ext cx="5010912" cy="492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/>
          <a:p>
            <a:pPr algn="ctr">
              <a:spcBef>
                <a:spcPts val="200"/>
              </a:spcBef>
              <a:defRPr sz="16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Студент:  Гисубизо Конфьянс Оливьер</a:t>
            </a:r>
          </a:p>
          <a:p>
            <a:pPr algn="ctr">
              <a:spcBef>
                <a:spcPts val="200"/>
              </a:spcBef>
              <a:defRPr sz="16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Научный руководитель:  Салахутдинов Г. Х.</a:t>
            </a:r>
          </a:p>
        </p:txBody>
      </p:sp>
      <p:sp>
        <p:nvSpPr>
          <p:cNvPr id="99" name="TextBox 6"/>
          <p:cNvSpPr txBox="1"/>
          <p:nvPr/>
        </p:nvSpPr>
        <p:spPr>
          <a:xfrm>
            <a:off x="1014983" y="3657600"/>
            <a:ext cx="7114032" cy="542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/>
          <a:p>
            <a:pPr algn="ctr">
              <a:spcBef>
                <a:spcPts val="200"/>
              </a:spcBef>
              <a:defRPr sz="17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НАЦИОНАЛЬНЫЙ ИССЛЕДОВАТЕЛЬСКИЙ ЯДЕРНЫЙ</a:t>
            </a:r>
          </a:p>
          <a:p>
            <a:pPr algn="ctr">
              <a:spcBef>
                <a:spcPts val="200"/>
              </a:spcBef>
              <a:defRPr sz="17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УНИВЕРСИТЕТ «МИФИ»</a:t>
            </a:r>
          </a:p>
        </p:txBody>
      </p:sp>
      <p:sp>
        <p:nvSpPr>
          <p:cNvPr id="100" name="TextBox 7"/>
          <p:cNvSpPr txBox="1"/>
          <p:nvPr/>
        </p:nvSpPr>
        <p:spPr>
          <a:xfrm>
            <a:off x="923544" y="4343400"/>
            <a:ext cx="7296912" cy="443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/>
          <a:p>
            <a:pPr algn="ctr">
              <a:spcBef>
                <a:spcPts val="200"/>
              </a:spcBef>
              <a:defRPr sz="13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Институт Ядерной Физики и Технологий</a:t>
            </a:r>
          </a:p>
          <a:p>
            <a:pPr algn="ctr">
              <a:spcBef>
                <a:spcPts val="200"/>
              </a:spcBef>
              <a:defRPr sz="13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Кафедра экспериментальных методов ядерной физики</a:t>
            </a:r>
          </a:p>
        </p:txBody>
      </p:sp>
      <p:sp>
        <p:nvSpPr>
          <p:cNvPr id="101" name="TextBox 8"/>
          <p:cNvSpPr txBox="1"/>
          <p:nvPr/>
        </p:nvSpPr>
        <p:spPr>
          <a:xfrm>
            <a:off x="3666744" y="5989320"/>
            <a:ext cx="1810512" cy="2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ctr">
              <a:spcBef>
                <a:spcPts val="200"/>
              </a:spcBef>
              <a:defRPr sz="14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Москва, 2026</a:t>
            </a:r>
          </a:p>
        </p:txBody>
      </p:sp>
      <p:sp>
        <p:nvSpPr>
          <p:cNvPr id="102" name="Rectangle 9"/>
          <p:cNvSpPr/>
          <p:nvPr/>
        </p:nvSpPr>
        <p:spPr>
          <a:xfrm>
            <a:off x="0" y="6601968"/>
            <a:ext cx="9144000" cy="256033"/>
          </a:xfrm>
          <a:prstGeom prst="rect">
            <a:avLst/>
          </a:prstGeom>
          <a:solidFill>
            <a:srgbClr val="161F77"/>
          </a:solidFill>
          <a:ln w="3175">
            <a:solidFill>
              <a:srgbClr val="161F7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3" name="TextBox 10"/>
          <p:cNvSpPr txBox="1"/>
          <p:nvPr/>
        </p:nvSpPr>
        <p:spPr>
          <a:xfrm>
            <a:off x="54863" y="6629400"/>
            <a:ext cx="217627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Гисубизо К. О.</a:t>
            </a:r>
          </a:p>
        </p:txBody>
      </p:sp>
      <p:sp>
        <p:nvSpPr>
          <p:cNvPr id="104" name="TextBox 11"/>
          <p:cNvSpPr txBox="1"/>
          <p:nvPr/>
        </p:nvSpPr>
        <p:spPr>
          <a:xfrm>
            <a:off x="3529584" y="6629400"/>
            <a:ext cx="208483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ct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НИЯУ МИФИ</a:t>
            </a:r>
          </a:p>
        </p:txBody>
      </p:sp>
      <p:sp>
        <p:nvSpPr>
          <p:cNvPr id="105" name="TextBox 12"/>
          <p:cNvSpPr txBox="1"/>
          <p:nvPr/>
        </p:nvSpPr>
        <p:spPr>
          <a:xfrm>
            <a:off x="6958584" y="6629400"/>
            <a:ext cx="213055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2026      1 / 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Прямоугольник 1"/>
          <p:cNvSpPr txBox="1"/>
          <p:nvPr/>
        </p:nvSpPr>
        <p:spPr>
          <a:xfrm>
            <a:off x="822122" y="1037954"/>
            <a:ext cx="7416267" cy="4463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60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 Гамма-спектрометрический метод</a:t>
            </a:r>
            <a:r>
              <a:rPr b="0"/>
              <a:t> применяется для контроля активности и нуклидного состава газообразных радиоактивных отходов, образующихся при эксплуатации ядерно-энергетических установок. Для этого проводят непрерывный отбор газоаэрозольных проб из вентиляционной трубы ЯЭУ и квазинепрерывную регистрацию автоматизированным гамма-спектрометрическим комплексом нуклидного состава и количества выбросов инертных радиоактивных газов, радиоактивных аэрозолей и йода. </a:t>
            </a:r>
            <a:endParaRPr u="sng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  <a:defRPr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Диагностику топливных элеметов:</a:t>
            </a:r>
          </a:p>
          <a:p>
            <a:pPr marL="342900" indent="-342900">
              <a:spcBef>
                <a:spcPts val="600"/>
              </a:spcBef>
              <a:buSzPct val="100000"/>
              <a:buAutoNum type="arabicPeriod" startAt="1"/>
              <a:defRPr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Равномерность распределения топлива в топливных элементах.</a:t>
            </a:r>
          </a:p>
          <a:p>
            <a:pPr marL="342900" indent="-342900">
              <a:spcBef>
                <a:spcPts val="600"/>
              </a:spcBef>
              <a:buSzPct val="100000"/>
              <a:buAutoNum type="arabicPeriod" startAt="1"/>
              <a:defRPr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Количество урана 235.</a:t>
            </a:r>
          </a:p>
          <a:p>
            <a:pPr marL="342900" indent="-342900">
              <a:spcBef>
                <a:spcPts val="600"/>
              </a:spcBef>
              <a:buSzPct val="100000"/>
              <a:buAutoNum type="arabicPeriod" startAt="1"/>
              <a:defRPr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Герметичность топливного элемента. </a:t>
            </a:r>
          </a:p>
          <a:p>
            <a:pPr algn="just">
              <a:spcBef>
                <a:spcPts val="600"/>
              </a:spcBef>
              <a:defRPr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Решить задачу диагностики можно с помощью сцинтилляционного спектрометра с хорошем энергетическим разрешением. Провести исследования и анализ современных сцинтиляционных  детекторов.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ontent Placeholder 2"/>
          <p:cNvSpPr txBox="1"/>
          <p:nvPr>
            <p:ph type="body" sz="half" idx="1"/>
          </p:nvPr>
        </p:nvSpPr>
        <p:spPr>
          <a:xfrm>
            <a:off x="285750" y="1388183"/>
            <a:ext cx="3112360" cy="408163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b="1" sz="1500" u="sng"/>
            </a:pPr>
            <a:r>
              <a:t>Гамма-спектрометрия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500"/>
            </a:pPr>
            <a:r>
              <a:t>Для того чтобы определить изотопный состав ядерных материалов, используют метод гамма-спектрометрии с применением сцинтилляционного детектора.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500"/>
            </a:pPr>
            <a:r>
              <a:t>Одним из существенных минусов можно считать плохое разрешение сцинтилляционного детектора, из-за чего энергетические линии фотонов гамма-излучения плохо различимы.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500"/>
            </a:pPr>
            <a:r>
              <a:t>Для урана (</a:t>
            </a:r>
            <a:r>
              <a:t>U-235)</a:t>
            </a:r>
            <a:r>
              <a:t> линия только образуется фотонами с энергией 186 кэВ.</a:t>
            </a:r>
          </a:p>
        </p:txBody>
      </p:sp>
      <p:pic>
        <p:nvPicPr>
          <p:cNvPr id="16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9319" y="1432043"/>
            <a:ext cx="5412261" cy="3993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"/>
          <p:cNvSpPr/>
          <p:nvPr/>
        </p:nvSpPr>
        <p:spPr>
          <a:xfrm>
            <a:off x="0" y="0"/>
            <a:ext cx="9144000" cy="219456"/>
          </a:xfrm>
          <a:prstGeom prst="rect">
            <a:avLst/>
          </a:prstGeom>
          <a:solidFill>
            <a:srgbClr val="161F77"/>
          </a:solidFill>
          <a:ln w="3175">
            <a:solidFill>
              <a:srgbClr val="161F7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5" name="TextBox 2"/>
          <p:cNvSpPr txBox="1"/>
          <p:nvPr/>
        </p:nvSpPr>
        <p:spPr>
          <a:xfrm>
            <a:off x="192023" y="45592"/>
            <a:ext cx="8759954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 anchor="ctr">
            <a:spAutoFit/>
          </a:bodyPr>
          <a:lstStyle>
            <a:lvl1pPr algn="ct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Спектр гамма-излучения</a:t>
            </a:r>
          </a:p>
        </p:txBody>
      </p:sp>
      <p:sp>
        <p:nvSpPr>
          <p:cNvPr id="166" name="Rectangle 3"/>
          <p:cNvSpPr/>
          <p:nvPr/>
        </p:nvSpPr>
        <p:spPr>
          <a:xfrm>
            <a:off x="0" y="219456"/>
            <a:ext cx="9144000" cy="749809"/>
          </a:xfrm>
          <a:prstGeom prst="rect">
            <a:avLst/>
          </a:prstGeom>
          <a:solidFill>
            <a:srgbClr val="F1F1F1"/>
          </a:solidFill>
          <a:ln w="3175">
            <a:solidFill>
              <a:srgbClr val="F1F1F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7" name="TextBox 4"/>
          <p:cNvSpPr txBox="1"/>
          <p:nvPr/>
        </p:nvSpPr>
        <p:spPr>
          <a:xfrm>
            <a:off x="173735" y="401952"/>
            <a:ext cx="8759954" cy="34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 anchor="ctr">
            <a:spAutoFit/>
          </a:bodyPr>
          <a:lstStyle>
            <a:lvl1pPr>
              <a:spcBef>
                <a:spcPts val="200"/>
              </a:spcBef>
              <a:defRPr sz="2400">
                <a:solidFill>
                  <a:srgbClr val="161F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Спектр гамма-излучения</a:t>
            </a:r>
          </a:p>
        </p:txBody>
      </p:sp>
      <p:sp>
        <p:nvSpPr>
          <p:cNvPr id="168" name="Rectangle 5"/>
          <p:cNvSpPr/>
          <p:nvPr/>
        </p:nvSpPr>
        <p:spPr>
          <a:xfrm>
            <a:off x="0" y="6601968"/>
            <a:ext cx="9144000" cy="256033"/>
          </a:xfrm>
          <a:prstGeom prst="rect">
            <a:avLst/>
          </a:prstGeom>
          <a:solidFill>
            <a:srgbClr val="161F77"/>
          </a:solidFill>
          <a:ln w="3175">
            <a:solidFill>
              <a:srgbClr val="161F7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9" name="TextBox 6"/>
          <p:cNvSpPr txBox="1"/>
          <p:nvPr/>
        </p:nvSpPr>
        <p:spPr>
          <a:xfrm>
            <a:off x="54863" y="6629400"/>
            <a:ext cx="217627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Гисубизо К. О.</a:t>
            </a:r>
          </a:p>
        </p:txBody>
      </p:sp>
      <p:sp>
        <p:nvSpPr>
          <p:cNvPr id="170" name="TextBox 7"/>
          <p:cNvSpPr txBox="1"/>
          <p:nvPr/>
        </p:nvSpPr>
        <p:spPr>
          <a:xfrm>
            <a:off x="3529584" y="6629400"/>
            <a:ext cx="208483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ct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НИЯУ МИФИ</a:t>
            </a:r>
          </a:p>
        </p:txBody>
      </p:sp>
      <p:sp>
        <p:nvSpPr>
          <p:cNvPr id="171" name="TextBox 8"/>
          <p:cNvSpPr txBox="1"/>
          <p:nvPr/>
        </p:nvSpPr>
        <p:spPr>
          <a:xfrm>
            <a:off x="6958584" y="6629400"/>
            <a:ext cx="213055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2026      12 / 17</a:t>
            </a:r>
          </a:p>
        </p:txBody>
      </p:sp>
      <p:pic>
        <p:nvPicPr>
          <p:cNvPr id="17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359" y="1349506"/>
            <a:ext cx="4754881" cy="3701786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extBox 10"/>
          <p:cNvSpPr txBox="1"/>
          <p:nvPr/>
        </p:nvSpPr>
        <p:spPr>
          <a:xfrm>
            <a:off x="5586984" y="1325880"/>
            <a:ext cx="2953513" cy="108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>
              <a:spcBef>
                <a:spcPts val="200"/>
              </a:spcBef>
              <a:defRPr sz="15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На спектре выделяются пики полного поглощения. Положение пика соответствует энергии γ-кванта, а площадь пика связана с активностью радионуклида.</a:t>
            </a:r>
          </a:p>
        </p:txBody>
      </p:sp>
      <p:sp>
        <p:nvSpPr>
          <p:cNvPr id="174" name="TextBox 11"/>
          <p:cNvSpPr txBox="1"/>
          <p:nvPr/>
        </p:nvSpPr>
        <p:spPr>
          <a:xfrm>
            <a:off x="5724144" y="2971800"/>
            <a:ext cx="2770633" cy="1712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/>
          <a:p>
            <a:pPr>
              <a:spcBef>
                <a:spcPts val="200"/>
              </a:spcBef>
              <a:defRPr sz="14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 идентификация изотопов по энергии линий;</a:t>
            </a:r>
          </a:p>
          <a:p>
            <a:pPr>
              <a:spcBef>
                <a:spcPts val="200"/>
              </a:spcBef>
              <a:defRPr sz="14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 оценка активности по площади пиков;</a:t>
            </a:r>
          </a:p>
          <a:p>
            <a:pPr>
              <a:spcBef>
                <a:spcPts val="200"/>
              </a:spcBef>
              <a:defRPr sz="14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 контроль выбросов и продуктов деления;</a:t>
            </a:r>
          </a:p>
          <a:p>
            <a:pPr>
              <a:spcBef>
                <a:spcPts val="200"/>
              </a:spcBef>
              <a:defRPr sz="14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 проверка герметичности и загрязнения.</a:t>
            </a:r>
          </a:p>
        </p:txBody>
      </p:sp>
      <p:sp>
        <p:nvSpPr>
          <p:cNvPr id="175" name="TextBox 12"/>
          <p:cNvSpPr txBox="1"/>
          <p:nvPr/>
        </p:nvSpPr>
        <p:spPr>
          <a:xfrm>
            <a:off x="1014983" y="5532120"/>
            <a:ext cx="7114032" cy="417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ctr">
              <a:spcBef>
                <a:spcPts val="200"/>
              </a:spcBef>
              <a:defRPr sz="13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Для АЭС особенно важны линии радионуклидов, связанных с продуктами деления и активацией конструкционных материалов.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1"/>
          <p:cNvSpPr/>
          <p:nvPr/>
        </p:nvSpPr>
        <p:spPr>
          <a:xfrm>
            <a:off x="0" y="0"/>
            <a:ext cx="9144000" cy="219456"/>
          </a:xfrm>
          <a:prstGeom prst="rect">
            <a:avLst/>
          </a:prstGeom>
          <a:solidFill>
            <a:srgbClr val="161F77"/>
          </a:solidFill>
          <a:ln w="3175">
            <a:solidFill>
              <a:srgbClr val="161F7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8" name="TextBox 2"/>
          <p:cNvSpPr txBox="1"/>
          <p:nvPr/>
        </p:nvSpPr>
        <p:spPr>
          <a:xfrm>
            <a:off x="192023" y="45592"/>
            <a:ext cx="8759954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 anchor="ctr">
            <a:spAutoFit/>
          </a:bodyPr>
          <a:lstStyle>
            <a:lvl1pPr algn="ct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Гамма спектрометрия</a:t>
            </a:r>
          </a:p>
        </p:txBody>
      </p:sp>
      <p:sp>
        <p:nvSpPr>
          <p:cNvPr id="179" name="Rectangle 3"/>
          <p:cNvSpPr/>
          <p:nvPr/>
        </p:nvSpPr>
        <p:spPr>
          <a:xfrm>
            <a:off x="0" y="219456"/>
            <a:ext cx="9144000" cy="749809"/>
          </a:xfrm>
          <a:prstGeom prst="rect">
            <a:avLst/>
          </a:prstGeom>
          <a:solidFill>
            <a:srgbClr val="F1F1F1"/>
          </a:solidFill>
          <a:ln w="3175">
            <a:solidFill>
              <a:srgbClr val="F1F1F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0" name="TextBox 4"/>
          <p:cNvSpPr txBox="1"/>
          <p:nvPr/>
        </p:nvSpPr>
        <p:spPr>
          <a:xfrm>
            <a:off x="173735" y="401952"/>
            <a:ext cx="8759954" cy="34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 anchor="ctr">
            <a:spAutoFit/>
          </a:bodyPr>
          <a:lstStyle>
            <a:lvl1pPr>
              <a:spcBef>
                <a:spcPts val="200"/>
              </a:spcBef>
              <a:defRPr sz="2400">
                <a:solidFill>
                  <a:srgbClr val="161F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Гамма спектрометрия</a:t>
            </a:r>
          </a:p>
        </p:txBody>
      </p:sp>
      <p:sp>
        <p:nvSpPr>
          <p:cNvPr id="181" name="Rectangle 5"/>
          <p:cNvSpPr/>
          <p:nvPr/>
        </p:nvSpPr>
        <p:spPr>
          <a:xfrm>
            <a:off x="0" y="6601968"/>
            <a:ext cx="9144000" cy="256033"/>
          </a:xfrm>
          <a:prstGeom prst="rect">
            <a:avLst/>
          </a:prstGeom>
          <a:solidFill>
            <a:srgbClr val="161F77"/>
          </a:solidFill>
          <a:ln w="3175">
            <a:solidFill>
              <a:srgbClr val="161F7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2" name="TextBox 6"/>
          <p:cNvSpPr txBox="1"/>
          <p:nvPr/>
        </p:nvSpPr>
        <p:spPr>
          <a:xfrm>
            <a:off x="54863" y="6629400"/>
            <a:ext cx="217627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Гисубизо К. О.</a:t>
            </a:r>
          </a:p>
        </p:txBody>
      </p:sp>
      <p:sp>
        <p:nvSpPr>
          <p:cNvPr id="183" name="TextBox 7"/>
          <p:cNvSpPr txBox="1"/>
          <p:nvPr/>
        </p:nvSpPr>
        <p:spPr>
          <a:xfrm>
            <a:off x="3529584" y="6629400"/>
            <a:ext cx="208483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ct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НИЯУ МИФИ</a:t>
            </a:r>
          </a:p>
        </p:txBody>
      </p:sp>
      <p:sp>
        <p:nvSpPr>
          <p:cNvPr id="184" name="TextBox 8"/>
          <p:cNvSpPr txBox="1"/>
          <p:nvPr/>
        </p:nvSpPr>
        <p:spPr>
          <a:xfrm>
            <a:off x="6958584" y="6629400"/>
            <a:ext cx="213055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2026      13 / 17</a:t>
            </a:r>
          </a:p>
        </p:txBody>
      </p:sp>
      <p:sp>
        <p:nvSpPr>
          <p:cNvPr id="185" name="TextBox 9"/>
          <p:cNvSpPr txBox="1"/>
          <p:nvPr/>
        </p:nvSpPr>
        <p:spPr>
          <a:xfrm>
            <a:off x="649224" y="1234439"/>
            <a:ext cx="2267713" cy="226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>
              <a:spcBef>
                <a:spcPts val="200"/>
              </a:spcBef>
              <a:defRPr b="1" sz="15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Принцип метода</a:t>
            </a:r>
          </a:p>
        </p:txBody>
      </p:sp>
      <p:sp>
        <p:nvSpPr>
          <p:cNvPr id="186" name="Rounded Rectangle 10"/>
          <p:cNvSpPr/>
          <p:nvPr/>
        </p:nvSpPr>
        <p:spPr>
          <a:xfrm>
            <a:off x="640080" y="1691639"/>
            <a:ext cx="1600201" cy="77724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C8CBD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7" name="TextBox 11"/>
          <p:cNvSpPr txBox="1"/>
          <p:nvPr/>
        </p:nvSpPr>
        <p:spPr>
          <a:xfrm>
            <a:off x="722374" y="1810511"/>
            <a:ext cx="1426465" cy="16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ctr">
              <a:spcBef>
                <a:spcPts val="200"/>
              </a:spcBef>
              <a:defRPr b="1" sz="1100">
                <a:solidFill>
                  <a:srgbClr val="B5313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Источник</a:t>
            </a:r>
          </a:p>
        </p:txBody>
      </p:sp>
      <p:sp>
        <p:nvSpPr>
          <p:cNvPr id="188" name="TextBox 12"/>
          <p:cNvSpPr txBox="1"/>
          <p:nvPr/>
        </p:nvSpPr>
        <p:spPr>
          <a:xfrm>
            <a:off x="722374" y="2057400"/>
            <a:ext cx="1426465" cy="267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/>
          <a:p>
            <a:pPr algn="ctr">
              <a:spcBef>
                <a:spcPts val="200"/>
              </a:spcBef>
              <a:defRPr sz="8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топливо, выбросы,</a:t>
            </a:r>
          </a:p>
          <a:p>
            <a:pPr algn="ctr">
              <a:spcBef>
                <a:spcPts val="200"/>
              </a:spcBef>
              <a:defRPr sz="8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продукты деления</a:t>
            </a:r>
          </a:p>
        </p:txBody>
      </p:sp>
      <p:sp>
        <p:nvSpPr>
          <p:cNvPr id="189" name="Right Arrow 13"/>
          <p:cNvSpPr/>
          <p:nvPr/>
        </p:nvSpPr>
        <p:spPr>
          <a:xfrm>
            <a:off x="2267711" y="1947672"/>
            <a:ext cx="384049" cy="16459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8CBDD"/>
          </a:solidFill>
          <a:ln>
            <a:solidFill>
              <a:srgbClr val="C8CBD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0" name="Rounded Rectangle 14"/>
          <p:cNvSpPr/>
          <p:nvPr/>
        </p:nvSpPr>
        <p:spPr>
          <a:xfrm>
            <a:off x="2697479" y="1691639"/>
            <a:ext cx="1600201" cy="77724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C8CBD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1" name="TextBox 15"/>
          <p:cNvSpPr txBox="1"/>
          <p:nvPr/>
        </p:nvSpPr>
        <p:spPr>
          <a:xfrm>
            <a:off x="2779776" y="1810511"/>
            <a:ext cx="1426465" cy="16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ctr">
              <a:spcBef>
                <a:spcPts val="200"/>
              </a:spcBef>
              <a:defRPr b="1" sz="1100">
                <a:solidFill>
                  <a:srgbClr val="B5313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Детектор</a:t>
            </a:r>
          </a:p>
        </p:txBody>
      </p:sp>
      <p:sp>
        <p:nvSpPr>
          <p:cNvPr id="192" name="TextBox 16"/>
          <p:cNvSpPr txBox="1"/>
          <p:nvPr/>
        </p:nvSpPr>
        <p:spPr>
          <a:xfrm>
            <a:off x="2779776" y="2057400"/>
            <a:ext cx="1426465" cy="303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/>
          <a:p>
            <a:pPr algn="ctr">
              <a:spcBef>
                <a:spcPts val="200"/>
              </a:spcBef>
              <a:defRPr sz="8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NaI(Tl), LaBr₃,</a:t>
            </a:r>
          </a:p>
          <a:p>
            <a:pPr algn="ctr">
              <a:spcBef>
                <a:spcPts val="200"/>
              </a:spcBef>
              <a:defRPr sz="8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SrI₂(Eu), HPGe</a:t>
            </a:r>
          </a:p>
        </p:txBody>
      </p:sp>
      <p:sp>
        <p:nvSpPr>
          <p:cNvPr id="193" name="Right Arrow 17"/>
          <p:cNvSpPr/>
          <p:nvPr/>
        </p:nvSpPr>
        <p:spPr>
          <a:xfrm>
            <a:off x="4325111" y="1947672"/>
            <a:ext cx="384049" cy="16459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8CBDD"/>
          </a:solidFill>
          <a:ln>
            <a:solidFill>
              <a:srgbClr val="C8CBD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4" name="Rounded Rectangle 18"/>
          <p:cNvSpPr/>
          <p:nvPr/>
        </p:nvSpPr>
        <p:spPr>
          <a:xfrm>
            <a:off x="4754879" y="1691639"/>
            <a:ext cx="1600201" cy="77724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C8CBD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5" name="TextBox 19"/>
          <p:cNvSpPr txBox="1"/>
          <p:nvPr/>
        </p:nvSpPr>
        <p:spPr>
          <a:xfrm>
            <a:off x="4837176" y="1810511"/>
            <a:ext cx="1426465" cy="16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ctr">
              <a:spcBef>
                <a:spcPts val="200"/>
              </a:spcBef>
              <a:defRPr b="1" sz="1100">
                <a:solidFill>
                  <a:srgbClr val="B5313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Электроника</a:t>
            </a:r>
          </a:p>
        </p:txBody>
      </p:sp>
      <p:sp>
        <p:nvSpPr>
          <p:cNvPr id="196" name="TextBox 20"/>
          <p:cNvSpPr txBox="1"/>
          <p:nvPr/>
        </p:nvSpPr>
        <p:spPr>
          <a:xfrm>
            <a:off x="4837176" y="2057400"/>
            <a:ext cx="1426465" cy="267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/>
          <a:p>
            <a:pPr algn="ctr">
              <a:spcBef>
                <a:spcPts val="200"/>
              </a:spcBef>
              <a:defRPr sz="8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усилитель, АЦП,</a:t>
            </a:r>
          </a:p>
          <a:p>
            <a:pPr algn="ctr">
              <a:spcBef>
                <a:spcPts val="200"/>
              </a:spcBef>
              <a:defRPr sz="8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анализатор</a:t>
            </a:r>
          </a:p>
        </p:txBody>
      </p:sp>
      <p:sp>
        <p:nvSpPr>
          <p:cNvPr id="197" name="Right Arrow 21"/>
          <p:cNvSpPr/>
          <p:nvPr/>
        </p:nvSpPr>
        <p:spPr>
          <a:xfrm>
            <a:off x="6382511" y="1947672"/>
            <a:ext cx="384049" cy="16459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8CBDD"/>
          </a:solidFill>
          <a:ln>
            <a:solidFill>
              <a:srgbClr val="C8CBD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8" name="Rounded Rectangle 22"/>
          <p:cNvSpPr/>
          <p:nvPr/>
        </p:nvSpPr>
        <p:spPr>
          <a:xfrm>
            <a:off x="6812280" y="1691639"/>
            <a:ext cx="1600201" cy="77724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C8CBD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9" name="TextBox 23"/>
          <p:cNvSpPr txBox="1"/>
          <p:nvPr/>
        </p:nvSpPr>
        <p:spPr>
          <a:xfrm>
            <a:off x="6894575" y="1810511"/>
            <a:ext cx="1426465" cy="16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ctr">
              <a:spcBef>
                <a:spcPts val="200"/>
              </a:spcBef>
              <a:defRPr b="1" sz="1100">
                <a:solidFill>
                  <a:srgbClr val="B5313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Спектр</a:t>
            </a:r>
          </a:p>
        </p:txBody>
      </p:sp>
      <p:sp>
        <p:nvSpPr>
          <p:cNvPr id="200" name="TextBox 24"/>
          <p:cNvSpPr txBox="1"/>
          <p:nvPr/>
        </p:nvSpPr>
        <p:spPr>
          <a:xfrm>
            <a:off x="6894575" y="2057400"/>
            <a:ext cx="1426465" cy="267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/>
          <a:p>
            <a:pPr algn="ctr">
              <a:spcBef>
                <a:spcPts val="200"/>
              </a:spcBef>
              <a:defRPr sz="8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пики энергии →</a:t>
            </a:r>
          </a:p>
          <a:p>
            <a:pPr algn="ctr">
              <a:spcBef>
                <a:spcPts val="200"/>
              </a:spcBef>
              <a:defRPr sz="8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изотопы и активность</a:t>
            </a:r>
          </a:p>
        </p:txBody>
      </p:sp>
      <p:sp>
        <p:nvSpPr>
          <p:cNvPr id="201" name="Rounded Rectangle 25"/>
          <p:cNvSpPr/>
          <p:nvPr/>
        </p:nvSpPr>
        <p:spPr>
          <a:xfrm>
            <a:off x="640080" y="3063239"/>
            <a:ext cx="3794760" cy="201168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C8CBD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2" name="Rectangle 26"/>
          <p:cNvSpPr/>
          <p:nvPr/>
        </p:nvSpPr>
        <p:spPr>
          <a:xfrm>
            <a:off x="640080" y="3063239"/>
            <a:ext cx="45721" cy="2011680"/>
          </a:xfrm>
          <a:prstGeom prst="rect">
            <a:avLst/>
          </a:prstGeom>
          <a:solidFill>
            <a:srgbClr val="B53131"/>
          </a:solidFill>
          <a:ln>
            <a:solidFill>
              <a:srgbClr val="B5313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3" name="Oval 27"/>
          <p:cNvSpPr/>
          <p:nvPr/>
        </p:nvSpPr>
        <p:spPr>
          <a:xfrm>
            <a:off x="777240" y="3227832"/>
            <a:ext cx="292609" cy="292609"/>
          </a:xfrm>
          <a:prstGeom prst="ellipse">
            <a:avLst/>
          </a:prstGeom>
          <a:solidFill>
            <a:srgbClr val="B53131"/>
          </a:solidFill>
          <a:ln>
            <a:solidFill>
              <a:srgbClr val="B5313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4" name="TextBox 28"/>
          <p:cNvSpPr txBox="1"/>
          <p:nvPr/>
        </p:nvSpPr>
        <p:spPr>
          <a:xfrm>
            <a:off x="786384" y="3259835"/>
            <a:ext cx="274321" cy="128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ctr">
              <a:spcBef>
                <a:spcPts val="200"/>
              </a:spcBef>
              <a:defRPr b="1"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γ</a:t>
            </a:r>
          </a:p>
        </p:txBody>
      </p:sp>
      <p:sp>
        <p:nvSpPr>
          <p:cNvPr id="205" name="TextBox 29"/>
          <p:cNvSpPr txBox="1"/>
          <p:nvPr/>
        </p:nvSpPr>
        <p:spPr>
          <a:xfrm>
            <a:off x="1152143" y="3200400"/>
            <a:ext cx="3136394" cy="213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>
              <a:spcBef>
                <a:spcPts val="200"/>
              </a:spcBef>
              <a:defRPr b="1" sz="14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Задачи в диагностике АЭС</a:t>
            </a:r>
          </a:p>
        </p:txBody>
      </p:sp>
      <p:sp>
        <p:nvSpPr>
          <p:cNvPr id="206" name="TextBox 30"/>
          <p:cNvSpPr txBox="1"/>
          <p:nvPr/>
        </p:nvSpPr>
        <p:spPr>
          <a:xfrm>
            <a:off x="786383" y="3657600"/>
            <a:ext cx="3502154" cy="672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/>
          <a:p>
            <a:pPr>
              <a:spcBef>
                <a:spcPts val="200"/>
              </a:spcBef>
              <a:defRPr sz="11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контроль активности и нуклидного состава газоаэрозольных выбросов;</a:t>
            </a:r>
          </a:p>
          <a:p>
            <a:pPr>
              <a:spcBef>
                <a:spcPts val="200"/>
              </a:spcBef>
              <a:defRPr sz="11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оценка герметичности твэлов по продуктам деления;</a:t>
            </a:r>
          </a:p>
          <a:p>
            <a:pPr>
              <a:spcBef>
                <a:spcPts val="200"/>
              </a:spcBef>
              <a:defRPr sz="11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проверка состояния контуров и фильтров.</a:t>
            </a:r>
          </a:p>
        </p:txBody>
      </p:sp>
      <p:sp>
        <p:nvSpPr>
          <p:cNvPr id="207" name="Rounded Rectangle 31"/>
          <p:cNvSpPr/>
          <p:nvPr/>
        </p:nvSpPr>
        <p:spPr>
          <a:xfrm>
            <a:off x="4800600" y="3063239"/>
            <a:ext cx="3703321" cy="201168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C8CBD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8" name="Rectangle 32"/>
          <p:cNvSpPr/>
          <p:nvPr/>
        </p:nvSpPr>
        <p:spPr>
          <a:xfrm>
            <a:off x="4800600" y="3063239"/>
            <a:ext cx="45721" cy="2011680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9" name="TextBox 33"/>
          <p:cNvSpPr txBox="1"/>
          <p:nvPr/>
        </p:nvSpPr>
        <p:spPr>
          <a:xfrm>
            <a:off x="4946903" y="3200400"/>
            <a:ext cx="3410713" cy="213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>
              <a:spcBef>
                <a:spcPts val="200"/>
              </a:spcBef>
              <a:defRPr b="1" sz="14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Выбор детектора</a:t>
            </a:r>
          </a:p>
        </p:txBody>
      </p:sp>
      <p:sp>
        <p:nvSpPr>
          <p:cNvPr id="210" name="TextBox 34"/>
          <p:cNvSpPr txBox="1"/>
          <p:nvPr/>
        </p:nvSpPr>
        <p:spPr>
          <a:xfrm>
            <a:off x="4946903" y="3657600"/>
            <a:ext cx="3410713" cy="647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/>
          <a:p>
            <a:pPr>
              <a:spcBef>
                <a:spcPts val="200"/>
              </a:spcBef>
              <a:defRPr sz="11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Сцинтилляторы — высокая эффективность и быстрые измерения.</a:t>
            </a:r>
          </a:p>
          <a:p>
            <a:pPr>
              <a:spcBef>
                <a:spcPts val="200"/>
              </a:spcBef>
              <a:defRPr sz="11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Полупроводниковые детекторы — лучшее энергетическое разрешение.</a:t>
            </a:r>
          </a:p>
        </p:txBody>
      </p:sp>
      <p:sp>
        <p:nvSpPr>
          <p:cNvPr id="211" name="Rounded Rectangle 35"/>
          <p:cNvSpPr/>
          <p:nvPr/>
        </p:nvSpPr>
        <p:spPr>
          <a:xfrm>
            <a:off x="1280160" y="5532120"/>
            <a:ext cx="6583681" cy="411481"/>
          </a:xfrm>
          <a:prstGeom prst="roundRect">
            <a:avLst>
              <a:gd name="adj" fmla="val 16667"/>
            </a:avLst>
          </a:prstGeom>
          <a:solidFill>
            <a:srgbClr val="161F77"/>
          </a:solidFill>
          <a:ln>
            <a:solidFill>
              <a:srgbClr val="161F7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2" name="TextBox 36"/>
          <p:cNvSpPr txBox="1"/>
          <p:nvPr/>
        </p:nvSpPr>
        <p:spPr>
          <a:xfrm>
            <a:off x="1426463" y="5641847"/>
            <a:ext cx="6291074" cy="292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ctr">
              <a:spcBef>
                <a:spcPts val="200"/>
              </a:spcBef>
              <a:defRPr b="1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Главный результат: гамма-спектр превращает сигнал излучения в информацию о составе и состоянии объекта.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1"/>
          <p:cNvSpPr/>
          <p:nvPr/>
        </p:nvSpPr>
        <p:spPr>
          <a:xfrm>
            <a:off x="0" y="0"/>
            <a:ext cx="9144000" cy="219456"/>
          </a:xfrm>
          <a:prstGeom prst="rect">
            <a:avLst/>
          </a:prstGeom>
          <a:solidFill>
            <a:srgbClr val="161F77"/>
          </a:solidFill>
          <a:ln w="3175">
            <a:solidFill>
              <a:srgbClr val="161F7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5" name="TextBox 2"/>
          <p:cNvSpPr txBox="1"/>
          <p:nvPr/>
        </p:nvSpPr>
        <p:spPr>
          <a:xfrm>
            <a:off x="192023" y="45592"/>
            <a:ext cx="8759954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 anchor="ctr">
            <a:spAutoFit/>
          </a:bodyPr>
          <a:lstStyle>
            <a:lvl1pPr algn="ct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Энергетическое разрешение детекторов</a:t>
            </a:r>
          </a:p>
        </p:txBody>
      </p:sp>
      <p:sp>
        <p:nvSpPr>
          <p:cNvPr id="216" name="Rectangle 3"/>
          <p:cNvSpPr/>
          <p:nvPr/>
        </p:nvSpPr>
        <p:spPr>
          <a:xfrm>
            <a:off x="0" y="219456"/>
            <a:ext cx="9144000" cy="749809"/>
          </a:xfrm>
          <a:prstGeom prst="rect">
            <a:avLst/>
          </a:prstGeom>
          <a:solidFill>
            <a:srgbClr val="F1F1F1"/>
          </a:solidFill>
          <a:ln w="3175">
            <a:solidFill>
              <a:srgbClr val="F1F1F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7" name="TextBox 4"/>
          <p:cNvSpPr txBox="1"/>
          <p:nvPr/>
        </p:nvSpPr>
        <p:spPr>
          <a:xfrm>
            <a:off x="173735" y="401952"/>
            <a:ext cx="8759954" cy="34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 anchor="ctr">
            <a:spAutoFit/>
          </a:bodyPr>
          <a:lstStyle>
            <a:lvl1pPr>
              <a:spcBef>
                <a:spcPts val="200"/>
              </a:spcBef>
              <a:defRPr sz="2400">
                <a:solidFill>
                  <a:srgbClr val="161F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Энергетическое разрешение детекторов</a:t>
            </a:r>
          </a:p>
        </p:txBody>
      </p:sp>
      <p:sp>
        <p:nvSpPr>
          <p:cNvPr id="218" name="Rectangle 5"/>
          <p:cNvSpPr/>
          <p:nvPr/>
        </p:nvSpPr>
        <p:spPr>
          <a:xfrm>
            <a:off x="0" y="6601968"/>
            <a:ext cx="9144000" cy="256033"/>
          </a:xfrm>
          <a:prstGeom prst="rect">
            <a:avLst/>
          </a:prstGeom>
          <a:solidFill>
            <a:srgbClr val="161F77"/>
          </a:solidFill>
          <a:ln w="3175">
            <a:solidFill>
              <a:srgbClr val="161F7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9" name="TextBox 6"/>
          <p:cNvSpPr txBox="1"/>
          <p:nvPr/>
        </p:nvSpPr>
        <p:spPr>
          <a:xfrm>
            <a:off x="54863" y="6629400"/>
            <a:ext cx="217627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Гисубизо К. О.</a:t>
            </a:r>
          </a:p>
        </p:txBody>
      </p:sp>
      <p:sp>
        <p:nvSpPr>
          <p:cNvPr id="220" name="TextBox 7"/>
          <p:cNvSpPr txBox="1"/>
          <p:nvPr/>
        </p:nvSpPr>
        <p:spPr>
          <a:xfrm>
            <a:off x="3529584" y="6629400"/>
            <a:ext cx="208483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ct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НИЯУ МИФИ</a:t>
            </a:r>
          </a:p>
        </p:txBody>
      </p:sp>
      <p:sp>
        <p:nvSpPr>
          <p:cNvPr id="221" name="TextBox 8"/>
          <p:cNvSpPr txBox="1"/>
          <p:nvPr/>
        </p:nvSpPr>
        <p:spPr>
          <a:xfrm>
            <a:off x="6958584" y="6629400"/>
            <a:ext cx="213055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2026      14 / 17</a:t>
            </a:r>
          </a:p>
        </p:txBody>
      </p:sp>
      <p:sp>
        <p:nvSpPr>
          <p:cNvPr id="222" name="TextBox 9"/>
          <p:cNvSpPr txBox="1"/>
          <p:nvPr/>
        </p:nvSpPr>
        <p:spPr>
          <a:xfrm>
            <a:off x="603504" y="1143000"/>
            <a:ext cx="8028431" cy="441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>
              <a:spcBef>
                <a:spcPts val="200"/>
              </a:spcBef>
              <a:defRPr sz="15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Энергетическое разрешение определяет способность спектрометра разделять близкие γ-линии. Чем лучше разрешение, тем надёжнее идентификация радионуклидов.</a:t>
            </a:r>
          </a:p>
        </p:txBody>
      </p:sp>
      <p:pic>
        <p:nvPicPr>
          <p:cNvPr id="223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240" y="2018626"/>
            <a:ext cx="5029201" cy="2729306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Rounded Rectangle 11"/>
          <p:cNvSpPr/>
          <p:nvPr/>
        </p:nvSpPr>
        <p:spPr>
          <a:xfrm>
            <a:off x="6080759" y="1828800"/>
            <a:ext cx="2560321" cy="100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C8CBD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5" name="Rectangle 12"/>
          <p:cNvSpPr/>
          <p:nvPr/>
        </p:nvSpPr>
        <p:spPr>
          <a:xfrm>
            <a:off x="6080759" y="1828800"/>
            <a:ext cx="45721" cy="1005839"/>
          </a:xfrm>
          <a:prstGeom prst="rect">
            <a:avLst/>
          </a:prstGeom>
          <a:solidFill>
            <a:srgbClr val="F08A24"/>
          </a:solidFill>
          <a:ln>
            <a:solidFill>
              <a:srgbClr val="F08A24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6" name="TextBox 13"/>
          <p:cNvSpPr txBox="1"/>
          <p:nvPr/>
        </p:nvSpPr>
        <p:spPr>
          <a:xfrm>
            <a:off x="6227064" y="1965960"/>
            <a:ext cx="2267713" cy="2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>
              <a:spcBef>
                <a:spcPts val="200"/>
              </a:spcBef>
              <a:defRPr b="1" sz="14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Сцинтилляторы</a:t>
            </a:r>
          </a:p>
        </p:txBody>
      </p:sp>
      <p:sp>
        <p:nvSpPr>
          <p:cNvPr id="227" name="TextBox 14"/>
          <p:cNvSpPr txBox="1"/>
          <p:nvPr/>
        </p:nvSpPr>
        <p:spPr>
          <a:xfrm>
            <a:off x="6227064" y="2423160"/>
            <a:ext cx="2267713" cy="33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>
              <a:spcBef>
                <a:spcPts val="200"/>
              </a:spcBef>
              <a:defRPr sz="11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NaI(Tl), LaBr₃, SrI₂(Eu), CsI — быстрые и эффективные.</a:t>
            </a:r>
          </a:p>
        </p:txBody>
      </p:sp>
      <p:sp>
        <p:nvSpPr>
          <p:cNvPr id="228" name="Rounded Rectangle 15"/>
          <p:cNvSpPr/>
          <p:nvPr/>
        </p:nvSpPr>
        <p:spPr>
          <a:xfrm>
            <a:off x="6080759" y="3063239"/>
            <a:ext cx="2560321" cy="100584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C8CBD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9" name="Rectangle 16"/>
          <p:cNvSpPr/>
          <p:nvPr/>
        </p:nvSpPr>
        <p:spPr>
          <a:xfrm>
            <a:off x="6080759" y="3063239"/>
            <a:ext cx="45721" cy="1005840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0" name="TextBox 17"/>
          <p:cNvSpPr txBox="1"/>
          <p:nvPr/>
        </p:nvSpPr>
        <p:spPr>
          <a:xfrm>
            <a:off x="6227064" y="3200400"/>
            <a:ext cx="2267713" cy="213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>
              <a:spcBef>
                <a:spcPts val="200"/>
              </a:spcBef>
              <a:defRPr b="1" sz="14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Полупроводники</a:t>
            </a:r>
          </a:p>
        </p:txBody>
      </p:sp>
      <p:sp>
        <p:nvSpPr>
          <p:cNvPr id="231" name="TextBox 18"/>
          <p:cNvSpPr txBox="1"/>
          <p:nvPr/>
        </p:nvSpPr>
        <p:spPr>
          <a:xfrm>
            <a:off x="6227064" y="3657600"/>
            <a:ext cx="2267713" cy="317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>
              <a:spcBef>
                <a:spcPts val="200"/>
              </a:spcBef>
              <a:defRPr sz="11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HPGe и CdZnTe дают лучшее энергетическое разрешение.</a:t>
            </a:r>
          </a:p>
        </p:txBody>
      </p:sp>
      <p:sp>
        <p:nvSpPr>
          <p:cNvPr id="232" name="Rounded Rectangle 19"/>
          <p:cNvSpPr/>
          <p:nvPr/>
        </p:nvSpPr>
        <p:spPr>
          <a:xfrm>
            <a:off x="6080759" y="4297679"/>
            <a:ext cx="2560321" cy="100584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C8CBD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3" name="Rectangle 20"/>
          <p:cNvSpPr/>
          <p:nvPr/>
        </p:nvSpPr>
        <p:spPr>
          <a:xfrm>
            <a:off x="6080759" y="4297679"/>
            <a:ext cx="45721" cy="1005840"/>
          </a:xfrm>
          <a:prstGeom prst="rect">
            <a:avLst/>
          </a:prstGeom>
          <a:solidFill>
            <a:srgbClr val="2E8B57"/>
          </a:solidFill>
          <a:ln>
            <a:solidFill>
              <a:srgbClr val="2E8B5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4" name="TextBox 21"/>
          <p:cNvSpPr txBox="1"/>
          <p:nvPr/>
        </p:nvSpPr>
        <p:spPr>
          <a:xfrm>
            <a:off x="6227064" y="4434840"/>
            <a:ext cx="2267713" cy="213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>
              <a:spcBef>
                <a:spcPts val="200"/>
              </a:spcBef>
              <a:defRPr b="1" sz="14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Выбор</a:t>
            </a:r>
          </a:p>
        </p:txBody>
      </p:sp>
      <p:sp>
        <p:nvSpPr>
          <p:cNvPr id="235" name="TextBox 22"/>
          <p:cNvSpPr txBox="1"/>
          <p:nvPr/>
        </p:nvSpPr>
        <p:spPr>
          <a:xfrm>
            <a:off x="6227064" y="4892040"/>
            <a:ext cx="2267713" cy="317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>
              <a:spcBef>
                <a:spcPts val="200"/>
              </a:spcBef>
              <a:defRPr sz="11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Зависит от точности, скорости измерения и условий эксплуатации.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ectangle 1"/>
          <p:cNvSpPr/>
          <p:nvPr/>
        </p:nvSpPr>
        <p:spPr>
          <a:xfrm>
            <a:off x="0" y="0"/>
            <a:ext cx="9144000" cy="219456"/>
          </a:xfrm>
          <a:prstGeom prst="rect">
            <a:avLst/>
          </a:prstGeom>
          <a:solidFill>
            <a:srgbClr val="161F77"/>
          </a:solidFill>
          <a:ln w="3175">
            <a:solidFill>
              <a:srgbClr val="161F7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8" name="TextBox 2"/>
          <p:cNvSpPr txBox="1"/>
          <p:nvPr/>
        </p:nvSpPr>
        <p:spPr>
          <a:xfrm>
            <a:off x="192023" y="45592"/>
            <a:ext cx="8759954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 anchor="ctr">
            <a:spAutoFit/>
          </a:bodyPr>
          <a:lstStyle>
            <a:lvl1pPr algn="ct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Аппаратурная схема гамма-спектрометра</a:t>
            </a:r>
          </a:p>
        </p:txBody>
      </p:sp>
      <p:sp>
        <p:nvSpPr>
          <p:cNvPr id="239" name="Rectangle 3"/>
          <p:cNvSpPr/>
          <p:nvPr/>
        </p:nvSpPr>
        <p:spPr>
          <a:xfrm>
            <a:off x="0" y="219456"/>
            <a:ext cx="9144000" cy="749809"/>
          </a:xfrm>
          <a:prstGeom prst="rect">
            <a:avLst/>
          </a:prstGeom>
          <a:solidFill>
            <a:srgbClr val="F1F1F1"/>
          </a:solidFill>
          <a:ln w="3175">
            <a:solidFill>
              <a:srgbClr val="F1F1F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0" name="TextBox 4"/>
          <p:cNvSpPr txBox="1"/>
          <p:nvPr/>
        </p:nvSpPr>
        <p:spPr>
          <a:xfrm>
            <a:off x="173735" y="401952"/>
            <a:ext cx="8759954" cy="34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 anchor="ctr">
            <a:spAutoFit/>
          </a:bodyPr>
          <a:lstStyle>
            <a:lvl1pPr>
              <a:spcBef>
                <a:spcPts val="200"/>
              </a:spcBef>
              <a:defRPr sz="2400">
                <a:solidFill>
                  <a:srgbClr val="161F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Аппаратурная схема гамма-спектрометра</a:t>
            </a:r>
          </a:p>
        </p:txBody>
      </p:sp>
      <p:sp>
        <p:nvSpPr>
          <p:cNvPr id="241" name="Rectangle 5"/>
          <p:cNvSpPr/>
          <p:nvPr/>
        </p:nvSpPr>
        <p:spPr>
          <a:xfrm>
            <a:off x="0" y="6601968"/>
            <a:ext cx="9144000" cy="256033"/>
          </a:xfrm>
          <a:prstGeom prst="rect">
            <a:avLst/>
          </a:prstGeom>
          <a:solidFill>
            <a:srgbClr val="161F77"/>
          </a:solidFill>
          <a:ln w="3175">
            <a:solidFill>
              <a:srgbClr val="161F7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2" name="TextBox 6"/>
          <p:cNvSpPr txBox="1"/>
          <p:nvPr/>
        </p:nvSpPr>
        <p:spPr>
          <a:xfrm>
            <a:off x="54863" y="6629400"/>
            <a:ext cx="217627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Гисубизо К. О.</a:t>
            </a:r>
          </a:p>
        </p:txBody>
      </p:sp>
      <p:sp>
        <p:nvSpPr>
          <p:cNvPr id="243" name="TextBox 7"/>
          <p:cNvSpPr txBox="1"/>
          <p:nvPr/>
        </p:nvSpPr>
        <p:spPr>
          <a:xfrm>
            <a:off x="3529584" y="6629400"/>
            <a:ext cx="208483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ct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НИЯУ МИФИ</a:t>
            </a:r>
          </a:p>
        </p:txBody>
      </p:sp>
      <p:sp>
        <p:nvSpPr>
          <p:cNvPr id="244" name="TextBox 8"/>
          <p:cNvSpPr txBox="1"/>
          <p:nvPr/>
        </p:nvSpPr>
        <p:spPr>
          <a:xfrm>
            <a:off x="6958584" y="6629400"/>
            <a:ext cx="213055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2026      15 / 17</a:t>
            </a:r>
          </a:p>
        </p:txBody>
      </p:sp>
      <p:pic>
        <p:nvPicPr>
          <p:cNvPr id="245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359" y="1336126"/>
            <a:ext cx="3749040" cy="2585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49735" y="1143000"/>
            <a:ext cx="3022170" cy="3429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extBox 11"/>
          <p:cNvSpPr txBox="1"/>
          <p:nvPr/>
        </p:nvSpPr>
        <p:spPr>
          <a:xfrm>
            <a:off x="832104" y="4800600"/>
            <a:ext cx="7571231" cy="874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/>
          <a:p>
            <a:pPr>
              <a:spcBef>
                <a:spcPts val="200"/>
              </a:spcBef>
              <a:defRPr sz="14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 источник γ-излучения формирует спектр импульсов в детекторе;</a:t>
            </a:r>
          </a:p>
          <a:p>
            <a:pPr>
              <a:spcBef>
                <a:spcPts val="200"/>
              </a:spcBef>
              <a:defRPr sz="14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 сцинтиллятор и фотоэлектронный преобразователь превращают излучение в электрический сигнал;</a:t>
            </a:r>
          </a:p>
          <a:p>
            <a:pPr>
              <a:spcBef>
                <a:spcPts val="200"/>
              </a:spcBef>
              <a:defRPr sz="14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 усилитель, АЦП и компьютер выполняют регистрацию и анализ спектра.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 1"/>
          <p:cNvSpPr/>
          <p:nvPr/>
        </p:nvSpPr>
        <p:spPr>
          <a:xfrm>
            <a:off x="0" y="0"/>
            <a:ext cx="9144000" cy="219456"/>
          </a:xfrm>
          <a:prstGeom prst="rect">
            <a:avLst/>
          </a:prstGeom>
          <a:solidFill>
            <a:srgbClr val="161F77"/>
          </a:solidFill>
          <a:ln w="3175">
            <a:solidFill>
              <a:srgbClr val="161F7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0" name="TextBox 2"/>
          <p:cNvSpPr txBox="1"/>
          <p:nvPr/>
        </p:nvSpPr>
        <p:spPr>
          <a:xfrm>
            <a:off x="192023" y="45592"/>
            <a:ext cx="8759954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 anchor="ctr">
            <a:spAutoFit/>
          </a:bodyPr>
          <a:lstStyle>
            <a:lvl1pPr algn="ct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Выводы</a:t>
            </a:r>
          </a:p>
        </p:txBody>
      </p:sp>
      <p:sp>
        <p:nvSpPr>
          <p:cNvPr id="251" name="Rectangle 3"/>
          <p:cNvSpPr/>
          <p:nvPr/>
        </p:nvSpPr>
        <p:spPr>
          <a:xfrm>
            <a:off x="0" y="219456"/>
            <a:ext cx="9144000" cy="749809"/>
          </a:xfrm>
          <a:prstGeom prst="rect">
            <a:avLst/>
          </a:prstGeom>
          <a:solidFill>
            <a:srgbClr val="F1F1F1"/>
          </a:solidFill>
          <a:ln w="3175">
            <a:solidFill>
              <a:srgbClr val="F1F1F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2" name="TextBox 4"/>
          <p:cNvSpPr txBox="1"/>
          <p:nvPr/>
        </p:nvSpPr>
        <p:spPr>
          <a:xfrm>
            <a:off x="173735" y="401952"/>
            <a:ext cx="8759954" cy="34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 anchor="ctr">
            <a:spAutoFit/>
          </a:bodyPr>
          <a:lstStyle>
            <a:lvl1pPr>
              <a:spcBef>
                <a:spcPts val="200"/>
              </a:spcBef>
              <a:defRPr sz="2400">
                <a:solidFill>
                  <a:srgbClr val="161F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Выводы</a:t>
            </a:r>
          </a:p>
        </p:txBody>
      </p:sp>
      <p:sp>
        <p:nvSpPr>
          <p:cNvPr id="253" name="Rectangle 5"/>
          <p:cNvSpPr/>
          <p:nvPr/>
        </p:nvSpPr>
        <p:spPr>
          <a:xfrm>
            <a:off x="0" y="6601968"/>
            <a:ext cx="9144000" cy="256033"/>
          </a:xfrm>
          <a:prstGeom prst="rect">
            <a:avLst/>
          </a:prstGeom>
          <a:solidFill>
            <a:srgbClr val="161F77"/>
          </a:solidFill>
          <a:ln w="3175">
            <a:solidFill>
              <a:srgbClr val="161F7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4" name="TextBox 6"/>
          <p:cNvSpPr txBox="1"/>
          <p:nvPr/>
        </p:nvSpPr>
        <p:spPr>
          <a:xfrm>
            <a:off x="54863" y="6629400"/>
            <a:ext cx="217627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Гисубизо К. О.</a:t>
            </a:r>
          </a:p>
        </p:txBody>
      </p:sp>
      <p:sp>
        <p:nvSpPr>
          <p:cNvPr id="255" name="TextBox 7"/>
          <p:cNvSpPr txBox="1"/>
          <p:nvPr/>
        </p:nvSpPr>
        <p:spPr>
          <a:xfrm>
            <a:off x="3529584" y="6629400"/>
            <a:ext cx="208483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ct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НИЯУ МИФИ</a:t>
            </a:r>
          </a:p>
        </p:txBody>
      </p:sp>
      <p:sp>
        <p:nvSpPr>
          <p:cNvPr id="256" name="TextBox 8"/>
          <p:cNvSpPr txBox="1"/>
          <p:nvPr/>
        </p:nvSpPr>
        <p:spPr>
          <a:xfrm>
            <a:off x="6958584" y="6629400"/>
            <a:ext cx="213055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2026      16 / 17</a:t>
            </a:r>
          </a:p>
        </p:txBody>
      </p:sp>
      <p:sp>
        <p:nvSpPr>
          <p:cNvPr id="257" name="TextBox 9"/>
          <p:cNvSpPr txBox="1"/>
          <p:nvPr/>
        </p:nvSpPr>
        <p:spPr>
          <a:xfrm>
            <a:off x="877824" y="1417319"/>
            <a:ext cx="7479791" cy="3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/>
          <a:p>
            <a:pPr>
              <a:spcBef>
                <a:spcPts val="200"/>
              </a:spcBef>
              <a:defRPr sz="16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 Мониторинг и диагностика ядерного реактора направлены на безопасную эксплуатацию, раннее обнаружение отклонений и оценку состояния активной зоны.</a:t>
            </a:r>
          </a:p>
          <a:p>
            <a:pPr>
              <a:spcBef>
                <a:spcPts val="200"/>
              </a:spcBef>
              <a:defRPr sz="16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 Нейтронная диагностика является прямым индикатором цепной реакции, распределения мощности и изменения состояния топлива.</a:t>
            </a:r>
          </a:p>
          <a:p>
            <a:pPr>
              <a:spcBef>
                <a:spcPts val="200"/>
              </a:spcBef>
              <a:defRPr sz="16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 Гамма-спектрометрия позволяет идентифицировать радионуклиды, контролировать выбросы, герметичность твэлов и продукты деления.</a:t>
            </a:r>
          </a:p>
          <a:p>
            <a:pPr>
              <a:spcBef>
                <a:spcPts val="200"/>
              </a:spcBef>
              <a:defRPr sz="16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 Совместное применение радиометрических, дозиметрических, нейтронных и спектрометрических методов повышает достоверность контроля АЭС.</a:t>
            </a:r>
          </a:p>
          <a:p>
            <a:pPr>
              <a:spcBef>
                <a:spcPts val="200"/>
              </a:spcBef>
              <a:defRPr sz="16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200"/>
              </a:spcBef>
              <a:defRPr sz="16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200"/>
              </a:spcBef>
              <a:defRPr sz="24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Дальнейшая работа заключается в сборки и настройки спектрометров гамма излучения и измерении гамма фона на реакторе.</a:t>
            </a:r>
          </a:p>
        </p:txBody>
      </p:sp>
      <p:sp>
        <p:nvSpPr>
          <p:cNvPr id="258" name="Rounded Rectangle 10"/>
          <p:cNvSpPr/>
          <p:nvPr/>
        </p:nvSpPr>
        <p:spPr>
          <a:xfrm>
            <a:off x="2971800" y="5623559"/>
            <a:ext cx="3200400" cy="457201"/>
          </a:xfrm>
          <a:prstGeom prst="roundRect">
            <a:avLst>
              <a:gd name="adj" fmla="val 16667"/>
            </a:avLst>
          </a:prstGeom>
          <a:solidFill>
            <a:srgbClr val="161F77"/>
          </a:solidFill>
          <a:ln>
            <a:solidFill>
              <a:srgbClr val="161F7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9" name="TextBox 11"/>
          <p:cNvSpPr txBox="1"/>
          <p:nvPr/>
        </p:nvSpPr>
        <p:spPr>
          <a:xfrm>
            <a:off x="3072383" y="5769864"/>
            <a:ext cx="2999234" cy="202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ctr">
              <a:spcBef>
                <a:spcPts val="200"/>
              </a:spcBef>
              <a:defRPr b="1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Спасибо за внимание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Rectangle 1"/>
          <p:cNvSpPr/>
          <p:nvPr/>
        </p:nvSpPr>
        <p:spPr>
          <a:xfrm>
            <a:off x="0" y="0"/>
            <a:ext cx="9144000" cy="219456"/>
          </a:xfrm>
          <a:prstGeom prst="rect">
            <a:avLst/>
          </a:prstGeom>
          <a:solidFill>
            <a:srgbClr val="161F77"/>
          </a:solidFill>
          <a:ln w="3175">
            <a:solidFill>
              <a:srgbClr val="161F7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2" name="TextBox 2"/>
          <p:cNvSpPr txBox="1"/>
          <p:nvPr/>
        </p:nvSpPr>
        <p:spPr>
          <a:xfrm>
            <a:off x="192023" y="45592"/>
            <a:ext cx="8759954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 anchor="ctr">
            <a:spAutoFit/>
          </a:bodyPr>
          <a:lstStyle>
            <a:lvl1pPr algn="ct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Спасибо за внимание</a:t>
            </a:r>
          </a:p>
        </p:txBody>
      </p:sp>
      <p:sp>
        <p:nvSpPr>
          <p:cNvPr id="263" name="Rectangle 3"/>
          <p:cNvSpPr/>
          <p:nvPr/>
        </p:nvSpPr>
        <p:spPr>
          <a:xfrm>
            <a:off x="0" y="219456"/>
            <a:ext cx="9144000" cy="749809"/>
          </a:xfrm>
          <a:prstGeom prst="rect">
            <a:avLst/>
          </a:prstGeom>
          <a:solidFill>
            <a:srgbClr val="F1F1F1"/>
          </a:solidFill>
          <a:ln w="3175">
            <a:solidFill>
              <a:srgbClr val="F1F1F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4" name="TextBox 4"/>
          <p:cNvSpPr txBox="1"/>
          <p:nvPr/>
        </p:nvSpPr>
        <p:spPr>
          <a:xfrm>
            <a:off x="173735" y="401952"/>
            <a:ext cx="8759954" cy="34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 anchor="ctr">
            <a:spAutoFit/>
          </a:bodyPr>
          <a:lstStyle>
            <a:lvl1pPr>
              <a:spcBef>
                <a:spcPts val="200"/>
              </a:spcBef>
              <a:defRPr sz="2400">
                <a:solidFill>
                  <a:srgbClr val="161F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Спасибо за внимание</a:t>
            </a:r>
          </a:p>
        </p:txBody>
      </p:sp>
      <p:sp>
        <p:nvSpPr>
          <p:cNvPr id="265" name="Rectangle 5"/>
          <p:cNvSpPr/>
          <p:nvPr/>
        </p:nvSpPr>
        <p:spPr>
          <a:xfrm>
            <a:off x="0" y="6601968"/>
            <a:ext cx="9144000" cy="256033"/>
          </a:xfrm>
          <a:prstGeom prst="rect">
            <a:avLst/>
          </a:prstGeom>
          <a:solidFill>
            <a:srgbClr val="161F77"/>
          </a:solidFill>
          <a:ln w="3175">
            <a:solidFill>
              <a:srgbClr val="161F7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6" name="TextBox 6"/>
          <p:cNvSpPr txBox="1"/>
          <p:nvPr/>
        </p:nvSpPr>
        <p:spPr>
          <a:xfrm>
            <a:off x="54863" y="6629400"/>
            <a:ext cx="217627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Гисубизо К. О.</a:t>
            </a:r>
          </a:p>
        </p:txBody>
      </p:sp>
      <p:sp>
        <p:nvSpPr>
          <p:cNvPr id="267" name="TextBox 7"/>
          <p:cNvSpPr txBox="1"/>
          <p:nvPr/>
        </p:nvSpPr>
        <p:spPr>
          <a:xfrm>
            <a:off x="3529584" y="6629400"/>
            <a:ext cx="208483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ct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НИЯУ МИФИ</a:t>
            </a:r>
          </a:p>
        </p:txBody>
      </p:sp>
      <p:sp>
        <p:nvSpPr>
          <p:cNvPr id="268" name="TextBox 8"/>
          <p:cNvSpPr txBox="1"/>
          <p:nvPr/>
        </p:nvSpPr>
        <p:spPr>
          <a:xfrm>
            <a:off x="6958584" y="6629400"/>
            <a:ext cx="213055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2026      17 / 17</a:t>
            </a:r>
          </a:p>
        </p:txBody>
      </p:sp>
      <p:sp>
        <p:nvSpPr>
          <p:cNvPr id="269" name="TextBox 9"/>
          <p:cNvSpPr txBox="1"/>
          <p:nvPr/>
        </p:nvSpPr>
        <p:spPr>
          <a:xfrm>
            <a:off x="2478023" y="2651760"/>
            <a:ext cx="4187954" cy="409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ctr">
              <a:spcBef>
                <a:spcPts val="200"/>
              </a:spcBef>
              <a:defRPr sz="28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Спасибо за внимание.</a:t>
            </a:r>
          </a:p>
        </p:txBody>
      </p:sp>
      <p:sp>
        <p:nvSpPr>
          <p:cNvPr id="270" name="TextBox 10"/>
          <p:cNvSpPr txBox="1"/>
          <p:nvPr/>
        </p:nvSpPr>
        <p:spPr>
          <a:xfrm>
            <a:off x="2752344" y="3474720"/>
            <a:ext cx="3639312" cy="467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/>
          <a:p>
            <a:pPr algn="ctr">
              <a:spcBef>
                <a:spcPts val="200"/>
              </a:spcBef>
              <a:defRPr sz="15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Гисубизо Конфьянс Оливьер</a:t>
            </a:r>
          </a:p>
          <a:p>
            <a:pPr algn="ctr">
              <a:spcBef>
                <a:spcPts val="200"/>
              </a:spcBef>
              <a:defRPr sz="15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НИЯУ МИФИ, 2026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"/>
          <p:cNvSpPr/>
          <p:nvPr/>
        </p:nvSpPr>
        <p:spPr>
          <a:xfrm>
            <a:off x="0" y="0"/>
            <a:ext cx="9144000" cy="219456"/>
          </a:xfrm>
          <a:prstGeom prst="rect">
            <a:avLst/>
          </a:prstGeom>
          <a:solidFill>
            <a:srgbClr val="161F77"/>
          </a:solidFill>
          <a:ln w="3175">
            <a:solidFill>
              <a:srgbClr val="161F7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8" name="TextBox 2"/>
          <p:cNvSpPr txBox="1"/>
          <p:nvPr/>
        </p:nvSpPr>
        <p:spPr>
          <a:xfrm>
            <a:off x="192023" y="45592"/>
            <a:ext cx="8759954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 anchor="ctr">
            <a:spAutoFit/>
          </a:bodyPr>
          <a:lstStyle>
            <a:lvl1pPr algn="ct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Удельная энергия связи и стабильность ядер</a:t>
            </a:r>
          </a:p>
        </p:txBody>
      </p:sp>
      <p:sp>
        <p:nvSpPr>
          <p:cNvPr id="109" name="Rectangle 3"/>
          <p:cNvSpPr/>
          <p:nvPr/>
        </p:nvSpPr>
        <p:spPr>
          <a:xfrm>
            <a:off x="0" y="219456"/>
            <a:ext cx="9144000" cy="749809"/>
          </a:xfrm>
          <a:prstGeom prst="rect">
            <a:avLst/>
          </a:prstGeom>
          <a:solidFill>
            <a:srgbClr val="F1F1F1"/>
          </a:solidFill>
          <a:ln w="3175">
            <a:solidFill>
              <a:srgbClr val="F1F1F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0" name="TextBox 4"/>
          <p:cNvSpPr txBox="1"/>
          <p:nvPr/>
        </p:nvSpPr>
        <p:spPr>
          <a:xfrm>
            <a:off x="173735" y="401952"/>
            <a:ext cx="8759954" cy="34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 anchor="ctr">
            <a:spAutoFit/>
          </a:bodyPr>
          <a:lstStyle>
            <a:lvl1pPr>
              <a:spcBef>
                <a:spcPts val="200"/>
              </a:spcBef>
              <a:defRPr sz="2400">
                <a:solidFill>
                  <a:srgbClr val="161F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Удельная энергия связи и стабильность ядер</a:t>
            </a:r>
          </a:p>
        </p:txBody>
      </p:sp>
      <p:sp>
        <p:nvSpPr>
          <p:cNvPr id="111" name="Rectangle 5"/>
          <p:cNvSpPr/>
          <p:nvPr/>
        </p:nvSpPr>
        <p:spPr>
          <a:xfrm>
            <a:off x="0" y="6601968"/>
            <a:ext cx="9144000" cy="256033"/>
          </a:xfrm>
          <a:prstGeom prst="rect">
            <a:avLst/>
          </a:prstGeom>
          <a:solidFill>
            <a:srgbClr val="161F77"/>
          </a:solidFill>
          <a:ln w="3175">
            <a:solidFill>
              <a:srgbClr val="161F7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2" name="TextBox 6"/>
          <p:cNvSpPr txBox="1"/>
          <p:nvPr/>
        </p:nvSpPr>
        <p:spPr>
          <a:xfrm>
            <a:off x="54863" y="6629400"/>
            <a:ext cx="217627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Гисубизо К. О.</a:t>
            </a:r>
          </a:p>
        </p:txBody>
      </p:sp>
      <p:sp>
        <p:nvSpPr>
          <p:cNvPr id="113" name="TextBox 7"/>
          <p:cNvSpPr txBox="1"/>
          <p:nvPr/>
        </p:nvSpPr>
        <p:spPr>
          <a:xfrm>
            <a:off x="3529584" y="6629400"/>
            <a:ext cx="208483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ct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НИЯУ МИФИ</a:t>
            </a:r>
          </a:p>
        </p:txBody>
      </p:sp>
      <p:sp>
        <p:nvSpPr>
          <p:cNvPr id="114" name="TextBox 8"/>
          <p:cNvSpPr txBox="1"/>
          <p:nvPr/>
        </p:nvSpPr>
        <p:spPr>
          <a:xfrm>
            <a:off x="6958584" y="6629400"/>
            <a:ext cx="213055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2026      2 / 17</a:t>
            </a:r>
          </a:p>
        </p:txBody>
      </p:sp>
      <p:sp>
        <p:nvSpPr>
          <p:cNvPr id="115" name="TextBox 9"/>
          <p:cNvSpPr txBox="1"/>
          <p:nvPr/>
        </p:nvSpPr>
        <p:spPr>
          <a:xfrm>
            <a:off x="512063" y="1143000"/>
            <a:ext cx="4005072" cy="87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>
              <a:spcBef>
                <a:spcPts val="200"/>
              </a:spcBef>
              <a:defRPr sz="15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Переход к тяжёлым элементам сопровождается уменьшением удельной энергии связи. Поэтому тяжёлые ядра менее устойчивы и легче подвергаются делению.</a:t>
            </a:r>
          </a:p>
        </p:txBody>
      </p:sp>
      <p:pic>
        <p:nvPicPr>
          <p:cNvPr id="116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0075" y="2423160"/>
            <a:ext cx="3106168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63440" y="1741528"/>
            <a:ext cx="3977640" cy="2643422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extBox 12"/>
          <p:cNvSpPr txBox="1"/>
          <p:nvPr/>
        </p:nvSpPr>
        <p:spPr>
          <a:xfrm>
            <a:off x="1180040" y="5417444"/>
            <a:ext cx="7451895" cy="103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>
              <a:spcBef>
                <a:spcPts val="200"/>
              </a:spcBef>
              <a:defRPr sz="24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Нестабильность тяжёлых ядер является физической основой осуществления реакции деления и создания ядерного реактора.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"/>
          <p:cNvSpPr/>
          <p:nvPr/>
        </p:nvSpPr>
        <p:spPr>
          <a:xfrm>
            <a:off x="0" y="0"/>
            <a:ext cx="9144000" cy="219456"/>
          </a:xfrm>
          <a:prstGeom prst="rect">
            <a:avLst/>
          </a:prstGeom>
          <a:solidFill>
            <a:srgbClr val="161F77"/>
          </a:solidFill>
          <a:ln w="3175">
            <a:solidFill>
              <a:srgbClr val="161F7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1" name="TextBox 2"/>
          <p:cNvSpPr txBox="1"/>
          <p:nvPr/>
        </p:nvSpPr>
        <p:spPr>
          <a:xfrm>
            <a:off x="192023" y="45592"/>
            <a:ext cx="8759954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 anchor="ctr">
            <a:spAutoFit/>
          </a:bodyPr>
          <a:lstStyle>
            <a:lvl1pPr algn="ct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Ядерная нестабильность тяжёлых ядер</a:t>
            </a:r>
          </a:p>
        </p:txBody>
      </p:sp>
      <p:sp>
        <p:nvSpPr>
          <p:cNvPr id="122" name="Rectangle 3"/>
          <p:cNvSpPr/>
          <p:nvPr/>
        </p:nvSpPr>
        <p:spPr>
          <a:xfrm>
            <a:off x="0" y="219456"/>
            <a:ext cx="9144000" cy="749809"/>
          </a:xfrm>
          <a:prstGeom prst="rect">
            <a:avLst/>
          </a:prstGeom>
          <a:solidFill>
            <a:srgbClr val="F1F1F1"/>
          </a:solidFill>
          <a:ln w="3175">
            <a:solidFill>
              <a:srgbClr val="F1F1F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3" name="TextBox 4"/>
          <p:cNvSpPr txBox="1"/>
          <p:nvPr/>
        </p:nvSpPr>
        <p:spPr>
          <a:xfrm>
            <a:off x="173735" y="401952"/>
            <a:ext cx="8759954" cy="34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 anchor="ctr">
            <a:spAutoFit/>
          </a:bodyPr>
          <a:lstStyle>
            <a:lvl1pPr>
              <a:spcBef>
                <a:spcPts val="200"/>
              </a:spcBef>
              <a:defRPr sz="2400">
                <a:solidFill>
                  <a:srgbClr val="161F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Ядерная нестабильность тяжёлых ядер</a:t>
            </a:r>
          </a:p>
        </p:txBody>
      </p:sp>
      <p:sp>
        <p:nvSpPr>
          <p:cNvPr id="124" name="Rectangle 5"/>
          <p:cNvSpPr/>
          <p:nvPr/>
        </p:nvSpPr>
        <p:spPr>
          <a:xfrm>
            <a:off x="0" y="6601968"/>
            <a:ext cx="9144000" cy="256033"/>
          </a:xfrm>
          <a:prstGeom prst="rect">
            <a:avLst/>
          </a:prstGeom>
          <a:solidFill>
            <a:srgbClr val="161F77"/>
          </a:solidFill>
          <a:ln w="3175">
            <a:solidFill>
              <a:srgbClr val="161F7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5" name="TextBox 6"/>
          <p:cNvSpPr txBox="1"/>
          <p:nvPr/>
        </p:nvSpPr>
        <p:spPr>
          <a:xfrm>
            <a:off x="54863" y="6629400"/>
            <a:ext cx="217627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Гисубизо К. О.</a:t>
            </a:r>
          </a:p>
        </p:txBody>
      </p:sp>
      <p:sp>
        <p:nvSpPr>
          <p:cNvPr id="126" name="TextBox 7"/>
          <p:cNvSpPr txBox="1"/>
          <p:nvPr/>
        </p:nvSpPr>
        <p:spPr>
          <a:xfrm>
            <a:off x="3529584" y="6629400"/>
            <a:ext cx="208483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ct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НИЯУ МИФИ</a:t>
            </a:r>
          </a:p>
        </p:txBody>
      </p:sp>
      <p:sp>
        <p:nvSpPr>
          <p:cNvPr id="127" name="TextBox 8"/>
          <p:cNvSpPr txBox="1"/>
          <p:nvPr/>
        </p:nvSpPr>
        <p:spPr>
          <a:xfrm>
            <a:off x="6958584" y="6629400"/>
            <a:ext cx="213055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2026      3 / 17</a:t>
            </a:r>
          </a:p>
        </p:txBody>
      </p:sp>
      <p:pic>
        <p:nvPicPr>
          <p:cNvPr id="12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359" y="1812638"/>
            <a:ext cx="4389122" cy="3049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74571" y="1234439"/>
            <a:ext cx="3075417" cy="4206242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extBox 11"/>
          <p:cNvSpPr txBox="1"/>
          <p:nvPr/>
        </p:nvSpPr>
        <p:spPr>
          <a:xfrm>
            <a:off x="1014983" y="5577840"/>
            <a:ext cx="7114032" cy="417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ctr">
              <a:spcBef>
                <a:spcPts val="200"/>
              </a:spcBef>
              <a:defRPr sz="13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Рост кулоновского отталкивания в тяжёлых ядрах снижает устойчивость ядра. Это создаёт физические предпосылки для деления и появления диагностических сигналов.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568" y="1239269"/>
            <a:ext cx="8813132" cy="4550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216" y="1879934"/>
            <a:ext cx="4422839" cy="3254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Рисунок 1" descr="Рисунок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02968" y="1683375"/>
            <a:ext cx="2378306" cy="376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Рисунок 3" descr="Рисунок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52963" y="1233075"/>
            <a:ext cx="4114801" cy="392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Рисунок 2" descr="Рисунок 2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754" y="1030636"/>
            <a:ext cx="8674406" cy="4695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861" y="202821"/>
            <a:ext cx="5607119" cy="6124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"/>
          <p:cNvSpPr/>
          <p:nvPr/>
        </p:nvSpPr>
        <p:spPr>
          <a:xfrm>
            <a:off x="0" y="0"/>
            <a:ext cx="9144000" cy="219456"/>
          </a:xfrm>
          <a:prstGeom prst="rect">
            <a:avLst/>
          </a:prstGeom>
          <a:solidFill>
            <a:srgbClr val="161F77"/>
          </a:solidFill>
          <a:ln w="3175">
            <a:solidFill>
              <a:srgbClr val="161F7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3" name="TextBox 2"/>
          <p:cNvSpPr txBox="1"/>
          <p:nvPr/>
        </p:nvSpPr>
        <p:spPr>
          <a:xfrm>
            <a:off x="192023" y="45592"/>
            <a:ext cx="8759954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 anchor="ctr">
            <a:spAutoFit/>
          </a:bodyPr>
          <a:lstStyle>
            <a:lvl1pPr algn="ct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Ядерное топливо как объект диагностики</a:t>
            </a:r>
          </a:p>
        </p:txBody>
      </p:sp>
      <p:sp>
        <p:nvSpPr>
          <p:cNvPr id="144" name="Rectangle 3"/>
          <p:cNvSpPr/>
          <p:nvPr/>
        </p:nvSpPr>
        <p:spPr>
          <a:xfrm>
            <a:off x="0" y="219456"/>
            <a:ext cx="9144000" cy="749809"/>
          </a:xfrm>
          <a:prstGeom prst="rect">
            <a:avLst/>
          </a:prstGeom>
          <a:solidFill>
            <a:srgbClr val="F1F1F1"/>
          </a:solidFill>
          <a:ln w="3175">
            <a:solidFill>
              <a:srgbClr val="F1F1F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" name="TextBox 4"/>
          <p:cNvSpPr txBox="1"/>
          <p:nvPr/>
        </p:nvSpPr>
        <p:spPr>
          <a:xfrm>
            <a:off x="173735" y="401952"/>
            <a:ext cx="8759954" cy="34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 anchor="ctr">
            <a:spAutoFit/>
          </a:bodyPr>
          <a:lstStyle>
            <a:lvl1pPr>
              <a:spcBef>
                <a:spcPts val="200"/>
              </a:spcBef>
              <a:defRPr sz="2400">
                <a:solidFill>
                  <a:srgbClr val="161F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Ядерное топливо как объект диагностики</a:t>
            </a:r>
          </a:p>
        </p:txBody>
      </p:sp>
      <p:sp>
        <p:nvSpPr>
          <p:cNvPr id="146" name="Rectangle 5"/>
          <p:cNvSpPr/>
          <p:nvPr/>
        </p:nvSpPr>
        <p:spPr>
          <a:xfrm>
            <a:off x="0" y="6601968"/>
            <a:ext cx="9144000" cy="256033"/>
          </a:xfrm>
          <a:prstGeom prst="rect">
            <a:avLst/>
          </a:prstGeom>
          <a:solidFill>
            <a:srgbClr val="161F77"/>
          </a:solidFill>
          <a:ln w="3175">
            <a:solidFill>
              <a:srgbClr val="161F7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7" name="TextBox 6"/>
          <p:cNvSpPr txBox="1"/>
          <p:nvPr/>
        </p:nvSpPr>
        <p:spPr>
          <a:xfrm>
            <a:off x="54863" y="6629400"/>
            <a:ext cx="217627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Гисубизо К. О.</a:t>
            </a:r>
          </a:p>
        </p:txBody>
      </p:sp>
      <p:sp>
        <p:nvSpPr>
          <p:cNvPr id="148" name="TextBox 7"/>
          <p:cNvSpPr txBox="1"/>
          <p:nvPr/>
        </p:nvSpPr>
        <p:spPr>
          <a:xfrm>
            <a:off x="3529584" y="6629400"/>
            <a:ext cx="208483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ct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НИЯУ МИФИ</a:t>
            </a:r>
          </a:p>
        </p:txBody>
      </p:sp>
      <p:sp>
        <p:nvSpPr>
          <p:cNvPr id="149" name="TextBox 8"/>
          <p:cNvSpPr txBox="1"/>
          <p:nvPr/>
        </p:nvSpPr>
        <p:spPr>
          <a:xfrm>
            <a:off x="6958584" y="6629400"/>
            <a:ext cx="2130553" cy="128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r">
              <a:spcBef>
                <a:spcPts val="200"/>
              </a:spcBef>
              <a:defRPr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2026      8 / 17</a:t>
            </a:r>
          </a:p>
        </p:txBody>
      </p:sp>
      <p:pic>
        <p:nvPicPr>
          <p:cNvPr id="15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2543" y="1234439"/>
            <a:ext cx="2929872" cy="320040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extBox 10"/>
          <p:cNvSpPr txBox="1"/>
          <p:nvPr/>
        </p:nvSpPr>
        <p:spPr>
          <a:xfrm>
            <a:off x="4901184" y="1325880"/>
            <a:ext cx="3456433" cy="108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>
              <a:spcBef>
                <a:spcPts val="200"/>
              </a:spcBef>
              <a:defRPr sz="15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Контроль ядерного топлива необходим для оценки герметичности твэлов, выгорания топлива и появления продуктов деления в технологических средах.</a:t>
            </a:r>
          </a:p>
        </p:txBody>
      </p:sp>
      <p:sp>
        <p:nvSpPr>
          <p:cNvPr id="152" name="TextBox 11"/>
          <p:cNvSpPr txBox="1"/>
          <p:nvPr/>
        </p:nvSpPr>
        <p:spPr>
          <a:xfrm>
            <a:off x="5084064" y="2514600"/>
            <a:ext cx="3227833" cy="1280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/>
          <a:p>
            <a:pPr>
              <a:spcBef>
                <a:spcPts val="200"/>
              </a:spcBef>
              <a:defRPr sz="14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 нейтронные измерения связаны с мощностью и выгоранием;</a:t>
            </a:r>
          </a:p>
          <a:p>
            <a:pPr>
              <a:spcBef>
                <a:spcPts val="200"/>
              </a:spcBef>
              <a:defRPr sz="14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 гамма-спектрометрия показывает радионуклидный состав;</a:t>
            </a:r>
          </a:p>
          <a:p>
            <a:pPr>
              <a:spcBef>
                <a:spcPts val="200"/>
              </a:spcBef>
              <a:defRPr sz="1400">
                <a:solidFill>
                  <a:srgbClr val="10101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 совместный анализ повышает достоверность диагностики.</a:t>
            </a:r>
          </a:p>
        </p:txBody>
      </p:sp>
      <p:sp>
        <p:nvSpPr>
          <p:cNvPr id="153" name="Rounded Rectangle 12"/>
          <p:cNvSpPr/>
          <p:nvPr/>
        </p:nvSpPr>
        <p:spPr>
          <a:xfrm>
            <a:off x="914400" y="4892040"/>
            <a:ext cx="7315200" cy="502921"/>
          </a:xfrm>
          <a:prstGeom prst="roundRect">
            <a:avLst>
              <a:gd name="adj" fmla="val 16667"/>
            </a:avLst>
          </a:prstGeom>
          <a:solidFill>
            <a:srgbClr val="161F77"/>
          </a:solidFill>
          <a:ln>
            <a:solidFill>
              <a:srgbClr val="161F77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4" name="TextBox 13"/>
          <p:cNvSpPr txBox="1"/>
          <p:nvPr/>
        </p:nvSpPr>
        <p:spPr>
          <a:xfrm>
            <a:off x="1060703" y="5047488"/>
            <a:ext cx="7022594" cy="152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4" tIns="9144" rIns="9144" bIns="9144">
            <a:spAutoFit/>
          </a:bodyPr>
          <a:lstStyle>
            <a:lvl1pPr algn="ctr">
              <a:spcBef>
                <a:spcPts val="200"/>
              </a:spcBef>
              <a:defRPr b="1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Итог: состояние топлива оценивается не по одному признаку, а по совокупности нейтронных и гамма-сигналов.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484">
              <a:defRPr b="1" sz="3783"/>
            </a:lvl1pPr>
          </a:lstStyle>
          <a:p>
            <a:pPr/>
            <a:r>
              <a:t>Мониторинг и диагностика ядерных реакторов</a:t>
            </a:r>
          </a:p>
        </p:txBody>
      </p:sp>
      <p:sp>
        <p:nvSpPr>
          <p:cNvPr id="157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700"/>
            </a:pPr>
            <a:r>
              <a:t>Мониторинг – это проактивный процесс. Он включает в себя наблюдение и поверку качества  такие важные компоненты, как сигнализации и отчетность.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700"/>
            </a:pPr>
            <a:r>
              <a:t>Диагностика</a:t>
            </a:r>
            <a:r>
              <a:t> </a:t>
            </a:r>
            <a:r>
              <a:t>– это процесс, основанный на реагировании. Он помогает распознавать, обнаруживать и классифицировать неисправности и потенциальные риски для безопасности.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700"/>
            </a:pPr>
            <a:r>
              <a:t>В процессе мониторинга и диагностики ядерных реакторов применяются разнообразные способы и технологии, которые дают возможность отслеживать состояние техники и процессов.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