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Montserrat SemiBold"/>
      <p:regular r:id="rId16"/>
      <p:bold r:id="rId17"/>
      <p:italic r:id="rId18"/>
      <p:boldItalic r:id="rId19"/>
    </p:embeddedFont>
    <p:embeddedFont>
      <p:font typeface="Montserrat"/>
      <p:regular r:id="rId20"/>
      <p:bold r:id="rId21"/>
      <p:italic r:id="rId22"/>
      <p:boldItalic r:id="rId23"/>
    </p:embeddedFont>
    <p:embeddedFont>
      <p:font typeface="Montserrat Medium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regular.fntdata"/><Relationship Id="rId22" Type="http://schemas.openxmlformats.org/officeDocument/2006/relationships/font" Target="fonts/Montserrat-italic.fntdata"/><Relationship Id="rId21" Type="http://schemas.openxmlformats.org/officeDocument/2006/relationships/font" Target="fonts/Montserrat-bold.fntdata"/><Relationship Id="rId24" Type="http://schemas.openxmlformats.org/officeDocument/2006/relationships/font" Target="fonts/MontserratMedium-regular.fntdata"/><Relationship Id="rId23" Type="http://schemas.openxmlformats.org/officeDocument/2006/relationships/font" Target="fonts/Montserrat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Medium-italic.fntdata"/><Relationship Id="rId25" Type="http://schemas.openxmlformats.org/officeDocument/2006/relationships/font" Target="fonts/MontserratMedium-bold.fntdata"/><Relationship Id="rId27" Type="http://schemas.openxmlformats.org/officeDocument/2006/relationships/font" Target="fonts/MontserratMedium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MontserratSemiBold-bold.fntdata"/><Relationship Id="rId16" Type="http://schemas.openxmlformats.org/officeDocument/2006/relationships/font" Target="fonts/MontserratSemiBold-regular.fntdata"/><Relationship Id="rId19" Type="http://schemas.openxmlformats.org/officeDocument/2006/relationships/font" Target="fonts/MontserratSemiBold-boldItalic.fntdata"/><Relationship Id="rId18" Type="http://schemas.openxmlformats.org/officeDocument/2006/relationships/font" Target="fonts/MontserratSemiBold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b3832fe90a_0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3b3832fe90a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b3832fe90a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b3832fe90a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b3832fe90a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b3832fe90a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e45d02bef0_0_1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e45d02bef0_0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e45d02bef0_0_2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e45d02bef0_0_2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e45d02bef0_0_3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e45d02bef0_0_3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e45d02bef0_0_4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e45d02bef0_0_4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e45d02bef0_0_4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e45d02bef0_0_4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b3832fe90a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b3832fe90a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13.jpg"/><Relationship Id="rId5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Relationship Id="rId4" Type="http://schemas.openxmlformats.org/officeDocument/2006/relationships/image" Target="../media/image9.png"/><Relationship Id="rId5" Type="http://schemas.openxmlformats.org/officeDocument/2006/relationships/image" Target="../media/image1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Relationship Id="rId4" Type="http://schemas.openxmlformats.org/officeDocument/2006/relationships/image" Target="../media/image11.png"/><Relationship Id="rId5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Relationship Id="rId4" Type="http://schemas.openxmlformats.org/officeDocument/2006/relationships/image" Target="../media/image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0" y="371350"/>
            <a:ext cx="9144000" cy="1397700"/>
          </a:xfrm>
          <a:prstGeom prst="rect">
            <a:avLst/>
          </a:prstGeom>
          <a:solidFill>
            <a:schemeClr val="lt1"/>
          </a:solidFill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000">
                <a:solidFill>
                  <a:srgbClr val="1E4844"/>
                </a:solidFill>
                <a:latin typeface="Montserrat"/>
                <a:ea typeface="Montserrat"/>
                <a:cs typeface="Montserrat"/>
                <a:sym typeface="Montserrat"/>
              </a:rPr>
              <a:t>Моделирование кластера нейтринного телескопа Baikal-GVD </a:t>
            </a:r>
            <a:endParaRPr sz="2000">
              <a:solidFill>
                <a:srgbClr val="1E484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000">
                <a:solidFill>
                  <a:srgbClr val="1E4844"/>
                </a:solidFill>
                <a:latin typeface="Montserrat"/>
                <a:ea typeface="Montserrat"/>
                <a:cs typeface="Montserrat"/>
                <a:sym typeface="Montserrat"/>
              </a:rPr>
              <a:t>с использованием пакета компьютерного моделирования Geant4</a:t>
            </a:r>
            <a:endParaRPr sz="2000">
              <a:solidFill>
                <a:srgbClr val="1E484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880">
              <a:solidFill>
                <a:srgbClr val="1E484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55" name="Google Shape;55;p13"/>
          <p:cNvCxnSpPr/>
          <p:nvPr/>
        </p:nvCxnSpPr>
        <p:spPr>
          <a:xfrm flipH="1" rot="10800000">
            <a:off x="23400" y="1510025"/>
            <a:ext cx="9097200" cy="11100"/>
          </a:xfrm>
          <a:prstGeom prst="straightConnector1">
            <a:avLst/>
          </a:prstGeom>
          <a:noFill/>
          <a:ln cap="flat" cmpd="sng" w="38100">
            <a:solidFill>
              <a:srgbClr val="1E484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6" name="Google Shape;56;p13"/>
          <p:cNvSpPr txBox="1"/>
          <p:nvPr/>
        </p:nvSpPr>
        <p:spPr>
          <a:xfrm>
            <a:off x="115200" y="1769050"/>
            <a:ext cx="6392400" cy="32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1E4844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АФ НИЯУ МИФИ</a:t>
            </a:r>
            <a:endParaRPr sz="1800">
              <a:solidFill>
                <a:srgbClr val="1E4844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>
                <a:solidFill>
                  <a:srgbClr val="1E4844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Студент: </a:t>
            </a:r>
            <a:r>
              <a:rPr lang="ru" sz="1800">
                <a:solidFill>
                  <a:srgbClr val="1E4844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Громов Тимур, Б23-182</a:t>
            </a:r>
            <a:endParaRPr sz="1800">
              <a:solidFill>
                <a:srgbClr val="1E4844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1E4844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Научный руководитель: Дмитриева А. Н.</a:t>
            </a:r>
            <a:endParaRPr sz="1600">
              <a:solidFill>
                <a:srgbClr val="1E4844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1E4844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1E4844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1E4844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Москва</a:t>
            </a:r>
            <a:r>
              <a:rPr lang="ru" sz="1600">
                <a:solidFill>
                  <a:srgbClr val="1E4844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, 2026</a:t>
            </a:r>
            <a:endParaRPr sz="1600">
              <a:solidFill>
                <a:srgbClr val="1E4844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7" name="Google Shape;57;p13" title="мифи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07600" y="2399464"/>
            <a:ext cx="1986975" cy="198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2"/>
          <p:cNvSpPr txBox="1"/>
          <p:nvPr>
            <p:ph type="title"/>
          </p:nvPr>
        </p:nvSpPr>
        <p:spPr>
          <a:xfrm>
            <a:off x="2509200" y="2285400"/>
            <a:ext cx="4125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ru" sz="2520">
                <a:solidFill>
                  <a:srgbClr val="1E4844"/>
                </a:solidFill>
                <a:latin typeface="Montserrat"/>
                <a:ea typeface="Montserrat"/>
                <a:cs typeface="Montserrat"/>
                <a:sym typeface="Montserrat"/>
              </a:rPr>
              <a:t>Спасибо за внимание!</a:t>
            </a:r>
            <a:endParaRPr b="1" sz="2520">
              <a:solidFill>
                <a:srgbClr val="1E484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76" name="Google Shape;176;p22"/>
          <p:cNvCxnSpPr/>
          <p:nvPr/>
        </p:nvCxnSpPr>
        <p:spPr>
          <a:xfrm flipH="1" rot="10800000">
            <a:off x="2542350" y="2285400"/>
            <a:ext cx="4059300" cy="11100"/>
          </a:xfrm>
          <a:prstGeom prst="straightConnector1">
            <a:avLst/>
          </a:prstGeom>
          <a:noFill/>
          <a:ln cap="flat" cmpd="sng" w="28575">
            <a:solidFill>
              <a:srgbClr val="1E484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7" name="Google Shape;177;p22"/>
          <p:cNvCxnSpPr/>
          <p:nvPr/>
        </p:nvCxnSpPr>
        <p:spPr>
          <a:xfrm flipH="1" rot="10800000">
            <a:off x="2542350" y="2858100"/>
            <a:ext cx="4059300" cy="11100"/>
          </a:xfrm>
          <a:prstGeom prst="straightConnector1">
            <a:avLst/>
          </a:prstGeom>
          <a:noFill/>
          <a:ln cap="flat" cmpd="sng" w="28575">
            <a:solidFill>
              <a:srgbClr val="1E4844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13950" y="811913"/>
            <a:ext cx="9116100" cy="74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1700">
                <a:solidFill>
                  <a:srgbClr val="1E4844"/>
                </a:solidFill>
                <a:latin typeface="Montserrat"/>
                <a:ea typeface="Montserrat"/>
                <a:cs typeface="Montserrat"/>
                <a:sym typeface="Montserrat"/>
              </a:rPr>
              <a:t>Baikal Gigaton Volume Detector (Baikal-GVD) – действующий нейтринный телескоп размером 0.8 км</a:t>
            </a:r>
            <a:r>
              <a:rPr baseline="30000" lang="ru" sz="1700">
                <a:solidFill>
                  <a:srgbClr val="1E4844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r>
              <a:rPr lang="ru" sz="1700">
                <a:solidFill>
                  <a:srgbClr val="1E4844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1700">
              <a:solidFill>
                <a:srgbClr val="1E484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3" name="Google Shape;63;p14"/>
          <p:cNvSpPr/>
          <p:nvPr/>
        </p:nvSpPr>
        <p:spPr>
          <a:xfrm>
            <a:off x="0" y="0"/>
            <a:ext cx="9144000" cy="779100"/>
          </a:xfrm>
          <a:prstGeom prst="rect">
            <a:avLst/>
          </a:prstGeom>
          <a:solidFill>
            <a:srgbClr val="1E4844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Введение</a:t>
            </a:r>
            <a:endParaRPr sz="25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0" y="1694825"/>
            <a:ext cx="4719000" cy="33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1700">
                <a:solidFill>
                  <a:srgbClr val="1E4844"/>
                </a:solidFill>
                <a:latin typeface="Montserrat"/>
                <a:ea typeface="Montserrat"/>
                <a:cs typeface="Montserrat"/>
                <a:sym typeface="Montserrat"/>
              </a:rPr>
              <a:t>Целью </a:t>
            </a:r>
            <a:r>
              <a:rPr lang="ru" sz="1700">
                <a:solidFill>
                  <a:srgbClr val="1E4844"/>
                </a:solidFill>
                <a:latin typeface="Montserrat"/>
                <a:ea typeface="Montserrat"/>
                <a:cs typeface="Montserrat"/>
                <a:sym typeface="Montserrat"/>
              </a:rPr>
              <a:t>данной работы является реализация полноценной компьютерной модели кластера нейтринного телескопа Baikal-GVD в пакете Geant4 с последующей проверкой ее работоспособности и дальнейшего использования для оценки влияния рассеяния света на точность реконструкции событий.</a:t>
            </a:r>
            <a:endParaRPr sz="2000">
              <a:solidFill>
                <a:schemeClr val="dk2"/>
              </a:solidFill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8437725" y="4682300"/>
            <a:ext cx="646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1E4844"/>
                </a:solidFill>
                <a:latin typeface="Montserrat"/>
                <a:ea typeface="Montserrat"/>
                <a:cs typeface="Montserrat"/>
                <a:sym typeface="Montserrat"/>
              </a:rPr>
              <a:t>1/8</a:t>
            </a:r>
            <a:endParaRPr b="1" sz="1800">
              <a:solidFill>
                <a:srgbClr val="1E484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6" name="Google Shape;66;p14" title="Байкал(2026).jpg"/>
          <p:cNvPicPr preferRelativeResize="0"/>
          <p:nvPr/>
        </p:nvPicPr>
        <p:blipFill rotWithShape="1">
          <a:blip r:embed="rId3">
            <a:alphaModFix/>
          </a:blip>
          <a:srcRect b="2127" l="0" r="980" t="2934"/>
          <a:stretch/>
        </p:blipFill>
        <p:spPr>
          <a:xfrm>
            <a:off x="4876125" y="1694825"/>
            <a:ext cx="4125901" cy="2879926"/>
          </a:xfrm>
          <a:prstGeom prst="rect">
            <a:avLst/>
          </a:prstGeom>
          <a:solidFill>
            <a:srgbClr val="1E4844"/>
          </a:solidFill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idx="1" type="body"/>
          </p:nvPr>
        </p:nvSpPr>
        <p:spPr>
          <a:xfrm>
            <a:off x="0" y="779100"/>
            <a:ext cx="9144000" cy="85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1500">
                <a:solidFill>
                  <a:srgbClr val="1E4844"/>
                </a:solidFill>
                <a:latin typeface="Montserrat"/>
                <a:ea typeface="Montserrat"/>
                <a:cs typeface="Montserrat"/>
                <a:sym typeface="Montserrat"/>
              </a:rPr>
              <a:t>В рамках данной работы была получена модель оптического модуля, проведена ее </a:t>
            </a:r>
            <a:r>
              <a:rPr lang="ru" sz="1500">
                <a:solidFill>
                  <a:srgbClr val="1E4844"/>
                </a:solidFill>
                <a:latin typeface="Montserrat"/>
                <a:ea typeface="Montserrat"/>
                <a:cs typeface="Montserrat"/>
                <a:sym typeface="Montserrat"/>
              </a:rPr>
              <a:t>оптимизация.</a:t>
            </a:r>
            <a:r>
              <a:rPr lang="ru" sz="1500">
                <a:solidFill>
                  <a:srgbClr val="1E4844"/>
                </a:solidFill>
                <a:latin typeface="Montserrat"/>
                <a:ea typeface="Montserrat"/>
                <a:cs typeface="Montserrat"/>
                <a:sym typeface="Montserrat"/>
              </a:rPr>
              <a:t> Для проверки промоделирован отклик ОМ при светодиодной подсветке.</a:t>
            </a:r>
            <a:endParaRPr sz="1500">
              <a:solidFill>
                <a:srgbClr val="1E484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2" name="Google Shape;72;p15"/>
          <p:cNvSpPr/>
          <p:nvPr/>
        </p:nvSpPr>
        <p:spPr>
          <a:xfrm>
            <a:off x="0" y="0"/>
            <a:ext cx="9144000" cy="779100"/>
          </a:xfrm>
          <a:prstGeom prst="rect">
            <a:avLst/>
          </a:prstGeom>
          <a:solidFill>
            <a:srgbClr val="1E4844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Модель оптического модуля</a:t>
            </a:r>
            <a:endParaRPr sz="25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3" name="Google Shape;73;p15"/>
          <p:cNvSpPr txBox="1"/>
          <p:nvPr/>
        </p:nvSpPr>
        <p:spPr>
          <a:xfrm>
            <a:off x="8400700" y="4682300"/>
            <a:ext cx="683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1E4844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r>
              <a:rPr b="1" lang="ru" sz="1800">
                <a:solidFill>
                  <a:srgbClr val="1E4844"/>
                </a:solidFill>
                <a:latin typeface="Montserrat"/>
                <a:ea typeface="Montserrat"/>
                <a:cs typeface="Montserrat"/>
                <a:sym typeface="Montserrat"/>
              </a:rPr>
              <a:t>/8</a:t>
            </a:r>
            <a:endParaRPr b="1" sz="1800">
              <a:solidFill>
                <a:srgbClr val="1E484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4" name="Google Shape;74;p15"/>
          <p:cNvSpPr txBox="1"/>
          <p:nvPr/>
        </p:nvSpPr>
        <p:spPr>
          <a:xfrm>
            <a:off x="58300" y="4859328"/>
            <a:ext cx="2094000" cy="2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56350" lIns="56350" spcFirstLastPara="1" rIns="56350" wrap="square" tIns="5635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740">
              <a:solidFill>
                <a:srgbClr val="1E484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5" name="Google Shape;75;p15" title="Снимок экрана от 2026-03-30 19-18-39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583" y="3145337"/>
            <a:ext cx="2320067" cy="175762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6" name="Google Shape;76;p15"/>
          <p:cNvCxnSpPr/>
          <p:nvPr/>
        </p:nvCxnSpPr>
        <p:spPr>
          <a:xfrm flipH="1">
            <a:off x="1368393" y="3515523"/>
            <a:ext cx="391800" cy="614100"/>
          </a:xfrm>
          <a:prstGeom prst="straightConnector1">
            <a:avLst/>
          </a:prstGeom>
          <a:noFill/>
          <a:ln cap="flat" cmpd="sng" w="5875">
            <a:solidFill>
              <a:srgbClr val="FFFFF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77" name="Google Shape;77;p15"/>
          <p:cNvSpPr txBox="1"/>
          <p:nvPr/>
        </p:nvSpPr>
        <p:spPr>
          <a:xfrm>
            <a:off x="1736462" y="3341717"/>
            <a:ext cx="510300" cy="2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56350" lIns="56350" spcFirstLastPara="1" rIns="56350" wrap="square" tIns="5635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ФЭУ</a:t>
            </a:r>
            <a:endParaRPr sz="100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78" name="Google Shape;78;p15"/>
          <p:cNvCxnSpPr/>
          <p:nvPr/>
        </p:nvCxnSpPr>
        <p:spPr>
          <a:xfrm flipH="1" rot="10800000">
            <a:off x="747096" y="4505971"/>
            <a:ext cx="262200" cy="148500"/>
          </a:xfrm>
          <a:prstGeom prst="straightConnector1">
            <a:avLst/>
          </a:prstGeom>
          <a:noFill/>
          <a:ln cap="flat" cmpd="sng" w="5875">
            <a:solidFill>
              <a:srgbClr val="FFFFF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79" name="Google Shape;79;p15"/>
          <p:cNvSpPr txBox="1"/>
          <p:nvPr/>
        </p:nvSpPr>
        <p:spPr>
          <a:xfrm>
            <a:off x="335455" y="4622030"/>
            <a:ext cx="1401000" cy="2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56350" lIns="56350" spcFirstLastPara="1" rIns="56350" wrap="square" tIns="5635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Оптический гель</a:t>
            </a:r>
            <a:endParaRPr sz="100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80" name="Google Shape;80;p15"/>
          <p:cNvCxnSpPr/>
          <p:nvPr/>
        </p:nvCxnSpPr>
        <p:spPr>
          <a:xfrm>
            <a:off x="490498" y="3360085"/>
            <a:ext cx="393600" cy="672900"/>
          </a:xfrm>
          <a:prstGeom prst="straightConnector1">
            <a:avLst/>
          </a:prstGeom>
          <a:noFill/>
          <a:ln cap="flat" cmpd="sng" w="5875">
            <a:solidFill>
              <a:srgbClr val="FFFFF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81" name="Google Shape;81;p15"/>
          <p:cNvSpPr txBox="1"/>
          <p:nvPr/>
        </p:nvSpPr>
        <p:spPr>
          <a:xfrm>
            <a:off x="76458" y="3121314"/>
            <a:ext cx="1603500" cy="2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56350" lIns="56350" spcFirstLastPara="1" rIns="56350" wrap="square" tIns="5635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Пермаллоевый экран</a:t>
            </a:r>
            <a:endParaRPr sz="100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2" name="Google Shape;82;p15" title="Угловая зависимость с ошибками(увел)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31625" y="1507575"/>
            <a:ext cx="4212373" cy="3268051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5"/>
          <p:cNvSpPr txBox="1"/>
          <p:nvPr/>
        </p:nvSpPr>
        <p:spPr>
          <a:xfrm>
            <a:off x="7839600" y="3379100"/>
            <a:ext cx="13044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" sz="1300">
                <a:solidFill>
                  <a:srgbClr val="1E4844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r>
              <a:rPr b="1" baseline="-25000" i="1" lang="ru" sz="1300">
                <a:solidFill>
                  <a:srgbClr val="1E4844"/>
                </a:solidFill>
                <a:latin typeface="Montserrat"/>
                <a:ea typeface="Montserrat"/>
                <a:cs typeface="Montserrat"/>
                <a:sym typeface="Montserrat"/>
              </a:rPr>
              <a:t>ф</a:t>
            </a:r>
            <a:r>
              <a:rPr b="1" i="1" lang="ru" sz="1300">
                <a:solidFill>
                  <a:srgbClr val="1E484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ru" sz="1300">
                <a:solidFill>
                  <a:srgbClr val="1E4844"/>
                </a:solidFill>
                <a:latin typeface="Montserrat"/>
                <a:ea typeface="Montserrat"/>
                <a:cs typeface="Montserrat"/>
                <a:sym typeface="Montserrat"/>
              </a:rPr>
              <a:t>= 2.67 эВ</a:t>
            </a:r>
            <a:endParaRPr b="1" sz="1300">
              <a:solidFill>
                <a:srgbClr val="1E484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" sz="1300">
                <a:solidFill>
                  <a:srgbClr val="1E4844"/>
                </a:solidFill>
                <a:latin typeface="Montserrat"/>
                <a:ea typeface="Montserrat"/>
                <a:cs typeface="Montserrat"/>
                <a:sym typeface="Montserrat"/>
              </a:rPr>
              <a:t>L </a:t>
            </a:r>
            <a:r>
              <a:rPr b="1" lang="ru" sz="1300">
                <a:solidFill>
                  <a:srgbClr val="1E4844"/>
                </a:solidFill>
                <a:latin typeface="Montserrat"/>
                <a:ea typeface="Montserrat"/>
                <a:cs typeface="Montserrat"/>
                <a:sym typeface="Montserrat"/>
              </a:rPr>
              <a:t>= 3 м</a:t>
            </a:r>
            <a:endParaRPr b="1" sz="1300">
              <a:solidFill>
                <a:srgbClr val="1E484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4" name="Google Shape;84;p15" title="Baikal_module_сut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7612" y="1528375"/>
            <a:ext cx="2094000" cy="1572157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5"/>
          <p:cNvSpPr txBox="1"/>
          <p:nvPr>
            <p:ph idx="1" type="body"/>
          </p:nvPr>
        </p:nvSpPr>
        <p:spPr>
          <a:xfrm>
            <a:off x="2106050" y="1601400"/>
            <a:ext cx="2978700" cy="30804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rgbClr val="1E4844"/>
                </a:solidFill>
                <a:latin typeface="Montserrat"/>
                <a:ea typeface="Montserrat"/>
                <a:cs typeface="Montserrat"/>
                <a:sym typeface="Montserrat"/>
              </a:rPr>
              <a:t>Параметры запуска фотонов идентичны реальному эксперименту.</a:t>
            </a:r>
            <a:endParaRPr sz="1500">
              <a:solidFill>
                <a:srgbClr val="1E484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500">
                <a:solidFill>
                  <a:srgbClr val="1E4844"/>
                </a:solidFill>
                <a:latin typeface="Montserrat"/>
                <a:ea typeface="Montserrat"/>
                <a:cs typeface="Montserrat"/>
                <a:sym typeface="Montserrat"/>
              </a:rPr>
              <a:t>Угол 0</a:t>
            </a:r>
            <a:r>
              <a:rPr baseline="30000" lang="ru" sz="1500">
                <a:solidFill>
                  <a:srgbClr val="1E4844"/>
                </a:solidFill>
                <a:latin typeface="Montserrat"/>
                <a:ea typeface="Montserrat"/>
                <a:cs typeface="Montserrat"/>
                <a:sym typeface="Montserrat"/>
              </a:rPr>
              <a:t>о</a:t>
            </a:r>
            <a:r>
              <a:rPr lang="ru" sz="1500">
                <a:solidFill>
                  <a:srgbClr val="1E4844"/>
                </a:solidFill>
                <a:latin typeface="Montserrat"/>
                <a:ea typeface="Montserrat"/>
                <a:cs typeface="Montserrat"/>
                <a:sym typeface="Montserrat"/>
              </a:rPr>
              <a:t> соответствует нормальному падению фотонов на фотокатод, на это значение проводилась нормировка графика.</a:t>
            </a:r>
            <a:endParaRPr sz="1500">
              <a:solidFill>
                <a:srgbClr val="1E484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 txBox="1"/>
          <p:nvPr>
            <p:ph idx="1" type="body"/>
          </p:nvPr>
        </p:nvSpPr>
        <p:spPr>
          <a:xfrm>
            <a:off x="112100" y="1013850"/>
            <a:ext cx="5134200" cy="136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rgbClr val="1E4844"/>
                </a:solidFill>
                <a:latin typeface="Montserrat"/>
                <a:ea typeface="Montserrat"/>
                <a:cs typeface="Montserrat"/>
                <a:sym typeface="Montserrat"/>
              </a:rPr>
              <a:t>В ходе работы была создана модель полноценного кластера эксперимента Baikal-GVD.</a:t>
            </a:r>
            <a:endParaRPr sz="1500">
              <a:solidFill>
                <a:srgbClr val="1E484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500">
              <a:solidFill>
                <a:srgbClr val="1E484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1" name="Google Shape;91;p16"/>
          <p:cNvSpPr/>
          <p:nvPr/>
        </p:nvSpPr>
        <p:spPr>
          <a:xfrm>
            <a:off x="0" y="0"/>
            <a:ext cx="9144000" cy="871500"/>
          </a:xfrm>
          <a:prstGeom prst="rect">
            <a:avLst/>
          </a:prstGeom>
          <a:solidFill>
            <a:srgbClr val="1E4844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Реализация модели кластера</a:t>
            </a:r>
            <a:endParaRPr sz="25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2" name="Google Shape;9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4856150" y="857575"/>
            <a:ext cx="5145425" cy="3430275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6"/>
          <p:cNvSpPr txBox="1"/>
          <p:nvPr/>
        </p:nvSpPr>
        <p:spPr>
          <a:xfrm>
            <a:off x="8437725" y="4683725"/>
            <a:ext cx="706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r>
              <a:rPr b="1" lang="ru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/8</a:t>
            </a:r>
            <a:endParaRPr b="1"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4" name="Google Shape;94;p16"/>
          <p:cNvSpPr txBox="1"/>
          <p:nvPr/>
        </p:nvSpPr>
        <p:spPr>
          <a:xfrm>
            <a:off x="112100" y="2387875"/>
            <a:ext cx="5440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95" name="Google Shape;95;p16"/>
          <p:cNvSpPr txBox="1"/>
          <p:nvPr/>
        </p:nvSpPr>
        <p:spPr>
          <a:xfrm>
            <a:off x="5754900" y="4729925"/>
            <a:ext cx="1147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 </a:t>
            </a:r>
            <a:r>
              <a:rPr lang="ru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= 150 ГэВ</a:t>
            </a: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6" name="Google Shape;96;p16"/>
          <p:cNvSpPr txBox="1"/>
          <p:nvPr/>
        </p:nvSpPr>
        <p:spPr>
          <a:xfrm>
            <a:off x="112100" y="2019650"/>
            <a:ext cx="4162800" cy="24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rgbClr val="1E4844"/>
                </a:solidFill>
                <a:latin typeface="Montserrat"/>
                <a:ea typeface="Montserrat"/>
                <a:cs typeface="Montserrat"/>
                <a:sym typeface="Montserrat"/>
              </a:rPr>
              <a:t>К</a:t>
            </a:r>
            <a:r>
              <a:rPr lang="ru" sz="1500">
                <a:solidFill>
                  <a:srgbClr val="1E4844"/>
                </a:solidFill>
                <a:latin typeface="Montserrat"/>
                <a:ea typeface="Montserrat"/>
                <a:cs typeface="Montserrat"/>
                <a:sym typeface="Montserrat"/>
              </a:rPr>
              <a:t>ластер представляет объединение из 8 вертикальных гирлянд:</a:t>
            </a:r>
            <a:endParaRPr sz="1500">
              <a:solidFill>
                <a:srgbClr val="1E484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E4844"/>
              </a:buClr>
              <a:buSzPts val="1500"/>
              <a:buFont typeface="Montserrat"/>
              <a:buChar char="●"/>
            </a:pPr>
            <a:r>
              <a:rPr lang="ru" sz="1500">
                <a:solidFill>
                  <a:srgbClr val="1E4844"/>
                </a:solidFill>
                <a:latin typeface="Montserrat"/>
                <a:ea typeface="Montserrat"/>
                <a:cs typeface="Montserrat"/>
                <a:sym typeface="Montserrat"/>
              </a:rPr>
              <a:t>Одна гирлянда в центре, 7 в углах правильного семиугольника</a:t>
            </a:r>
            <a:endParaRPr sz="1500">
              <a:solidFill>
                <a:srgbClr val="1E484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E4844"/>
              </a:buClr>
              <a:buSzPts val="1500"/>
              <a:buFont typeface="Montserrat"/>
              <a:buChar char="●"/>
            </a:pPr>
            <a:r>
              <a:rPr lang="ru" sz="1500">
                <a:solidFill>
                  <a:srgbClr val="1E4844"/>
                </a:solidFill>
                <a:latin typeface="Montserrat"/>
                <a:ea typeface="Montserrat"/>
                <a:cs typeface="Montserrat"/>
                <a:sym typeface="Montserrat"/>
              </a:rPr>
              <a:t>Каждая гирлянда состоит из 36 ОМ </a:t>
            </a:r>
            <a:endParaRPr sz="1500">
              <a:solidFill>
                <a:srgbClr val="1E484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E4844"/>
              </a:buClr>
              <a:buSzPts val="1500"/>
              <a:buFont typeface="Montserrat"/>
              <a:buChar char="●"/>
            </a:pPr>
            <a:r>
              <a:rPr lang="ru" sz="1500">
                <a:solidFill>
                  <a:srgbClr val="1E4844"/>
                </a:solidFill>
                <a:latin typeface="Montserrat"/>
                <a:ea typeface="Montserrat"/>
                <a:cs typeface="Montserrat"/>
                <a:sym typeface="Montserrat"/>
              </a:rPr>
              <a:t>Расстояние между соседними ОМ 15 метров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/>
          <p:nvPr/>
        </p:nvSpPr>
        <p:spPr>
          <a:xfrm>
            <a:off x="2915675" y="1282350"/>
            <a:ext cx="1307400" cy="3847500"/>
          </a:xfrm>
          <a:prstGeom prst="ellipse">
            <a:avLst/>
          </a:prstGeom>
          <a:noFill/>
          <a:ln cap="flat" cmpd="sng" w="9425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0475" lIns="90475" spcFirstLastPara="1" rIns="90475" wrap="square" tIns="904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85"/>
          </a:p>
        </p:txBody>
      </p:sp>
      <p:sp>
        <p:nvSpPr>
          <p:cNvPr id="102" name="Google Shape;102;p17"/>
          <p:cNvSpPr/>
          <p:nvPr/>
        </p:nvSpPr>
        <p:spPr>
          <a:xfrm>
            <a:off x="0" y="0"/>
            <a:ext cx="9144000" cy="649500"/>
          </a:xfrm>
          <a:prstGeom prst="rect">
            <a:avLst/>
          </a:prstGeom>
          <a:solidFill>
            <a:srgbClr val="1E4844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Моделирование работы </a:t>
            </a:r>
            <a:r>
              <a:rPr lang="ru" sz="2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кластера</a:t>
            </a:r>
            <a:endParaRPr sz="2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3" name="Google Shape;103;p17"/>
          <p:cNvSpPr txBox="1"/>
          <p:nvPr/>
        </p:nvSpPr>
        <p:spPr>
          <a:xfrm>
            <a:off x="8407925" y="4682300"/>
            <a:ext cx="676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1E4844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r>
              <a:rPr b="1" lang="ru" sz="1800">
                <a:solidFill>
                  <a:srgbClr val="1E4844"/>
                </a:solidFill>
                <a:latin typeface="Montserrat"/>
                <a:ea typeface="Montserrat"/>
                <a:cs typeface="Montserrat"/>
                <a:sym typeface="Montserrat"/>
              </a:rPr>
              <a:t>/8</a:t>
            </a:r>
            <a:endParaRPr b="1" sz="1800">
              <a:solidFill>
                <a:srgbClr val="1E484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04" name="Google Shape;104;p17"/>
          <p:cNvCxnSpPr/>
          <p:nvPr/>
        </p:nvCxnSpPr>
        <p:spPr>
          <a:xfrm>
            <a:off x="4451725" y="1246325"/>
            <a:ext cx="0" cy="3646200"/>
          </a:xfrm>
          <a:prstGeom prst="straightConnector1">
            <a:avLst/>
          </a:prstGeom>
          <a:noFill/>
          <a:ln cap="flat" cmpd="sng" w="19050">
            <a:solidFill>
              <a:srgbClr val="1E4844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05" name="Google Shape;105;p17" title="схема.drawi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5484" y="1371019"/>
            <a:ext cx="2519195" cy="254498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6" name="Google Shape;106;p17"/>
          <p:cNvCxnSpPr/>
          <p:nvPr/>
        </p:nvCxnSpPr>
        <p:spPr>
          <a:xfrm rot="10800000">
            <a:off x="3878540" y="2021680"/>
            <a:ext cx="0" cy="764700"/>
          </a:xfrm>
          <a:prstGeom prst="straightConnector1">
            <a:avLst/>
          </a:prstGeom>
          <a:noFill/>
          <a:ln cap="flat" cmpd="sng" w="1885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07" name="Google Shape;107;p17"/>
          <p:cNvSpPr txBox="1"/>
          <p:nvPr/>
        </p:nvSpPr>
        <p:spPr>
          <a:xfrm>
            <a:off x="3878550" y="1946163"/>
            <a:ext cx="292500" cy="2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z</a:t>
            </a:r>
            <a:endParaRPr sz="180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cxnSp>
        <p:nvCxnSpPr>
          <p:cNvPr id="108" name="Google Shape;108;p17"/>
          <p:cNvCxnSpPr/>
          <p:nvPr/>
        </p:nvCxnSpPr>
        <p:spPr>
          <a:xfrm rot="10800000">
            <a:off x="1655013" y="2029575"/>
            <a:ext cx="0" cy="5706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9" name="Google Shape;109;p17"/>
          <p:cNvCxnSpPr/>
          <p:nvPr/>
        </p:nvCxnSpPr>
        <p:spPr>
          <a:xfrm>
            <a:off x="1655013" y="2600175"/>
            <a:ext cx="6765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10" name="Google Shape;110;p17"/>
          <p:cNvSpPr txBox="1"/>
          <p:nvPr/>
        </p:nvSpPr>
        <p:spPr>
          <a:xfrm>
            <a:off x="2039025" y="2531063"/>
            <a:ext cx="292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x</a:t>
            </a:r>
            <a:endParaRPr sz="120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11" name="Google Shape;111;p17"/>
          <p:cNvSpPr txBox="1"/>
          <p:nvPr/>
        </p:nvSpPr>
        <p:spPr>
          <a:xfrm>
            <a:off x="1424238" y="1874438"/>
            <a:ext cx="292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y</a:t>
            </a:r>
            <a:endParaRPr sz="120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12" name="Google Shape;112;p17"/>
          <p:cNvSpPr/>
          <p:nvPr/>
        </p:nvSpPr>
        <p:spPr>
          <a:xfrm>
            <a:off x="1466875" y="1376300"/>
            <a:ext cx="416400" cy="4155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13" name="Google Shape;113;p17"/>
          <p:cNvCxnSpPr>
            <a:stCxn id="112" idx="6"/>
          </p:cNvCxnSpPr>
          <p:nvPr/>
        </p:nvCxnSpPr>
        <p:spPr>
          <a:xfrm>
            <a:off x="1883275" y="1584050"/>
            <a:ext cx="1368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14" name="Google Shape;114;p17" title="гирлянда_центр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38051" y="1370252"/>
            <a:ext cx="292165" cy="3590808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7"/>
          <p:cNvSpPr txBox="1"/>
          <p:nvPr/>
        </p:nvSpPr>
        <p:spPr>
          <a:xfrm>
            <a:off x="2874565" y="2786367"/>
            <a:ext cx="5583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0475" lIns="90475" spcFirstLastPara="1" rIns="90475" wrap="square" tIns="904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583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μ</a:t>
            </a:r>
            <a:endParaRPr b="1" sz="1583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6" name="Google Shape;116;p17"/>
          <p:cNvSpPr txBox="1"/>
          <p:nvPr/>
        </p:nvSpPr>
        <p:spPr>
          <a:xfrm>
            <a:off x="0" y="3895104"/>
            <a:ext cx="3141000" cy="12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0475" lIns="90475" spcFirstLastPara="1" rIns="90475" wrap="square" tIns="90475">
            <a:spAutoFit/>
          </a:bodyPr>
          <a:lstStyle/>
          <a:p>
            <a:pPr indent="0" lvl="0" marL="0" rtl="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88"/>
              <a:buFont typeface="Arial"/>
              <a:buNone/>
            </a:pPr>
            <a:r>
              <a:t/>
            </a:r>
            <a:endParaRPr sz="1682">
              <a:solidFill>
                <a:srgbClr val="1E4844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ctr">
              <a:lnSpc>
                <a:spcPct val="80000"/>
              </a:lnSpc>
              <a:spcBef>
                <a:spcPts val="1187"/>
              </a:spcBef>
              <a:spcAft>
                <a:spcPts val="0"/>
              </a:spcAft>
              <a:buNone/>
            </a:pPr>
            <a:r>
              <a:rPr i="1" lang="ru" sz="1088">
                <a:solidFill>
                  <a:srgbClr val="1E4844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Т</a:t>
            </a:r>
            <a:r>
              <a:rPr lang="ru" sz="1088">
                <a:solidFill>
                  <a:srgbClr val="1E4844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= 150 ГэВ, </a:t>
            </a:r>
            <a:r>
              <a:rPr i="1" lang="ru" sz="1088">
                <a:solidFill>
                  <a:srgbClr val="1E4844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Х</a:t>
            </a:r>
            <a:r>
              <a:rPr lang="ru" sz="1088">
                <a:solidFill>
                  <a:srgbClr val="1E4844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= -150 м, </a:t>
            </a:r>
            <a:endParaRPr sz="1088">
              <a:solidFill>
                <a:srgbClr val="1E4844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ctr">
              <a:lnSpc>
                <a:spcPct val="80000"/>
              </a:lnSpc>
              <a:spcBef>
                <a:spcPts val="1187"/>
              </a:spcBef>
              <a:spcAft>
                <a:spcPts val="0"/>
              </a:spcAft>
              <a:buNone/>
            </a:pPr>
            <a:r>
              <a:rPr lang="ru" sz="1088">
                <a:solidFill>
                  <a:srgbClr val="1E4844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шаг — 2 метра по оси у, </a:t>
            </a:r>
            <a:endParaRPr sz="1088">
              <a:solidFill>
                <a:srgbClr val="1E4844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ctr">
              <a:lnSpc>
                <a:spcPct val="80000"/>
              </a:lnSpc>
              <a:spcBef>
                <a:spcPts val="1187"/>
              </a:spcBef>
              <a:spcAft>
                <a:spcPts val="1187"/>
              </a:spcAft>
              <a:buNone/>
            </a:pPr>
            <a:r>
              <a:rPr lang="ru" sz="1088">
                <a:solidFill>
                  <a:srgbClr val="1E4844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1000 событий на одно расстояние </a:t>
            </a:r>
            <a:endParaRPr sz="1088">
              <a:solidFill>
                <a:srgbClr val="1E4844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cxnSp>
        <p:nvCxnSpPr>
          <p:cNvPr id="117" name="Google Shape;117;p17"/>
          <p:cNvCxnSpPr/>
          <p:nvPr/>
        </p:nvCxnSpPr>
        <p:spPr>
          <a:xfrm flipH="1" rot="10800000">
            <a:off x="1173750" y="2664425"/>
            <a:ext cx="439500" cy="810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8" name="Google Shape;118;p17"/>
          <p:cNvSpPr txBox="1"/>
          <p:nvPr/>
        </p:nvSpPr>
        <p:spPr>
          <a:xfrm rot="-3757381">
            <a:off x="995609" y="2771781"/>
            <a:ext cx="757432" cy="35409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rgbClr val="1E4844"/>
                </a:solidFill>
                <a:latin typeface="Montserrat"/>
                <a:ea typeface="Montserrat"/>
                <a:cs typeface="Montserrat"/>
                <a:sym typeface="Montserrat"/>
              </a:rPr>
              <a:t>60 м</a:t>
            </a:r>
            <a:endParaRPr sz="1100">
              <a:solidFill>
                <a:srgbClr val="1E484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9" name="Google Shape;119;p17"/>
          <p:cNvSpPr txBox="1"/>
          <p:nvPr/>
        </p:nvSpPr>
        <p:spPr>
          <a:xfrm rot="-2049">
            <a:off x="3140876" y="3452773"/>
            <a:ext cx="503400" cy="35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0475" lIns="90475" spcFirstLastPara="1" rIns="90475" wrap="square" tIns="904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88">
                <a:solidFill>
                  <a:srgbClr val="1E4844"/>
                </a:solidFill>
                <a:latin typeface="Montserrat"/>
                <a:ea typeface="Montserrat"/>
                <a:cs typeface="Montserrat"/>
                <a:sym typeface="Montserrat"/>
              </a:rPr>
              <a:t>15 м</a:t>
            </a:r>
            <a:endParaRPr sz="1088">
              <a:solidFill>
                <a:srgbClr val="1E484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20" name="Google Shape;120;p17"/>
          <p:cNvCxnSpPr/>
          <p:nvPr/>
        </p:nvCxnSpPr>
        <p:spPr>
          <a:xfrm>
            <a:off x="3153850" y="3165650"/>
            <a:ext cx="435000" cy="0"/>
          </a:xfrm>
          <a:prstGeom prst="straightConnector1">
            <a:avLst/>
          </a:prstGeom>
          <a:noFill/>
          <a:ln cap="flat" cmpd="sng" w="19050">
            <a:solidFill>
              <a:srgbClr val="1E484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1" name="Google Shape;121;p17"/>
          <p:cNvSpPr/>
          <p:nvPr/>
        </p:nvSpPr>
        <p:spPr>
          <a:xfrm>
            <a:off x="3069275" y="3082250"/>
            <a:ext cx="168900" cy="166800"/>
          </a:xfrm>
          <a:prstGeom prst="ellipse">
            <a:avLst/>
          </a:prstGeom>
          <a:noFill/>
          <a:ln cap="flat" cmpd="sng" w="19050">
            <a:solidFill>
              <a:srgbClr val="1E484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22" name="Google Shape;122;p17"/>
          <p:cNvCxnSpPr>
            <a:stCxn id="121" idx="1"/>
            <a:endCxn id="121" idx="5"/>
          </p:cNvCxnSpPr>
          <p:nvPr/>
        </p:nvCxnSpPr>
        <p:spPr>
          <a:xfrm>
            <a:off x="3094010" y="3106677"/>
            <a:ext cx="119400" cy="117900"/>
          </a:xfrm>
          <a:prstGeom prst="straightConnector1">
            <a:avLst/>
          </a:prstGeom>
          <a:noFill/>
          <a:ln cap="flat" cmpd="sng" w="19050">
            <a:solidFill>
              <a:srgbClr val="1E484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3" name="Google Shape;123;p17"/>
          <p:cNvCxnSpPr>
            <a:stCxn id="121" idx="3"/>
            <a:endCxn id="121" idx="7"/>
          </p:cNvCxnSpPr>
          <p:nvPr/>
        </p:nvCxnSpPr>
        <p:spPr>
          <a:xfrm flipH="1" rot="10800000">
            <a:off x="3094010" y="3106723"/>
            <a:ext cx="119400" cy="117900"/>
          </a:xfrm>
          <a:prstGeom prst="straightConnector1">
            <a:avLst/>
          </a:prstGeom>
          <a:noFill/>
          <a:ln cap="flat" cmpd="sng" w="19050">
            <a:solidFill>
              <a:srgbClr val="1E484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4" name="Google Shape;124;p17"/>
          <p:cNvSpPr txBox="1"/>
          <p:nvPr/>
        </p:nvSpPr>
        <p:spPr>
          <a:xfrm>
            <a:off x="3174100" y="2892425"/>
            <a:ext cx="3945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rgbClr val="1E4844"/>
                </a:solidFill>
                <a:latin typeface="Montserrat"/>
                <a:ea typeface="Montserrat"/>
                <a:cs typeface="Montserrat"/>
                <a:sym typeface="Montserrat"/>
              </a:rPr>
              <a:t>  y</a:t>
            </a:r>
            <a:endParaRPr sz="1100">
              <a:solidFill>
                <a:srgbClr val="1E484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5" name="Google Shape;125;p17"/>
          <p:cNvSpPr txBox="1"/>
          <p:nvPr/>
        </p:nvSpPr>
        <p:spPr>
          <a:xfrm>
            <a:off x="172950" y="1343700"/>
            <a:ext cx="12513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100">
                <a:solidFill>
                  <a:srgbClr val="1E4844"/>
                </a:solidFill>
                <a:latin typeface="Montserrat"/>
                <a:ea typeface="Montserrat"/>
                <a:cs typeface="Montserrat"/>
                <a:sym typeface="Montserrat"/>
              </a:rPr>
              <a:t>Вид сверху</a:t>
            </a:r>
            <a:endParaRPr b="1" sz="1000">
              <a:solidFill>
                <a:srgbClr val="1E484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6" name="Google Shape;126;p17"/>
          <p:cNvSpPr txBox="1"/>
          <p:nvPr/>
        </p:nvSpPr>
        <p:spPr>
          <a:xfrm>
            <a:off x="3815562" y="1138525"/>
            <a:ext cx="747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100">
                <a:solidFill>
                  <a:srgbClr val="1E4844"/>
                </a:solidFill>
                <a:latin typeface="Montserrat"/>
                <a:ea typeface="Montserrat"/>
                <a:cs typeface="Montserrat"/>
                <a:sym typeface="Montserrat"/>
              </a:rPr>
              <a:t>Вид сбоку</a:t>
            </a:r>
            <a:endParaRPr b="1" sz="1000">
              <a:solidFill>
                <a:srgbClr val="1E484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27" name="Google Shape;127;p17"/>
          <p:cNvCxnSpPr/>
          <p:nvPr/>
        </p:nvCxnSpPr>
        <p:spPr>
          <a:xfrm>
            <a:off x="172950" y="1801125"/>
            <a:ext cx="0" cy="2231100"/>
          </a:xfrm>
          <a:prstGeom prst="straightConnector1">
            <a:avLst/>
          </a:prstGeom>
          <a:noFill/>
          <a:ln cap="flat" cmpd="sng" w="19050">
            <a:solidFill>
              <a:srgbClr val="1E484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8" name="Google Shape;128;p17"/>
          <p:cNvCxnSpPr/>
          <p:nvPr/>
        </p:nvCxnSpPr>
        <p:spPr>
          <a:xfrm>
            <a:off x="181475" y="2533025"/>
            <a:ext cx="536400" cy="0"/>
          </a:xfrm>
          <a:prstGeom prst="straightConnector1">
            <a:avLst/>
          </a:prstGeom>
          <a:noFill/>
          <a:ln cap="flat" cmpd="sng" w="19050">
            <a:solidFill>
              <a:srgbClr val="1E4844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29" name="Google Shape;129;p17"/>
          <p:cNvSpPr txBox="1"/>
          <p:nvPr/>
        </p:nvSpPr>
        <p:spPr>
          <a:xfrm>
            <a:off x="490175" y="2120588"/>
            <a:ext cx="3000000" cy="4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58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μ</a:t>
            </a:r>
            <a:endParaRPr/>
          </a:p>
        </p:txBody>
      </p:sp>
      <p:pic>
        <p:nvPicPr>
          <p:cNvPr id="130" name="Google Shape;130;p17" title="Триггер с погрешностями(1000)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69306" y="1153425"/>
            <a:ext cx="4674696" cy="3646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7"/>
          <p:cNvSpPr txBox="1"/>
          <p:nvPr/>
        </p:nvSpPr>
        <p:spPr>
          <a:xfrm>
            <a:off x="0" y="633275"/>
            <a:ext cx="9144000" cy="64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600">
                <a:solidFill>
                  <a:srgbClr val="1E4844"/>
                </a:solidFill>
                <a:latin typeface="Montserrat"/>
                <a:ea typeface="Montserrat"/>
                <a:cs typeface="Montserrat"/>
                <a:sym typeface="Montserrat"/>
              </a:rPr>
              <a:t>Триггер считается сработавшим, если в одной секции сигнал был зареги-</a:t>
            </a:r>
            <a:endParaRPr sz="1600">
              <a:solidFill>
                <a:srgbClr val="1E484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600">
                <a:solidFill>
                  <a:srgbClr val="1E4844"/>
                </a:solidFill>
                <a:latin typeface="Montserrat"/>
                <a:ea typeface="Montserrat"/>
                <a:cs typeface="Montserrat"/>
                <a:sym typeface="Montserrat"/>
              </a:rPr>
              <a:t>стрирован двумя соседними ОМ</a:t>
            </a:r>
            <a:endParaRPr sz="1600">
              <a:solidFill>
                <a:srgbClr val="1E484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18"/>
          <p:cNvSpPr txBox="1"/>
          <p:nvPr>
            <p:ph idx="1" type="body"/>
          </p:nvPr>
        </p:nvSpPr>
        <p:spPr>
          <a:xfrm>
            <a:off x="0" y="1411625"/>
            <a:ext cx="9144000" cy="337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>
                <a:solidFill>
                  <a:srgbClr val="1E4844"/>
                </a:solidFill>
                <a:latin typeface="Montserrat"/>
                <a:ea typeface="Montserrat"/>
                <a:cs typeface="Montserrat"/>
                <a:sym typeface="Montserrat"/>
              </a:rPr>
              <a:t>Программа была переключена в многопоточный режим выполнения. </a:t>
            </a:r>
            <a:endParaRPr sz="1700">
              <a:solidFill>
                <a:srgbClr val="1E484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700">
                <a:solidFill>
                  <a:srgbClr val="1E4844"/>
                </a:solidFill>
                <a:latin typeface="Montserrat"/>
                <a:ea typeface="Montserrat"/>
                <a:cs typeface="Montserrat"/>
                <a:sym typeface="Montserrat"/>
              </a:rPr>
              <a:t>Для предотвращения конфликтов при одновременной записи реализованы механизмы синхронизации и разделение данных на потоковые и общие. </a:t>
            </a:r>
            <a:endParaRPr sz="1700">
              <a:solidFill>
                <a:srgbClr val="1E484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700">
                <a:solidFill>
                  <a:srgbClr val="1E4844"/>
                </a:solidFill>
                <a:latin typeface="Montserrat"/>
                <a:ea typeface="Montserrat"/>
                <a:cs typeface="Montserrat"/>
                <a:sym typeface="Montserrat"/>
              </a:rPr>
              <a:t>При использовании 6 вычислительных ядер было достигнуто ускорение в </a:t>
            </a:r>
            <a:endParaRPr sz="1700">
              <a:solidFill>
                <a:srgbClr val="1E484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700">
                <a:solidFill>
                  <a:srgbClr val="1E4844"/>
                </a:solidFill>
                <a:latin typeface="Montserrat"/>
                <a:ea typeface="Montserrat"/>
                <a:cs typeface="Montserrat"/>
                <a:sym typeface="Montserrat"/>
              </a:rPr>
              <a:t>2.5–3 раза по сравнению с последовательной версией программы.</a:t>
            </a:r>
            <a:endParaRPr sz="1700">
              <a:solidFill>
                <a:srgbClr val="1E484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1E484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600">
              <a:solidFill>
                <a:srgbClr val="1E484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8" name="Google Shape;138;p18"/>
          <p:cNvSpPr/>
          <p:nvPr/>
        </p:nvSpPr>
        <p:spPr>
          <a:xfrm>
            <a:off x="0" y="0"/>
            <a:ext cx="9144000" cy="1152600"/>
          </a:xfrm>
          <a:prstGeom prst="rect">
            <a:avLst/>
          </a:prstGeom>
          <a:solidFill>
            <a:srgbClr val="1E4844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Переход на многопоточный расчет</a:t>
            </a:r>
            <a:endParaRPr sz="25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9" name="Google Shape;139;p18"/>
          <p:cNvSpPr txBox="1"/>
          <p:nvPr/>
        </p:nvSpPr>
        <p:spPr>
          <a:xfrm>
            <a:off x="8382850" y="4682300"/>
            <a:ext cx="701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1E4844"/>
                </a:solidFill>
                <a:latin typeface="Montserrat"/>
                <a:ea typeface="Montserrat"/>
                <a:cs typeface="Montserrat"/>
                <a:sym typeface="Montserrat"/>
              </a:rPr>
              <a:t>5/8</a:t>
            </a:r>
            <a:endParaRPr b="1" sz="1800">
              <a:solidFill>
                <a:srgbClr val="1E484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1E484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9"/>
          <p:cNvSpPr txBox="1"/>
          <p:nvPr>
            <p:ph idx="1" type="body"/>
          </p:nvPr>
        </p:nvSpPr>
        <p:spPr>
          <a:xfrm>
            <a:off x="4241650" y="814850"/>
            <a:ext cx="4842900" cy="56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rgbClr val="1E4844"/>
                </a:solidFill>
                <a:latin typeface="Montserrat"/>
                <a:ea typeface="Montserrat"/>
                <a:cs typeface="Montserrat"/>
                <a:sym typeface="Montserrat"/>
              </a:rPr>
              <a:t>где:</a:t>
            </a:r>
            <a:endParaRPr sz="1500">
              <a:solidFill>
                <a:srgbClr val="1E484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lnSpc>
                <a:spcPct val="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500">
                <a:solidFill>
                  <a:srgbClr val="1E4844"/>
                </a:solidFill>
                <a:latin typeface="Montserrat"/>
                <a:ea typeface="Montserrat"/>
                <a:cs typeface="Montserrat"/>
                <a:sym typeface="Montserrat"/>
              </a:rPr>
              <a:t>g = 0.88 – индикатриса рассеяния</a:t>
            </a:r>
            <a:endParaRPr sz="1600">
              <a:solidFill>
                <a:srgbClr val="1E484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5" name="Google Shape;145;p19"/>
          <p:cNvSpPr/>
          <p:nvPr/>
        </p:nvSpPr>
        <p:spPr>
          <a:xfrm>
            <a:off x="0" y="0"/>
            <a:ext cx="9144000" cy="769800"/>
          </a:xfrm>
          <a:prstGeom prst="rect">
            <a:avLst/>
          </a:prstGeom>
          <a:solidFill>
            <a:srgbClr val="1E4844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Рассеяние света</a:t>
            </a:r>
            <a:endParaRPr sz="25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6" name="Google Shape;146;p19"/>
          <p:cNvSpPr txBox="1"/>
          <p:nvPr/>
        </p:nvSpPr>
        <p:spPr>
          <a:xfrm>
            <a:off x="8382850" y="4682300"/>
            <a:ext cx="701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1E4844"/>
                </a:solidFill>
                <a:latin typeface="Montserrat"/>
                <a:ea typeface="Montserrat"/>
                <a:cs typeface="Montserrat"/>
                <a:sym typeface="Montserrat"/>
              </a:rPr>
              <a:t>6</a:t>
            </a:r>
            <a:r>
              <a:rPr b="1" lang="ru" sz="1800">
                <a:solidFill>
                  <a:srgbClr val="1E4844"/>
                </a:solidFill>
                <a:latin typeface="Montserrat"/>
                <a:ea typeface="Montserrat"/>
                <a:cs typeface="Montserrat"/>
                <a:sym typeface="Montserrat"/>
              </a:rPr>
              <a:t>/8</a:t>
            </a:r>
            <a:endParaRPr b="1" sz="1800">
              <a:solidFill>
                <a:srgbClr val="1E484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7" name="Google Shape;147;p19" title="График длины рассеяния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812" y="2018287"/>
            <a:ext cx="3876149" cy="303685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8" name="Google Shape;148;p19"/>
          <p:cNvGrpSpPr/>
          <p:nvPr/>
        </p:nvGrpSpPr>
        <p:grpSpPr>
          <a:xfrm>
            <a:off x="152400" y="814850"/>
            <a:ext cx="3952976" cy="1440950"/>
            <a:chOff x="4879325" y="1656675"/>
            <a:chExt cx="3952976" cy="1440950"/>
          </a:xfrm>
        </p:grpSpPr>
        <p:pic>
          <p:nvPicPr>
            <p:cNvPr id="149" name="Google Shape;149;p19"/>
            <p:cNvPicPr preferRelativeResize="0"/>
            <p:nvPr/>
          </p:nvPicPr>
          <p:blipFill rotWithShape="1">
            <a:blip r:embed="rId4">
              <a:alphaModFix/>
            </a:blip>
            <a:srcRect b="0" l="2315" r="0" t="22390"/>
            <a:stretch/>
          </p:blipFill>
          <p:spPr>
            <a:xfrm>
              <a:off x="4879325" y="1656675"/>
              <a:ext cx="3952976" cy="928125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pic>
        <p:sp>
          <p:nvSpPr>
            <p:cNvPr id="150" name="Google Shape;150;p19"/>
            <p:cNvSpPr txBox="1"/>
            <p:nvPr/>
          </p:nvSpPr>
          <p:spPr>
            <a:xfrm>
              <a:off x="5355813" y="2543525"/>
              <a:ext cx="30000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ru" sz="1200">
                  <a:solidFill>
                    <a:srgbClr val="1E4844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Ф</a:t>
              </a:r>
              <a:r>
                <a:rPr i="1" lang="ru" sz="1200">
                  <a:solidFill>
                    <a:srgbClr val="1E4844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азовая функция Хеньи–Гринстейна</a:t>
              </a:r>
              <a:endParaRPr i="1" sz="1200">
                <a:solidFill>
                  <a:srgbClr val="1E4844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</p:grpSp>
      <p:sp>
        <p:nvSpPr>
          <p:cNvPr id="151" name="Google Shape;151;p19"/>
          <p:cNvSpPr txBox="1"/>
          <p:nvPr>
            <p:ph idx="1" type="body"/>
          </p:nvPr>
        </p:nvSpPr>
        <p:spPr>
          <a:xfrm>
            <a:off x="4241650" y="1429300"/>
            <a:ext cx="4902300" cy="109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1E484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1E484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600">
              <a:solidFill>
                <a:srgbClr val="1E484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2" name="Google Shape;152;p19" title="Вероятность по углу(обрез)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81676" y="2018270"/>
            <a:ext cx="3952973" cy="30745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20"/>
          <p:cNvSpPr/>
          <p:nvPr/>
        </p:nvSpPr>
        <p:spPr>
          <a:xfrm>
            <a:off x="0" y="0"/>
            <a:ext cx="9144000" cy="1152600"/>
          </a:xfrm>
          <a:prstGeom prst="rect">
            <a:avLst/>
          </a:prstGeom>
          <a:solidFill>
            <a:srgbClr val="1E4844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Рассеяние света</a:t>
            </a:r>
            <a:endParaRPr sz="25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9" name="Google Shape;159;p20"/>
          <p:cNvSpPr txBox="1"/>
          <p:nvPr/>
        </p:nvSpPr>
        <p:spPr>
          <a:xfrm>
            <a:off x="8382850" y="4682300"/>
            <a:ext cx="701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1E4844"/>
                </a:solidFill>
                <a:latin typeface="Montserrat"/>
                <a:ea typeface="Montserrat"/>
                <a:cs typeface="Montserrat"/>
                <a:sym typeface="Montserrat"/>
              </a:rPr>
              <a:t>7</a:t>
            </a:r>
            <a:r>
              <a:rPr b="1" lang="ru" sz="1800">
                <a:solidFill>
                  <a:srgbClr val="1E4844"/>
                </a:solidFill>
                <a:latin typeface="Montserrat"/>
                <a:ea typeface="Montserrat"/>
                <a:cs typeface="Montserrat"/>
                <a:sym typeface="Montserrat"/>
              </a:rPr>
              <a:t>/8</a:t>
            </a:r>
            <a:endParaRPr b="1" sz="1800">
              <a:solidFill>
                <a:srgbClr val="1E484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60" name="Google Shape;160;p20" title="Схема для амплитуды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2400" y="1295000"/>
            <a:ext cx="3955863" cy="2872993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0"/>
          <p:cNvSpPr txBox="1"/>
          <p:nvPr/>
        </p:nvSpPr>
        <p:spPr>
          <a:xfrm>
            <a:off x="792716" y="4209492"/>
            <a:ext cx="28152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81100" lIns="81100" spcFirstLastPara="1" rIns="81100" wrap="square" tIns="81100">
            <a:sp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1064"/>
              </a:spcAft>
              <a:buNone/>
            </a:pPr>
            <a:r>
              <a:rPr i="1" lang="ru" sz="1255">
                <a:solidFill>
                  <a:srgbClr val="1E4844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Схема, проведенного моделирования </a:t>
            </a:r>
            <a:endParaRPr i="1" sz="1255">
              <a:solidFill>
                <a:srgbClr val="1E4844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62" name="Google Shape;162;p20" title="График амплитуды с погрешностями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30675" y="1295000"/>
            <a:ext cx="4444366" cy="3234899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0"/>
          <p:cNvSpPr txBox="1"/>
          <p:nvPr/>
        </p:nvSpPr>
        <p:spPr>
          <a:xfrm>
            <a:off x="7780150" y="3434800"/>
            <a:ext cx="13044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" sz="1300">
                <a:solidFill>
                  <a:srgbClr val="1E4844"/>
                </a:solidFill>
                <a:latin typeface="Montserrat"/>
                <a:ea typeface="Montserrat"/>
                <a:cs typeface="Montserrat"/>
                <a:sym typeface="Montserrat"/>
              </a:rPr>
              <a:t>Т</a:t>
            </a:r>
            <a:r>
              <a:rPr b="1" baseline="-25000" i="1" lang="ru" sz="1300">
                <a:solidFill>
                  <a:srgbClr val="1E4844"/>
                </a:solidFill>
                <a:latin typeface="Montserrat"/>
                <a:ea typeface="Montserrat"/>
                <a:cs typeface="Montserrat"/>
                <a:sym typeface="Montserrat"/>
              </a:rPr>
              <a:t>μ</a:t>
            </a:r>
            <a:r>
              <a:rPr b="1" i="1" lang="ru" sz="1300">
                <a:solidFill>
                  <a:srgbClr val="1E484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ru" sz="1300">
                <a:solidFill>
                  <a:srgbClr val="1E4844"/>
                </a:solidFill>
                <a:latin typeface="Montserrat"/>
                <a:ea typeface="Montserrat"/>
                <a:cs typeface="Montserrat"/>
                <a:sym typeface="Montserrat"/>
              </a:rPr>
              <a:t>= 150 ГэВ</a:t>
            </a:r>
            <a:endParaRPr b="1" sz="1300">
              <a:solidFill>
                <a:srgbClr val="1E484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1"/>
          <p:cNvSpPr txBox="1"/>
          <p:nvPr>
            <p:ph idx="1" type="body"/>
          </p:nvPr>
        </p:nvSpPr>
        <p:spPr>
          <a:xfrm>
            <a:off x="64750" y="427400"/>
            <a:ext cx="9144000" cy="404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1E484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1E4844"/>
              </a:buClr>
              <a:buSzPts val="1500"/>
              <a:buFont typeface="Montserrat"/>
              <a:buChar char="●"/>
            </a:pPr>
            <a:r>
              <a:rPr lang="ru" sz="1500">
                <a:solidFill>
                  <a:srgbClr val="1E4844"/>
                </a:solidFill>
                <a:latin typeface="Montserrat"/>
                <a:ea typeface="Montserrat"/>
                <a:cs typeface="Montserrat"/>
                <a:sym typeface="Montserrat"/>
              </a:rPr>
              <a:t>Изучена структура и задачи нейтринного телескопа Baikal-GVD. Изучен принцип работы ОМ</a:t>
            </a:r>
            <a:endParaRPr sz="1500">
              <a:solidFill>
                <a:srgbClr val="1E484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E4844"/>
              </a:buClr>
              <a:buSzPts val="1500"/>
              <a:buFont typeface="Montserrat"/>
              <a:buChar char="●"/>
            </a:pPr>
            <a:r>
              <a:rPr lang="ru" sz="1500">
                <a:solidFill>
                  <a:srgbClr val="1E4844"/>
                </a:solidFill>
                <a:latin typeface="Montserrat"/>
                <a:ea typeface="Montserrat"/>
                <a:cs typeface="Montserrat"/>
                <a:sym typeface="Montserrat"/>
              </a:rPr>
              <a:t>Получена модель ОМ в Geant4. Подтверждена работоспособность модели, также проведена ее оптимизация.</a:t>
            </a:r>
            <a:endParaRPr sz="1500">
              <a:solidFill>
                <a:srgbClr val="1E484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E4844"/>
              </a:buClr>
              <a:buSzPts val="1500"/>
              <a:buFont typeface="Montserrat"/>
              <a:buChar char="●"/>
            </a:pPr>
            <a:r>
              <a:rPr lang="ru" sz="1500">
                <a:solidFill>
                  <a:srgbClr val="1E4844"/>
                </a:solidFill>
                <a:latin typeface="Montserrat"/>
                <a:ea typeface="Montserrat"/>
                <a:cs typeface="Montserrat"/>
                <a:sym typeface="Montserrat"/>
              </a:rPr>
              <a:t>Реализована модель полноценного кластера НТ Baikal-GVD. Проведено моделирование срабатывания триггера кластера.</a:t>
            </a:r>
            <a:endParaRPr sz="1500">
              <a:solidFill>
                <a:srgbClr val="1E484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E4844"/>
              </a:buClr>
              <a:buSzPts val="1500"/>
              <a:buFont typeface="Montserrat"/>
              <a:buChar char="●"/>
            </a:pPr>
            <a:r>
              <a:rPr lang="ru" sz="1500">
                <a:solidFill>
                  <a:srgbClr val="1E4844"/>
                </a:solidFill>
                <a:latin typeface="Montserrat"/>
                <a:ea typeface="Montserrat"/>
                <a:cs typeface="Montserrat"/>
                <a:sym typeface="Montserrat"/>
              </a:rPr>
              <a:t>Осуществлен перевод программы на многопоточное вычисление.</a:t>
            </a:r>
            <a:endParaRPr sz="1500">
              <a:solidFill>
                <a:srgbClr val="1E484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E4844"/>
              </a:buClr>
              <a:buSzPts val="1500"/>
              <a:buFont typeface="Montserrat"/>
              <a:buChar char="●"/>
            </a:pPr>
            <a:r>
              <a:rPr lang="ru" sz="1500">
                <a:solidFill>
                  <a:srgbClr val="1E4844"/>
                </a:solidFill>
                <a:latin typeface="Montserrat"/>
                <a:ea typeface="Montserrat"/>
                <a:cs typeface="Montserrat"/>
                <a:sym typeface="Montserrat"/>
              </a:rPr>
              <a:t>Получены первые результаты анализа влияния рассеяния света на регистрацию событий. Модель будет развиваться в этом направлении и будет использована для более детального анализа данных установки.</a:t>
            </a:r>
            <a:endParaRPr sz="1500">
              <a:solidFill>
                <a:srgbClr val="1E484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9" name="Google Shape;169;p21"/>
          <p:cNvSpPr/>
          <p:nvPr/>
        </p:nvSpPr>
        <p:spPr>
          <a:xfrm>
            <a:off x="0" y="0"/>
            <a:ext cx="9144000" cy="806700"/>
          </a:xfrm>
          <a:prstGeom prst="rect">
            <a:avLst/>
          </a:prstGeom>
          <a:solidFill>
            <a:srgbClr val="1E4844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Выводы:</a:t>
            </a:r>
            <a:endParaRPr sz="25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0" name="Google Shape;170;p21"/>
          <p:cNvSpPr txBox="1"/>
          <p:nvPr/>
        </p:nvSpPr>
        <p:spPr>
          <a:xfrm>
            <a:off x="8345200" y="4682300"/>
            <a:ext cx="739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1E4844"/>
                </a:solidFill>
                <a:latin typeface="Montserrat"/>
                <a:ea typeface="Montserrat"/>
                <a:cs typeface="Montserrat"/>
                <a:sym typeface="Montserrat"/>
              </a:rPr>
              <a:t>8</a:t>
            </a:r>
            <a:r>
              <a:rPr b="1" lang="ru" sz="1800">
                <a:solidFill>
                  <a:srgbClr val="1E4844"/>
                </a:solidFill>
                <a:latin typeface="Montserrat"/>
                <a:ea typeface="Montserrat"/>
                <a:cs typeface="Montserrat"/>
                <a:sym typeface="Montserrat"/>
              </a:rPr>
              <a:t>/8</a:t>
            </a:r>
            <a:endParaRPr b="1" sz="1800">
              <a:solidFill>
                <a:srgbClr val="1E484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