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16"/>
  </p:notesMasterIdLst>
  <p:sldIdLst>
    <p:sldId id="256" r:id="rId2"/>
    <p:sldId id="257" r:id="rId3"/>
    <p:sldId id="268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3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" y="1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Екатерина Карпова" userId="17ff00ccb5fa2b0c" providerId="LiveId" clId="{AB95C058-29CF-4136-8CF2-2BEF956FEB9A}"/>
    <pc:docChg chg="custSel addSld modSld">
      <pc:chgData name="Екатерина Карпова" userId="17ff00ccb5fa2b0c" providerId="LiveId" clId="{AB95C058-29CF-4136-8CF2-2BEF956FEB9A}" dt="2026-05-28T03:35:38.858" v="316" actId="14100"/>
      <pc:docMkLst>
        <pc:docMk/>
      </pc:docMkLst>
      <pc:sldChg chg="addSp delSp modSp mod">
        <pc:chgData name="Екатерина Карпова" userId="17ff00ccb5fa2b0c" providerId="LiveId" clId="{AB95C058-29CF-4136-8CF2-2BEF956FEB9A}" dt="2026-05-28T02:47:10.641" v="310" actId="14100"/>
        <pc:sldMkLst>
          <pc:docMk/>
          <pc:sldMk cId="3958277689" sldId="261"/>
        </pc:sldMkLst>
        <pc:spChg chg="add mod">
          <ac:chgData name="Екатерина Карпова" userId="17ff00ccb5fa2b0c" providerId="LiveId" clId="{AB95C058-29CF-4136-8CF2-2BEF956FEB9A}" dt="2026-05-27T11:26:15.774" v="108" actId="1076"/>
          <ac:spMkLst>
            <pc:docMk/>
            <pc:sldMk cId="3958277689" sldId="261"/>
            <ac:spMk id="4" creationId="{15F39E98-99DF-FFFF-A8A8-13C0D81C44AD}"/>
          </ac:spMkLst>
        </pc:spChg>
        <pc:spChg chg="add del mod">
          <ac:chgData name="Екатерина Карпова" userId="17ff00ccb5fa2b0c" providerId="LiveId" clId="{AB95C058-29CF-4136-8CF2-2BEF956FEB9A}" dt="2026-05-28T02:46:26.969" v="301"/>
          <ac:spMkLst>
            <pc:docMk/>
            <pc:sldMk cId="3958277689" sldId="261"/>
            <ac:spMk id="8" creationId="{2596A49A-FA41-AA94-18F4-EDD08DD68C27}"/>
          </ac:spMkLst>
        </pc:spChg>
        <pc:spChg chg="add del mod">
          <ac:chgData name="Екатерина Карпова" userId="17ff00ccb5fa2b0c" providerId="LiveId" clId="{AB95C058-29CF-4136-8CF2-2BEF956FEB9A}" dt="2026-05-28T02:46:51.368" v="304" actId="22"/>
          <ac:spMkLst>
            <pc:docMk/>
            <pc:sldMk cId="3958277689" sldId="261"/>
            <ac:spMk id="11" creationId="{8D612AC6-9A9C-069A-0F92-8722DFB56FFC}"/>
          </ac:spMkLst>
        </pc:spChg>
        <pc:picChg chg="add mod modCrop">
          <ac:chgData name="Екатерина Карпова" userId="17ff00ccb5fa2b0c" providerId="LiveId" clId="{AB95C058-29CF-4136-8CF2-2BEF956FEB9A}" dt="2026-05-28T02:42:36.900" v="299" actId="1076"/>
          <ac:picMkLst>
            <pc:docMk/>
            <pc:sldMk cId="3958277689" sldId="261"/>
            <ac:picMk id="5" creationId="{9A9C01AC-DD16-8838-8B6A-AF7FFA7D069B}"/>
          </ac:picMkLst>
        </pc:picChg>
        <pc:picChg chg="del">
          <ac:chgData name="Екатерина Карпова" userId="17ff00ccb5fa2b0c" providerId="LiveId" clId="{AB95C058-29CF-4136-8CF2-2BEF956FEB9A}" dt="2026-05-28T02:46:24.146" v="300" actId="21"/>
          <ac:picMkLst>
            <pc:docMk/>
            <pc:sldMk cId="3958277689" sldId="261"/>
            <ac:picMk id="6" creationId="{C3EC4DE6-3194-FC72-53FA-7B25A6C313D4}"/>
          </ac:picMkLst>
        </pc:picChg>
        <pc:picChg chg="add del mod">
          <ac:chgData name="Екатерина Карпова" userId="17ff00ccb5fa2b0c" providerId="LiveId" clId="{AB95C058-29CF-4136-8CF2-2BEF956FEB9A}" dt="2026-05-28T02:46:31.726" v="303" actId="21"/>
          <ac:picMkLst>
            <pc:docMk/>
            <pc:sldMk cId="3958277689" sldId="261"/>
            <ac:picMk id="9" creationId="{93FEA165-67E5-0E11-A245-1CD4C2C4BE7B}"/>
          </ac:picMkLst>
        </pc:picChg>
        <pc:picChg chg="mod">
          <ac:chgData name="Екатерина Карпова" userId="17ff00ccb5fa2b0c" providerId="LiveId" clId="{AB95C058-29CF-4136-8CF2-2BEF956FEB9A}" dt="2026-05-28T02:47:10.641" v="310" actId="14100"/>
          <ac:picMkLst>
            <pc:docMk/>
            <pc:sldMk cId="3958277689" sldId="261"/>
            <ac:picMk id="13" creationId="{1FE63137-0EA6-564B-780A-4717CE69AA4F}"/>
          </ac:picMkLst>
        </pc:picChg>
        <pc:picChg chg="add mod ord">
          <ac:chgData name="Екатерина Карпова" userId="17ff00ccb5fa2b0c" providerId="LiveId" clId="{AB95C058-29CF-4136-8CF2-2BEF956FEB9A}" dt="2026-05-28T02:47:05.953" v="309" actId="1076"/>
          <ac:picMkLst>
            <pc:docMk/>
            <pc:sldMk cId="3958277689" sldId="261"/>
            <ac:picMk id="14" creationId="{CDCC7923-6486-B9F1-8824-36FF4D98730D}"/>
          </ac:picMkLst>
        </pc:picChg>
      </pc:sldChg>
      <pc:sldChg chg="addSp delSp modSp mod">
        <pc:chgData name="Екатерина Карпова" userId="17ff00ccb5fa2b0c" providerId="LiveId" clId="{AB95C058-29CF-4136-8CF2-2BEF956FEB9A}" dt="2026-05-28T02:40:42.121" v="284" actId="1076"/>
        <pc:sldMkLst>
          <pc:docMk/>
          <pc:sldMk cId="3961316297" sldId="263"/>
        </pc:sldMkLst>
        <pc:spChg chg="add mod">
          <ac:chgData name="Екатерина Карпова" userId="17ff00ccb5fa2b0c" providerId="LiveId" clId="{AB95C058-29CF-4136-8CF2-2BEF956FEB9A}" dt="2026-05-27T11:24:02.103" v="31" actId="1076"/>
          <ac:spMkLst>
            <pc:docMk/>
            <pc:sldMk cId="3961316297" sldId="263"/>
            <ac:spMk id="6" creationId="{5E154C85-31D1-1709-CFCE-AA60129379D3}"/>
          </ac:spMkLst>
        </pc:spChg>
        <pc:picChg chg="del">
          <ac:chgData name="Екатерина Карпова" userId="17ff00ccb5fa2b0c" providerId="LiveId" clId="{AB95C058-29CF-4136-8CF2-2BEF956FEB9A}" dt="2026-05-27T11:31:46.900" v="110" actId="21"/>
          <ac:picMkLst>
            <pc:docMk/>
            <pc:sldMk cId="3961316297" sldId="263"/>
            <ac:picMk id="7" creationId="{5F6CDCE3-B185-C7C2-471F-1C2AB2924CE9}"/>
          </ac:picMkLst>
        </pc:picChg>
        <pc:picChg chg="add mod modCrop">
          <ac:chgData name="Екатерина Карпова" userId="17ff00ccb5fa2b0c" providerId="LiveId" clId="{AB95C058-29CF-4136-8CF2-2BEF956FEB9A}" dt="2026-05-28T02:39:21.114" v="278" actId="1076"/>
          <ac:picMkLst>
            <pc:docMk/>
            <pc:sldMk cId="3961316297" sldId="263"/>
            <ac:picMk id="7" creationId="{6E9F9EA0-40B7-E999-852A-9BFB145A5150}"/>
          </ac:picMkLst>
        </pc:picChg>
        <pc:picChg chg="add mod">
          <ac:chgData name="Екатерина Карпова" userId="17ff00ccb5fa2b0c" providerId="LiveId" clId="{AB95C058-29CF-4136-8CF2-2BEF956FEB9A}" dt="2026-05-28T02:40:42.121" v="284" actId="1076"/>
          <ac:picMkLst>
            <pc:docMk/>
            <pc:sldMk cId="3961316297" sldId="263"/>
            <ac:picMk id="8" creationId="{741D91B3-90FA-6796-9587-3781331A3A45}"/>
          </ac:picMkLst>
        </pc:picChg>
        <pc:picChg chg="add mod modCrop">
          <ac:chgData name="Екатерина Карпова" userId="17ff00ccb5fa2b0c" providerId="LiveId" clId="{AB95C058-29CF-4136-8CF2-2BEF956FEB9A}" dt="2026-05-27T11:32:09.729" v="115" actId="1076"/>
          <ac:picMkLst>
            <pc:docMk/>
            <pc:sldMk cId="3961316297" sldId="263"/>
            <ac:picMk id="9" creationId="{F55EF016-B973-771F-7ABE-DC825E3C7D50}"/>
          </ac:picMkLst>
        </pc:picChg>
      </pc:sldChg>
      <pc:sldChg chg="addSp delSp modSp mod">
        <pc:chgData name="Екатерина Карпова" userId="17ff00ccb5fa2b0c" providerId="LiveId" clId="{AB95C058-29CF-4136-8CF2-2BEF956FEB9A}" dt="2026-05-28T02:41:37.975" v="291" actId="14100"/>
        <pc:sldMkLst>
          <pc:docMk/>
          <pc:sldMk cId="972008571" sldId="265"/>
        </pc:sldMkLst>
        <pc:spChg chg="add mod">
          <ac:chgData name="Екатерина Карпова" userId="17ff00ccb5fa2b0c" providerId="LiveId" clId="{AB95C058-29CF-4136-8CF2-2BEF956FEB9A}" dt="2026-05-27T11:33:56.343" v="132" actId="1076"/>
          <ac:spMkLst>
            <pc:docMk/>
            <pc:sldMk cId="972008571" sldId="265"/>
            <ac:spMk id="4" creationId="{CF617731-B58F-4E3C-3B1F-4B1524A0D530}"/>
          </ac:spMkLst>
        </pc:spChg>
        <pc:spChg chg="add del mod">
          <ac:chgData name="Екатерина Карпова" userId="17ff00ccb5fa2b0c" providerId="LiveId" clId="{AB95C058-29CF-4136-8CF2-2BEF956FEB9A}" dt="2026-05-27T11:32:52.592" v="118" actId="22"/>
          <ac:spMkLst>
            <pc:docMk/>
            <pc:sldMk cId="972008571" sldId="265"/>
            <ac:spMk id="8" creationId="{54E2AEBF-0103-83FE-4F75-4DDE3D412B86}"/>
          </ac:spMkLst>
        </pc:spChg>
        <pc:picChg chg="del">
          <ac:chgData name="Екатерина Карпова" userId="17ff00ccb5fa2b0c" providerId="LiveId" clId="{AB95C058-29CF-4136-8CF2-2BEF956FEB9A}" dt="2026-05-27T11:32:18.187" v="116" actId="21"/>
          <ac:picMkLst>
            <pc:docMk/>
            <pc:sldMk cId="972008571" sldId="265"/>
            <ac:picMk id="5" creationId="{5DD850F5-94A8-1409-DEB2-ADA9295D4E79}"/>
          </ac:picMkLst>
        </pc:picChg>
        <pc:picChg chg="add mod modCrop">
          <ac:chgData name="Екатерина Карпова" userId="17ff00ccb5fa2b0c" providerId="LiveId" clId="{AB95C058-29CF-4136-8CF2-2BEF956FEB9A}" dt="2026-05-28T02:41:37.975" v="291" actId="14100"/>
          <ac:picMkLst>
            <pc:docMk/>
            <pc:sldMk cId="972008571" sldId="265"/>
            <ac:picMk id="5" creationId="{A3AFD386-CF2B-D6A0-0B1F-8EC9FA91B9ED}"/>
          </ac:picMkLst>
        </pc:picChg>
        <pc:picChg chg="del">
          <ac:chgData name="Екатерина Карпова" userId="17ff00ccb5fa2b0c" providerId="LiveId" clId="{AB95C058-29CF-4136-8CF2-2BEF956FEB9A}" dt="2026-05-27T11:32:26.653" v="117" actId="21"/>
          <ac:picMkLst>
            <pc:docMk/>
            <pc:sldMk cId="972008571" sldId="265"/>
            <ac:picMk id="7" creationId="{E6C160E3-6D2D-C640-DD54-6742F96A77C5}"/>
          </ac:picMkLst>
        </pc:picChg>
        <pc:picChg chg="add mod ord">
          <ac:chgData name="Екатерина Карпова" userId="17ff00ccb5fa2b0c" providerId="LiveId" clId="{AB95C058-29CF-4136-8CF2-2BEF956FEB9A}" dt="2026-05-27T11:33:17.946" v="126" actId="1076"/>
          <ac:picMkLst>
            <pc:docMk/>
            <pc:sldMk cId="972008571" sldId="265"/>
            <ac:picMk id="10" creationId="{2AB59107-F7B0-6565-21E8-A01453E00228}"/>
          </ac:picMkLst>
        </pc:picChg>
        <pc:picChg chg="add mod">
          <ac:chgData name="Екатерина Карпова" userId="17ff00ccb5fa2b0c" providerId="LiveId" clId="{AB95C058-29CF-4136-8CF2-2BEF956FEB9A}" dt="2026-05-27T11:33:50.936" v="131" actId="1076"/>
          <ac:picMkLst>
            <pc:docMk/>
            <pc:sldMk cId="972008571" sldId="265"/>
            <ac:picMk id="12" creationId="{0C3671FD-F0CC-F251-2DEF-B3D58E9FDEF2}"/>
          </ac:picMkLst>
        </pc:picChg>
      </pc:sldChg>
      <pc:sldChg chg="modSp mod">
        <pc:chgData name="Екатерина Карпова" userId="17ff00ccb5fa2b0c" providerId="LiveId" clId="{AB95C058-29CF-4136-8CF2-2BEF956FEB9A}" dt="2026-05-28T02:37:52.267" v="267" actId="20577"/>
        <pc:sldMkLst>
          <pc:docMk/>
          <pc:sldMk cId="2274737365" sldId="267"/>
        </pc:sldMkLst>
        <pc:spChg chg="mod">
          <ac:chgData name="Екатерина Карпова" userId="17ff00ccb5fa2b0c" providerId="LiveId" clId="{AB95C058-29CF-4136-8CF2-2BEF956FEB9A}" dt="2026-05-28T02:37:52.267" v="267" actId="20577"/>
          <ac:spMkLst>
            <pc:docMk/>
            <pc:sldMk cId="2274737365" sldId="267"/>
            <ac:spMk id="3" creationId="{93B0B959-24B4-312C-2A8F-EDA38008E894}"/>
          </ac:spMkLst>
        </pc:spChg>
      </pc:sldChg>
      <pc:sldChg chg="addSp delSp modSp new mod">
        <pc:chgData name="Екатерина Карпова" userId="17ff00ccb5fa2b0c" providerId="LiveId" clId="{AB95C058-29CF-4136-8CF2-2BEF956FEB9A}" dt="2026-05-28T03:35:38.858" v="316" actId="14100"/>
        <pc:sldMkLst>
          <pc:docMk/>
          <pc:sldMk cId="4005040967" sldId="269"/>
        </pc:sldMkLst>
        <pc:spChg chg="mod">
          <ac:chgData name="Екатерина Карпова" userId="17ff00ccb5fa2b0c" providerId="LiveId" clId="{AB95C058-29CF-4136-8CF2-2BEF956FEB9A}" dt="2026-05-28T02:48:48.833" v="313" actId="20577"/>
          <ac:spMkLst>
            <pc:docMk/>
            <pc:sldMk cId="4005040967" sldId="269"/>
            <ac:spMk id="2" creationId="{37CE3E2D-A08F-FD04-F20A-61DA91100790}"/>
          </ac:spMkLst>
        </pc:spChg>
        <pc:spChg chg="del">
          <ac:chgData name="Екатерина Карпова" userId="17ff00ccb5fa2b0c" providerId="LiveId" clId="{AB95C058-29CF-4136-8CF2-2BEF956FEB9A}" dt="2026-05-28T03:35:30.397" v="314" actId="22"/>
          <ac:spMkLst>
            <pc:docMk/>
            <pc:sldMk cId="4005040967" sldId="269"/>
            <ac:spMk id="3" creationId="{E405BA84-2C4C-A550-68FE-AC7E56F44A69}"/>
          </ac:spMkLst>
        </pc:spChg>
        <pc:picChg chg="add mod ord">
          <ac:chgData name="Екатерина Карпова" userId="17ff00ccb5fa2b0c" providerId="LiveId" clId="{AB95C058-29CF-4136-8CF2-2BEF956FEB9A}" dt="2026-05-28T03:35:38.858" v="316" actId="14100"/>
          <ac:picMkLst>
            <pc:docMk/>
            <pc:sldMk cId="4005040967" sldId="269"/>
            <ac:picMk id="6" creationId="{EFAC18A1-F29B-32AA-82C2-74FBFE379DA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8E945D-3BFB-401E-B04C-CF5CDB60E0D8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E14BA7-D4CB-4114-B092-2942EC057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64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7F7DD-BDEC-A1C1-4468-FA67DFA00C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3439D3-7C63-2398-7B9A-AFDD31C4B5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81281B-BE63-77E3-3E04-E1FEF06EC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5D785-388B-48AF-ACB7-E598438E9692}" type="datetime1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599B46-C332-3FFB-D65E-72EDA127C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745D8A-52A6-EFB5-F756-465F0AAA9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6886A-0930-43D3-B3EC-504A0E020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888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BF23F-23E3-A560-E53D-D65725404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21E1CF-93A9-4479-E6CB-A575881C6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BB0A07-64B9-B550-01B8-EC90E83E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7528E-3EC5-49B6-BC51-A8AE61EBB063}" type="datetime1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07FAF7-EE6A-39AA-4AA0-2C9BD9E7E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765CE0-84B7-1F54-A0B9-7E52528F1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6886A-0930-43D3-B3EC-504A0E020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490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51D925-D450-244C-70AD-914B653579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5150B9-39EA-EAC6-C145-00C61EBB07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EEBAB5-8F63-840D-F37D-C42ECB6BB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2E0C7-359C-46D6-86DB-92D67CDF363D}" type="datetime1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E2CE51-DDD0-133B-4154-FD0EDA639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44DCE-0541-2A57-E165-B570DDFF7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6886A-0930-43D3-B3EC-504A0E020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461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8135C-C447-C753-A111-3E5A92F23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F52F4-F09E-7155-6A00-1A87413C6A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E9E5C8-5025-1F4C-D27F-E1E755120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4BF53-8BC5-44B3-847D-F3A601CEE784}" type="datetime1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AC46DF-BB75-8501-B122-748E9F617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B77C9-6C92-03D5-E774-A25FCED07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6886A-0930-43D3-B3EC-504A0E020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588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F5949-10C4-EE32-9910-CEF426284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E32A1C-E30A-BB5E-D76D-B859C1C0D1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0D8232-B9FE-5C09-0712-B45306885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86EA4-B0A4-49BB-AF7A-AA2F686F220C}" type="datetime1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1D9077-F5DA-E062-4666-227CF5FA5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DF05E-4FCD-8771-9C66-B467B153E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6886A-0930-43D3-B3EC-504A0E020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181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38EAD-33F5-7E4F-4023-D1909B1E4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51729-E74F-630B-7768-752DCC6289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1A0B68-BAC6-5BFB-E6ED-DC11D587BD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04B990-9526-B24F-A714-7824834C1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8C022-E5CE-4426-AE65-7D043343537C}" type="datetime1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7A58F6-75D8-D3B2-4D39-D0DAC24BE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12FB00-B37D-C72E-9868-5C055E47B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6886A-0930-43D3-B3EC-504A0E020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696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10538-AAB1-9B72-22CD-AA4A699A9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31EEDE-2CE6-72BF-52EE-3710006233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0D98EB-2C8D-4645-2954-2E5D41B39D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7A3065-D444-08F6-A618-E63C48F234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BAD82C-720D-C05F-410E-8390A9E5CF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425F9D-DAD7-5BCA-9B8E-E24AD19D6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A0425-F4E8-46F2-87BC-95E7E8B267B8}" type="datetime1">
              <a:rPr lang="en-US" smtClean="0"/>
              <a:t>5/28/2026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6A4357-B7B5-BB73-A4F2-994900C30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7EDAFF-9828-DF24-F7A2-FC4B5A885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6886A-0930-43D3-B3EC-504A0E020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440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93058-E81C-1E95-334C-315CB7E5D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ECD594-B15D-E592-BC05-25F202589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AE0C8-F7B8-4BB0-93C5-F4D99665EDDF}" type="datetime1">
              <a:rPr lang="en-US" smtClean="0"/>
              <a:t>5/28/2026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BAD225-0269-95B3-8F98-D772C9306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DA1E4-937D-22C1-527F-8DD5B4920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6886A-0930-43D3-B3EC-504A0E020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393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186D69-6796-D5EC-78F1-E76F2F893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8786C-161F-43B1-A4B0-9C27E1806F6A}" type="datetime1">
              <a:rPr lang="en-US" smtClean="0"/>
              <a:t>5/28/2026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4912FB-7762-C592-CC53-09DC3E777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6552DC-1CE5-3752-1877-EC83BDFCA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6886A-0930-43D3-B3EC-504A0E020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773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CFA89-D851-9D05-0219-497CFBB87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EED086-75B7-B618-5612-CF581D54B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1CC19F-75D8-B97F-9FC5-7ED30A4A0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782D65-02A7-23D1-F837-2FE4D5E32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D9112-F3DE-4C9F-8AB5-CB09E9E9D6C4}" type="datetime1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333F48-7F59-64A3-E706-E4401ECD2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123413-CFB7-7A18-A584-54EE14F95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6886A-0930-43D3-B3EC-504A0E020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052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29201-8CC9-729A-AD50-E8A18D42B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1C0D07-6612-9B1F-F298-5FE4D92BA7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91DCEC-3865-C17E-9EBB-251074E94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379C93-B38B-710E-8B16-E5CEC3E77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7233-45C0-4B71-998B-A25AE580D885}" type="datetime1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796A26-B5BF-F557-F5F5-993CA005B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B7B607-3ED0-7588-6C85-0A25AC2FD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6886A-0930-43D3-B3EC-504A0E020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52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3BDD07-4082-1547-0C23-34C492339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AB4D9-9F41-D274-9AA8-98010E9DC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744A09-FD05-AF4C-C9A4-88D3F24D25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3035D4-5751-46D9-8CAD-DA16348BA8A7}" type="datetime1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4A17CD-50D9-E707-5B3D-32FEB05395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8614E-1CD6-5925-B4C7-F9C0306776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EC6886A-0930-43D3-B3EC-504A0E020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246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099AB-6591-C6A3-2761-7366300E8E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16367"/>
            <a:ext cx="9144000" cy="2463501"/>
          </a:xfrm>
        </p:spPr>
        <p:txBody>
          <a:bodyPr>
            <a:normAutofit fontScale="90000"/>
          </a:bodyPr>
          <a:lstStyle/>
          <a:p>
            <a:r>
              <a:rPr lang="ru-RU" dirty="0"/>
              <a:t>Измерение естественной радиоактивности материалов на германиевом детекторе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3B424D-F02C-7BE2-6324-804AEBFFB7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87906"/>
            <a:ext cx="9144000" cy="2119256"/>
          </a:xfrm>
        </p:spPr>
        <p:txBody>
          <a:bodyPr>
            <a:normAutofit/>
          </a:bodyPr>
          <a:lstStyle/>
          <a:p>
            <a:pPr algn="l"/>
            <a:r>
              <a:rPr lang="ru-RU" dirty="0"/>
              <a:t>Студентка: Карпова Е.В. </a:t>
            </a:r>
            <a:endParaRPr lang="en-US" dirty="0"/>
          </a:p>
          <a:p>
            <a:pPr algn="l"/>
            <a:r>
              <a:rPr lang="ru-RU" dirty="0"/>
              <a:t>Группа Б23-102 </a:t>
            </a:r>
            <a:endParaRPr lang="en-US" dirty="0"/>
          </a:p>
          <a:p>
            <a:pPr algn="l"/>
            <a:r>
              <a:rPr lang="ru-RU" dirty="0"/>
              <a:t>Научный руководитель: Мачулин И.Н.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3303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E6067-ECDC-B6A1-8C3B-9FE971A95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446"/>
          </a:xfrm>
        </p:spPr>
        <p:txBody>
          <a:bodyPr>
            <a:normAutofit fontScale="90000"/>
          </a:bodyPr>
          <a:lstStyle/>
          <a:p>
            <a:r>
              <a:rPr lang="ru-RU" dirty="0"/>
              <a:t>Исследование образца стекла ФЭУ-49</a:t>
            </a:r>
            <a:endParaRPr lang="en-US" dirty="0"/>
          </a:p>
        </p:txBody>
      </p:sp>
      <p:pic>
        <p:nvPicPr>
          <p:cNvPr id="13" name="Content Placeholder 12" descr="A graph with blue and red lines">
            <a:extLst>
              <a:ext uri="{FF2B5EF4-FFF2-40B4-BE49-F238E27FC236}">
                <a16:creationId xmlns:a16="http://schemas.microsoft.com/office/drawing/2014/main" id="{44106302-5E98-C342-3BFE-1F0F456597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r="8784"/>
          <a:stretch/>
        </p:blipFill>
        <p:spPr>
          <a:xfrm>
            <a:off x="3428215" y="3734623"/>
            <a:ext cx="4798243" cy="3093339"/>
          </a:xfrm>
        </p:spPr>
      </p:pic>
      <p:pic>
        <p:nvPicPr>
          <p:cNvPr id="15" name="Picture 14" descr="A graph of activity and energy">
            <a:extLst>
              <a:ext uri="{FF2B5EF4-FFF2-40B4-BE49-F238E27FC236}">
                <a16:creationId xmlns:a16="http://schemas.microsoft.com/office/drawing/2014/main" id="{27B03C7A-2C3F-59CF-D101-09BA1402BE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" r="9000"/>
          <a:stretch/>
        </p:blipFill>
        <p:spPr>
          <a:xfrm>
            <a:off x="6517886" y="901452"/>
            <a:ext cx="4318299" cy="2833172"/>
          </a:xfrm>
          <a:prstGeom prst="rect">
            <a:avLst/>
          </a:prstGeom>
        </p:spPr>
      </p:pic>
      <p:pic>
        <p:nvPicPr>
          <p:cNvPr id="17" name="Picture 16" descr="A graph with numbers and lines">
            <a:extLst>
              <a:ext uri="{FF2B5EF4-FFF2-40B4-BE49-F238E27FC236}">
                <a16:creationId xmlns:a16="http://schemas.microsoft.com/office/drawing/2014/main" id="{ADE3C8F1-3D0C-68FB-28EA-E93BF53D2E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" r="8531"/>
          <a:stretch/>
        </p:blipFill>
        <p:spPr>
          <a:xfrm>
            <a:off x="584352" y="901452"/>
            <a:ext cx="4745757" cy="283317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79A03F-265D-12BB-4400-26AD779EB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6886A-0930-43D3-B3EC-504A0E020AE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87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E5695-6948-60FB-D40C-6E2C69C16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Исследование образца металлического динода ФЭУ-49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617731-B58F-4E3C-3B1F-4B1524A0D530}"/>
              </a:ext>
            </a:extLst>
          </p:cNvPr>
          <p:cNvSpPr txBox="1"/>
          <p:nvPr/>
        </p:nvSpPr>
        <p:spPr>
          <a:xfrm>
            <a:off x="6346521" y="4434743"/>
            <a:ext cx="35174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Масса образца</a:t>
            </a:r>
            <a:r>
              <a:rPr lang="en-US" dirty="0"/>
              <a:t>: 38.4 </a:t>
            </a:r>
            <a:r>
              <a:rPr lang="ru-RU" dirty="0"/>
              <a:t>грамм</a:t>
            </a:r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AB59107-F7B0-6565-21E8-A01453E002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425" y="1672794"/>
            <a:ext cx="5816575" cy="5169548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3671FD-F0CC-F251-2DEF-B3D58E9FD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1036" y="4962063"/>
            <a:ext cx="6880964" cy="172229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EFBEE0-2572-FC07-F739-C40CA2A51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6886A-0930-43D3-B3EC-504A0E020AEE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FD386-CF2B-D6A0-0B1F-8EC9FA91B9E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638" b="14497"/>
          <a:stretch/>
        </p:blipFill>
        <p:spPr>
          <a:xfrm>
            <a:off x="8273454" y="1219199"/>
            <a:ext cx="3147134" cy="305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008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E0F6E-7486-7FA4-D370-F08354335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86982"/>
          </a:xfrm>
        </p:spPr>
        <p:txBody>
          <a:bodyPr>
            <a:normAutofit/>
          </a:bodyPr>
          <a:lstStyle/>
          <a:p>
            <a:r>
              <a:rPr lang="ru-RU" sz="3200" dirty="0"/>
              <a:t>Исследование образца металлического динода ФЭУ-49</a:t>
            </a:r>
            <a:endParaRPr lang="en-US" sz="3200" dirty="0"/>
          </a:p>
        </p:txBody>
      </p:sp>
      <p:pic>
        <p:nvPicPr>
          <p:cNvPr id="5" name="Content Placeholder 4" descr="A graph of activity and energy">
            <a:extLst>
              <a:ext uri="{FF2B5EF4-FFF2-40B4-BE49-F238E27FC236}">
                <a16:creationId xmlns:a16="http://schemas.microsoft.com/office/drawing/2014/main" id="{88D889D2-C62C-68C1-EFE4-4409EEAA9F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" r="8543"/>
          <a:stretch/>
        </p:blipFill>
        <p:spPr>
          <a:xfrm>
            <a:off x="1287109" y="945866"/>
            <a:ext cx="4379359" cy="2815428"/>
          </a:xfrm>
        </p:spPr>
      </p:pic>
      <p:pic>
        <p:nvPicPr>
          <p:cNvPr id="7" name="Picture 6" descr="A graph of activity and energy">
            <a:extLst>
              <a:ext uri="{FF2B5EF4-FFF2-40B4-BE49-F238E27FC236}">
                <a16:creationId xmlns:a16="http://schemas.microsoft.com/office/drawing/2014/main" id="{49AA5669-B86A-06DE-75E6-366A3CFF57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" r="8779"/>
          <a:stretch/>
        </p:blipFill>
        <p:spPr>
          <a:xfrm>
            <a:off x="5666468" y="952108"/>
            <a:ext cx="4379359" cy="2834751"/>
          </a:xfrm>
          <a:prstGeom prst="rect">
            <a:avLst/>
          </a:prstGeom>
        </p:spPr>
      </p:pic>
      <p:pic>
        <p:nvPicPr>
          <p:cNvPr id="9" name="Picture 8" descr="A graph with numbers and lines">
            <a:extLst>
              <a:ext uri="{FF2B5EF4-FFF2-40B4-BE49-F238E27FC236}">
                <a16:creationId xmlns:a16="http://schemas.microsoft.com/office/drawing/2014/main" id="{F2253F2C-AC1A-DD0F-2540-49D15CDDAE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" r="9111"/>
          <a:stretch/>
        </p:blipFill>
        <p:spPr>
          <a:xfrm>
            <a:off x="3607323" y="3761294"/>
            <a:ext cx="4805406" cy="309670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D23E69-DA7E-F85D-556C-C81439AE4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6886A-0930-43D3-B3EC-504A0E020AE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93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2495F-0430-1617-488D-91F744C5B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effectLst/>
                <a:latin typeface="quote-cjk-patch"/>
              </a:rPr>
              <a:t>Выводы</a:t>
            </a:r>
            <a:br>
              <a:rPr lang="ru-RU" b="1" dirty="0">
                <a:solidFill>
                  <a:srgbClr val="F9FAFB"/>
                </a:solidFill>
                <a:effectLst/>
                <a:latin typeface="quote-cjk-patch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0B959-24B4-312C-2A8F-EDA38008E8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l">
              <a:buNone/>
            </a:pPr>
            <a:r>
              <a:rPr lang="ru-RU" b="0" i="0" dirty="0">
                <a:effectLst/>
                <a:latin typeface="quote-cjk-patch"/>
              </a:rPr>
              <a:t>Все исследованные материалы м</a:t>
            </a:r>
            <a:r>
              <a:rPr lang="ru-RU" dirty="0">
                <a:latin typeface="quote-cjk-patch"/>
              </a:rPr>
              <a:t>огут быть использованы в низкофоновых детекторах нейтрино и темной материи</a:t>
            </a:r>
            <a:r>
              <a:rPr lang="ru-RU" b="0" i="0" dirty="0">
                <a:effectLst/>
                <a:latin typeface="quote-cjk-patch"/>
              </a:rPr>
              <a:t>.</a:t>
            </a:r>
          </a:p>
          <a:p>
            <a:pPr marL="0" indent="0" algn="l">
              <a:buNone/>
            </a:pPr>
            <a:r>
              <a:rPr lang="ru-RU" b="0" i="0" dirty="0">
                <a:effectLst/>
                <a:latin typeface="quote-cjk-patch"/>
              </a:rPr>
              <a:t>Наибольшая удельная активность зафиксирована </a:t>
            </a:r>
            <a:r>
              <a:rPr lang="ru-RU" dirty="0">
                <a:latin typeface="quote-cjk-patch"/>
              </a:rPr>
              <a:t>стекла</a:t>
            </a:r>
            <a:r>
              <a:rPr lang="ru-RU" b="0" i="0" dirty="0">
                <a:effectLst/>
                <a:latin typeface="quote-cjk-patch"/>
              </a:rPr>
              <a:t> ФЭУ-49 — 75.6 Бк/кг (большой вклад дал </a:t>
            </a:r>
            <a:r>
              <a:rPr lang="en-US" b="0" i="0" dirty="0">
                <a:effectLst/>
                <a:latin typeface="quote-cjk-patch"/>
              </a:rPr>
              <a:t>K-40</a:t>
            </a:r>
            <a:r>
              <a:rPr lang="ru-RU" b="0" i="0" dirty="0">
                <a:effectLst/>
                <a:latin typeface="quote-cjk-patch"/>
              </a:rPr>
              <a:t>).</a:t>
            </a:r>
          </a:p>
          <a:p>
            <a:pPr marL="0" indent="0" algn="l">
              <a:buNone/>
            </a:pPr>
            <a:r>
              <a:rPr lang="ru-RU" b="0" i="0" dirty="0">
                <a:effectLst/>
                <a:latin typeface="quote-cjk-patch"/>
              </a:rPr>
              <a:t>Наименьшая удельная активность — у термоэластопласта (2</a:t>
            </a:r>
            <a:r>
              <a:rPr lang="en-US" b="0" i="0" dirty="0">
                <a:effectLst/>
                <a:latin typeface="quote-cjk-patch"/>
              </a:rPr>
              <a:t>6.1</a:t>
            </a:r>
            <a:r>
              <a:rPr lang="ru-RU" b="0" i="0" dirty="0">
                <a:effectLst/>
                <a:latin typeface="quote-cjk-patch"/>
              </a:rPr>
              <a:t> Бк/кг).</a:t>
            </a:r>
          </a:p>
          <a:p>
            <a:pPr marL="0" indent="0" algn="l">
              <a:buNone/>
            </a:pPr>
            <a:r>
              <a:rPr lang="ru-RU" b="0" i="0" dirty="0">
                <a:effectLst/>
                <a:latin typeface="quote-cjk-patch"/>
              </a:rPr>
              <a:t>Cs-137 обнаружен в образцах на уровне 0.02–0.12 Бк/кг (следы глобальных выпадений).</a:t>
            </a:r>
          </a:p>
          <a:p>
            <a:pPr marL="0" indent="0" algn="l">
              <a:buNone/>
            </a:pPr>
            <a:r>
              <a:rPr lang="ru-RU" b="0" i="0" dirty="0">
                <a:effectLst/>
                <a:latin typeface="quote-cjk-patch"/>
              </a:rPr>
              <a:t>Разработанный подход применим для контроля радиоактивной чистоты материалов при создании низкофоновых экспериментов.</a:t>
            </a:r>
          </a:p>
          <a:p>
            <a:pPr marL="0" indent="0">
              <a:buNone/>
            </a:pPr>
            <a:br>
              <a:rPr lang="ru-RU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72771D-F8C2-729F-2B5C-495ABF8CB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6886A-0930-43D3-B3EC-504A0E020AE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7373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E3E2D-A08F-FD04-F20A-61DA91100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FAC18A1-F29B-32AA-82C2-74FBFE379D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2308" y="115932"/>
            <a:ext cx="8510954" cy="671612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E87572-D5AD-1585-9FD5-2EB0A84DC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6886A-0930-43D3-B3EC-504A0E020AE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040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67D7E-557A-63D3-D370-E085905F0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3063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Детектор </a:t>
            </a:r>
            <a:r>
              <a:rPr lang="ru-RU" sz="4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GMX Series GAMMA-X HPGe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10EEAC-0ADA-012C-D1A5-669FE04FDF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6767" y="1255593"/>
            <a:ext cx="2859619" cy="505151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581558-9E84-4044-AA86-27B8C86E583F}"/>
              </a:ext>
            </a:extLst>
          </p:cNvPr>
          <p:cNvSpPr txBox="1"/>
          <p:nvPr/>
        </p:nvSpPr>
        <p:spPr>
          <a:xfrm>
            <a:off x="3885845" y="1536174"/>
            <a:ext cx="798217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Германиевый детектор GMX Series GAMMA-X HPGe</a:t>
            </a:r>
          </a:p>
          <a:p>
            <a:pPr algn="l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Высокочистый германиевый кристалл, охлаждаемый до криогенных температур (~77 К), который функционирует как полупроводниковый детектор ионизирующего излучения, преимущественно гамма-квантов.</a:t>
            </a:r>
          </a:p>
          <a:p>
            <a:pPr algn="l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Обладает высоким энергетическим разрешением.</a:t>
            </a:r>
          </a:p>
          <a:p>
            <a:pPr algn="l"/>
            <a:endParaRPr lang="ru-RU" sz="2000" b="1" dirty="0">
              <a:solidFill>
                <a:srgbClr val="F9FAF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Были сняты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амма-спектры следующих образцов: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Стекло ФЭУ-49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Металлический корпус ФЭУ-49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Пластик (полистирол)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Термоэластопласт TPE-S (пена)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0DBAA7-9633-CE99-D681-63826907B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6886A-0930-43D3-B3EC-504A0E020AE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464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4C0DF-5A73-BBDF-598C-FB9E4D51E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Результаты калибровки детектора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83CDBCD-6448-D450-7893-E1D1E7F5F2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178" y="1690688"/>
            <a:ext cx="5230821" cy="42919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753A5C-1597-174B-6004-7194A7782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5344" y="1690688"/>
            <a:ext cx="5596613" cy="429195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CE09B4-69E5-8EF9-2072-381734062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6886A-0930-43D3-B3EC-504A0E020AE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685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05882-9F75-8D11-1832-D3ADF448A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Метод обработки — Фельдман-Кузин (</a:t>
            </a:r>
            <a:r>
              <a:rPr lang="en-US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Feldman-Cousins)</a:t>
            </a:r>
            <a:br>
              <a:rPr lang="en-US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E5D2DB-4D27-43F8-257A-2288E89846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ри малом сигнале (на уровне фона) классические методы дают некорректные ошибки.</a:t>
            </a:r>
          </a:p>
          <a:p>
            <a:pPr marL="0" indent="0" algn="l">
              <a:buNone/>
            </a:pPr>
            <a:r>
              <a:rPr lang="ru-RU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Особенности метода:</a:t>
            </a:r>
            <a:endParaRPr lang="ru-RU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Не требует нормального распределения данных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Даёт корректные доверительные интервалы при любом сигнале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Автоматически строит асимметричные ошибки (важно при слабых пиках)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Обеспечивает правильное покрытие вероятности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12FB5A-2A83-EB0F-C84A-F8A29E2A6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6886A-0930-43D3-B3EC-504A0E020AE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375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9EE41-9F3B-A0A0-1B7A-428242049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5729"/>
            <a:ext cx="10515600" cy="775337"/>
          </a:xfrm>
        </p:spPr>
        <p:txBody>
          <a:bodyPr>
            <a:noAutofit/>
          </a:bodyPr>
          <a:lstStyle/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Исследование образца сцинтилляционного пластика китайского производства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4E0F2F-E203-14BB-7121-BB95518333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6190" y="1120350"/>
            <a:ext cx="7782844" cy="402113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C30A8F-02E4-BDEC-3613-1A4476DDB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5393" y="5141486"/>
            <a:ext cx="6563641" cy="15908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96F365-FC6D-5ABE-9BB9-27354C74B397}"/>
              </a:ext>
            </a:extLst>
          </p:cNvPr>
          <p:cNvSpPr txBox="1"/>
          <p:nvPr/>
        </p:nvSpPr>
        <p:spPr>
          <a:xfrm>
            <a:off x="68112" y="5567602"/>
            <a:ext cx="31236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Масса образца </a:t>
            </a:r>
            <a:r>
              <a:rPr lang="en-US" dirty="0"/>
              <a:t>133.3 </a:t>
            </a:r>
            <a:r>
              <a:rPr lang="ru-RU" dirty="0"/>
              <a:t>грамм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744749-8B91-0A4D-57BB-E748ADD69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6886A-0930-43D3-B3EC-504A0E020AE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039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45018-AFFA-260D-CD45-1EC748B58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0033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Исследование образца пластика</a:t>
            </a:r>
            <a:endParaRPr lang="en-US" dirty="0"/>
          </a:p>
        </p:txBody>
      </p:sp>
      <p:pic>
        <p:nvPicPr>
          <p:cNvPr id="5" name="Content Placeholder 4" descr="A graph with numbers and lines">
            <a:extLst>
              <a:ext uri="{FF2B5EF4-FFF2-40B4-BE49-F238E27FC236}">
                <a16:creationId xmlns:a16="http://schemas.microsoft.com/office/drawing/2014/main" id="{0474349F-E347-C7BD-85FE-452302357C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" r="9048"/>
          <a:stretch/>
        </p:blipFill>
        <p:spPr>
          <a:xfrm>
            <a:off x="1" y="1621391"/>
            <a:ext cx="6047126" cy="3913566"/>
          </a:xfrm>
        </p:spPr>
      </p:pic>
      <p:pic>
        <p:nvPicPr>
          <p:cNvPr id="7" name="Picture 6" descr="A graph with numbers and symbols">
            <a:extLst>
              <a:ext uri="{FF2B5EF4-FFF2-40B4-BE49-F238E27FC236}">
                <a16:creationId xmlns:a16="http://schemas.microsoft.com/office/drawing/2014/main" id="{BFA66711-C617-D420-F3C8-6A830335A3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" r="8197"/>
          <a:stretch/>
        </p:blipFill>
        <p:spPr>
          <a:xfrm>
            <a:off x="5987503" y="1621392"/>
            <a:ext cx="6106750" cy="391356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EAA57E-DD74-7A1D-C87F-6B90CAF08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6886A-0930-43D3-B3EC-504A0E020AE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50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B062D-CFBD-6D4F-B7A6-2AB590ACC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7374"/>
          </a:xfrm>
        </p:spPr>
        <p:txBody>
          <a:bodyPr>
            <a:normAutofit fontScale="90000"/>
          </a:bodyPr>
          <a:lstStyle/>
          <a:p>
            <a:r>
              <a:rPr lang="ru-RU" dirty="0"/>
              <a:t>Исследование образца термоэластопласта </a:t>
            </a:r>
            <a:r>
              <a:rPr lang="en-US" dirty="0"/>
              <a:t>TPE-S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FE63137-0EA6-564B-780A-4717CE69A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778" y="4509370"/>
            <a:ext cx="5786759" cy="17360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F39E98-99DF-FFFF-A8A8-13C0D81C44AD}"/>
              </a:ext>
            </a:extLst>
          </p:cNvPr>
          <p:cNvSpPr txBox="1"/>
          <p:nvPr/>
        </p:nvSpPr>
        <p:spPr>
          <a:xfrm>
            <a:off x="6170606" y="4140038"/>
            <a:ext cx="49098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Масса образца</a:t>
            </a:r>
            <a:r>
              <a:rPr lang="en-US" dirty="0"/>
              <a:t>: </a:t>
            </a:r>
            <a:r>
              <a:rPr lang="ru-RU" dirty="0"/>
              <a:t>52.1 грамм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2F9B6C-8633-DE86-A489-A5BB92637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6886A-0930-43D3-B3EC-504A0E020AEE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9C01AC-DD16-8838-8B6A-AF7FFA7D06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687" b="10782"/>
          <a:stretch/>
        </p:blipFill>
        <p:spPr>
          <a:xfrm>
            <a:off x="8551333" y="1105997"/>
            <a:ext cx="2918047" cy="3016517"/>
          </a:xfrm>
          <a:prstGeom prst="rect">
            <a:avLst/>
          </a:prstGeo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CDCC7923-6486-B9F1-8824-36FF4D9873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2115351"/>
            <a:ext cx="6264779" cy="4014325"/>
          </a:xfrm>
        </p:spPr>
      </p:pic>
    </p:spTree>
    <p:extLst>
      <p:ext uri="{BB962C8B-B14F-4D97-AF65-F5344CB8AC3E}">
        <p14:creationId xmlns:p14="http://schemas.microsoft.com/office/powerpoint/2010/main" val="3958277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6131A-9F8A-1C98-1986-E7FD7EC9D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49274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Исследование образца термоэластопласта </a:t>
            </a:r>
            <a:r>
              <a:rPr lang="en-US" sz="3600" dirty="0"/>
              <a:t>TPE-S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FBF98E3-E0C0-0396-98D4-AC11D6DDF1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057" t="-1" r="9162" b="1795"/>
          <a:stretch/>
        </p:blipFill>
        <p:spPr>
          <a:xfrm>
            <a:off x="1053485" y="987933"/>
            <a:ext cx="4435061" cy="28202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49C320-A2B6-ADAC-755D-35263B2AF1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48" r="8053"/>
          <a:stretch/>
        </p:blipFill>
        <p:spPr>
          <a:xfrm>
            <a:off x="6248137" y="914400"/>
            <a:ext cx="4632471" cy="29604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C37D6D-87D0-106B-7044-5AFBE790B2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84" r="7657"/>
          <a:stretch/>
        </p:blipFill>
        <p:spPr>
          <a:xfrm>
            <a:off x="3804475" y="3808198"/>
            <a:ext cx="4666384" cy="296043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45399D-FCA9-E4A5-6150-DF1E54CA7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6886A-0930-43D3-B3EC-504A0E020AE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792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AB423-1645-1BA0-98AE-D33CDD013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0849"/>
          </a:xfrm>
        </p:spPr>
        <p:txBody>
          <a:bodyPr>
            <a:normAutofit fontScale="90000"/>
          </a:bodyPr>
          <a:lstStyle/>
          <a:p>
            <a:r>
              <a:rPr lang="ru-RU" dirty="0"/>
              <a:t>Исследование образца стекла ФЭУ-49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E663AF-52F0-2D42-8F6D-A0992B14AE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3421" y="1029201"/>
            <a:ext cx="4507523" cy="5404756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E81A915-3AA5-077F-E066-CCDF4744E8B2}"/>
              </a:ext>
            </a:extLst>
          </p:cNvPr>
          <p:cNvSpPr/>
          <p:nvPr/>
        </p:nvSpPr>
        <p:spPr>
          <a:xfrm>
            <a:off x="508958" y="5598543"/>
            <a:ext cx="4339087" cy="2846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154C85-31D1-1709-CFCE-AA60129379D3}"/>
              </a:ext>
            </a:extLst>
          </p:cNvPr>
          <p:cNvSpPr txBox="1"/>
          <p:nvPr/>
        </p:nvSpPr>
        <p:spPr>
          <a:xfrm>
            <a:off x="4994694" y="4098553"/>
            <a:ext cx="33880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Масса образца</a:t>
            </a:r>
            <a:r>
              <a:rPr lang="en-US" dirty="0"/>
              <a:t>: 717.6</a:t>
            </a:r>
            <a:r>
              <a:rPr lang="ru-RU" dirty="0"/>
              <a:t> грамм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5EF016-B973-771F-7ABE-DC825E3C7D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54"/>
          <a:stretch/>
        </p:blipFill>
        <p:spPr>
          <a:xfrm>
            <a:off x="4930944" y="4467885"/>
            <a:ext cx="7337626" cy="196372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63C944-C96F-56FA-BDB3-DB1084F85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6886A-0930-43D3-B3EC-504A0E020AEE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9F9EA0-40B7-E999-852A-9BFB145A515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408" t="4296" r="10570" b="26290"/>
          <a:stretch/>
        </p:blipFill>
        <p:spPr>
          <a:xfrm>
            <a:off x="8958356" y="942540"/>
            <a:ext cx="2734574" cy="33987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1D91B3-90FA-6796-9587-3781331A3A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7022" y="942540"/>
            <a:ext cx="2043501" cy="272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3162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661</TotalTime>
  <Words>279</Words>
  <Application>Microsoft Office PowerPoint</Application>
  <PresentationFormat>Widescreen</PresentationFormat>
  <Paragraphs>54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Aptos</vt:lpstr>
      <vt:lpstr>Aptos Display</vt:lpstr>
      <vt:lpstr>Arial</vt:lpstr>
      <vt:lpstr>quote-cjk-patch</vt:lpstr>
      <vt:lpstr>Office Theme</vt:lpstr>
      <vt:lpstr>Измерение естественной радиоактивности материалов на германиевом детекторе</vt:lpstr>
      <vt:lpstr>Детектор GMX Series GAMMA-X HPGe</vt:lpstr>
      <vt:lpstr>Результаты калибровки детектора</vt:lpstr>
      <vt:lpstr>Метод обработки — Фельдман-Кузин (Feldman-Cousins) </vt:lpstr>
      <vt:lpstr>Исследование образца сцинтилляционного пластика китайского производства</vt:lpstr>
      <vt:lpstr>Исследование образца пластика</vt:lpstr>
      <vt:lpstr>Исследование образца термоэластопласта TPE-S </vt:lpstr>
      <vt:lpstr>Исследование образца термоэластопласта TPE-S </vt:lpstr>
      <vt:lpstr>Исследование образца стекла ФЭУ-49</vt:lpstr>
      <vt:lpstr>Исследование образца стекла ФЭУ-49</vt:lpstr>
      <vt:lpstr>Исследование образца металлического динода ФЭУ-49</vt:lpstr>
      <vt:lpstr>Исследование образца металлического динода ФЭУ-49</vt:lpstr>
      <vt:lpstr>Выводы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Екатерина Карпова</dc:creator>
  <cp:lastModifiedBy>Екатерина Карпова</cp:lastModifiedBy>
  <cp:revision>2</cp:revision>
  <dcterms:created xsi:type="dcterms:W3CDTF">2026-05-19T21:34:04Z</dcterms:created>
  <dcterms:modified xsi:type="dcterms:W3CDTF">2026-05-28T03:35:50Z</dcterms:modified>
</cp:coreProperties>
</file>