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6" r:id="rId3"/>
    <p:sldId id="258" r:id="rId4"/>
    <p:sldId id="259" r:id="rId5"/>
    <p:sldId id="267" r:id="rId6"/>
    <p:sldId id="269" r:id="rId7"/>
    <p:sldId id="270" r:id="rId8"/>
    <p:sldId id="271" r:id="rId9"/>
    <p:sldId id="272" r:id="rId10"/>
    <p:sldId id="278" r:id="rId11"/>
    <p:sldId id="285" r:id="rId12"/>
    <p:sldId id="265" r:id="rId13"/>
    <p:sldId id="268" r:id="rId14"/>
    <p:sldId id="279" r:id="rId15"/>
    <p:sldId id="280" r:id="rId16"/>
    <p:sldId id="283" r:id="rId17"/>
    <p:sldId id="284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6A6"/>
    <a:srgbClr val="031F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62" autoAdjust="0"/>
    <p:restoredTop sz="94652" autoAdjust="0"/>
  </p:normalViewPr>
  <p:slideViewPr>
    <p:cSldViewPr snapToGrid="0">
      <p:cViewPr>
        <p:scale>
          <a:sx n="33" d="100"/>
          <a:sy n="33" d="100"/>
        </p:scale>
        <p:origin x="2534" y="112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1BBE0-9D84-4D69-91F8-A43D5BA738B1}" type="datetimeFigureOut">
              <a:rPr lang="ru-RU" smtClean="0"/>
              <a:t>27.05.2026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3ABB3-5B73-41AF-AB47-371DDF6EBA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56702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1BBE0-9D84-4D69-91F8-A43D5BA738B1}" type="datetimeFigureOut">
              <a:rPr lang="ru-RU" smtClean="0"/>
              <a:t>27.05.2026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3ABB3-5B73-41AF-AB47-371DDF6EBA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87615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1BBE0-9D84-4D69-91F8-A43D5BA738B1}" type="datetimeFigureOut">
              <a:rPr lang="ru-RU" smtClean="0"/>
              <a:t>27.05.2026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3ABB3-5B73-41AF-AB47-371DDF6EBA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27046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1BBE0-9D84-4D69-91F8-A43D5BA738B1}" type="datetimeFigureOut">
              <a:rPr lang="ru-RU" smtClean="0"/>
              <a:t>27.05.2026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3ABB3-5B73-41AF-AB47-371DDF6EBA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10179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1BBE0-9D84-4D69-91F8-A43D5BA738B1}" type="datetimeFigureOut">
              <a:rPr lang="ru-RU" smtClean="0"/>
              <a:t>27.05.2026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3ABB3-5B73-41AF-AB47-371DDF6EBA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63047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1BBE0-9D84-4D69-91F8-A43D5BA738B1}" type="datetimeFigureOut">
              <a:rPr lang="ru-RU" smtClean="0"/>
              <a:t>27.05.2026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3ABB3-5B73-41AF-AB47-371DDF6EBA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21981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1BBE0-9D84-4D69-91F8-A43D5BA738B1}" type="datetimeFigureOut">
              <a:rPr lang="ru-RU" smtClean="0"/>
              <a:t>27.05.2026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3ABB3-5B73-41AF-AB47-371DDF6EBA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73722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1BBE0-9D84-4D69-91F8-A43D5BA738B1}" type="datetimeFigureOut">
              <a:rPr lang="ru-RU" smtClean="0"/>
              <a:t>27.05.2026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3ABB3-5B73-41AF-AB47-371DDF6EBA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69528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1BBE0-9D84-4D69-91F8-A43D5BA738B1}" type="datetimeFigureOut">
              <a:rPr lang="ru-RU" smtClean="0"/>
              <a:t>27.05.2026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3ABB3-5B73-41AF-AB47-371DDF6EBA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01205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1BBE0-9D84-4D69-91F8-A43D5BA738B1}" type="datetimeFigureOut">
              <a:rPr lang="ru-RU" smtClean="0"/>
              <a:t>27.05.2026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3ABB3-5B73-41AF-AB47-371DDF6EBA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45747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1BBE0-9D84-4D69-91F8-A43D5BA738B1}" type="datetimeFigureOut">
              <a:rPr lang="ru-RU" smtClean="0"/>
              <a:t>27.05.2026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3ABB3-5B73-41AF-AB47-371DDF6EBA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37704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B1BBE0-9D84-4D69-91F8-A43D5BA738B1}" type="datetimeFigureOut">
              <a:rPr lang="ru-RU" smtClean="0"/>
              <a:t>27.05.2026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C3ABB3-5B73-41AF-AB47-371DDF6EBA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95302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0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3" Type="http://schemas.openxmlformats.org/officeDocument/2006/relationships/image" Target="../media/image5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5" Type="http://schemas.openxmlformats.org/officeDocument/2006/relationships/image" Target="../media/image2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pn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" y="1828800"/>
            <a:ext cx="12192000" cy="2226365"/>
          </a:xfrm>
          <a:prstGeom prst="rect">
            <a:avLst/>
          </a:prstGeom>
          <a:solidFill>
            <a:srgbClr val="0056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466933" y="2153724"/>
            <a:ext cx="1007571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solidFill>
                  <a:schemeClr val="bg1"/>
                </a:solidFill>
                <a:latin typeface="+mj-lt"/>
              </a:rPr>
              <a:t>Исследование ядерного взаимодействия темных атомов </a:t>
            </a:r>
            <a:r>
              <a:rPr lang="ru-RU" sz="4400" b="1" dirty="0" smtClean="0">
                <a:solidFill>
                  <a:schemeClr val="bg1"/>
                </a:solidFill>
                <a:latin typeface="+mj-lt"/>
              </a:rPr>
              <a:t>с ядрами </a:t>
            </a:r>
            <a:r>
              <a:rPr lang="ru-RU" sz="4400" b="1" dirty="0">
                <a:solidFill>
                  <a:schemeClr val="bg1"/>
                </a:solidFill>
                <a:latin typeface="+mj-lt"/>
              </a:rPr>
              <a:t>вещества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51032" y="4978233"/>
            <a:ext cx="602042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Презентация подготовлена Байковой С.Ф</a:t>
            </a:r>
          </a:p>
          <a:p>
            <a:r>
              <a:rPr lang="ru-RU" sz="2400" dirty="0"/>
              <a:t>Научный руководитель Хлопов М. Ю</a:t>
            </a:r>
            <a:r>
              <a:rPr lang="ru-RU" sz="2400" dirty="0" smtClean="0"/>
              <a:t>.</a:t>
            </a:r>
          </a:p>
          <a:p>
            <a:r>
              <a:rPr lang="ru-RU" sz="2400" dirty="0" smtClean="0"/>
              <a:t>Научный </a:t>
            </a:r>
            <a:r>
              <a:rPr lang="ru-RU" sz="2400" dirty="0"/>
              <a:t>консультант </a:t>
            </a:r>
            <a:r>
              <a:rPr lang="ru-RU" sz="2400" dirty="0" smtClean="0"/>
              <a:t>Сопин Д.О</a:t>
            </a:r>
            <a:endParaRPr lang="ru-RU" sz="2400" dirty="0"/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266" y="179808"/>
            <a:ext cx="2263532" cy="1082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4436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578585"/>
            <a:ext cx="12192000" cy="1117693"/>
          </a:xfrm>
          <a:prstGeom prst="rect">
            <a:avLst/>
          </a:prstGeom>
          <a:solidFill>
            <a:srgbClr val="0056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rgbClr val="0070C0"/>
                </a:solidFill>
              </a:ln>
              <a:solidFill>
                <a:srgbClr val="0070C0"/>
              </a:solidFill>
            </a:endParaRPr>
          </a:p>
        </p:txBody>
      </p:sp>
      <p:pic>
        <p:nvPicPr>
          <p:cNvPr id="13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4762" y="578585"/>
            <a:ext cx="2337238" cy="11176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xtLst/>
        </p:spPr>
      </p:pic>
      <p:sp>
        <p:nvSpPr>
          <p:cNvPr id="4" name="TextBox 3"/>
          <p:cNvSpPr txBox="1"/>
          <p:nvPr/>
        </p:nvSpPr>
        <p:spPr>
          <a:xfrm>
            <a:off x="115747" y="814265"/>
            <a:ext cx="31135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chemeClr val="bg1"/>
                </a:solidFill>
              </a:rPr>
              <a:t>Заключение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1593072" y="6347792"/>
            <a:ext cx="5565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9</a:t>
            </a:r>
            <a:endParaRPr lang="ru-RU" sz="2000" dirty="0"/>
          </a:p>
        </p:txBody>
      </p:sp>
      <p:sp>
        <p:nvSpPr>
          <p:cNvPr id="19" name="TextBox 18"/>
          <p:cNvSpPr txBox="1"/>
          <p:nvPr/>
        </p:nvSpPr>
        <p:spPr>
          <a:xfrm>
            <a:off x="278297" y="1946587"/>
            <a:ext cx="942128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2800" dirty="0" smtClean="0"/>
              <a:t>Была найдена зависимость </a:t>
            </a:r>
            <a:r>
              <a:rPr lang="en-US" sz="2800" dirty="0" smtClean="0"/>
              <a:t>S-</a:t>
            </a:r>
            <a:r>
              <a:rPr lang="ru-RU" sz="2800" dirty="0" smtClean="0"/>
              <a:t>фактора реакции </a:t>
            </a:r>
            <a:r>
              <a:rPr lang="en-US" sz="2800" dirty="0" err="1" smtClean="0"/>
              <a:t>Xp</a:t>
            </a:r>
            <a:r>
              <a:rPr lang="en-US" sz="2800" dirty="0" smtClean="0"/>
              <a:t>(d,</a:t>
            </a:r>
            <a:r>
              <a:rPr lang="el-GR" sz="2800" dirty="0" smtClean="0"/>
              <a:t>γ)</a:t>
            </a:r>
            <a:r>
              <a:rPr lang="en-US" sz="2800" dirty="0" smtClean="0"/>
              <a:t>X</a:t>
            </a:r>
            <a:r>
              <a:rPr lang="el-GR" sz="2800" dirty="0" smtClean="0"/>
              <a:t>³</a:t>
            </a:r>
            <a:r>
              <a:rPr lang="en-US" sz="2800" dirty="0" smtClean="0"/>
              <a:t>He</a:t>
            </a:r>
            <a:r>
              <a:rPr lang="ru-RU" sz="2800" dirty="0" smtClean="0"/>
              <a:t> от </a:t>
            </a:r>
            <a:r>
              <a:rPr lang="en-US" sz="2800" dirty="0" smtClean="0"/>
              <a:t>S-</a:t>
            </a:r>
            <a:r>
              <a:rPr lang="ru-RU" sz="2800" dirty="0" smtClean="0"/>
              <a:t>фактора реакции </a:t>
            </a:r>
            <a:r>
              <a:rPr lang="en-US" sz="2800" dirty="0"/>
              <a:t>p</a:t>
            </a:r>
            <a:r>
              <a:rPr lang="en-US" sz="2800" dirty="0" smtClean="0"/>
              <a:t>(d,</a:t>
            </a:r>
            <a:r>
              <a:rPr lang="el-GR" sz="2800" dirty="0" smtClean="0"/>
              <a:t>γ)³</a:t>
            </a:r>
            <a:r>
              <a:rPr lang="en-US" sz="2800" dirty="0" smtClean="0"/>
              <a:t>He</a:t>
            </a:r>
            <a:r>
              <a:rPr lang="ru-RU" sz="2800" dirty="0" smtClean="0"/>
              <a:t> 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 smtClean="0"/>
              <a:t>Рас</a:t>
            </a:r>
            <a:r>
              <a:rPr lang="en-US" sz="2800" dirty="0" smtClean="0"/>
              <a:t>c</a:t>
            </a:r>
            <a:r>
              <a:rPr lang="ru-RU" sz="2800" dirty="0" smtClean="0"/>
              <a:t>читаны значения</a:t>
            </a:r>
            <a:r>
              <a:rPr lang="en-US" sz="2800" dirty="0" smtClean="0"/>
              <a:t> S-</a:t>
            </a:r>
            <a:r>
              <a:rPr lang="ru-RU" sz="2800" dirty="0" smtClean="0"/>
              <a:t>фактора для диапазона энергий </a:t>
            </a:r>
            <a:r>
              <a:rPr lang="en-US" sz="2800" dirty="0" smtClean="0"/>
              <a:t>         </a:t>
            </a:r>
            <a:r>
              <a:rPr lang="ru-RU" sz="2800" dirty="0" smtClean="0"/>
              <a:t>0,001МэВ – 2МэВ</a:t>
            </a:r>
            <a:endParaRPr lang="en-US" sz="28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S-</a:t>
            </a:r>
            <a:r>
              <a:rPr lang="ru-RU" sz="2800" dirty="0" smtClean="0"/>
              <a:t>фактор зависит от массы темного ядра и заряда темного атома. Изменение заряда темного атома вносит большее изменение в значение </a:t>
            </a:r>
            <a:r>
              <a:rPr lang="en-US" sz="2800" dirty="0" smtClean="0"/>
              <a:t>S-</a:t>
            </a:r>
            <a:r>
              <a:rPr lang="ru-RU" sz="2800" dirty="0" smtClean="0"/>
              <a:t>фактора, чем изменение массы темного ядра.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 smtClean="0"/>
              <a:t>Найденные значения </a:t>
            </a:r>
            <a:r>
              <a:rPr lang="en-US" sz="2800" dirty="0" smtClean="0"/>
              <a:t>S-</a:t>
            </a:r>
            <a:r>
              <a:rPr lang="ru-RU" sz="2800" dirty="0" smtClean="0"/>
              <a:t>фактора будут использованы для расчета скорости реакции </a:t>
            </a:r>
            <a:r>
              <a:rPr lang="en-US" sz="2800" dirty="0" err="1" smtClean="0"/>
              <a:t>Xp</a:t>
            </a:r>
            <a:r>
              <a:rPr lang="en-US" sz="2800" dirty="0" smtClean="0"/>
              <a:t>(d,</a:t>
            </a:r>
            <a:r>
              <a:rPr lang="el-GR" sz="2800" dirty="0" smtClean="0"/>
              <a:t>γ)</a:t>
            </a:r>
            <a:r>
              <a:rPr lang="en-US" sz="2800" dirty="0" smtClean="0"/>
              <a:t>X</a:t>
            </a:r>
            <a:r>
              <a:rPr lang="el-GR" sz="2800" dirty="0" smtClean="0"/>
              <a:t>³</a:t>
            </a:r>
            <a:r>
              <a:rPr lang="en-US" sz="2800" dirty="0" smtClean="0"/>
              <a:t>He</a:t>
            </a:r>
            <a:r>
              <a:rPr lang="ru-RU" sz="28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23951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578585"/>
            <a:ext cx="12192000" cy="1117693"/>
          </a:xfrm>
          <a:prstGeom prst="rect">
            <a:avLst/>
          </a:prstGeom>
          <a:solidFill>
            <a:srgbClr val="0056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rgbClr val="0070C0"/>
                </a:solidFill>
              </a:ln>
              <a:solidFill>
                <a:srgbClr val="0070C0"/>
              </a:solidFill>
            </a:endParaRPr>
          </a:p>
        </p:txBody>
      </p:sp>
      <p:pic>
        <p:nvPicPr>
          <p:cNvPr id="13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4762" y="578585"/>
            <a:ext cx="2337238" cy="11176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xtLst/>
        </p:spPr>
      </p:pic>
      <p:sp>
        <p:nvSpPr>
          <p:cNvPr id="4" name="TextBox 3"/>
          <p:cNvSpPr txBox="1"/>
          <p:nvPr/>
        </p:nvSpPr>
        <p:spPr>
          <a:xfrm>
            <a:off x="115746" y="814265"/>
            <a:ext cx="46340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chemeClr val="bg1"/>
                </a:solidFill>
              </a:rPr>
              <a:t>Список литературы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1593072" y="6347792"/>
            <a:ext cx="5565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9</a:t>
            </a:r>
            <a:endParaRPr lang="ru-RU" sz="20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15746" y="2145437"/>
            <a:ext cx="10704654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[</a:t>
            </a:r>
            <a:r>
              <a:rPr lang="ru-RU" sz="2400" dirty="0" smtClean="0"/>
              <a:t>1</a:t>
            </a:r>
            <a:r>
              <a:rPr lang="ru-RU" sz="2400" dirty="0"/>
              <a:t>] </a:t>
            </a:r>
            <a:r>
              <a:rPr lang="ru-RU" sz="2400" dirty="0" err="1"/>
              <a:t>Christian</a:t>
            </a:r>
            <a:r>
              <a:rPr lang="ru-RU" sz="2400" dirty="0"/>
              <a:t> </a:t>
            </a:r>
            <a:r>
              <a:rPr lang="ru-RU" sz="2400" dirty="0" err="1"/>
              <a:t>Iliadis</a:t>
            </a:r>
            <a:r>
              <a:rPr lang="ru-RU" sz="2400" dirty="0"/>
              <a:t>. </a:t>
            </a:r>
            <a:r>
              <a:rPr lang="ru-RU" sz="2400" dirty="0" err="1"/>
              <a:t>Nuclear</a:t>
            </a:r>
            <a:r>
              <a:rPr lang="ru-RU" sz="2400" dirty="0"/>
              <a:t> </a:t>
            </a:r>
            <a:r>
              <a:rPr lang="ru-RU" sz="2400" dirty="0" err="1"/>
              <a:t>physics</a:t>
            </a:r>
            <a:r>
              <a:rPr lang="ru-RU" sz="2400" dirty="0"/>
              <a:t> </a:t>
            </a:r>
            <a:r>
              <a:rPr lang="ru-RU" sz="2400" dirty="0" err="1"/>
              <a:t>of</a:t>
            </a:r>
            <a:r>
              <a:rPr lang="ru-RU" sz="2400" dirty="0"/>
              <a:t> </a:t>
            </a:r>
            <a:r>
              <a:rPr lang="ru-RU" sz="2400" dirty="0" err="1"/>
              <a:t>stars</a:t>
            </a:r>
            <a:r>
              <a:rPr lang="ru-RU" sz="2400" dirty="0"/>
              <a:t>. </a:t>
            </a:r>
            <a:r>
              <a:rPr lang="ru-RU" sz="2400" dirty="0" err="1"/>
              <a:t>John</a:t>
            </a:r>
            <a:r>
              <a:rPr lang="ru-RU" sz="2400" dirty="0"/>
              <a:t> </a:t>
            </a:r>
            <a:r>
              <a:rPr lang="ru-RU" sz="2400" dirty="0" err="1"/>
              <a:t>Wiley</a:t>
            </a:r>
            <a:r>
              <a:rPr lang="ru-RU" sz="2400" dirty="0"/>
              <a:t> &amp; </a:t>
            </a:r>
            <a:r>
              <a:rPr lang="ru-RU" sz="2400" dirty="0" err="1"/>
              <a:t>Sons</a:t>
            </a:r>
            <a:r>
              <a:rPr lang="ru-RU" sz="2400" dirty="0"/>
              <a:t>, 2015</a:t>
            </a:r>
            <a:r>
              <a:rPr lang="ru-RU" sz="2400" dirty="0" smtClean="0"/>
              <a:t>.</a:t>
            </a:r>
            <a:endParaRPr lang="en-US" sz="2400" dirty="0" smtClean="0"/>
          </a:p>
          <a:p>
            <a:endParaRPr lang="en-US" sz="2400" dirty="0" smtClean="0"/>
          </a:p>
          <a:p>
            <a:r>
              <a:rPr lang="ru-RU" sz="2400" dirty="0" smtClean="0"/>
              <a:t>[</a:t>
            </a:r>
            <a:r>
              <a:rPr lang="en-US" sz="2400" dirty="0" smtClean="0"/>
              <a:t>2</a:t>
            </a:r>
            <a:r>
              <a:rPr lang="ru-RU" sz="2400" dirty="0" smtClean="0"/>
              <a:t>] </a:t>
            </a:r>
            <a:r>
              <a:rPr lang="ru-RU" sz="2400" dirty="0" err="1"/>
              <a:t>Joseph</a:t>
            </a:r>
            <a:r>
              <a:rPr lang="ru-RU" sz="2400" dirty="0"/>
              <a:t> </a:t>
            </a:r>
            <a:r>
              <a:rPr lang="ru-RU" sz="2400" dirty="0" err="1"/>
              <a:t>Moscoso</a:t>
            </a:r>
            <a:r>
              <a:rPr lang="ru-RU" sz="2400" dirty="0"/>
              <a:t> и др. “</a:t>
            </a:r>
            <a:r>
              <a:rPr lang="ru-RU" sz="2400" dirty="0" err="1"/>
              <a:t>Bayesian</a:t>
            </a:r>
            <a:r>
              <a:rPr lang="ru-RU" sz="2400" dirty="0"/>
              <a:t> </a:t>
            </a:r>
            <a:r>
              <a:rPr lang="ru-RU" sz="2400" dirty="0" err="1"/>
              <a:t>Estimation</a:t>
            </a:r>
            <a:r>
              <a:rPr lang="ru-RU" sz="2400" dirty="0"/>
              <a:t> </a:t>
            </a:r>
            <a:r>
              <a:rPr lang="ru-RU" sz="2400" dirty="0" err="1"/>
              <a:t>of</a:t>
            </a:r>
            <a:r>
              <a:rPr lang="ru-RU" sz="2400" dirty="0"/>
              <a:t> </a:t>
            </a:r>
            <a:r>
              <a:rPr lang="ru-RU" sz="2400" dirty="0" err="1"/>
              <a:t>the</a:t>
            </a:r>
            <a:r>
              <a:rPr lang="ru-RU" sz="2400" dirty="0"/>
              <a:t> d (p, γ) 3He </a:t>
            </a:r>
            <a:r>
              <a:rPr lang="ru-RU" sz="2400" dirty="0" err="1"/>
              <a:t>Thermonuclear</a:t>
            </a:r>
            <a:r>
              <a:rPr lang="ru-RU" sz="2400" dirty="0"/>
              <a:t> </a:t>
            </a:r>
            <a:r>
              <a:rPr lang="ru-RU" sz="2400" dirty="0" err="1"/>
              <a:t>ReactionRate</a:t>
            </a:r>
            <a:r>
              <a:rPr lang="ru-RU" sz="2400" dirty="0"/>
              <a:t>”. В: </a:t>
            </a:r>
            <a:r>
              <a:rPr lang="ru-RU" sz="2400" dirty="0" err="1"/>
              <a:t>The</a:t>
            </a:r>
            <a:r>
              <a:rPr lang="ru-RU" sz="2400" dirty="0"/>
              <a:t> </a:t>
            </a:r>
            <a:r>
              <a:rPr lang="ru-RU" sz="2400" dirty="0" err="1"/>
              <a:t>Astrophysical</a:t>
            </a:r>
            <a:r>
              <a:rPr lang="ru-RU" sz="2400" dirty="0"/>
              <a:t> </a:t>
            </a:r>
            <a:r>
              <a:rPr lang="ru-RU" sz="2400" dirty="0" err="1"/>
              <a:t>Journal</a:t>
            </a:r>
            <a:r>
              <a:rPr lang="ru-RU" sz="2400" dirty="0"/>
              <a:t> 923.1 (2021), с. 49</a:t>
            </a:r>
            <a:r>
              <a:rPr lang="ru-RU" dirty="0" smtClean="0"/>
              <a:t>.</a:t>
            </a:r>
            <a:endParaRPr lang="en-US" dirty="0" smtClean="0"/>
          </a:p>
          <a:p>
            <a:endParaRPr lang="en-US" dirty="0"/>
          </a:p>
          <a:p>
            <a:pPr lvl="0"/>
            <a:r>
              <a:rPr lang="ru-RU" sz="2400" dirty="0" smtClean="0">
                <a:solidFill>
                  <a:prstClr val="black"/>
                </a:solidFill>
              </a:rPr>
              <a:t>[</a:t>
            </a:r>
            <a:r>
              <a:rPr lang="en-US" sz="2400" dirty="0" smtClean="0">
                <a:solidFill>
                  <a:prstClr val="black"/>
                </a:solidFill>
              </a:rPr>
              <a:t>3</a:t>
            </a:r>
            <a:r>
              <a:rPr lang="ru-RU" sz="2400" dirty="0" smtClean="0">
                <a:solidFill>
                  <a:prstClr val="black"/>
                </a:solidFill>
              </a:rPr>
              <a:t>] </a:t>
            </a:r>
            <a:r>
              <a:rPr lang="ru-RU" sz="2400" dirty="0">
                <a:solidFill>
                  <a:prstClr val="black"/>
                </a:solidFill>
              </a:rPr>
              <a:t>Владимир Берестецкий, Евгений Лифшиц и Лев </a:t>
            </a:r>
            <a:r>
              <a:rPr lang="ru-RU" sz="2400" dirty="0" err="1">
                <a:solidFill>
                  <a:prstClr val="black"/>
                </a:solidFill>
              </a:rPr>
              <a:t>Питаевский</a:t>
            </a:r>
            <a:r>
              <a:rPr lang="ru-RU" sz="2400" dirty="0">
                <a:solidFill>
                  <a:prstClr val="black"/>
                </a:solidFill>
              </a:rPr>
              <a:t>. Теоретическая </a:t>
            </a:r>
            <a:r>
              <a:rPr lang="ru-RU" sz="2400" dirty="0" err="1">
                <a:solidFill>
                  <a:prstClr val="black"/>
                </a:solidFill>
              </a:rPr>
              <a:t>физика.Том</a:t>
            </a:r>
            <a:r>
              <a:rPr lang="ru-RU" sz="2400" dirty="0">
                <a:solidFill>
                  <a:prstClr val="black"/>
                </a:solidFill>
              </a:rPr>
              <a:t> 4. Квантовая электродинамика. </a:t>
            </a:r>
            <a:r>
              <a:rPr lang="ru-RU" sz="2400" dirty="0" err="1">
                <a:solidFill>
                  <a:prstClr val="black"/>
                </a:solidFill>
              </a:rPr>
              <a:t>ЛитРес</a:t>
            </a:r>
            <a:r>
              <a:rPr lang="ru-RU" sz="2400" dirty="0">
                <a:solidFill>
                  <a:prstClr val="black"/>
                </a:solidFill>
              </a:rPr>
              <a:t>, 2016.</a:t>
            </a:r>
            <a:endParaRPr lang="en-US" sz="2400" dirty="0">
              <a:solidFill>
                <a:prstClr val="black"/>
              </a:solidFill>
            </a:endParaRPr>
          </a:p>
          <a:p>
            <a:endParaRPr lang="en-US" dirty="0"/>
          </a:p>
          <a:p>
            <a:r>
              <a:rPr lang="ru-RU" sz="2400" dirty="0" smtClean="0"/>
              <a:t>[</a:t>
            </a:r>
            <a:r>
              <a:rPr lang="en-US" sz="2400" dirty="0" smtClean="0"/>
              <a:t>4</a:t>
            </a:r>
            <a:r>
              <a:rPr lang="ru-RU" sz="2400" dirty="0" smtClean="0"/>
              <a:t>] </a:t>
            </a:r>
            <a:r>
              <a:rPr lang="ru-RU" sz="2400" dirty="0" err="1"/>
              <a:t>Аледсандр</a:t>
            </a:r>
            <a:r>
              <a:rPr lang="ru-RU" sz="2400" dirty="0"/>
              <a:t> Сергеевич Давыдов. Квантовая механика. </a:t>
            </a:r>
            <a:r>
              <a:rPr lang="ru-RU" sz="2400" dirty="0" err="1"/>
              <a:t>Рипол</a:t>
            </a:r>
            <a:r>
              <a:rPr lang="ru-RU" sz="2400" dirty="0"/>
              <a:t> Классик, 1968.</a:t>
            </a:r>
          </a:p>
        </p:txBody>
      </p:sp>
    </p:spTree>
    <p:extLst>
      <p:ext uri="{BB962C8B-B14F-4D97-AF65-F5344CB8AC3E}">
        <p14:creationId xmlns:p14="http://schemas.microsoft.com/office/powerpoint/2010/main" val="2122325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2278976"/>
            <a:ext cx="12192000" cy="1117693"/>
          </a:xfrm>
          <a:prstGeom prst="rect">
            <a:avLst/>
          </a:prstGeom>
          <a:solidFill>
            <a:srgbClr val="0056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rgbClr val="0070C0"/>
                </a:solidFill>
              </a:ln>
              <a:solidFill>
                <a:srgbClr val="0070C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08822" y="2422323"/>
            <a:ext cx="604684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dirty="0">
                <a:solidFill>
                  <a:schemeClr val="bg1"/>
                </a:solidFill>
              </a:rPr>
              <a:t>Спасибо за </a:t>
            </a:r>
            <a:r>
              <a:rPr lang="ru-RU" sz="4800" dirty="0" smtClean="0">
                <a:solidFill>
                  <a:schemeClr val="bg1"/>
                </a:solidFill>
              </a:rPr>
              <a:t>внимание</a:t>
            </a:r>
            <a:r>
              <a:rPr lang="en-US" sz="4800" dirty="0" smtClean="0">
                <a:solidFill>
                  <a:schemeClr val="bg1"/>
                </a:solidFill>
              </a:rPr>
              <a:t>!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5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4762" y="0"/>
            <a:ext cx="2337238" cy="11176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xtLst/>
        </p:spPr>
      </p:pic>
    </p:spTree>
    <p:extLst>
      <p:ext uri="{BB962C8B-B14F-4D97-AF65-F5344CB8AC3E}">
        <p14:creationId xmlns:p14="http://schemas.microsoft.com/office/powerpoint/2010/main" val="3789808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131460"/>
            <a:ext cx="12192000" cy="1117693"/>
          </a:xfrm>
          <a:prstGeom prst="rect">
            <a:avLst/>
          </a:prstGeom>
          <a:solidFill>
            <a:srgbClr val="0056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rgbClr val="0070C0"/>
                </a:solidFill>
              </a:ln>
              <a:solidFill>
                <a:srgbClr val="0070C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7160" y="428696"/>
            <a:ext cx="111861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bg1"/>
                </a:solidFill>
              </a:rPr>
              <a:t>Вывод выражения для сечения реакции </a:t>
            </a:r>
            <a:r>
              <a:rPr lang="el-GR" sz="2800" dirty="0" smtClean="0">
                <a:solidFill>
                  <a:schemeClr val="bg1"/>
                </a:solidFill>
              </a:rPr>
              <a:t>σ(</a:t>
            </a:r>
            <a:r>
              <a:rPr lang="en-US" sz="2800" dirty="0" smtClean="0">
                <a:solidFill>
                  <a:schemeClr val="bg1"/>
                </a:solidFill>
              </a:rPr>
              <a:t>E)</a:t>
            </a:r>
            <a:endParaRPr lang="ru-RU" sz="2800" dirty="0">
              <a:solidFill>
                <a:schemeClr val="bg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t="37798"/>
          <a:stretch/>
        </p:blipFill>
        <p:spPr>
          <a:xfrm>
            <a:off x="137159" y="1854200"/>
            <a:ext cx="8711657" cy="99568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494" y="4092030"/>
            <a:ext cx="9549285" cy="223469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37159" y="3268633"/>
            <a:ext cx="1094382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Рассмотрим процесс, в котором две начальные частицы 1 и 2 превращаются в две конечные частицы 3 и 4.</a:t>
            </a:r>
          </a:p>
          <a:p>
            <a:r>
              <a:rPr lang="ru-RU" dirty="0" smtClean="0"/>
              <a:t>Формула 2 примет вид: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11593072" y="6347792"/>
            <a:ext cx="5565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10</a:t>
            </a:r>
            <a:endParaRPr lang="ru-RU" sz="2000" dirty="0"/>
          </a:p>
        </p:txBody>
      </p:sp>
      <p:sp>
        <p:nvSpPr>
          <p:cNvPr id="2" name="TextBox 1"/>
          <p:cNvSpPr txBox="1"/>
          <p:nvPr/>
        </p:nvSpPr>
        <p:spPr>
          <a:xfrm>
            <a:off x="8396424" y="1734117"/>
            <a:ext cx="904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[3]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37159" y="1474587"/>
            <a:ext cx="630172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/>
              <a:t>Сечение процесса 2 → 2 описывается общей формулой:</a:t>
            </a:r>
          </a:p>
        </p:txBody>
      </p:sp>
    </p:spTree>
    <p:extLst>
      <p:ext uri="{BB962C8B-B14F-4D97-AF65-F5344CB8AC3E}">
        <p14:creationId xmlns:p14="http://schemas.microsoft.com/office/powerpoint/2010/main" val="2566028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131460"/>
            <a:ext cx="12192000" cy="1117693"/>
          </a:xfrm>
          <a:prstGeom prst="rect">
            <a:avLst/>
          </a:prstGeom>
          <a:solidFill>
            <a:srgbClr val="0056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rgbClr val="0070C0"/>
                </a:solidFill>
              </a:ln>
              <a:solidFill>
                <a:srgbClr val="0070C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7160" y="428696"/>
            <a:ext cx="11277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bg1"/>
                </a:solidFill>
              </a:rPr>
              <a:t>Вывод выражения для сечения реакции </a:t>
            </a:r>
            <a:r>
              <a:rPr lang="el-GR" sz="2800" dirty="0" smtClean="0">
                <a:solidFill>
                  <a:schemeClr val="bg1"/>
                </a:solidFill>
              </a:rPr>
              <a:t>σ(</a:t>
            </a:r>
            <a:r>
              <a:rPr lang="en-US" sz="2800" dirty="0" smtClean="0">
                <a:solidFill>
                  <a:schemeClr val="bg1"/>
                </a:solidFill>
              </a:rPr>
              <a:t>E)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7160" y="1546389"/>
            <a:ext cx="108051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Четырёхмерная дельта-функция распадается на произведение дельта-функций по энергии и импульсу: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" y="1915721"/>
            <a:ext cx="7954485" cy="68589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160" y="2601617"/>
            <a:ext cx="6904263" cy="401902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1593072" y="6347792"/>
            <a:ext cx="5565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11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365204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131460"/>
            <a:ext cx="12192000" cy="1117693"/>
          </a:xfrm>
          <a:prstGeom prst="rect">
            <a:avLst/>
          </a:prstGeom>
          <a:solidFill>
            <a:srgbClr val="0056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rgbClr val="0070C0"/>
                </a:solidFill>
              </a:ln>
              <a:solidFill>
                <a:srgbClr val="0070C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7160" y="428696"/>
            <a:ext cx="111861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bg1"/>
                </a:solidFill>
              </a:rPr>
              <a:t>Вывод выражения для сечения реакции </a:t>
            </a:r>
            <a:r>
              <a:rPr lang="el-GR" sz="2800" dirty="0" smtClean="0">
                <a:solidFill>
                  <a:schemeClr val="bg1"/>
                </a:solidFill>
              </a:rPr>
              <a:t>σ(</a:t>
            </a:r>
            <a:r>
              <a:rPr lang="en-US" sz="2800" dirty="0" smtClean="0">
                <a:solidFill>
                  <a:schemeClr val="bg1"/>
                </a:solidFill>
              </a:rPr>
              <a:t>E)</a:t>
            </a:r>
            <a:endParaRPr lang="ru-RU" sz="2800" dirty="0" smtClean="0">
              <a:solidFill>
                <a:schemeClr val="bg1"/>
              </a:solidFill>
            </a:endParaRPr>
          </a:p>
          <a:p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37160" y="1546389"/>
            <a:ext cx="82753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Для процесса 1+2 → 3+γ в нерелятивистском пределе в системе центра инерции: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59" y="1974065"/>
            <a:ext cx="9090977" cy="108917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159" y="3421851"/>
            <a:ext cx="3922194" cy="69095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861525"/>
            <a:ext cx="6967794" cy="90594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37160" y="3023632"/>
            <a:ext cx="19001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Заметим, что 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137160" y="4302500"/>
            <a:ext cx="5471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Сняв  </a:t>
            </a:r>
            <a:r>
              <a:rPr lang="el-GR" dirty="0" smtClean="0"/>
              <a:t>δ</a:t>
            </a:r>
            <a:r>
              <a:rPr lang="ru-RU" dirty="0" smtClean="0"/>
              <a:t>(</a:t>
            </a:r>
            <a:r>
              <a:rPr lang="el-GR" dirty="0" smtClean="0"/>
              <a:t>ε3(</a:t>
            </a:r>
            <a:r>
              <a:rPr lang="en-US" dirty="0" smtClean="0"/>
              <a:t>p3)+p3 −</a:t>
            </a:r>
            <a:r>
              <a:rPr lang="el-GR" dirty="0" smtClean="0"/>
              <a:t>ε1(</a:t>
            </a:r>
            <a:r>
              <a:rPr lang="en-US" dirty="0" smtClean="0"/>
              <a:t>p)−</a:t>
            </a:r>
            <a:r>
              <a:rPr lang="el-GR" dirty="0" smtClean="0"/>
              <a:t>ε2(</a:t>
            </a:r>
            <a:r>
              <a:rPr lang="en-US" dirty="0" smtClean="0"/>
              <a:t>p)</a:t>
            </a:r>
            <a:r>
              <a:rPr lang="ru-RU" dirty="0" smtClean="0"/>
              <a:t>) получим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1593072" y="6347792"/>
            <a:ext cx="5565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12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734761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131460"/>
            <a:ext cx="12192000" cy="1117693"/>
          </a:xfrm>
          <a:prstGeom prst="rect">
            <a:avLst/>
          </a:prstGeom>
          <a:solidFill>
            <a:srgbClr val="0056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rgbClr val="0070C0"/>
                </a:solidFill>
              </a:ln>
              <a:solidFill>
                <a:srgbClr val="0070C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7160" y="428696"/>
            <a:ext cx="111861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bg1"/>
                </a:solidFill>
              </a:rPr>
              <a:t>Вывод выражения для сечения реакции </a:t>
            </a:r>
            <a:r>
              <a:rPr lang="el-GR" sz="2800" dirty="0" smtClean="0">
                <a:solidFill>
                  <a:schemeClr val="bg1"/>
                </a:solidFill>
              </a:rPr>
              <a:t>σ(</a:t>
            </a:r>
            <a:r>
              <a:rPr lang="en-US" sz="2800" dirty="0" smtClean="0">
                <a:solidFill>
                  <a:schemeClr val="bg1"/>
                </a:solidFill>
              </a:rPr>
              <a:t>E)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7160" y="5360610"/>
            <a:ext cx="12039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Тогда</a:t>
            </a:r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31757"/>
          <a:stretch/>
        </p:blipFill>
        <p:spPr>
          <a:xfrm>
            <a:off x="1840720" y="5760720"/>
            <a:ext cx="8080520" cy="99179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37160" y="1546389"/>
            <a:ext cx="383412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/>
              <a:t>Рассмотрим матричный элемент:</a:t>
            </a:r>
            <a:endParaRPr lang="ru-RU" sz="20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1286" y="1695969"/>
            <a:ext cx="3709673" cy="856079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37160" y="2634712"/>
            <a:ext cx="978408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где |ψ(0)|2 — квадрат волновой функции относительного движения в нуле.</a:t>
            </a:r>
            <a:endParaRPr lang="ru-RU" sz="200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71287" y="3002803"/>
            <a:ext cx="3153582" cy="912193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37160" y="4132177"/>
            <a:ext cx="530773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/>
              <a:t>а параметр Зоммерфельда η определяется как</a:t>
            </a:r>
            <a:endParaRPr lang="ru-RU" sz="2000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17933" y="4487554"/>
            <a:ext cx="4224614" cy="1049593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1593072" y="6347792"/>
            <a:ext cx="5565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13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165821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131460"/>
            <a:ext cx="12192000" cy="1117693"/>
          </a:xfrm>
          <a:prstGeom prst="rect">
            <a:avLst/>
          </a:prstGeom>
          <a:solidFill>
            <a:srgbClr val="0056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rgbClr val="0070C0"/>
                </a:solidFill>
              </a:ln>
              <a:solidFill>
                <a:srgbClr val="0070C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37160" y="428696"/>
                <a:ext cx="1118616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dirty="0" smtClean="0">
                    <a:solidFill>
                      <a:schemeClr val="bg1"/>
                    </a:solidFill>
                  </a:rPr>
                  <a:t>Вывод выражения для расчета </a:t>
                </a:r>
                <a:r>
                  <a:rPr lang="en-US" sz="2800" dirty="0" smtClean="0">
                    <a:solidFill>
                      <a:schemeClr val="bg1"/>
                    </a:solidFill>
                  </a:rPr>
                  <a:t>S-</a:t>
                </a:r>
                <a:r>
                  <a:rPr lang="ru-RU" sz="2800" dirty="0" smtClean="0">
                    <a:solidFill>
                      <a:schemeClr val="bg1"/>
                    </a:solidFill>
                  </a:rPr>
                  <a:t>фактора</a:t>
                </a:r>
                <a:r>
                  <a:rPr lang="en-US" sz="2800" dirty="0" smtClean="0">
                    <a:solidFill>
                      <a:schemeClr val="bg1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  <m:d>
                      <m:dPr>
                        <m:ctrlP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</m:d>
                  </m:oMath>
                </a14:m>
                <a:r>
                  <a:rPr lang="ru-RU" sz="2800" dirty="0" smtClean="0">
                    <a:solidFill>
                      <a:schemeClr val="bg1"/>
                    </a:solidFill>
                  </a:rPr>
                  <a:t> реакции</a:t>
                </a:r>
                <a:r>
                  <a:rPr lang="en-US" sz="2800" b="1" dirty="0" smtClean="0">
                    <a:solidFill>
                      <a:schemeClr val="bg1"/>
                    </a:solidFill>
                  </a:rPr>
                  <a:t> </a:t>
                </a:r>
                <a:r>
                  <a:rPr lang="en-US" sz="2800" b="1" dirty="0" err="1">
                    <a:solidFill>
                      <a:schemeClr val="bg1"/>
                    </a:solidFill>
                  </a:rPr>
                  <a:t>Xp</a:t>
                </a:r>
                <a:r>
                  <a:rPr lang="en-US" sz="2800" b="1" dirty="0">
                    <a:solidFill>
                      <a:schemeClr val="bg1"/>
                    </a:solidFill>
                  </a:rPr>
                  <a:t>(d,</a:t>
                </a:r>
                <a:r>
                  <a:rPr lang="el-GR" sz="2800" b="1" dirty="0" smtClean="0">
                    <a:solidFill>
                      <a:schemeClr val="bg1"/>
                    </a:solidFill>
                  </a:rPr>
                  <a:t>γ)</a:t>
                </a:r>
                <a:r>
                  <a:rPr lang="en-US" sz="2800" b="1" dirty="0" smtClean="0">
                    <a:solidFill>
                      <a:schemeClr val="bg1"/>
                    </a:solidFill>
                  </a:rPr>
                  <a:t>X</a:t>
                </a:r>
                <a:r>
                  <a:rPr lang="el-GR" sz="2800" b="1" dirty="0" smtClean="0">
                    <a:solidFill>
                      <a:schemeClr val="bg1"/>
                    </a:solidFill>
                  </a:rPr>
                  <a:t>³</a:t>
                </a:r>
                <a:r>
                  <a:rPr lang="en-US" sz="2800" b="1" dirty="0">
                    <a:solidFill>
                      <a:schemeClr val="bg1"/>
                    </a:solidFill>
                  </a:rPr>
                  <a:t>He</a:t>
                </a:r>
                <a:r>
                  <a:rPr lang="ru-RU" sz="2800" dirty="0" smtClean="0">
                    <a:solidFill>
                      <a:schemeClr val="bg1"/>
                    </a:solidFill>
                  </a:rPr>
                  <a:t>  </a:t>
                </a:r>
                <a:endParaRPr lang="ru-RU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160" y="428696"/>
                <a:ext cx="11186160" cy="523220"/>
              </a:xfrm>
              <a:prstGeom prst="rect">
                <a:avLst/>
              </a:prstGeom>
              <a:blipFill>
                <a:blip r:embed="rId2"/>
                <a:stretch>
                  <a:fillRect l="-1144" t="-10465" b="-325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рямоугольник 1"/>
          <p:cNvSpPr/>
          <p:nvPr/>
        </p:nvSpPr>
        <p:spPr>
          <a:xfrm>
            <a:off x="137160" y="1546389"/>
            <a:ext cx="812292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S-фактор следующим образом связан с энергией и сечением реакции:</a:t>
            </a:r>
            <a:endParaRPr lang="ru-RU" sz="2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7210" y="2164551"/>
            <a:ext cx="2897579" cy="67385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37160" y="3179006"/>
            <a:ext cx="482330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/>
              <a:t>Подставляя выражение для σ(E), находим:</a:t>
            </a:r>
            <a:endParaRPr lang="ru-RU" sz="20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48814" y="3888548"/>
            <a:ext cx="7739243" cy="99255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1593072" y="6347792"/>
            <a:ext cx="5565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14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727575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578585"/>
            <a:ext cx="12192000" cy="1117693"/>
          </a:xfrm>
          <a:prstGeom prst="rect">
            <a:avLst/>
          </a:prstGeom>
          <a:solidFill>
            <a:srgbClr val="0056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rgbClr val="0070C0"/>
                </a:solidFill>
              </a:ln>
              <a:solidFill>
                <a:srgbClr val="0070C0"/>
              </a:solidFill>
            </a:endParaRPr>
          </a:p>
        </p:txBody>
      </p:sp>
      <p:pic>
        <p:nvPicPr>
          <p:cNvPr id="3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4762" y="578585"/>
            <a:ext cx="2337238" cy="11176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xtLst/>
        </p:spPr>
      </p:pic>
      <p:sp>
        <p:nvSpPr>
          <p:cNvPr id="4" name="TextBox 3"/>
          <p:cNvSpPr txBox="1"/>
          <p:nvPr/>
        </p:nvSpPr>
        <p:spPr>
          <a:xfrm>
            <a:off x="119270" y="721932"/>
            <a:ext cx="41611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chemeClr val="bg1"/>
                </a:solidFill>
              </a:rPr>
              <a:t>Цели работы</a:t>
            </a:r>
            <a:endParaRPr lang="ru-RU" sz="4800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635409" y="6493566"/>
            <a:ext cx="5565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1</a:t>
            </a:r>
            <a:endParaRPr lang="ru-RU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278297" y="2160104"/>
            <a:ext cx="9780104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2800" dirty="0" smtClean="0"/>
              <a:t>Определить скорости реакции</a:t>
            </a:r>
            <a:r>
              <a:rPr lang="en-US" sz="2800" dirty="0" smtClean="0"/>
              <a:t> </a:t>
            </a:r>
            <a:r>
              <a:rPr lang="en-US" sz="2800" dirty="0" err="1" smtClean="0"/>
              <a:t>Xp</a:t>
            </a:r>
            <a:r>
              <a:rPr lang="en-US" sz="2800" dirty="0" smtClean="0"/>
              <a:t>(d,</a:t>
            </a:r>
            <a:r>
              <a:rPr lang="el-GR" sz="2800" dirty="0" smtClean="0"/>
              <a:t>γ)</a:t>
            </a:r>
            <a:r>
              <a:rPr lang="en-US" sz="2800" dirty="0"/>
              <a:t>X</a:t>
            </a:r>
            <a:r>
              <a:rPr lang="el-GR" sz="2800" dirty="0" smtClean="0"/>
              <a:t>³</a:t>
            </a:r>
            <a:r>
              <a:rPr lang="en-US" sz="2800" dirty="0" smtClean="0"/>
              <a:t>He,</a:t>
            </a:r>
            <a:r>
              <a:rPr lang="ru-RU" sz="2800" dirty="0" smtClean="0"/>
              <a:t> используя данные о скорости реакции </a:t>
            </a:r>
            <a:r>
              <a:rPr lang="en-US" sz="2800" dirty="0" smtClean="0"/>
              <a:t>d(p,</a:t>
            </a:r>
            <a:r>
              <a:rPr lang="el-GR" sz="2800" dirty="0" smtClean="0"/>
              <a:t>γ)³</a:t>
            </a:r>
            <a:r>
              <a:rPr lang="en-US" sz="2800" dirty="0" smtClean="0"/>
              <a:t>He</a:t>
            </a:r>
            <a:endParaRPr lang="ru-RU" sz="2800" dirty="0" smtClean="0"/>
          </a:p>
          <a:p>
            <a:pPr marL="342900" indent="-342900">
              <a:buAutoNum type="arabicPeriod"/>
            </a:pPr>
            <a:r>
              <a:rPr lang="ru-RU" sz="2800" dirty="0" smtClean="0"/>
              <a:t> Определить </a:t>
            </a:r>
            <a:r>
              <a:rPr lang="en-US" sz="2800" dirty="0" smtClean="0"/>
              <a:t>S-</a:t>
            </a:r>
            <a:r>
              <a:rPr lang="ru-RU" sz="2800" dirty="0" smtClean="0"/>
              <a:t>фактор реакции </a:t>
            </a:r>
            <a:r>
              <a:rPr lang="en-US" sz="2800" dirty="0" err="1" smtClean="0"/>
              <a:t>Xp</a:t>
            </a:r>
            <a:r>
              <a:rPr lang="en-US" sz="2800" dirty="0" smtClean="0"/>
              <a:t>(d,</a:t>
            </a:r>
            <a:r>
              <a:rPr lang="el-GR" sz="2800" dirty="0" smtClean="0"/>
              <a:t>γ)</a:t>
            </a:r>
            <a:r>
              <a:rPr lang="en-US" sz="2800" dirty="0" smtClean="0"/>
              <a:t>X</a:t>
            </a:r>
            <a:r>
              <a:rPr lang="el-GR" sz="2800" dirty="0" smtClean="0"/>
              <a:t>³</a:t>
            </a:r>
            <a:r>
              <a:rPr lang="en-US" sz="2800" dirty="0" smtClean="0"/>
              <a:t>He</a:t>
            </a:r>
            <a:r>
              <a:rPr lang="ru-RU" sz="2800" dirty="0" smtClean="0"/>
              <a:t> </a:t>
            </a:r>
          </a:p>
          <a:p>
            <a:pPr marL="342900" indent="-342900">
              <a:buAutoNum type="arabicPeriod"/>
            </a:pPr>
            <a:r>
              <a:rPr lang="ru-RU" sz="2800" dirty="0" smtClean="0"/>
              <a:t> Рас</a:t>
            </a:r>
            <a:r>
              <a:rPr lang="en-US" sz="2800" dirty="0" smtClean="0"/>
              <a:t>c</a:t>
            </a:r>
            <a:r>
              <a:rPr lang="ru-RU" sz="2800" dirty="0" smtClean="0"/>
              <a:t>читать значения</a:t>
            </a:r>
            <a:r>
              <a:rPr lang="en-US" sz="2800" dirty="0" smtClean="0"/>
              <a:t> S-</a:t>
            </a:r>
            <a:r>
              <a:rPr lang="ru-RU" sz="2800" dirty="0" smtClean="0"/>
              <a:t>фактора для диапазона энергий 0,001МэВ – 2МэВ</a:t>
            </a:r>
          </a:p>
          <a:p>
            <a:pPr marL="342900" indent="-342900">
              <a:buAutoNum type="arabicPeriod"/>
            </a:pPr>
            <a:r>
              <a:rPr lang="ru-RU" sz="2800" dirty="0" smtClean="0"/>
              <a:t>Определить зависимость </a:t>
            </a:r>
            <a:r>
              <a:rPr lang="en-US" sz="2800" dirty="0" smtClean="0"/>
              <a:t>S-</a:t>
            </a:r>
            <a:r>
              <a:rPr lang="ru-RU" sz="2800" dirty="0" smtClean="0"/>
              <a:t>фактора реакции от массы ядра темного иона и его заряда </a:t>
            </a:r>
          </a:p>
          <a:p>
            <a:endParaRPr lang="en-US" b="1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08505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0" y="578585"/>
            <a:ext cx="12192000" cy="1117693"/>
          </a:xfrm>
          <a:prstGeom prst="rect">
            <a:avLst/>
          </a:prstGeom>
          <a:solidFill>
            <a:srgbClr val="0056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rgbClr val="0070C0"/>
                </a:solidFill>
              </a:ln>
              <a:solidFill>
                <a:srgbClr val="0070C0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4804119" y="3042463"/>
            <a:ext cx="426106" cy="442914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325408" y="2709187"/>
            <a:ext cx="2778164" cy="262569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 flipV="1">
            <a:off x="2666744" y="4690623"/>
            <a:ext cx="312430" cy="26398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692464" y="3137086"/>
            <a:ext cx="6443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X</a:t>
            </a:r>
            <a:endParaRPr lang="ru-RU" sz="5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803912" y="3686318"/>
                <a:ext cx="3458960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2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ru-RU" sz="320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  <m:r>
                      <a:rPr lang="ru-RU" sz="3200" i="1" smtClean="0">
                        <a:latin typeface="Cambria Math" panose="02040503050406030204" pitchFamily="18" charset="0"/>
                      </a:rPr>
                      <m:t>=−2</m:t>
                    </m:r>
                    <m:r>
                      <a:rPr lang="ru-RU" sz="320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ru-RU" sz="3200" i="1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sz="3200" dirty="0" smtClean="0"/>
                  <a:t>=1,2,3…</a:t>
                </a:r>
                <a:endParaRPr lang="ru-RU" sz="32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3912" y="3686318"/>
                <a:ext cx="3458960" cy="492443"/>
              </a:xfrm>
              <a:prstGeom prst="rect">
                <a:avLst/>
              </a:prstGeom>
              <a:blipFill>
                <a:blip r:embed="rId2"/>
                <a:stretch>
                  <a:fillRect t="-25000" r="-6526" b="-512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Овал 10"/>
          <p:cNvSpPr/>
          <p:nvPr/>
        </p:nvSpPr>
        <p:spPr>
          <a:xfrm flipV="1">
            <a:off x="4803912" y="4459791"/>
            <a:ext cx="312430" cy="26398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5277194" y="3042463"/>
            <a:ext cx="58678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/>
              <a:t>-</a:t>
            </a:r>
            <a:r>
              <a:rPr lang="ru-RU" sz="2400" dirty="0" smtClean="0"/>
              <a:t>тяжелая, не барионная, частица </a:t>
            </a:r>
            <a:r>
              <a:rPr lang="ru-RU" sz="2400" dirty="0"/>
              <a:t>с зарядом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10946548" y="3016292"/>
                <a:ext cx="646524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ru-RU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46548" y="3016292"/>
                <a:ext cx="646524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Овал 13"/>
          <p:cNvSpPr/>
          <p:nvPr/>
        </p:nvSpPr>
        <p:spPr>
          <a:xfrm>
            <a:off x="1413216" y="3692012"/>
            <a:ext cx="581383" cy="584662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212265" y="4360951"/>
            <a:ext cx="403431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/>
              <a:t>заряженная частица </a:t>
            </a:r>
            <a:r>
              <a:rPr lang="ru-RU" sz="2400" dirty="0"/>
              <a:t>материи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1593072" y="6347792"/>
            <a:ext cx="5565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2</a:t>
            </a:r>
          </a:p>
        </p:txBody>
      </p:sp>
      <p:pic>
        <p:nvPicPr>
          <p:cNvPr id="17" name="Picture 2" descr="Picture backgroun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4762" y="578585"/>
            <a:ext cx="2337238" cy="11176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xtLst/>
        </p:spPr>
      </p:pic>
      <p:sp>
        <p:nvSpPr>
          <p:cNvPr id="18" name="TextBox 17"/>
          <p:cNvSpPr txBox="1"/>
          <p:nvPr/>
        </p:nvSpPr>
        <p:spPr>
          <a:xfrm>
            <a:off x="119269" y="721932"/>
            <a:ext cx="93692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chemeClr val="bg1"/>
                </a:solidFill>
              </a:rPr>
              <a:t>Описание модели темного атома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7632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578585"/>
            <a:ext cx="12192000" cy="1117693"/>
          </a:xfrm>
          <a:prstGeom prst="rect">
            <a:avLst/>
          </a:prstGeom>
          <a:solidFill>
            <a:srgbClr val="0056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rgbClr val="0070C0"/>
                </a:solidFill>
              </a:ln>
              <a:solidFill>
                <a:srgbClr val="0070C0"/>
              </a:solidFill>
            </a:endParaRPr>
          </a:p>
        </p:txBody>
      </p:sp>
      <p:pic>
        <p:nvPicPr>
          <p:cNvPr id="13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4762" y="578585"/>
            <a:ext cx="2337238" cy="11176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xtLst/>
        </p:spPr>
      </p:pic>
      <p:sp>
        <p:nvSpPr>
          <p:cNvPr id="2" name="Прямоугольник 1"/>
          <p:cNvSpPr/>
          <p:nvPr/>
        </p:nvSpPr>
        <p:spPr>
          <a:xfrm>
            <a:off x="297180" y="814265"/>
            <a:ext cx="877823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chemeClr val="bg1"/>
                </a:solidFill>
              </a:rPr>
              <a:t>Расчет скорости реакции ⟨</a:t>
            </a:r>
            <a:r>
              <a:rPr lang="ru-RU" sz="3600" dirty="0" err="1" smtClean="0">
                <a:solidFill>
                  <a:schemeClr val="bg1"/>
                </a:solidFill>
              </a:rPr>
              <a:t>σv</a:t>
            </a:r>
            <a:r>
              <a:rPr lang="ru-RU" sz="3600" dirty="0" smtClean="0">
                <a:solidFill>
                  <a:schemeClr val="bg1"/>
                </a:solidFill>
              </a:rPr>
              <a:t>⟩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97179" y="2169915"/>
            <a:ext cx="83569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Скорость реакции зависит от </a:t>
            </a:r>
            <a:r>
              <a:rPr lang="en-US" sz="2000" dirty="0" smtClean="0"/>
              <a:t>S-</a:t>
            </a:r>
            <a:r>
              <a:rPr lang="ru-RU" sz="2000" dirty="0" smtClean="0"/>
              <a:t>фактора реакции следующим образом: </a:t>
            </a:r>
            <a:endParaRPr lang="ru-RU" sz="20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297179" y="4306278"/>
            <a:ext cx="1018576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где:</a:t>
            </a:r>
            <a:endParaRPr lang="ru-RU" sz="2000" dirty="0" smtClean="0"/>
          </a:p>
          <a:p>
            <a:r>
              <a:rPr lang="el-GR" sz="2000" dirty="0"/>
              <a:t>μ</a:t>
            </a:r>
            <a:r>
              <a:rPr lang="ru-RU" sz="2000" dirty="0" smtClean="0"/>
              <a:t>— </a:t>
            </a:r>
            <a:r>
              <a:rPr lang="ru-RU" sz="2000" dirty="0" smtClean="0"/>
              <a:t>приведенная масса снаряда и мишени, </a:t>
            </a:r>
            <a:endParaRPr lang="en-US" sz="2000" dirty="0" smtClean="0"/>
          </a:p>
          <a:p>
            <a:r>
              <a:rPr lang="ru-RU" sz="2000" dirty="0" smtClean="0"/>
              <a:t>NA </a:t>
            </a:r>
            <a:r>
              <a:rPr lang="ru-RU" sz="2000" dirty="0" smtClean="0"/>
              <a:t>— число Авогадро, </a:t>
            </a:r>
            <a:endParaRPr lang="en-US" sz="2000" dirty="0" smtClean="0"/>
          </a:p>
          <a:p>
            <a:r>
              <a:rPr lang="ru-RU" sz="2000" dirty="0" smtClean="0"/>
              <a:t>k </a:t>
            </a:r>
            <a:r>
              <a:rPr lang="ru-RU" sz="2000" dirty="0" smtClean="0"/>
              <a:t>— постоянная Больцмана</a:t>
            </a:r>
            <a:r>
              <a:rPr lang="ru-RU" sz="2000" dirty="0" smtClean="0"/>
              <a:t>,</a:t>
            </a:r>
            <a:endParaRPr lang="en-US" sz="2000" dirty="0" smtClean="0"/>
          </a:p>
          <a:p>
            <a:r>
              <a:rPr lang="ru-RU" sz="2000" dirty="0" smtClean="0"/>
              <a:t> </a:t>
            </a:r>
            <a:r>
              <a:rPr lang="ru-RU" sz="2000" dirty="0" smtClean="0"/>
              <a:t>E — энергия в системе центра масс.</a:t>
            </a:r>
            <a:endParaRPr lang="ru-RU" sz="2000" dirty="0"/>
          </a:p>
        </p:txBody>
      </p:sp>
      <p:sp>
        <p:nvSpPr>
          <p:cNvPr id="18" name="TextBox 17"/>
          <p:cNvSpPr txBox="1"/>
          <p:nvPr/>
        </p:nvSpPr>
        <p:spPr>
          <a:xfrm>
            <a:off x="11593072" y="6347792"/>
            <a:ext cx="5565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3</a:t>
            </a:r>
            <a:endParaRPr lang="ru-RU" sz="2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798" y="2638596"/>
            <a:ext cx="8643621" cy="1346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1733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711107"/>
            <a:ext cx="12192000" cy="1117693"/>
          </a:xfrm>
          <a:prstGeom prst="rect">
            <a:avLst/>
          </a:prstGeom>
          <a:solidFill>
            <a:srgbClr val="0056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rgbClr val="0070C0"/>
                </a:solidFill>
              </a:ln>
              <a:solidFill>
                <a:srgbClr val="0070C0"/>
              </a:solidFill>
            </a:endParaRPr>
          </a:p>
        </p:txBody>
      </p:sp>
      <p:pic>
        <p:nvPicPr>
          <p:cNvPr id="13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0863" y="711106"/>
            <a:ext cx="2141137" cy="11176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xtLst/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0" y="875821"/>
                <a:ext cx="1005086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dirty="0" smtClean="0">
                    <a:solidFill>
                      <a:schemeClr val="bg1"/>
                    </a:solidFill>
                  </a:rPr>
                  <a:t>Определение </a:t>
                </a:r>
                <a:r>
                  <a:rPr lang="en-US" sz="2800" dirty="0" smtClean="0">
                    <a:solidFill>
                      <a:schemeClr val="bg1"/>
                    </a:solidFill>
                  </a:rPr>
                  <a:t>S-</a:t>
                </a:r>
                <a:r>
                  <a:rPr lang="ru-RU" sz="2800" dirty="0" smtClean="0">
                    <a:solidFill>
                      <a:schemeClr val="bg1"/>
                    </a:solidFill>
                  </a:rPr>
                  <a:t>фактора</a:t>
                </a:r>
                <a:r>
                  <a:rPr lang="en-US" sz="2800" dirty="0" smtClean="0">
                    <a:solidFill>
                      <a:schemeClr val="bg1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  <m:d>
                      <m:dPr>
                        <m:ctrlP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</m:d>
                  </m:oMath>
                </a14:m>
                <a:r>
                  <a:rPr lang="ru-RU" sz="2800" dirty="0" smtClean="0">
                    <a:solidFill>
                      <a:schemeClr val="bg1"/>
                    </a:solidFill>
                  </a:rPr>
                  <a:t> реакции</a:t>
                </a:r>
                <a:r>
                  <a:rPr lang="en-US" sz="2800" b="1" dirty="0" smtClean="0">
                    <a:solidFill>
                      <a:schemeClr val="bg1"/>
                    </a:solidFill>
                  </a:rPr>
                  <a:t> </a:t>
                </a:r>
                <a:r>
                  <a:rPr lang="en-US" sz="2800" b="1" dirty="0" err="1">
                    <a:solidFill>
                      <a:schemeClr val="bg1"/>
                    </a:solidFill>
                  </a:rPr>
                  <a:t>Xp</a:t>
                </a:r>
                <a:r>
                  <a:rPr lang="en-US" sz="2800" b="1" dirty="0">
                    <a:solidFill>
                      <a:schemeClr val="bg1"/>
                    </a:solidFill>
                  </a:rPr>
                  <a:t>(d,</a:t>
                </a:r>
                <a:r>
                  <a:rPr lang="el-GR" sz="2800" b="1" dirty="0" smtClean="0">
                    <a:solidFill>
                      <a:schemeClr val="bg1"/>
                    </a:solidFill>
                  </a:rPr>
                  <a:t>γ)</a:t>
                </a:r>
                <a:r>
                  <a:rPr lang="en-US" sz="2800" b="1" dirty="0">
                    <a:solidFill>
                      <a:schemeClr val="bg1"/>
                    </a:solidFill>
                  </a:rPr>
                  <a:t>X</a:t>
                </a:r>
                <a:r>
                  <a:rPr lang="el-GR" sz="2800" b="1" dirty="0" smtClean="0">
                    <a:solidFill>
                      <a:schemeClr val="bg1"/>
                    </a:solidFill>
                  </a:rPr>
                  <a:t>³</a:t>
                </a:r>
                <a:r>
                  <a:rPr lang="en-US" sz="2800" b="1" dirty="0">
                    <a:solidFill>
                      <a:schemeClr val="bg1"/>
                    </a:solidFill>
                  </a:rPr>
                  <a:t>He</a:t>
                </a:r>
                <a:r>
                  <a:rPr lang="ru-RU" sz="2800" dirty="0" smtClean="0">
                    <a:solidFill>
                      <a:schemeClr val="bg1"/>
                    </a:solidFill>
                  </a:rPr>
                  <a:t>  </a:t>
                </a:r>
                <a:endParaRPr lang="ru-RU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875821"/>
                <a:ext cx="10050863" cy="523220"/>
              </a:xfrm>
              <a:prstGeom prst="rect">
                <a:avLst/>
              </a:prstGeom>
              <a:blipFill>
                <a:blip r:embed="rId3"/>
                <a:stretch>
                  <a:fillRect l="-1213" t="-11628" b="-325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1539" y="3510653"/>
            <a:ext cx="3081370" cy="64806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2550" y="3360362"/>
            <a:ext cx="26352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следовательно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51430" y="4507687"/>
            <a:ext cx="6451601" cy="84256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95152" y="4138355"/>
            <a:ext cx="60008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Выражение для сечения реакции имеет следующий вид: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95152" y="5490268"/>
            <a:ext cx="5174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где</a:t>
            </a:r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2637" y="6041473"/>
            <a:ext cx="6380481" cy="57718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1272" y="5494427"/>
            <a:ext cx="2809875" cy="409575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1593072" y="6347792"/>
            <a:ext cx="5565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4</a:t>
            </a:r>
            <a:endParaRPr lang="ru-RU" sz="2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2550" y="2070988"/>
            <a:ext cx="8890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Сечение </a:t>
            </a:r>
            <a:r>
              <a:rPr lang="ru-RU" dirty="0"/>
              <a:t>реакции выражается через S-фактор и фактор </a:t>
            </a:r>
            <a:r>
              <a:rPr lang="ru-RU" dirty="0" err="1"/>
              <a:t>Гамова</a:t>
            </a:r>
            <a:r>
              <a:rPr lang="ru-RU" dirty="0"/>
              <a:t>: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47194" y="2393247"/>
            <a:ext cx="2668005" cy="83638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6921659" y="2823769"/>
            <a:ext cx="3935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,</a:t>
            </a:r>
            <a:endParaRPr lang="ru-RU" sz="16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3426689" y="5500171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,</a:t>
            </a: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9119968" y="4755730"/>
            <a:ext cx="26406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,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4287006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578585"/>
            <a:ext cx="12192000" cy="1117693"/>
          </a:xfrm>
          <a:prstGeom prst="rect">
            <a:avLst/>
          </a:prstGeom>
          <a:solidFill>
            <a:srgbClr val="0056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rgbClr val="0070C0"/>
                </a:solidFill>
              </a:ln>
              <a:solidFill>
                <a:srgbClr val="0070C0"/>
              </a:solidFill>
            </a:endParaRPr>
          </a:p>
        </p:txBody>
      </p:sp>
      <p:pic>
        <p:nvPicPr>
          <p:cNvPr id="13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4762" y="578585"/>
            <a:ext cx="2337238" cy="11176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xtLst/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0" y="875821"/>
                <a:ext cx="1005086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dirty="0" smtClean="0">
                    <a:solidFill>
                      <a:schemeClr val="bg1"/>
                    </a:solidFill>
                  </a:rPr>
                  <a:t>Определение </a:t>
                </a:r>
                <a:r>
                  <a:rPr lang="en-US" sz="2800" dirty="0" smtClean="0">
                    <a:solidFill>
                      <a:schemeClr val="bg1"/>
                    </a:solidFill>
                  </a:rPr>
                  <a:t>S-</a:t>
                </a:r>
                <a:r>
                  <a:rPr lang="ru-RU" sz="2800" dirty="0" smtClean="0">
                    <a:solidFill>
                      <a:schemeClr val="bg1"/>
                    </a:solidFill>
                  </a:rPr>
                  <a:t>фактора</a:t>
                </a:r>
                <a:r>
                  <a:rPr lang="en-US" sz="2800" dirty="0" smtClean="0">
                    <a:solidFill>
                      <a:schemeClr val="bg1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  <m:d>
                      <m:dPr>
                        <m:ctrlP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</m:d>
                  </m:oMath>
                </a14:m>
                <a:r>
                  <a:rPr lang="ru-RU" sz="2800" dirty="0" smtClean="0">
                    <a:solidFill>
                      <a:schemeClr val="bg1"/>
                    </a:solidFill>
                  </a:rPr>
                  <a:t> реакции </a:t>
                </a:r>
                <a:r>
                  <a:rPr lang="en-US" sz="2800" b="1" dirty="0" err="1" smtClean="0">
                    <a:solidFill>
                      <a:schemeClr val="bg1"/>
                    </a:solidFill>
                  </a:rPr>
                  <a:t>Xp</a:t>
                </a:r>
                <a:r>
                  <a:rPr lang="en-US" sz="2800" b="1" dirty="0" smtClean="0">
                    <a:solidFill>
                      <a:schemeClr val="bg1"/>
                    </a:solidFill>
                  </a:rPr>
                  <a:t>(d,</a:t>
                </a:r>
                <a:r>
                  <a:rPr lang="el-GR" sz="2800" b="1" dirty="0" smtClean="0">
                    <a:solidFill>
                      <a:schemeClr val="bg1"/>
                    </a:solidFill>
                  </a:rPr>
                  <a:t>γ)</a:t>
                </a:r>
                <a:r>
                  <a:rPr lang="en-US" sz="2800" b="1" dirty="0" smtClean="0">
                    <a:solidFill>
                      <a:schemeClr val="bg1"/>
                    </a:solidFill>
                  </a:rPr>
                  <a:t>X</a:t>
                </a:r>
                <a:r>
                  <a:rPr lang="el-GR" sz="2800" b="1" dirty="0" smtClean="0">
                    <a:solidFill>
                      <a:schemeClr val="bg1"/>
                    </a:solidFill>
                  </a:rPr>
                  <a:t>³</a:t>
                </a:r>
                <a:r>
                  <a:rPr lang="en-US" sz="2800" b="1" dirty="0">
                    <a:solidFill>
                      <a:schemeClr val="bg1"/>
                    </a:solidFill>
                  </a:rPr>
                  <a:t>He</a:t>
                </a:r>
                <a:r>
                  <a:rPr lang="ru-RU" sz="2800" dirty="0" smtClean="0">
                    <a:solidFill>
                      <a:schemeClr val="bg1"/>
                    </a:solidFill>
                  </a:rPr>
                  <a:t>  </a:t>
                </a:r>
                <a:endParaRPr lang="ru-RU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875821"/>
                <a:ext cx="10050863" cy="523220"/>
              </a:xfrm>
              <a:prstGeom prst="rect">
                <a:avLst/>
              </a:prstGeom>
              <a:blipFill>
                <a:blip r:embed="rId3"/>
                <a:stretch>
                  <a:fillRect l="-1213" t="-11628" b="-325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/>
          <a:srcRect t="14511"/>
          <a:stretch/>
        </p:blipFill>
        <p:spPr>
          <a:xfrm>
            <a:off x="198782" y="2882900"/>
            <a:ext cx="8844169" cy="119980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98782" y="2120348"/>
            <a:ext cx="83356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Таким образом было получено итоговое выражение для </a:t>
            </a:r>
            <a:r>
              <a:rPr lang="en-US" dirty="0" smtClean="0"/>
              <a:t>S-</a:t>
            </a:r>
            <a:r>
              <a:rPr lang="ru-RU" dirty="0" smtClean="0"/>
              <a:t>фактора реакции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3028" y="4868761"/>
            <a:ext cx="2935287" cy="88624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98782" y="4684095"/>
                <a:ext cx="946773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dirty="0" smtClean="0"/>
                  <a:t>Будем считать что функция  </a:t>
                </a:r>
                <a14:m>
                  <m:oMath xmlns:m="http://schemas.openxmlformats.org/officeDocument/2006/math">
                    <m:r>
                      <a:rPr lang="ru-RU" i="1" smtClean="0">
                        <a:latin typeface="Cambria Math" panose="02040503050406030204" pitchFamily="18" charset="0"/>
                      </a:rPr>
                      <m:t>ℳ</m:t>
                    </m:r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782" y="4684095"/>
                <a:ext cx="9467732" cy="369332"/>
              </a:xfrm>
              <a:prstGeom prst="rect">
                <a:avLst/>
              </a:prstGeom>
              <a:blipFill>
                <a:blip r:embed="rId6"/>
                <a:stretch>
                  <a:fillRect l="-580" t="-8197" b="-245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Прямоугольник 7"/>
          <p:cNvSpPr/>
          <p:nvPr/>
        </p:nvSpPr>
        <p:spPr>
          <a:xfrm>
            <a:off x="198782" y="6060105"/>
            <a:ext cx="48124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одинакова для реакции </a:t>
            </a:r>
            <a:r>
              <a:rPr lang="en-US" dirty="0" err="1" smtClean="0"/>
              <a:t>Xp</a:t>
            </a:r>
            <a:r>
              <a:rPr lang="en-US" dirty="0" smtClean="0"/>
              <a:t>(d,</a:t>
            </a:r>
            <a:r>
              <a:rPr lang="el-GR" dirty="0" smtClean="0"/>
              <a:t>γ)</a:t>
            </a:r>
            <a:r>
              <a:rPr lang="en-US" dirty="0" smtClean="0"/>
              <a:t>X</a:t>
            </a:r>
            <a:r>
              <a:rPr lang="el-GR" dirty="0" smtClean="0"/>
              <a:t>³</a:t>
            </a:r>
            <a:r>
              <a:rPr lang="en-US" dirty="0" smtClean="0"/>
              <a:t>He</a:t>
            </a:r>
            <a:r>
              <a:rPr lang="ru-RU" dirty="0" smtClean="0"/>
              <a:t> и </a:t>
            </a:r>
            <a:r>
              <a:rPr lang="en-US" dirty="0" smtClean="0"/>
              <a:t>d(p,</a:t>
            </a:r>
            <a:r>
              <a:rPr lang="el-GR" dirty="0" smtClean="0"/>
              <a:t>γ)³</a:t>
            </a:r>
            <a:r>
              <a:rPr lang="en-US" dirty="0" smtClean="0"/>
              <a:t>He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11593072" y="6347792"/>
            <a:ext cx="5565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5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443501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578585"/>
            <a:ext cx="12192000" cy="1117693"/>
          </a:xfrm>
          <a:prstGeom prst="rect">
            <a:avLst/>
          </a:prstGeom>
          <a:solidFill>
            <a:srgbClr val="0056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rgbClr val="0070C0"/>
                </a:solidFill>
              </a:ln>
              <a:solidFill>
                <a:srgbClr val="0070C0"/>
              </a:solidFill>
            </a:endParaRPr>
          </a:p>
        </p:txBody>
      </p:sp>
      <p:pic>
        <p:nvPicPr>
          <p:cNvPr id="13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4762" y="578585"/>
            <a:ext cx="2337238" cy="11176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xtLst/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0" y="875821"/>
                <a:ext cx="1005086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dirty="0" smtClean="0">
                    <a:solidFill>
                      <a:schemeClr val="bg1"/>
                    </a:solidFill>
                  </a:rPr>
                  <a:t>Определение </a:t>
                </a:r>
                <a:r>
                  <a:rPr lang="en-US" sz="2800" dirty="0" smtClean="0">
                    <a:solidFill>
                      <a:schemeClr val="bg1"/>
                    </a:solidFill>
                  </a:rPr>
                  <a:t>S-</a:t>
                </a:r>
                <a:r>
                  <a:rPr lang="ru-RU" sz="2800" dirty="0" smtClean="0">
                    <a:solidFill>
                      <a:schemeClr val="bg1"/>
                    </a:solidFill>
                  </a:rPr>
                  <a:t>фактора</a:t>
                </a:r>
                <a:r>
                  <a:rPr lang="en-US" sz="2800" dirty="0" smtClean="0">
                    <a:solidFill>
                      <a:schemeClr val="bg1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  <m:d>
                      <m:dPr>
                        <m:ctrlP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</m:d>
                  </m:oMath>
                </a14:m>
                <a:r>
                  <a:rPr lang="ru-RU" sz="2800" dirty="0" smtClean="0">
                    <a:solidFill>
                      <a:schemeClr val="bg1"/>
                    </a:solidFill>
                  </a:rPr>
                  <a:t> реакции </a:t>
                </a:r>
                <a:r>
                  <a:rPr lang="en-US" sz="2800" b="1" dirty="0" err="1" smtClean="0">
                    <a:solidFill>
                      <a:schemeClr val="bg1"/>
                    </a:solidFill>
                  </a:rPr>
                  <a:t>Xp</a:t>
                </a:r>
                <a:r>
                  <a:rPr lang="en-US" sz="2800" b="1" dirty="0" smtClean="0">
                    <a:solidFill>
                      <a:schemeClr val="bg1"/>
                    </a:solidFill>
                  </a:rPr>
                  <a:t>(d,</a:t>
                </a:r>
                <a:r>
                  <a:rPr lang="el-GR" sz="2800" b="1" dirty="0" smtClean="0">
                    <a:solidFill>
                      <a:schemeClr val="bg1"/>
                    </a:solidFill>
                  </a:rPr>
                  <a:t>γ)</a:t>
                </a:r>
                <a:r>
                  <a:rPr lang="en-US" sz="2800" b="1" dirty="0" smtClean="0">
                    <a:solidFill>
                      <a:schemeClr val="bg1"/>
                    </a:solidFill>
                  </a:rPr>
                  <a:t>X</a:t>
                </a:r>
                <a:r>
                  <a:rPr lang="el-GR" sz="2800" b="1" dirty="0" smtClean="0">
                    <a:solidFill>
                      <a:schemeClr val="bg1"/>
                    </a:solidFill>
                  </a:rPr>
                  <a:t>³</a:t>
                </a:r>
                <a:r>
                  <a:rPr lang="en-US" sz="2800" b="1" dirty="0">
                    <a:solidFill>
                      <a:schemeClr val="bg1"/>
                    </a:solidFill>
                  </a:rPr>
                  <a:t>He</a:t>
                </a:r>
                <a:r>
                  <a:rPr lang="ru-RU" sz="2800" dirty="0" smtClean="0">
                    <a:solidFill>
                      <a:schemeClr val="bg1"/>
                    </a:solidFill>
                  </a:rPr>
                  <a:t>  </a:t>
                </a:r>
                <a:endParaRPr lang="ru-RU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875821"/>
                <a:ext cx="10050863" cy="523220"/>
              </a:xfrm>
              <a:prstGeom prst="rect">
                <a:avLst/>
              </a:prstGeom>
              <a:blipFill>
                <a:blip r:embed="rId3"/>
                <a:stretch>
                  <a:fillRect l="-1213" t="-11628" b="-325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рямоугольник 2"/>
              <p:cNvSpPr/>
              <p:nvPr/>
            </p:nvSpPr>
            <p:spPr>
              <a:xfrm>
                <a:off x="159656" y="1993514"/>
                <a:ext cx="10929258" cy="72109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000" dirty="0" smtClean="0"/>
                  <a:t>Определить S-фактор </a:t>
                </a:r>
                <a:r>
                  <a:rPr lang="ru-RU" sz="2000" dirty="0" err="1" smtClean="0"/>
                  <a:t>Sx</a:t>
                </a:r>
                <a:r>
                  <a:rPr lang="ru-RU" sz="2000" dirty="0" smtClean="0"/>
                  <a:t>(E) для реакции </a:t>
                </a:r>
                <a:r>
                  <a:rPr lang="en-US" sz="2000" b="1" dirty="0" smtClean="0"/>
                  <a:t> </a:t>
                </a:r>
                <a:r>
                  <a:rPr lang="en-US" sz="2000" dirty="0" err="1" smtClean="0"/>
                  <a:t>Xp</a:t>
                </a:r>
                <a:r>
                  <a:rPr lang="en-US" sz="2000" dirty="0" smtClean="0"/>
                  <a:t>(d,</a:t>
                </a:r>
                <a:r>
                  <a:rPr lang="el-GR" sz="2000" dirty="0" smtClean="0"/>
                  <a:t>γ)</a:t>
                </a:r>
                <a:r>
                  <a:rPr lang="en-US" sz="2000" dirty="0"/>
                  <a:t>X</a:t>
                </a:r>
                <a:r>
                  <a:rPr lang="el-GR" sz="2000" dirty="0" smtClean="0"/>
                  <a:t>³</a:t>
                </a:r>
                <a:r>
                  <a:rPr lang="en-US" sz="2000" dirty="0" smtClean="0"/>
                  <a:t>He</a:t>
                </a:r>
                <a:r>
                  <a:rPr lang="ru-RU" sz="2000" dirty="0" smtClean="0"/>
                  <a:t> можно зная S-фактор реакции и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US" sz="2000" dirty="0"/>
                          <m:t>d</m:t>
                        </m:r>
                        <m:r>
                          <m:rPr>
                            <m:nor/>
                          </m:rPr>
                          <a:rPr lang="en-US" sz="2000" dirty="0"/>
                          <m:t>(</m:t>
                        </m:r>
                        <m:r>
                          <m:rPr>
                            <m:nor/>
                          </m:rPr>
                          <a:rPr lang="en-US" sz="2000" dirty="0"/>
                          <m:t>p</m:t>
                        </m:r>
                        <m:r>
                          <m:rPr>
                            <m:nor/>
                          </m:rPr>
                          <a:rPr lang="en-US" sz="2000" dirty="0"/>
                          <m:t>,</m:t>
                        </m:r>
                        <m:r>
                          <m:rPr>
                            <m:nor/>
                          </m:rPr>
                          <a:rPr lang="el-GR" sz="2000" dirty="0"/>
                          <m:t>γ</m:t>
                        </m:r>
                        <m:r>
                          <m:rPr>
                            <m:nor/>
                          </m:rPr>
                          <a:rPr lang="el-GR" sz="2000" dirty="0"/>
                          <m:t>)³</m:t>
                        </m:r>
                        <m:r>
                          <m:rPr>
                            <m:nor/>
                          </m:rPr>
                          <a:rPr lang="en-US" sz="2000" dirty="0"/>
                          <m:t>He</m:t>
                        </m:r>
                      </m:e>
                      <m:sup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[2]</m:t>
                        </m:r>
                      </m:sup>
                    </m:sSup>
                  </m:oMath>
                </a14:m>
                <a:r>
                  <a:rPr lang="ru-RU" sz="2000" dirty="0" smtClean="0"/>
                  <a:t> </a:t>
                </a:r>
                <a:r>
                  <a:rPr lang="ru-RU" sz="2000" dirty="0" smtClean="0"/>
                  <a:t>из соотношения </a:t>
                </a:r>
                <a:endParaRPr lang="ru-RU" sz="2000" b="1" dirty="0" smtClean="0"/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656" y="1993514"/>
                <a:ext cx="10929258" cy="721095"/>
              </a:xfrm>
              <a:prstGeom prst="rect">
                <a:avLst/>
              </a:prstGeom>
              <a:blipFill>
                <a:blip r:embed="rId4"/>
                <a:stretch>
                  <a:fillRect l="-558" t="-1695" b="-144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38323" y="2384273"/>
            <a:ext cx="4276725" cy="12287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/>
          <a:srcRect l="3828" t="9100" r="7475" b="1"/>
          <a:stretch/>
        </p:blipFill>
        <p:spPr>
          <a:xfrm>
            <a:off x="0" y="3858660"/>
            <a:ext cx="5908431" cy="63520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7"/>
          <a:srcRect l="7160" t="30127"/>
          <a:stretch/>
        </p:blipFill>
        <p:spPr>
          <a:xfrm>
            <a:off x="93640" y="4658969"/>
            <a:ext cx="3876448" cy="31497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5682457"/>
            <a:ext cx="2524778" cy="87624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9"/>
          <a:srcRect l="1" t="20547" r="-2844"/>
          <a:stretch/>
        </p:blipFill>
        <p:spPr>
          <a:xfrm>
            <a:off x="0" y="5101175"/>
            <a:ext cx="1784285" cy="47412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363534" y="5683592"/>
            <a:ext cx="1811852" cy="91085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11"/>
          <a:srcRect l="2416" t="11904" r="4721"/>
          <a:stretch/>
        </p:blipFill>
        <p:spPr>
          <a:xfrm>
            <a:off x="6066692" y="3903785"/>
            <a:ext cx="6082668" cy="578884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977218" y="4611707"/>
            <a:ext cx="4950012" cy="47085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096000" y="5820505"/>
            <a:ext cx="4213304" cy="75291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977218" y="5217094"/>
            <a:ext cx="2108705" cy="528567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506111" y="5851599"/>
            <a:ext cx="1643249" cy="574836"/>
          </a:xfrm>
          <a:prstGeom prst="rect">
            <a:avLst/>
          </a:prstGeom>
        </p:spPr>
      </p:pic>
      <p:cxnSp>
        <p:nvCxnSpPr>
          <p:cNvPr id="22" name="Прямая соединительная линия 21"/>
          <p:cNvCxnSpPr/>
          <p:nvPr/>
        </p:nvCxnSpPr>
        <p:spPr>
          <a:xfrm>
            <a:off x="5977218" y="3903785"/>
            <a:ext cx="0" cy="295421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11593072" y="6347792"/>
            <a:ext cx="5565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6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345738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02118"/>
            <a:ext cx="3483737" cy="1200329"/>
          </a:xfrm>
          <a:prstGeom prst="rect">
            <a:avLst/>
          </a:prstGeom>
          <a:solidFill>
            <a:srgbClr val="0056A6"/>
          </a:solidFill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</a:rPr>
              <a:t>Зависимость </a:t>
            </a:r>
            <a:r>
              <a:rPr lang="en-US" sz="2400" dirty="0" smtClean="0">
                <a:solidFill>
                  <a:schemeClr val="bg1"/>
                </a:solidFill>
              </a:rPr>
              <a:t>S-</a:t>
            </a:r>
            <a:r>
              <a:rPr lang="ru-RU" sz="2400" dirty="0" smtClean="0">
                <a:solidFill>
                  <a:schemeClr val="bg1"/>
                </a:solidFill>
              </a:rPr>
              <a:t>фактора от массы ядра темного иона</a:t>
            </a:r>
            <a:endParaRPr lang="ru-RU" sz="2400" dirty="0">
              <a:solidFill>
                <a:schemeClr val="bg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3" t="11196" r="9583" b="2522"/>
          <a:stretch/>
        </p:blipFill>
        <p:spPr>
          <a:xfrm>
            <a:off x="3540308" y="102119"/>
            <a:ext cx="4241527" cy="314030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7" t="11995" r="9768" b="2810"/>
          <a:stretch/>
        </p:blipFill>
        <p:spPr>
          <a:xfrm>
            <a:off x="7838406" y="102118"/>
            <a:ext cx="4206378" cy="299881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1" t="11659" r="9415" b="2530"/>
          <a:stretch/>
        </p:blipFill>
        <p:spPr>
          <a:xfrm>
            <a:off x="3540308" y="3516470"/>
            <a:ext cx="4298098" cy="314860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4" t="10706" r="9916" b="1741"/>
          <a:stretch/>
        </p:blipFill>
        <p:spPr>
          <a:xfrm>
            <a:off x="7838406" y="3526572"/>
            <a:ext cx="4206378" cy="31284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1766488" y="6465019"/>
            <a:ext cx="5565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7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900615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1" t="11014" r="8753" b="1983"/>
          <a:stretch/>
        </p:blipFill>
        <p:spPr>
          <a:xfrm>
            <a:off x="7192108" y="24276"/>
            <a:ext cx="4483593" cy="329735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3" t="10334" r="8447" b="2279"/>
          <a:stretch/>
        </p:blipFill>
        <p:spPr>
          <a:xfrm>
            <a:off x="2402083" y="3342361"/>
            <a:ext cx="4693060" cy="344868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4" t="11333" r="9442" b="2587"/>
          <a:stretch/>
        </p:blipFill>
        <p:spPr>
          <a:xfrm>
            <a:off x="2373424" y="24276"/>
            <a:ext cx="4624754" cy="337165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2" t="10256" r="8863" b="1795"/>
          <a:stretch/>
        </p:blipFill>
        <p:spPr>
          <a:xfrm>
            <a:off x="7192108" y="3321627"/>
            <a:ext cx="4741730" cy="349015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446307"/>
            <a:ext cx="2532185" cy="646331"/>
          </a:xfrm>
          <a:prstGeom prst="rect">
            <a:avLst/>
          </a:prstGeom>
          <a:solidFill>
            <a:srgbClr val="0056A6"/>
          </a:solidFill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Зависимость </a:t>
            </a:r>
            <a:r>
              <a:rPr lang="en-US" dirty="0" smtClean="0">
                <a:solidFill>
                  <a:schemeClr val="bg1"/>
                </a:solidFill>
              </a:rPr>
              <a:t>S-</a:t>
            </a:r>
            <a:r>
              <a:rPr lang="ru-RU" dirty="0" smtClean="0">
                <a:solidFill>
                  <a:schemeClr val="bg1"/>
                </a:solidFill>
              </a:rPr>
              <a:t>фактора от величины заряда </a:t>
            </a:r>
            <a:r>
              <a:rPr lang="en-US" dirty="0" err="1" smtClean="0">
                <a:solidFill>
                  <a:schemeClr val="bg1"/>
                </a:solidFill>
              </a:rPr>
              <a:t>Zx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849472" y="6457890"/>
            <a:ext cx="5565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8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20971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1581</TotalTime>
  <Words>580</Words>
  <Application>Microsoft Office PowerPoint</Application>
  <PresentationFormat>Широкоэкранный</PresentationFormat>
  <Paragraphs>86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Софья Байкова</dc:creator>
  <cp:lastModifiedBy>Софья Байкова</cp:lastModifiedBy>
  <cp:revision>34</cp:revision>
  <dcterms:created xsi:type="dcterms:W3CDTF">2026-05-26T20:59:15Z</dcterms:created>
  <dcterms:modified xsi:type="dcterms:W3CDTF">2026-05-27T23:21:26Z</dcterms:modified>
</cp:coreProperties>
</file>