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7" r:id="rId6"/>
    <p:sldId id="269" r:id="rId7"/>
    <p:sldId id="270" r:id="rId8"/>
    <p:sldId id="271" r:id="rId9"/>
    <p:sldId id="272" r:id="rId10"/>
    <p:sldId id="278" r:id="rId11"/>
    <p:sldId id="285" r:id="rId12"/>
    <p:sldId id="265" r:id="rId13"/>
    <p:sldId id="268" r:id="rId14"/>
    <p:sldId id="279" r:id="rId15"/>
    <p:sldId id="280" r:id="rId16"/>
    <p:sldId id="283" r:id="rId17"/>
    <p:sldId id="28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A6"/>
    <a:srgbClr val="031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652" autoAdjust="0"/>
  </p:normalViewPr>
  <p:slideViewPr>
    <p:cSldViewPr snapToGrid="0">
      <p:cViewPr>
        <p:scale>
          <a:sx n="33" d="100"/>
          <a:sy n="33" d="100"/>
        </p:scale>
        <p:origin x="2534" y="1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67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6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0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01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3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19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37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95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12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7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77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BBE0-9D84-4D69-91F8-A43D5BA738B1}" type="datetimeFigureOut">
              <a:rPr lang="ru-RU" smtClean="0"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3ABB3-5B73-41AF-AB47-371DDF6EBA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53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828800"/>
            <a:ext cx="12192000" cy="2226365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66933" y="2153724"/>
            <a:ext cx="100757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+mj-lt"/>
              </a:rPr>
              <a:t>Исследование ядерного взаимодействия темных атомов </a:t>
            </a:r>
            <a:r>
              <a:rPr lang="ru-RU" sz="4400" b="1" dirty="0" smtClean="0">
                <a:solidFill>
                  <a:schemeClr val="bg1"/>
                </a:solidFill>
                <a:latin typeface="+mj-lt"/>
              </a:rPr>
              <a:t>с ядрами </a:t>
            </a:r>
            <a:r>
              <a:rPr lang="ru-RU" sz="4400" b="1" dirty="0">
                <a:solidFill>
                  <a:schemeClr val="bg1"/>
                </a:solidFill>
                <a:latin typeface="+mj-lt"/>
              </a:rPr>
              <a:t>вещества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1032" y="4978233"/>
            <a:ext cx="6020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Презентация подготовлена Байковой С.Ф</a:t>
            </a:r>
          </a:p>
          <a:p>
            <a:r>
              <a:rPr lang="ru-RU" sz="2400" dirty="0"/>
              <a:t>Научный руководитель Хлопов М. Ю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Научный </a:t>
            </a:r>
            <a:r>
              <a:rPr lang="ru-RU" sz="2400" dirty="0"/>
              <a:t>консультант </a:t>
            </a:r>
            <a:r>
              <a:rPr lang="ru-RU" sz="2400" dirty="0" smtClean="0"/>
              <a:t>Сопин Д.О</a:t>
            </a:r>
            <a:endParaRPr lang="ru-RU" sz="2400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266" y="179808"/>
            <a:ext cx="2263532" cy="1082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43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p:sp>
        <p:nvSpPr>
          <p:cNvPr id="4" name="TextBox 3"/>
          <p:cNvSpPr txBox="1"/>
          <p:nvPr/>
        </p:nvSpPr>
        <p:spPr>
          <a:xfrm>
            <a:off x="115747" y="814265"/>
            <a:ext cx="3113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Заключение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9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78297" y="1946587"/>
            <a:ext cx="94212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Была найдена зависимость </a:t>
            </a:r>
            <a:r>
              <a:rPr lang="en-US" sz="2800" dirty="0" smtClean="0"/>
              <a:t>S-</a:t>
            </a:r>
            <a:r>
              <a:rPr lang="ru-RU" sz="2800" dirty="0" smtClean="0"/>
              <a:t>фактора реакции </a:t>
            </a:r>
            <a:r>
              <a:rPr lang="en-US" sz="2800" dirty="0" err="1" smtClean="0"/>
              <a:t>Xp</a:t>
            </a:r>
            <a:r>
              <a:rPr lang="en-US" sz="2800" dirty="0" smtClean="0"/>
              <a:t>(d,</a:t>
            </a:r>
            <a:r>
              <a:rPr lang="el-GR" sz="2800" dirty="0" smtClean="0"/>
              <a:t>γ)</a:t>
            </a:r>
            <a:r>
              <a:rPr lang="en-US" sz="2800" dirty="0" smtClean="0"/>
              <a:t>X</a:t>
            </a:r>
            <a:r>
              <a:rPr lang="el-GR" sz="2800" dirty="0" smtClean="0"/>
              <a:t>³</a:t>
            </a:r>
            <a:r>
              <a:rPr lang="en-US" sz="2800" dirty="0" smtClean="0"/>
              <a:t>He</a:t>
            </a:r>
            <a:r>
              <a:rPr lang="ru-RU" sz="2800" dirty="0" smtClean="0"/>
              <a:t> от </a:t>
            </a:r>
            <a:r>
              <a:rPr lang="en-US" sz="2800" dirty="0" smtClean="0"/>
              <a:t>S-</a:t>
            </a:r>
            <a:r>
              <a:rPr lang="ru-RU" sz="2800" dirty="0" smtClean="0"/>
              <a:t>фактора реакции </a:t>
            </a:r>
            <a:r>
              <a:rPr lang="en-US" sz="2800" dirty="0"/>
              <a:t>p</a:t>
            </a:r>
            <a:r>
              <a:rPr lang="en-US" sz="2800" dirty="0" smtClean="0"/>
              <a:t>(d,</a:t>
            </a:r>
            <a:r>
              <a:rPr lang="el-GR" sz="2800" dirty="0" smtClean="0"/>
              <a:t>γ)³</a:t>
            </a:r>
            <a:r>
              <a:rPr lang="en-US" sz="2800" dirty="0" smtClean="0"/>
              <a:t>He</a:t>
            </a:r>
            <a:r>
              <a:rPr lang="ru-RU" sz="2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Рас</a:t>
            </a:r>
            <a:r>
              <a:rPr lang="en-US" sz="2800" dirty="0" smtClean="0"/>
              <a:t>c</a:t>
            </a:r>
            <a:r>
              <a:rPr lang="ru-RU" sz="2800" dirty="0" smtClean="0"/>
              <a:t>читаны значения</a:t>
            </a:r>
            <a:r>
              <a:rPr lang="en-US" sz="2800" dirty="0" smtClean="0"/>
              <a:t> S-</a:t>
            </a:r>
            <a:r>
              <a:rPr lang="ru-RU" sz="2800" dirty="0" smtClean="0"/>
              <a:t>фактора для диапазона энергий </a:t>
            </a:r>
            <a:r>
              <a:rPr lang="en-US" sz="2800" dirty="0" smtClean="0"/>
              <a:t>         </a:t>
            </a:r>
            <a:r>
              <a:rPr lang="ru-RU" sz="2800" dirty="0" smtClean="0"/>
              <a:t>0,001МэВ – 2МэВ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S-</a:t>
            </a:r>
            <a:r>
              <a:rPr lang="ru-RU" sz="2800" dirty="0" smtClean="0"/>
              <a:t>фактор зависит от массы темного ядра и заряда темного атома. Изменение заряда темного атома вносит большее изменение в значение </a:t>
            </a:r>
            <a:r>
              <a:rPr lang="en-US" sz="2800" dirty="0" smtClean="0"/>
              <a:t>S-</a:t>
            </a:r>
            <a:r>
              <a:rPr lang="ru-RU" sz="2800" dirty="0" smtClean="0"/>
              <a:t>фактора, чем изменение массы темного ядра.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Найденные значения </a:t>
            </a:r>
            <a:r>
              <a:rPr lang="en-US" sz="2800" dirty="0" smtClean="0"/>
              <a:t>S-</a:t>
            </a:r>
            <a:r>
              <a:rPr lang="ru-RU" sz="2800" dirty="0" smtClean="0"/>
              <a:t>фактора будут использованы для расчета скорости реакции </a:t>
            </a:r>
            <a:r>
              <a:rPr lang="en-US" sz="2800" dirty="0" err="1" smtClean="0"/>
              <a:t>Xp</a:t>
            </a:r>
            <a:r>
              <a:rPr lang="en-US" sz="2800" dirty="0" smtClean="0"/>
              <a:t>(d,</a:t>
            </a:r>
            <a:r>
              <a:rPr lang="el-GR" sz="2800" dirty="0" smtClean="0"/>
              <a:t>γ)</a:t>
            </a:r>
            <a:r>
              <a:rPr lang="en-US" sz="2800" dirty="0" smtClean="0"/>
              <a:t>X</a:t>
            </a:r>
            <a:r>
              <a:rPr lang="el-GR" sz="2800" dirty="0" smtClean="0"/>
              <a:t>³</a:t>
            </a:r>
            <a:r>
              <a:rPr lang="en-US" sz="2800" dirty="0" smtClean="0"/>
              <a:t>He</a:t>
            </a:r>
            <a:r>
              <a:rPr lang="ru-RU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95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p:sp>
        <p:nvSpPr>
          <p:cNvPr id="4" name="TextBox 3"/>
          <p:cNvSpPr txBox="1"/>
          <p:nvPr/>
        </p:nvSpPr>
        <p:spPr>
          <a:xfrm>
            <a:off x="115746" y="814265"/>
            <a:ext cx="4634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Список литературы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9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5746" y="2145437"/>
            <a:ext cx="1070465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[</a:t>
            </a:r>
            <a:r>
              <a:rPr lang="ru-RU" sz="2400" dirty="0" smtClean="0"/>
              <a:t>1</a:t>
            </a:r>
            <a:r>
              <a:rPr lang="ru-RU" sz="2400" dirty="0"/>
              <a:t>] </a:t>
            </a:r>
            <a:r>
              <a:rPr lang="ru-RU" sz="2400" dirty="0" err="1"/>
              <a:t>Christian</a:t>
            </a:r>
            <a:r>
              <a:rPr lang="ru-RU" sz="2400" dirty="0"/>
              <a:t> </a:t>
            </a:r>
            <a:r>
              <a:rPr lang="ru-RU" sz="2400" dirty="0" err="1"/>
              <a:t>Iliadis</a:t>
            </a:r>
            <a:r>
              <a:rPr lang="ru-RU" sz="2400" dirty="0"/>
              <a:t>. </a:t>
            </a:r>
            <a:r>
              <a:rPr lang="ru-RU" sz="2400" dirty="0" err="1"/>
              <a:t>Nuclear</a:t>
            </a:r>
            <a:r>
              <a:rPr lang="ru-RU" sz="2400" dirty="0"/>
              <a:t> </a:t>
            </a:r>
            <a:r>
              <a:rPr lang="ru-RU" sz="2400" dirty="0" err="1"/>
              <a:t>physics</a:t>
            </a:r>
            <a:r>
              <a:rPr lang="ru-RU" sz="2400" dirty="0"/>
              <a:t> </a:t>
            </a:r>
            <a:r>
              <a:rPr lang="ru-RU" sz="2400" dirty="0" err="1"/>
              <a:t>of</a:t>
            </a:r>
            <a:r>
              <a:rPr lang="ru-RU" sz="2400" dirty="0"/>
              <a:t> </a:t>
            </a:r>
            <a:r>
              <a:rPr lang="ru-RU" sz="2400" dirty="0" err="1"/>
              <a:t>stars</a:t>
            </a:r>
            <a:r>
              <a:rPr lang="ru-RU" sz="2400" dirty="0"/>
              <a:t>. </a:t>
            </a:r>
            <a:r>
              <a:rPr lang="ru-RU" sz="2400" dirty="0" err="1"/>
              <a:t>John</a:t>
            </a:r>
            <a:r>
              <a:rPr lang="ru-RU" sz="2400" dirty="0"/>
              <a:t> </a:t>
            </a:r>
            <a:r>
              <a:rPr lang="ru-RU" sz="2400" dirty="0" err="1"/>
              <a:t>Wiley</a:t>
            </a:r>
            <a:r>
              <a:rPr lang="ru-RU" sz="2400" dirty="0"/>
              <a:t> &amp; </a:t>
            </a:r>
            <a:r>
              <a:rPr lang="ru-RU" sz="2400" dirty="0" err="1"/>
              <a:t>Sons</a:t>
            </a:r>
            <a:r>
              <a:rPr lang="ru-RU" sz="2400" dirty="0"/>
              <a:t>, 2015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[</a:t>
            </a:r>
            <a:r>
              <a:rPr lang="en-US" sz="2400" dirty="0" smtClean="0"/>
              <a:t>2</a:t>
            </a:r>
            <a:r>
              <a:rPr lang="ru-RU" sz="2400" dirty="0" smtClean="0"/>
              <a:t>] </a:t>
            </a:r>
            <a:r>
              <a:rPr lang="ru-RU" sz="2400" dirty="0" err="1"/>
              <a:t>Joseph</a:t>
            </a:r>
            <a:r>
              <a:rPr lang="ru-RU" sz="2400" dirty="0"/>
              <a:t> </a:t>
            </a:r>
            <a:r>
              <a:rPr lang="ru-RU" sz="2400" dirty="0" err="1"/>
              <a:t>Moscoso</a:t>
            </a:r>
            <a:r>
              <a:rPr lang="ru-RU" sz="2400" dirty="0"/>
              <a:t> и др. “</a:t>
            </a:r>
            <a:r>
              <a:rPr lang="ru-RU" sz="2400" dirty="0" err="1"/>
              <a:t>Bayesian</a:t>
            </a:r>
            <a:r>
              <a:rPr lang="ru-RU" sz="2400" dirty="0"/>
              <a:t> </a:t>
            </a:r>
            <a:r>
              <a:rPr lang="ru-RU" sz="2400" dirty="0" err="1"/>
              <a:t>Estimation</a:t>
            </a:r>
            <a:r>
              <a:rPr lang="ru-RU" sz="2400" dirty="0"/>
              <a:t> </a:t>
            </a:r>
            <a:r>
              <a:rPr lang="ru-RU" sz="2400" dirty="0" err="1"/>
              <a:t>of</a:t>
            </a:r>
            <a:r>
              <a:rPr lang="ru-RU" sz="2400" dirty="0"/>
              <a:t> </a:t>
            </a:r>
            <a:r>
              <a:rPr lang="ru-RU" sz="2400" dirty="0" err="1"/>
              <a:t>the</a:t>
            </a:r>
            <a:r>
              <a:rPr lang="ru-RU" sz="2400" dirty="0"/>
              <a:t> d (p, γ) 3He </a:t>
            </a:r>
            <a:r>
              <a:rPr lang="ru-RU" sz="2400" dirty="0" err="1"/>
              <a:t>Thermonuclear</a:t>
            </a:r>
            <a:r>
              <a:rPr lang="ru-RU" sz="2400" dirty="0"/>
              <a:t> </a:t>
            </a:r>
            <a:r>
              <a:rPr lang="ru-RU" sz="2400" dirty="0" err="1"/>
              <a:t>ReactionRate</a:t>
            </a:r>
            <a:r>
              <a:rPr lang="ru-RU" sz="2400" dirty="0"/>
              <a:t>”. В: </a:t>
            </a:r>
            <a:r>
              <a:rPr lang="ru-RU" sz="2400" dirty="0" err="1"/>
              <a:t>The</a:t>
            </a:r>
            <a:r>
              <a:rPr lang="ru-RU" sz="2400" dirty="0"/>
              <a:t> </a:t>
            </a:r>
            <a:r>
              <a:rPr lang="ru-RU" sz="2400" dirty="0" err="1"/>
              <a:t>Astrophysical</a:t>
            </a:r>
            <a:r>
              <a:rPr lang="ru-RU" sz="2400" dirty="0"/>
              <a:t> </a:t>
            </a:r>
            <a:r>
              <a:rPr lang="ru-RU" sz="2400" dirty="0" err="1"/>
              <a:t>Journal</a:t>
            </a:r>
            <a:r>
              <a:rPr lang="ru-RU" sz="2400" dirty="0"/>
              <a:t> 923.1 (2021), с. 49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/>
          </a:p>
          <a:p>
            <a:pPr lvl="0"/>
            <a:r>
              <a:rPr lang="ru-RU" sz="2400" dirty="0" smtClean="0">
                <a:solidFill>
                  <a:prstClr val="black"/>
                </a:solidFill>
              </a:rPr>
              <a:t>[</a:t>
            </a:r>
            <a:r>
              <a:rPr lang="en-US" sz="2400" dirty="0" smtClean="0">
                <a:solidFill>
                  <a:prstClr val="black"/>
                </a:solidFill>
              </a:rPr>
              <a:t>3</a:t>
            </a:r>
            <a:r>
              <a:rPr lang="ru-RU" sz="2400" dirty="0" smtClean="0">
                <a:solidFill>
                  <a:prstClr val="black"/>
                </a:solidFill>
              </a:rPr>
              <a:t>] </a:t>
            </a:r>
            <a:r>
              <a:rPr lang="ru-RU" sz="2400" dirty="0">
                <a:solidFill>
                  <a:prstClr val="black"/>
                </a:solidFill>
              </a:rPr>
              <a:t>Владимир Берестецкий, Евгений Лифшиц и Лев </a:t>
            </a:r>
            <a:r>
              <a:rPr lang="ru-RU" sz="2400" dirty="0" err="1">
                <a:solidFill>
                  <a:prstClr val="black"/>
                </a:solidFill>
              </a:rPr>
              <a:t>Питаевский</a:t>
            </a:r>
            <a:r>
              <a:rPr lang="ru-RU" sz="2400" dirty="0">
                <a:solidFill>
                  <a:prstClr val="black"/>
                </a:solidFill>
              </a:rPr>
              <a:t>. Теоретическая </a:t>
            </a:r>
            <a:r>
              <a:rPr lang="ru-RU" sz="2400" dirty="0" err="1">
                <a:solidFill>
                  <a:prstClr val="black"/>
                </a:solidFill>
              </a:rPr>
              <a:t>физика.Том</a:t>
            </a:r>
            <a:r>
              <a:rPr lang="ru-RU" sz="2400" dirty="0">
                <a:solidFill>
                  <a:prstClr val="black"/>
                </a:solidFill>
              </a:rPr>
              <a:t> 4. Квантовая электродинамика. </a:t>
            </a:r>
            <a:r>
              <a:rPr lang="ru-RU" sz="2400" dirty="0" err="1">
                <a:solidFill>
                  <a:prstClr val="black"/>
                </a:solidFill>
              </a:rPr>
              <a:t>ЛитРес</a:t>
            </a:r>
            <a:r>
              <a:rPr lang="ru-RU" sz="2400" dirty="0">
                <a:solidFill>
                  <a:prstClr val="black"/>
                </a:solidFill>
              </a:rPr>
              <a:t>, 2016.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  <a:p>
            <a:r>
              <a:rPr lang="ru-RU" sz="2400" dirty="0" smtClean="0"/>
              <a:t>[</a:t>
            </a:r>
            <a:r>
              <a:rPr lang="en-US" sz="2400" dirty="0" smtClean="0"/>
              <a:t>4</a:t>
            </a:r>
            <a:r>
              <a:rPr lang="ru-RU" sz="2400" dirty="0" smtClean="0"/>
              <a:t>] </a:t>
            </a:r>
            <a:r>
              <a:rPr lang="ru-RU" sz="2400" dirty="0" err="1"/>
              <a:t>Аледсандр</a:t>
            </a:r>
            <a:r>
              <a:rPr lang="ru-RU" sz="2400" dirty="0"/>
              <a:t> Сергеевич Давыдов. Квантовая механика. </a:t>
            </a:r>
            <a:r>
              <a:rPr lang="ru-RU" sz="2400" dirty="0" err="1"/>
              <a:t>Рипол</a:t>
            </a:r>
            <a:r>
              <a:rPr lang="ru-RU" sz="2400" dirty="0"/>
              <a:t> Классик, 1968.</a:t>
            </a:r>
          </a:p>
        </p:txBody>
      </p:sp>
    </p:spTree>
    <p:extLst>
      <p:ext uri="{BB962C8B-B14F-4D97-AF65-F5344CB8AC3E}">
        <p14:creationId xmlns:p14="http://schemas.microsoft.com/office/powerpoint/2010/main" val="21223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78976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08822" y="2422323"/>
            <a:ext cx="60468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>
                <a:solidFill>
                  <a:schemeClr val="bg1"/>
                </a:solidFill>
              </a:rPr>
              <a:t>Спасибо за </a:t>
            </a:r>
            <a:r>
              <a:rPr lang="ru-RU" sz="4800" dirty="0" smtClean="0">
                <a:solidFill>
                  <a:schemeClr val="bg1"/>
                </a:solidFill>
              </a:rPr>
              <a:t>внимание</a:t>
            </a:r>
            <a:r>
              <a:rPr lang="en-US" sz="4800" dirty="0" smtClean="0">
                <a:solidFill>
                  <a:schemeClr val="bg1"/>
                </a:solidFill>
              </a:rPr>
              <a:t>!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0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378980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31460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" y="428696"/>
            <a:ext cx="11186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Вывод выражения для сечения реакции </a:t>
            </a:r>
            <a:r>
              <a:rPr lang="el-GR" sz="2800" dirty="0" smtClean="0">
                <a:solidFill>
                  <a:schemeClr val="bg1"/>
                </a:solidFill>
              </a:rPr>
              <a:t>σ(</a:t>
            </a:r>
            <a:r>
              <a:rPr lang="en-US" sz="2800" dirty="0" smtClean="0">
                <a:solidFill>
                  <a:schemeClr val="bg1"/>
                </a:solidFill>
              </a:rPr>
              <a:t>E)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t="37798"/>
          <a:stretch/>
        </p:blipFill>
        <p:spPr>
          <a:xfrm>
            <a:off x="137159" y="1854200"/>
            <a:ext cx="8711657" cy="9956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94" y="4092030"/>
            <a:ext cx="9549285" cy="223469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7159" y="3268633"/>
            <a:ext cx="10943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Рассмотрим процесс, в котором две начальные частицы 1 и 2 превращаются в две конечные частицы 3 и 4.</a:t>
            </a:r>
          </a:p>
          <a:p>
            <a:r>
              <a:rPr lang="ru-RU" dirty="0" smtClean="0"/>
              <a:t>Формула 2 примет вид: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</a:t>
            </a:r>
            <a:endParaRPr lang="ru-R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8396424" y="1734117"/>
            <a:ext cx="90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[3]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7159" y="1474587"/>
            <a:ext cx="6301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Сечение процесса 2 → 2 описывается общей формулой:</a:t>
            </a:r>
          </a:p>
        </p:txBody>
      </p:sp>
    </p:spTree>
    <p:extLst>
      <p:ext uri="{BB962C8B-B14F-4D97-AF65-F5344CB8AC3E}">
        <p14:creationId xmlns:p14="http://schemas.microsoft.com/office/powerpoint/2010/main" val="256602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31460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" y="428696"/>
            <a:ext cx="1127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Вывод выражения для сечения реакции </a:t>
            </a:r>
            <a:r>
              <a:rPr lang="el-GR" sz="2800" dirty="0" smtClean="0">
                <a:solidFill>
                  <a:schemeClr val="bg1"/>
                </a:solidFill>
              </a:rPr>
              <a:t>σ(</a:t>
            </a:r>
            <a:r>
              <a:rPr lang="en-US" sz="2800" dirty="0" smtClean="0">
                <a:solidFill>
                  <a:schemeClr val="bg1"/>
                </a:solidFill>
              </a:rPr>
              <a:t>E)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" y="1546389"/>
            <a:ext cx="10805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Четырёхмерная дельта-функция распадается на произведение дельта-функций по энергии и импульсу: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1915721"/>
            <a:ext cx="7954485" cy="6858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2601617"/>
            <a:ext cx="6904263" cy="40190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11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6520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31460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" y="428696"/>
            <a:ext cx="111861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Вывод выражения для сечения реакции </a:t>
            </a:r>
            <a:r>
              <a:rPr lang="el-GR" sz="2800" dirty="0" smtClean="0">
                <a:solidFill>
                  <a:schemeClr val="bg1"/>
                </a:solidFill>
              </a:rPr>
              <a:t>σ(</a:t>
            </a:r>
            <a:r>
              <a:rPr lang="en-US" sz="2800" dirty="0" smtClean="0">
                <a:solidFill>
                  <a:schemeClr val="bg1"/>
                </a:solidFill>
              </a:rPr>
              <a:t>E)</a:t>
            </a:r>
            <a:endParaRPr lang="ru-RU" sz="2800" dirty="0" smtClean="0">
              <a:solidFill>
                <a:schemeClr val="bg1"/>
              </a:solidFill>
            </a:endParaRPr>
          </a:p>
          <a:p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7160" y="1546389"/>
            <a:ext cx="8275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процесса 1+2 → 3+γ в нерелятивистском пределе в системе центра инерции: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" y="1974065"/>
            <a:ext cx="9090977" cy="10891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59" y="3421851"/>
            <a:ext cx="3922194" cy="6909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861525"/>
            <a:ext cx="6967794" cy="9059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160" y="3023632"/>
            <a:ext cx="1900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Заметим, что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37160" y="4302500"/>
            <a:ext cx="547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Сняв  </a:t>
            </a:r>
            <a:r>
              <a:rPr lang="el-GR" dirty="0" smtClean="0"/>
              <a:t>δ</a:t>
            </a:r>
            <a:r>
              <a:rPr lang="ru-RU" dirty="0" smtClean="0"/>
              <a:t>(</a:t>
            </a:r>
            <a:r>
              <a:rPr lang="el-GR" dirty="0" smtClean="0"/>
              <a:t>ε3(</a:t>
            </a:r>
            <a:r>
              <a:rPr lang="en-US" dirty="0" smtClean="0"/>
              <a:t>p3)+p3 −</a:t>
            </a:r>
            <a:r>
              <a:rPr lang="el-GR" dirty="0" smtClean="0"/>
              <a:t>ε1(</a:t>
            </a:r>
            <a:r>
              <a:rPr lang="en-US" dirty="0" smtClean="0"/>
              <a:t>p)−</a:t>
            </a:r>
            <a:r>
              <a:rPr lang="el-GR" dirty="0" smtClean="0"/>
              <a:t>ε2(</a:t>
            </a:r>
            <a:r>
              <a:rPr lang="en-US" dirty="0" smtClean="0"/>
              <a:t>p)</a:t>
            </a:r>
            <a:r>
              <a:rPr lang="ru-RU" dirty="0" smtClean="0"/>
              <a:t>) получим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12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3476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31460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" y="428696"/>
            <a:ext cx="11186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Вывод выражения для сечения реакции </a:t>
            </a:r>
            <a:r>
              <a:rPr lang="el-GR" sz="2800" dirty="0" smtClean="0">
                <a:solidFill>
                  <a:schemeClr val="bg1"/>
                </a:solidFill>
              </a:rPr>
              <a:t>σ(</a:t>
            </a:r>
            <a:r>
              <a:rPr lang="en-US" sz="2800" dirty="0" smtClean="0">
                <a:solidFill>
                  <a:schemeClr val="bg1"/>
                </a:solidFill>
              </a:rPr>
              <a:t>E)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" y="5360610"/>
            <a:ext cx="120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Тогда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31757"/>
          <a:stretch/>
        </p:blipFill>
        <p:spPr>
          <a:xfrm>
            <a:off x="1840720" y="5760720"/>
            <a:ext cx="8080520" cy="99179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7160" y="1546389"/>
            <a:ext cx="38341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Рассмотрим матричный элемент:</a:t>
            </a:r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286" y="1695969"/>
            <a:ext cx="3709673" cy="85607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7160" y="2634712"/>
            <a:ext cx="9784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где |ψ(0)|2 — квадрат волновой функции относительного движения в нуле.</a:t>
            </a:r>
            <a:endParaRPr lang="ru-RU" sz="20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287" y="3002803"/>
            <a:ext cx="3153582" cy="91219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37160" y="4132177"/>
            <a:ext cx="5307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а параметр Зоммерфельда η определяется как</a:t>
            </a:r>
            <a:endParaRPr lang="ru-RU" sz="2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7933" y="4487554"/>
            <a:ext cx="4224614" cy="104959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13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658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31460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7160" y="428696"/>
                <a:ext cx="111861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</a:rPr>
                  <a:t>Вывод выражения для расчета 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S-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фактора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ru-RU" sz="2800" dirty="0" smtClean="0">
                    <a:solidFill>
                      <a:schemeClr val="bg1"/>
                    </a:solidFill>
                  </a:rPr>
                  <a:t> реакции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</a:rPr>
                  <a:t>Xp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(d,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γ)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³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He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  </a:t>
                </a: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" y="428696"/>
                <a:ext cx="11186160" cy="523220"/>
              </a:xfrm>
              <a:prstGeom prst="rect">
                <a:avLst/>
              </a:prstGeom>
              <a:blipFill>
                <a:blip r:embed="rId2"/>
                <a:stretch>
                  <a:fillRect l="-1144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37160" y="1546389"/>
            <a:ext cx="8122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S-фактор следующим образом связан с энергией и сечением реакции: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210" y="2164551"/>
            <a:ext cx="2897579" cy="67385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7160" y="3179006"/>
            <a:ext cx="4823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Подставляя выражение для σ(E), находим:</a:t>
            </a:r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814" y="3888548"/>
            <a:ext cx="7739243" cy="9925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14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2757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p:sp>
        <p:nvSpPr>
          <p:cNvPr id="4" name="TextBox 3"/>
          <p:cNvSpPr txBox="1"/>
          <p:nvPr/>
        </p:nvSpPr>
        <p:spPr>
          <a:xfrm>
            <a:off x="119270" y="721932"/>
            <a:ext cx="4161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Цели работы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35409" y="6493566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78297" y="2160104"/>
            <a:ext cx="978010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Определить скорости реакции</a:t>
            </a:r>
            <a:r>
              <a:rPr lang="en-US" sz="2800" dirty="0" smtClean="0"/>
              <a:t> </a:t>
            </a:r>
            <a:r>
              <a:rPr lang="en-US" sz="2800" dirty="0" err="1" smtClean="0"/>
              <a:t>Xp</a:t>
            </a:r>
            <a:r>
              <a:rPr lang="en-US" sz="2800" dirty="0" smtClean="0"/>
              <a:t>(d,</a:t>
            </a:r>
            <a:r>
              <a:rPr lang="el-GR" sz="2800" dirty="0" smtClean="0"/>
              <a:t>γ)</a:t>
            </a:r>
            <a:r>
              <a:rPr lang="en-US" sz="2800" dirty="0"/>
              <a:t>X</a:t>
            </a:r>
            <a:r>
              <a:rPr lang="el-GR" sz="2800" dirty="0" smtClean="0"/>
              <a:t>³</a:t>
            </a:r>
            <a:r>
              <a:rPr lang="en-US" sz="2800" dirty="0" smtClean="0"/>
              <a:t>He,</a:t>
            </a:r>
            <a:r>
              <a:rPr lang="ru-RU" sz="2800" dirty="0" smtClean="0"/>
              <a:t> используя данные о скорости реакции </a:t>
            </a:r>
            <a:r>
              <a:rPr lang="en-US" sz="2800" dirty="0" smtClean="0"/>
              <a:t>d(p,</a:t>
            </a:r>
            <a:r>
              <a:rPr lang="el-GR" sz="2800" dirty="0" smtClean="0"/>
              <a:t>γ)³</a:t>
            </a:r>
            <a:r>
              <a:rPr lang="en-US" sz="2800" dirty="0" smtClean="0"/>
              <a:t>He</a:t>
            </a:r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sz="2800" dirty="0" smtClean="0"/>
              <a:t> Определить </a:t>
            </a:r>
            <a:r>
              <a:rPr lang="en-US" sz="2800" dirty="0" smtClean="0"/>
              <a:t>S-</a:t>
            </a:r>
            <a:r>
              <a:rPr lang="ru-RU" sz="2800" dirty="0" smtClean="0"/>
              <a:t>фактор реакции </a:t>
            </a:r>
            <a:r>
              <a:rPr lang="en-US" sz="2800" dirty="0" err="1" smtClean="0"/>
              <a:t>Xp</a:t>
            </a:r>
            <a:r>
              <a:rPr lang="en-US" sz="2800" dirty="0" smtClean="0"/>
              <a:t>(d,</a:t>
            </a:r>
            <a:r>
              <a:rPr lang="el-GR" sz="2800" dirty="0" smtClean="0"/>
              <a:t>γ)</a:t>
            </a:r>
            <a:r>
              <a:rPr lang="en-US" sz="2800" dirty="0" smtClean="0"/>
              <a:t>X</a:t>
            </a:r>
            <a:r>
              <a:rPr lang="el-GR" sz="2800" dirty="0" smtClean="0"/>
              <a:t>³</a:t>
            </a:r>
            <a:r>
              <a:rPr lang="en-US" sz="2800" dirty="0" smtClean="0"/>
              <a:t>He</a:t>
            </a:r>
            <a:r>
              <a:rPr lang="ru-RU" sz="2800" dirty="0" smtClean="0"/>
              <a:t> 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 Рас</a:t>
            </a:r>
            <a:r>
              <a:rPr lang="en-US" sz="2800" dirty="0" smtClean="0"/>
              <a:t>c</a:t>
            </a:r>
            <a:r>
              <a:rPr lang="ru-RU" sz="2800" dirty="0" smtClean="0"/>
              <a:t>читать значения</a:t>
            </a:r>
            <a:r>
              <a:rPr lang="en-US" sz="2800" dirty="0" smtClean="0"/>
              <a:t> S-</a:t>
            </a:r>
            <a:r>
              <a:rPr lang="ru-RU" sz="2800" dirty="0" smtClean="0"/>
              <a:t>фактора для диапазона энергий 0,001МэВ – 2МэВ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Определить зависимость </a:t>
            </a:r>
            <a:r>
              <a:rPr lang="en-US" sz="2800" dirty="0" smtClean="0"/>
              <a:t>S-</a:t>
            </a:r>
            <a:r>
              <a:rPr lang="ru-RU" sz="2800" dirty="0" smtClean="0"/>
              <a:t>фактора реакции от массы ядра темного иона и его заряда </a:t>
            </a:r>
          </a:p>
          <a:p>
            <a:endParaRPr lang="en-US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50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804119" y="3042463"/>
            <a:ext cx="426106" cy="4429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5408" y="2709187"/>
            <a:ext cx="2778164" cy="262569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 flipV="1">
            <a:off x="2666744" y="4690623"/>
            <a:ext cx="312430" cy="2639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92464" y="3137086"/>
            <a:ext cx="644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X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03912" y="3686318"/>
                <a:ext cx="345896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ru-RU" sz="32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ru-RU" sz="320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a:rPr lang="ru-RU" sz="320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2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 smtClean="0"/>
                  <a:t>=1,2,3…</a:t>
                </a:r>
                <a:endParaRPr lang="ru-RU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912" y="3686318"/>
                <a:ext cx="3458960" cy="492443"/>
              </a:xfrm>
              <a:prstGeom prst="rect">
                <a:avLst/>
              </a:prstGeom>
              <a:blipFill>
                <a:blip r:embed="rId2"/>
                <a:stretch>
                  <a:fillRect t="-25000" r="-6526" b="-5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вал 10"/>
          <p:cNvSpPr/>
          <p:nvPr/>
        </p:nvSpPr>
        <p:spPr>
          <a:xfrm flipV="1">
            <a:off x="4803912" y="4459791"/>
            <a:ext cx="312430" cy="2639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277194" y="3042463"/>
            <a:ext cx="5867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-</a:t>
            </a:r>
            <a:r>
              <a:rPr lang="ru-RU" sz="2400" dirty="0" smtClean="0"/>
              <a:t>тяжелая, не барионная, частица </a:t>
            </a:r>
            <a:r>
              <a:rPr lang="ru-RU" sz="2400" dirty="0"/>
              <a:t>с зарядом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0946548" y="3016292"/>
                <a:ext cx="6465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46548" y="3016292"/>
                <a:ext cx="64652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Овал 13"/>
          <p:cNvSpPr/>
          <p:nvPr/>
        </p:nvSpPr>
        <p:spPr>
          <a:xfrm>
            <a:off x="1413216" y="3692012"/>
            <a:ext cx="581383" cy="584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12265" y="4360951"/>
            <a:ext cx="4034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заряженная частица </a:t>
            </a:r>
            <a:r>
              <a:rPr lang="ru-RU" sz="2400" dirty="0"/>
              <a:t>материи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2</a:t>
            </a:r>
          </a:p>
        </p:txBody>
      </p:sp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p:sp>
        <p:nvSpPr>
          <p:cNvPr id="18" name="TextBox 17"/>
          <p:cNvSpPr txBox="1"/>
          <p:nvPr/>
        </p:nvSpPr>
        <p:spPr>
          <a:xfrm>
            <a:off x="119269" y="721932"/>
            <a:ext cx="9369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Описание модели темного атома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6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p:sp>
        <p:nvSpPr>
          <p:cNvPr id="2" name="Прямоугольник 1"/>
          <p:cNvSpPr/>
          <p:nvPr/>
        </p:nvSpPr>
        <p:spPr>
          <a:xfrm>
            <a:off x="297180" y="814265"/>
            <a:ext cx="8778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Расчет скорости реакции ⟨</a:t>
            </a:r>
            <a:r>
              <a:rPr lang="ru-RU" sz="3600" dirty="0" err="1" smtClean="0">
                <a:solidFill>
                  <a:schemeClr val="bg1"/>
                </a:solidFill>
              </a:rPr>
              <a:t>σv</a:t>
            </a:r>
            <a:r>
              <a:rPr lang="ru-RU" sz="3600" dirty="0" smtClean="0">
                <a:solidFill>
                  <a:schemeClr val="bg1"/>
                </a:solidFill>
              </a:rPr>
              <a:t>⟩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7179" y="2169915"/>
            <a:ext cx="8356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Скорость реакции зависит от </a:t>
            </a:r>
            <a:r>
              <a:rPr lang="en-US" sz="2000" dirty="0" smtClean="0"/>
              <a:t>S-</a:t>
            </a:r>
            <a:r>
              <a:rPr lang="ru-RU" sz="2000" dirty="0" smtClean="0"/>
              <a:t>фактора реакции следующим образом: 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7179" y="4306278"/>
            <a:ext cx="101857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где:</a:t>
            </a:r>
            <a:endParaRPr lang="ru-RU" sz="2000" dirty="0" smtClean="0"/>
          </a:p>
          <a:p>
            <a:r>
              <a:rPr lang="el-GR" sz="2000" dirty="0"/>
              <a:t>μ</a:t>
            </a:r>
            <a:r>
              <a:rPr lang="ru-RU" sz="2000" dirty="0" smtClean="0"/>
              <a:t>— </a:t>
            </a:r>
            <a:r>
              <a:rPr lang="ru-RU" sz="2000" dirty="0" smtClean="0"/>
              <a:t>приведенная масса снаряда и мишени, </a:t>
            </a:r>
            <a:endParaRPr lang="en-US" sz="2000" dirty="0" smtClean="0"/>
          </a:p>
          <a:p>
            <a:r>
              <a:rPr lang="ru-RU" sz="2000" dirty="0" smtClean="0"/>
              <a:t>NA </a:t>
            </a:r>
            <a:r>
              <a:rPr lang="ru-RU" sz="2000" dirty="0" smtClean="0"/>
              <a:t>— число Авогадро, </a:t>
            </a:r>
            <a:endParaRPr lang="en-US" sz="2000" dirty="0" smtClean="0"/>
          </a:p>
          <a:p>
            <a:r>
              <a:rPr lang="ru-RU" sz="2000" dirty="0" smtClean="0"/>
              <a:t>k </a:t>
            </a:r>
            <a:r>
              <a:rPr lang="ru-RU" sz="2000" dirty="0" smtClean="0"/>
              <a:t>— постоянная Больцмана</a:t>
            </a:r>
            <a:r>
              <a:rPr lang="ru-RU" sz="2000" dirty="0" smtClean="0"/>
              <a:t>,</a:t>
            </a:r>
            <a:endParaRPr lang="en-US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E — энергия в системе центра масс.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798" y="2638596"/>
            <a:ext cx="8643621" cy="134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73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711107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863" y="711106"/>
            <a:ext cx="2141137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</a:rPr>
                  <a:t>Определение 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S-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фактора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ru-RU" sz="2800" dirty="0" smtClean="0">
                    <a:solidFill>
                      <a:schemeClr val="bg1"/>
                    </a:solidFill>
                  </a:rPr>
                  <a:t> реакции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</a:rPr>
                  <a:t>Xp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(d,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γ)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X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³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He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  </a:t>
                </a: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blipFill>
                <a:blip r:embed="rId3"/>
                <a:stretch>
                  <a:fillRect l="-1213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1539" y="3510653"/>
            <a:ext cx="3081370" cy="6480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550" y="3360362"/>
            <a:ext cx="2635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следовательно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1430" y="4507687"/>
            <a:ext cx="6451601" cy="8425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5152" y="4138355"/>
            <a:ext cx="600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Выражение для сечения реакции имеет следующий вид: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5152" y="5490268"/>
            <a:ext cx="517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где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637" y="6041473"/>
            <a:ext cx="6380481" cy="57718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72" y="5494427"/>
            <a:ext cx="2809875" cy="4095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4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550" y="2070988"/>
            <a:ext cx="889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Сечение </a:t>
            </a:r>
            <a:r>
              <a:rPr lang="ru-RU" dirty="0"/>
              <a:t>реакции выражается через S-фактор и фактор </a:t>
            </a:r>
            <a:r>
              <a:rPr lang="ru-RU" dirty="0" err="1"/>
              <a:t>Гамова</a:t>
            </a:r>
            <a:r>
              <a:rPr lang="ru-RU" dirty="0"/>
              <a:t>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194" y="2393247"/>
            <a:ext cx="2668005" cy="83638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921659" y="2823769"/>
            <a:ext cx="393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,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426689" y="5500171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,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119968" y="4755730"/>
            <a:ext cx="2640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,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870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</a:rPr>
                  <a:t>Определение 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S-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фактора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ru-RU" sz="2800" dirty="0" smtClean="0">
                    <a:solidFill>
                      <a:schemeClr val="bg1"/>
                    </a:solidFill>
                  </a:rPr>
                  <a:t> реакции </a:t>
                </a:r>
                <a:r>
                  <a:rPr lang="en-US" sz="2800" b="1" dirty="0" err="1" smtClean="0">
                    <a:solidFill>
                      <a:schemeClr val="bg1"/>
                    </a:solidFill>
                  </a:rPr>
                  <a:t>Xp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(d,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γ)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³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He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  </a:t>
                </a: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blipFill>
                <a:blip r:embed="rId3"/>
                <a:stretch>
                  <a:fillRect l="-1213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t="14511"/>
          <a:stretch/>
        </p:blipFill>
        <p:spPr>
          <a:xfrm>
            <a:off x="198782" y="2882900"/>
            <a:ext cx="8844169" cy="11998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782" y="2120348"/>
            <a:ext cx="8335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Таким образом было получено итоговое выражение для </a:t>
            </a:r>
            <a:r>
              <a:rPr lang="en-US" dirty="0" smtClean="0"/>
              <a:t>S-</a:t>
            </a:r>
            <a:r>
              <a:rPr lang="ru-RU" dirty="0" smtClean="0"/>
              <a:t>фактора реакции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3028" y="4868761"/>
            <a:ext cx="2935287" cy="8862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8782" y="4684095"/>
                <a:ext cx="94677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Будем считать что функция 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ℳ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82" y="4684095"/>
                <a:ext cx="9467732" cy="369332"/>
              </a:xfrm>
              <a:prstGeom prst="rect">
                <a:avLst/>
              </a:prstGeom>
              <a:blipFill>
                <a:blip r:embed="rId6"/>
                <a:stretch>
                  <a:fillRect l="-58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98782" y="6060105"/>
            <a:ext cx="4812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одинакова для реакции </a:t>
            </a:r>
            <a:r>
              <a:rPr lang="en-US" dirty="0" err="1" smtClean="0"/>
              <a:t>Xp</a:t>
            </a:r>
            <a:r>
              <a:rPr lang="en-US" dirty="0" smtClean="0"/>
              <a:t>(d,</a:t>
            </a:r>
            <a:r>
              <a:rPr lang="el-GR" dirty="0" smtClean="0"/>
              <a:t>γ)</a:t>
            </a:r>
            <a:r>
              <a:rPr lang="en-US" dirty="0" smtClean="0"/>
              <a:t>X</a:t>
            </a:r>
            <a:r>
              <a:rPr lang="el-GR" dirty="0" smtClean="0"/>
              <a:t>³</a:t>
            </a:r>
            <a:r>
              <a:rPr lang="en-US" dirty="0" smtClean="0"/>
              <a:t>He</a:t>
            </a:r>
            <a:r>
              <a:rPr lang="ru-RU" dirty="0" smtClean="0"/>
              <a:t> и </a:t>
            </a:r>
            <a:r>
              <a:rPr lang="en-US" dirty="0" smtClean="0"/>
              <a:t>d(p,</a:t>
            </a:r>
            <a:r>
              <a:rPr lang="el-GR" dirty="0" smtClean="0"/>
              <a:t>γ)³</a:t>
            </a:r>
            <a:r>
              <a:rPr lang="en-US" dirty="0" smtClean="0"/>
              <a:t>He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5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435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78585"/>
            <a:ext cx="12192000" cy="1117693"/>
          </a:xfrm>
          <a:prstGeom prst="rect">
            <a:avLst/>
          </a:prstGeom>
          <a:solidFill>
            <a:srgbClr val="005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762" y="578585"/>
            <a:ext cx="2337238" cy="11176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</a:rPr>
                  <a:t>Определение 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S-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фактора</a:t>
                </a:r>
                <a:r>
                  <a:rPr lang="en-US" sz="28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ru-RU" sz="2800" dirty="0" smtClean="0">
                    <a:solidFill>
                      <a:schemeClr val="bg1"/>
                    </a:solidFill>
                  </a:rPr>
                  <a:t> реакции </a:t>
                </a:r>
                <a:r>
                  <a:rPr lang="en-US" sz="2800" b="1" dirty="0" err="1" smtClean="0">
                    <a:solidFill>
                      <a:schemeClr val="bg1"/>
                    </a:solidFill>
                  </a:rPr>
                  <a:t>Xp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(d,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γ)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l-GR" sz="2800" b="1" dirty="0" smtClean="0">
                    <a:solidFill>
                      <a:schemeClr val="bg1"/>
                    </a:solidFill>
                  </a:rPr>
                  <a:t>³</a:t>
                </a:r>
                <a:r>
                  <a:rPr lang="en-US" sz="2800" b="1" dirty="0">
                    <a:solidFill>
                      <a:schemeClr val="bg1"/>
                    </a:solidFill>
                  </a:rPr>
                  <a:t>He</a:t>
                </a:r>
                <a:r>
                  <a:rPr lang="ru-RU" sz="2800" dirty="0" smtClean="0">
                    <a:solidFill>
                      <a:schemeClr val="bg1"/>
                    </a:solidFill>
                  </a:rPr>
                  <a:t>  </a:t>
                </a:r>
                <a:endParaRPr lang="ru-RU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75821"/>
                <a:ext cx="10050863" cy="523220"/>
              </a:xfrm>
              <a:prstGeom prst="rect">
                <a:avLst/>
              </a:prstGeom>
              <a:blipFill>
                <a:blip r:embed="rId3"/>
                <a:stretch>
                  <a:fillRect l="-1213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59656" y="1993514"/>
                <a:ext cx="10929258" cy="7210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dirty="0" smtClean="0"/>
                  <a:t>Определить S-фактор </a:t>
                </a:r>
                <a:r>
                  <a:rPr lang="ru-RU" sz="2000" dirty="0" err="1" smtClean="0"/>
                  <a:t>Sx</a:t>
                </a:r>
                <a:r>
                  <a:rPr lang="ru-RU" sz="2000" dirty="0" smtClean="0"/>
                  <a:t>(E) для реакции </a:t>
                </a:r>
                <a:r>
                  <a:rPr lang="en-US" sz="2000" b="1" dirty="0" smtClean="0"/>
                  <a:t> </a:t>
                </a:r>
                <a:r>
                  <a:rPr lang="en-US" sz="2000" dirty="0" err="1" smtClean="0"/>
                  <a:t>Xp</a:t>
                </a:r>
                <a:r>
                  <a:rPr lang="en-US" sz="2000" dirty="0" smtClean="0"/>
                  <a:t>(d,</a:t>
                </a:r>
                <a:r>
                  <a:rPr lang="el-GR" sz="2000" dirty="0" smtClean="0"/>
                  <a:t>γ)</a:t>
                </a:r>
                <a:r>
                  <a:rPr lang="en-US" sz="2000" dirty="0"/>
                  <a:t>X</a:t>
                </a:r>
                <a:r>
                  <a:rPr lang="el-GR" sz="2000" dirty="0" smtClean="0"/>
                  <a:t>³</a:t>
                </a:r>
                <a:r>
                  <a:rPr lang="en-US" sz="2000" dirty="0" smtClean="0"/>
                  <a:t>He</a:t>
                </a:r>
                <a:r>
                  <a:rPr lang="ru-RU" sz="2000" dirty="0" smtClean="0"/>
                  <a:t> можно зная S-фактор реакции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/>
                          <m:t>d</m:t>
                        </m:r>
                        <m:r>
                          <m:rPr>
                            <m:nor/>
                          </m:rPr>
                          <a:rPr lang="en-US" sz="2000" dirty="0"/>
                          <m:t>(</m:t>
                        </m:r>
                        <m:r>
                          <m:rPr>
                            <m:nor/>
                          </m:rPr>
                          <a:rPr lang="en-US" sz="2000" dirty="0"/>
                          <m:t>p</m:t>
                        </m:r>
                        <m:r>
                          <m:rPr>
                            <m:nor/>
                          </m:rPr>
                          <a:rPr lang="en-US" sz="2000" dirty="0"/>
                          <m:t>,</m:t>
                        </m:r>
                        <m:r>
                          <m:rPr>
                            <m:nor/>
                          </m:rPr>
                          <a:rPr lang="el-GR" sz="2000" dirty="0"/>
                          <m:t>γ</m:t>
                        </m:r>
                        <m:r>
                          <m:rPr>
                            <m:nor/>
                          </m:rPr>
                          <a:rPr lang="el-GR" sz="2000" dirty="0"/>
                          <m:t>)³</m:t>
                        </m:r>
                        <m:r>
                          <m:rPr>
                            <m:nor/>
                          </m:rPr>
                          <a:rPr lang="en-US" sz="2000" dirty="0"/>
                          <m:t>He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[2]</m:t>
                        </m:r>
                      </m:sup>
                    </m:sSup>
                  </m:oMath>
                </a14:m>
                <a:r>
                  <a:rPr lang="ru-RU" sz="2000" dirty="0" smtClean="0"/>
                  <a:t> </a:t>
                </a:r>
                <a:r>
                  <a:rPr lang="ru-RU" sz="2000" dirty="0" smtClean="0"/>
                  <a:t>из соотношения </a:t>
                </a:r>
                <a:endParaRPr lang="ru-RU" sz="2000" b="1" dirty="0" smtClean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6" y="1993514"/>
                <a:ext cx="10929258" cy="721095"/>
              </a:xfrm>
              <a:prstGeom prst="rect">
                <a:avLst/>
              </a:prstGeom>
              <a:blipFill>
                <a:blip r:embed="rId4"/>
                <a:stretch>
                  <a:fillRect l="-558" t="-1695" b="-14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323" y="2384273"/>
            <a:ext cx="4276725" cy="12287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6"/>
          <a:srcRect l="3828" t="9100" r="7475" b="1"/>
          <a:stretch/>
        </p:blipFill>
        <p:spPr>
          <a:xfrm>
            <a:off x="0" y="3858660"/>
            <a:ext cx="5908431" cy="6352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7"/>
          <a:srcRect l="7160" t="30127"/>
          <a:stretch/>
        </p:blipFill>
        <p:spPr>
          <a:xfrm>
            <a:off x="93640" y="4658969"/>
            <a:ext cx="3876448" cy="3149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682457"/>
            <a:ext cx="2524778" cy="87624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9"/>
          <a:srcRect l="1" t="20547" r="-2844"/>
          <a:stretch/>
        </p:blipFill>
        <p:spPr>
          <a:xfrm>
            <a:off x="0" y="5101175"/>
            <a:ext cx="1784285" cy="47412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63534" y="5683592"/>
            <a:ext cx="1811852" cy="91085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11"/>
          <a:srcRect l="2416" t="11904" r="4721"/>
          <a:stretch/>
        </p:blipFill>
        <p:spPr>
          <a:xfrm>
            <a:off x="6066692" y="3903785"/>
            <a:ext cx="6082668" cy="57888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77218" y="4611707"/>
            <a:ext cx="4950012" cy="47085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96000" y="5820505"/>
            <a:ext cx="4213304" cy="75291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77218" y="5217094"/>
            <a:ext cx="2108705" cy="528567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06111" y="5851599"/>
            <a:ext cx="1643249" cy="574836"/>
          </a:xfrm>
          <a:prstGeom prst="rect">
            <a:avLst/>
          </a:prstGeom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5977218" y="3903785"/>
            <a:ext cx="0" cy="2954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593072" y="6347792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6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4573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2118"/>
            <a:ext cx="3483737" cy="1200329"/>
          </a:xfrm>
          <a:prstGeom prst="rect">
            <a:avLst/>
          </a:prstGeom>
          <a:solidFill>
            <a:srgbClr val="0056A6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Зависимость </a:t>
            </a:r>
            <a:r>
              <a:rPr lang="en-US" sz="2400" dirty="0" smtClean="0">
                <a:solidFill>
                  <a:schemeClr val="bg1"/>
                </a:solidFill>
              </a:rPr>
              <a:t>S-</a:t>
            </a:r>
            <a:r>
              <a:rPr lang="ru-RU" sz="2400" dirty="0" smtClean="0">
                <a:solidFill>
                  <a:schemeClr val="bg1"/>
                </a:solidFill>
              </a:rPr>
              <a:t>фактора от массы ядра темного иона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3" t="11196" r="9583" b="2522"/>
          <a:stretch/>
        </p:blipFill>
        <p:spPr>
          <a:xfrm>
            <a:off x="3540308" y="102119"/>
            <a:ext cx="4241527" cy="314030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" t="11995" r="9768" b="2810"/>
          <a:stretch/>
        </p:blipFill>
        <p:spPr>
          <a:xfrm>
            <a:off x="7838406" y="102118"/>
            <a:ext cx="4206378" cy="29988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1" t="11659" r="9415" b="2530"/>
          <a:stretch/>
        </p:blipFill>
        <p:spPr>
          <a:xfrm>
            <a:off x="3540308" y="3516470"/>
            <a:ext cx="4298098" cy="314860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" t="10706" r="9916" b="1741"/>
          <a:stretch/>
        </p:blipFill>
        <p:spPr>
          <a:xfrm>
            <a:off x="7838406" y="3526572"/>
            <a:ext cx="4206378" cy="3128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766488" y="6465019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7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0061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" t="11014" r="8753" b="1983"/>
          <a:stretch/>
        </p:blipFill>
        <p:spPr>
          <a:xfrm>
            <a:off x="7192108" y="24276"/>
            <a:ext cx="4483593" cy="329735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" t="10334" r="8447" b="2279"/>
          <a:stretch/>
        </p:blipFill>
        <p:spPr>
          <a:xfrm>
            <a:off x="2402083" y="3342361"/>
            <a:ext cx="4693060" cy="344868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" t="11333" r="9442" b="2587"/>
          <a:stretch/>
        </p:blipFill>
        <p:spPr>
          <a:xfrm>
            <a:off x="2373424" y="24276"/>
            <a:ext cx="4624754" cy="33716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" t="10256" r="8863" b="1795"/>
          <a:stretch/>
        </p:blipFill>
        <p:spPr>
          <a:xfrm>
            <a:off x="7192108" y="3321627"/>
            <a:ext cx="4741730" cy="34901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46307"/>
            <a:ext cx="2532185" cy="646331"/>
          </a:xfrm>
          <a:prstGeom prst="rect">
            <a:avLst/>
          </a:prstGeom>
          <a:solidFill>
            <a:srgbClr val="0056A6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Зависимость </a:t>
            </a:r>
            <a:r>
              <a:rPr lang="en-US" dirty="0" smtClean="0">
                <a:solidFill>
                  <a:schemeClr val="bg1"/>
                </a:solidFill>
              </a:rPr>
              <a:t>S-</a:t>
            </a:r>
            <a:r>
              <a:rPr lang="ru-RU" dirty="0" smtClean="0">
                <a:solidFill>
                  <a:schemeClr val="bg1"/>
                </a:solidFill>
              </a:rPr>
              <a:t>фактора от величины заряда </a:t>
            </a:r>
            <a:r>
              <a:rPr lang="en-US" dirty="0" err="1" smtClean="0">
                <a:solidFill>
                  <a:schemeClr val="bg1"/>
                </a:solidFill>
              </a:rPr>
              <a:t>Zx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49472" y="6457890"/>
            <a:ext cx="55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8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097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580</Words>
  <Application>Microsoft Office PowerPoint</Application>
  <PresentationFormat>Широкоэкранный</PresentationFormat>
  <Paragraphs>86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 Байкова</dc:creator>
  <cp:lastModifiedBy>Софья Байкова</cp:lastModifiedBy>
  <cp:revision>34</cp:revision>
  <dcterms:created xsi:type="dcterms:W3CDTF">2026-05-26T20:59:15Z</dcterms:created>
  <dcterms:modified xsi:type="dcterms:W3CDTF">2026-05-27T23:21:26Z</dcterms:modified>
</cp:coreProperties>
</file>