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A7199-B2C9-4329-B206-A76008061BED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34980-9630-4A50-A984-DEA40C5BF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209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2342-C7CC-42BA-813A-05271B831AF2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83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990B-0C12-43D4-A7DE-661380AB6F6A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68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BFBD7-8E2A-4AD4-B7BA-D4AFAA06F44C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93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6DDF-CE24-4D2F-9D39-6B70D5097B00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5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B551-D8C6-442E-8F72-08B314BA6677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36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E723-13AA-4BB2-9119-79546132E988}" type="datetime1">
              <a:rPr lang="ru-RU" smtClean="0"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40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892DA-0E31-4B79-9ACB-F778AC8586AF}" type="datetime1">
              <a:rPr lang="ru-RU" smtClean="0"/>
              <a:t>28.05.2026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38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DAD7A-3FF0-46CB-94F3-BFED0A1AD3C5}" type="datetime1">
              <a:rPr lang="ru-RU" smtClean="0"/>
              <a:t>28.05.2026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9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E57B3-DAAE-4E8E-9088-06D08A9CE227}" type="datetime1">
              <a:rPr lang="ru-RU" smtClean="0"/>
              <a:t>28.05.2026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2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9C79-3473-4D53-9DB5-329F9012C017}" type="datetime1">
              <a:rPr lang="ru-RU" smtClean="0"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04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192B-FE56-4EA8-85B6-57B05E28804D}" type="datetime1">
              <a:rPr lang="ru-RU" smtClean="0"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13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DD25-558B-42D4-A16C-AB13B97E96AF}" type="datetime1">
              <a:rPr lang="ru-RU" smtClean="0"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85E69-B145-465D-9079-B9CF2603F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9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1008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науки и высшего образования РоссийскойФедерации Федеральное государственное автономноеобразовательное учреждение высшего образования«Национальный исследовательский ядерный университет«МИФИ»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944982"/>
            <a:ext cx="9144000" cy="1942012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д.ф.-м.н, проф. 					Хлопов М.Ю.</a:t>
            </a:r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						Борисенко А.С.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51166" y="1973721"/>
            <a:ext cx="76896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ГРАВИТАЦИОННОЙ НЕУСТОЙЧИВОСТИ В УСЛОВИЯХ АННИГИЛЯЦИИ ВЕЩЕСТВА И АНТИВЕЩЕСТВА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1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1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2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0195" y="1105376"/>
            <a:ext cx="83253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изучение объектов антивещества, которые могут сформироваться в доменах. В рамках данной работы исследуется развитие гравитационной неустойчивости в условиях аннигиляции вещества и антивещества.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10194" y="3410635"/>
            <a:ext cx="7600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найти соотношение между неустойчивостью Джинса и эффектом продуктов аннигиляции давления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00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Аннигиляция на границах доменов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3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197" y="1511571"/>
            <a:ext cx="96556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реакцией, определяющей эволюцию границы между барионным и антибарионным доменами, является аннигиляция протона и антипротона: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8674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197" y="2642455"/>
            <a:ext cx="9655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энергия, выделяющаяся в одном акте аннигиляции: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8197" y="3461184"/>
            <a:ext cx="96556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домен антивещества мог существовать достаточно долго, его масса должна удовлетворять определённым ограничениям: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1133" y="4511224"/>
            <a:ext cx="9655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равитационного давления в центре: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8196" y="5426065"/>
            <a:ext cx="9655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ультрарелятивистской плазмы: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sun9-38.userapi.com/s/v1/ig2/3eRNKdNDUxrr85RqG42MJZax5otFFTUv0KvtB1umo_2fs_54l6Ah34Z0Xbv6G0SzHn3Vj3QTBegYkRh8Hc7OLuYD.jpg?quality=95&amp;as=32x9,48x13,72x20,108x30,160x45,240x67,360x101,480x135,540x152,640x180,720x202,1080x303,1280x359,1440x404,2412x677&amp;from=bu&amp;u=uDjSAwCSlkCZENBpjzP9UBv4wMyVa-8_hRHT_6M6Q10&amp;cs=241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3" t="55456" r="12777" b="11616"/>
          <a:stretch/>
        </p:blipFill>
        <p:spPr bwMode="auto">
          <a:xfrm>
            <a:off x="1520278" y="2231819"/>
            <a:ext cx="3132935" cy="364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15.userapi.com/s/v1/ig2/RUg1q4WeBIpicIBCuJh63InRaiF-KuxS8xgVEM-D-hNf2Q3IeH9OJmX3qST0C9iTKu3z-LKeqc7hB6okQuPC03en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1" t="56100" r="6542" b="10878"/>
          <a:stretch/>
        </p:blipFill>
        <p:spPr bwMode="auto">
          <a:xfrm>
            <a:off x="1491206" y="3004087"/>
            <a:ext cx="4362995" cy="461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un9-36.userapi.com/s/v1/ig2/XHoYimGy8DfBJDy7hN7vc6PPynl5MYQYwpn3BzgTbqfC581GDcZVcaOFtLqZmXK1HHGhEfd6HmFgiYB1xYE1RddA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7" t="40737" r="8079" b="12483"/>
          <a:stretch/>
        </p:blipFill>
        <p:spPr bwMode="auto">
          <a:xfrm>
            <a:off x="1520278" y="4146975"/>
            <a:ext cx="2244661" cy="354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un9-44.userapi.com/s/v1/ig2/cBBQd5K8BOFCOIgcUxgIgSWdwp2H37EVuSvst7AFj00epZ0Ea_hrdsBL08X9KvSBQNvhAa4sB96uy4VGBkt8psTp.jpg?quality=95&amp;as=32x13,48x19,72x28,108x42,160x63,240x94,360x141,480x189,540x212,640x252,720x283,1080x424,1280x503,1440x566,2412x948&amp;from=bu&amp;u=o8XYsV297mSmcITSjOvuiyDFgxFEIlU_pjBynhOCG3Q&amp;cs=2412x0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71" t="30996" r="27330" b="10199"/>
          <a:stretch/>
        </p:blipFill>
        <p:spPr bwMode="auto">
          <a:xfrm>
            <a:off x="1520278" y="4818741"/>
            <a:ext cx="1465822" cy="59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un9-62.userapi.com/s/v1/ig2/zLg8O0u_UWjCgxHmaMgG07U4Yj-E_gVCWt4xkruvJZnGSW2EWB2uhblcnxufQd4fyZJ5ghy5BrrxplGDeAEVh38b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31" t="20377" r="12057" b="15184"/>
          <a:stretch/>
        </p:blipFill>
        <p:spPr bwMode="auto">
          <a:xfrm>
            <a:off x="1520278" y="5853254"/>
            <a:ext cx="2341581" cy="57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02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Гравитационная неустойчивость в условии аннигиляции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4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965013"/>
            <a:ext cx="98820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Дисперсионное соотношение для звуковых волн с учётом гравитации: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199" y="2958617"/>
            <a:ext cx="98820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 Джинса — минимальная масса флуктуации, способная к коллапсу: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sun9-47.userapi.com/s/v1/ig2/Sh__n8meMpLjIJs3tixlLOYEEItKlUGMIJ40i7hZUJGU_xnpGS3xH2EiL4pBLPLWaFhvBup4h0nVD_N2qagAGZhk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9" t="21466" r="25662" b="37413"/>
          <a:stretch/>
        </p:blipFill>
        <p:spPr bwMode="auto">
          <a:xfrm>
            <a:off x="1375954" y="2418250"/>
            <a:ext cx="1889760" cy="36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12.userapi.com/s/v1/ig2/tH56ZQVGBLARt0Xi4WJTxNO0brLr1FsDjurMHAKiIu9c_3KtGbPkVApi4-utIL8-_XI04HmrAm_nQmr65ib76ryD.jpg?quality=95&amp;as=32x9,48x13,72x20,108x30,160x45,240x67,360x101,480x135,540x152,640x180,720x202,1080x303,1280x359,1440x404,2030x570&amp;from=bu&amp;cs=2030x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5" r="4005"/>
          <a:stretch/>
        </p:blipFill>
        <p:spPr bwMode="auto">
          <a:xfrm>
            <a:off x="1375954" y="3403406"/>
            <a:ext cx="2926080" cy="697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un9-46.userapi.com/s/v1/ig2/peMFC_6ZIsay-GPtm2MH78pnud2Mkw6khA2_nkrRePTYfCec1uxF7epYvN22Dz8SOem90vRhOw2ft1nN8q-_aWPe.jpg?quality=95&amp;as=32x14,48x21,72x31,108x46,160x68,240x103,360x154,480x205,540x231,640x274,720x308,1080x462,1280x547,1440x616,1583x677&amp;from=bu&amp;u=kdK3ycfFTY_LNwmDc2uSjiMNH9GFz67WYbxMq_28uhs&amp;cs=1583x0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68" b="16965"/>
          <a:stretch/>
        </p:blipFill>
        <p:spPr bwMode="auto">
          <a:xfrm>
            <a:off x="1288869" y="4210645"/>
            <a:ext cx="1584960" cy="39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4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оптимальной массы Джинса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5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199" y="1690688"/>
            <a:ext cx="9176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в зоне аннигиляции достигает T ∼ 10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–10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звука в нагретой среде: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sun9-30.userapi.com/s/v1/ig2/v0wBYp0ZYM-9eJl6fAXWc-pWooCGg3fNd0IhsdooDmNaxZ5WYxArjfEC_Bu970luclHk_Df1ZTAcU-YsUuEsFQ4S.jpg?quality=95&amp;as=32x12,48x18,72x26,108x39,160x58,240x88,360x131,480x175,540x197,640x234,720x263,1080x394,1280x467,1440x526,1832x669&amp;from=bu&amp;cs=183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" t="4495" r="1147" b="12748"/>
          <a:stretch/>
        </p:blipFill>
        <p:spPr bwMode="auto">
          <a:xfrm>
            <a:off x="1353709" y="2525486"/>
            <a:ext cx="2707622" cy="83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8199" y="3455862"/>
            <a:ext cx="9176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подставить численные значения (ρ =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∼ 10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∼ 3 × 10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м/с) в формулу для массы Джинса, получится: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https://sun1-55.userapi.com/s/v1/ig2/XZFJyaBoLt7ZkyzFjbW5EgzNEv25LrGSrBxH0n8kDc2U0g5KOnnSAyKmHxTUMVuC_ojD_deMRVyvRW5C7ERV0t9M.jpg?quality=95&amp;as=32x12,48x18,72x27,108x40,160x60,240x89,360x134,480x179,540x201,640x239,720x268,1080x403,1280x477,1440x537,1816x677&amp;from=bu&amp;u=kAXgHTBSLZ6lUDu49RqO1STWZ-ywnZLYrcQMTV9UJ3A&amp;cs=1816x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07" b="8603"/>
          <a:stretch/>
        </p:blipFill>
        <p:spPr bwMode="auto">
          <a:xfrm>
            <a:off x="1353708" y="4433015"/>
            <a:ext cx="1642041" cy="35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38198" y="4897870"/>
            <a:ext cx="9176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коллапсировать могут только сгустки с массой более 2000 M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7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отношения давлений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6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564418"/>
            <a:ext cx="10047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подставить M ∼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(где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плотность барионов) в формулу для гравитационного давления и положить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тогда получится отношение: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sun9-27.userapi.com/s/v1/ig2/5LfMnGAHib15KZkrhz06rr_hLrRyMA740TIzFwTiHvw9etD7NUeOrSEZ8vpX7E-F8DeBv8PbbXgq_7Qe8u5lB8KK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6" t="14575" r="8020" b="11888"/>
          <a:stretch/>
        </p:blipFill>
        <p:spPr bwMode="auto">
          <a:xfrm>
            <a:off x="1443318" y="2193098"/>
            <a:ext cx="3352800" cy="82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8200" y="3018289"/>
            <a:ext cx="8343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случай для массы Джинса.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× 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 — масса Солнца. Тогда: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https://sun9-9.userapi.com/s/v1/ig2/vm-L7cLFY-45NdItBz-CrJ1WuXmEKsTYtttpgLnIVsxsi8KOKHeZbZ74kpvaw6WPWw-5Zm6QWNG7FAN9Qy8hog9T.jpg?quality=95&amp;as=32x9,48x13,72x20,108x30,160x45,240x67,360x101,480x135,540x152,640x180,720x202,1080x304,1280x360,1440x405,2409x677&amp;from=bu&amp;cs=2409x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8" t="56451" r="1927" b="9538"/>
          <a:stretch/>
        </p:blipFill>
        <p:spPr bwMode="auto">
          <a:xfrm>
            <a:off x="1443317" y="3387621"/>
            <a:ext cx="4195237" cy="43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38200" y="4040988"/>
            <a:ext cx="10047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Характерный радиус домена примем равным радиусу типичного шарового скопления или компактной карликовой галактики: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2" name="Picture 6" descr="https://sun9-47.userapi.com/s/v1/ig2/0w59a1bJ4dQFCxyko1BySP15Y9xMQ_WCyFu3yu4zxRfwYukZW27I_25DwKP8mxfLPYY2LVepmI9ShN7MAE4q3L5l.jpg?quality=95&amp;as=32x9,48x13,72x20,108x30,160x45,240x67,360x101,480x135,540x152,640x180,720x202,1080x304,1280x360,1440x405,2412x678&amp;from=bu&amp;cs=2412x0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6" t="31397" r="8512" b="21374"/>
          <a:stretch/>
        </p:blipFill>
        <p:spPr bwMode="auto">
          <a:xfrm>
            <a:off x="1443318" y="4803375"/>
            <a:ext cx="2562626" cy="40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89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отношения давлений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7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494750"/>
            <a:ext cx="952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соотношения M ∼ n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 точностью до численного коэффициента порядка единицы) получается: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sun9-82.userapi.com/s/v1/ig2/fZIVg55k8c2TOiL6h1ATWGy8BIO3mvKZvQew8aWkrEa4birch2LhOd9VhdZGCyFncQOQH5btboYzfqRTgjcKyjGB.jpg?quality=95&amp;as=32x13,48x20,72x29,108x44,160x65,240x98,360x147,480x196,540x220,640x261,720x293,1080x440,1280x522,1440x587,2412x983&amp;from=bu&amp;cs=241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7" t="5210" r="24512" b="10202"/>
          <a:stretch/>
        </p:blipFill>
        <p:spPr bwMode="auto">
          <a:xfrm>
            <a:off x="1384662" y="2341663"/>
            <a:ext cx="1262744" cy="62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8200" y="2901374"/>
            <a:ext cx="952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Подставляя численные значения: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https://sun9-33.userapi.com/s/v1/ig2/J3_sYU09hfMXTflmVlj0HIpIrqBoqVsDnTh61HLz4jK0PkLh2RYP3yOIVNEv39d_3DIi3qSIDlOGwXSUrzMsV-EQ.jpg?quality=95&amp;as=32x11,48x16,72x24,108x36,160x54,240x80,360x121,480x161,540x181,640x214,720x241,1080x362,1280x429,1440x483,2020x677&amp;from=bu&amp;u=xgUT2iZO9kMcYVe_dFjCdYK2ytXNkYUcLHFbznwSL78&amp;cs=2020x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83" r="4215" b="9597"/>
          <a:stretch/>
        </p:blipFill>
        <p:spPr bwMode="auto">
          <a:xfrm>
            <a:off x="1282438" y="3300150"/>
            <a:ext cx="5257699" cy="76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sun9-32.userapi.com/s/v1/ig2/4jiUrusTR7Elbt3ReuMCUAPlp-h6Q4mjR5qnGf5Lu8z8uMkktrEQjTU3hFm9Vx4URmP_zJbeLfrBKqY2XiXA8Wl1.jpg?quality=95&amp;as=32x11,48x17,72x25,108x37,160x55,240x83,360x124,480x165,540x186,640x221,720x248,1080x372,1280x441,1440x496,1848x637&amp;from=bu&amp;cs=1848x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74" y="4324076"/>
            <a:ext cx="3905438" cy="134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76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отношения давлений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11235" y="9580266"/>
            <a:ext cx="1170652" cy="45774"/>
          </a:xfrm>
        </p:spPr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8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https://sun9-84.userapi.com/s/v1/ig2/dIg8KmiLRMc5VPh96YxV30SrSiuNyY4yikokl5kXWjTysgY2dgfVmTqWm-4DoSQQ2cMLIBzCo6P1bm2H0Q_9Cp-T.jpg?quality=95&amp;as=32x9,48x13,72x20,108x30,160x45,240x67,360x101,480x135,540x152,640x180,720x202,1080x303,1280x359,1440x404,2412x677&amp;from=bu&amp;cs=2412x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7" t="52175" b="15500"/>
          <a:stretch/>
        </p:blipFill>
        <p:spPr bwMode="auto">
          <a:xfrm>
            <a:off x="1481544" y="2210749"/>
            <a:ext cx="8438606" cy="78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8199" y="1564418"/>
            <a:ext cx="9725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Подставим значения в формулу для отношения давления аннигиляции к гравитационному давлению: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198" y="3183537"/>
            <a:ext cx="105156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Полученное значение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давление аннигиляции всегда доминирует над гравитационным, и облако расширяется, а не сжимается.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62606" y="6335735"/>
            <a:ext cx="1454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/>
              <a:t>8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5505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85E69-B145-465D-9079-B9CF2603F932}" type="slidenum">
              <a:rPr lang="ru-RU" sz="1600" b="1" smtClean="0">
                <a:solidFill>
                  <a:schemeClr val="tx1"/>
                </a:solidFill>
              </a:rPr>
              <a:t>9</a:t>
            </a:fld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618344"/>
            <a:ext cx="9472749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Проведён анализ энерговыделения при протон-антипротонной аннигиляции. Показано, что в одном акте аннигиляции выделяется энергия E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 877 ГэВ, а продукты аннигиляции являются ультрарелятивистскими.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Выполнено сравнение давления продуктов аннигиляции с гравитационным давлением. Полученное отношение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∼ 6, 89×10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≫ 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показывает, что давление аннигиляции доминирует над гравитационным. Именноэто давление является главным препятствием для гравитационного сжатия.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Рассмотрена модификация массы Джинса в условиях аннигиляционного нагрева. Аннигиляционный нагрев среды до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∼ 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увеличивает скорость звука до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∼ 300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км/с, что даёт оценку массы Джинса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∼ 2000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значение удовлетворяет условию существования домена 10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≤ M ≤ 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сновная проблема для развития гравитационной неустойчивости в доменах антивещества — давление продуктов аннигиляции, превышающее гравитационное. Для её преодоления требуются дополнительные механизмы, например, наличие внутренних субдоменов вещества внутри антивещественного домена, которые могут локально изменять баланс давлений и создавать условия для гравитационного сжатия.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6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513</Words>
  <Application>Microsoft Office PowerPoint</Application>
  <PresentationFormat>Широкоэкранный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Министерство науки и высшего образования РоссийскойФедерации Федеральное государственное автономноеобразовательное учреждение высшего образования«Национальный исследовательский ядерный университет«МИФИ»</vt:lpstr>
      <vt:lpstr>Презентация PowerPoint</vt:lpstr>
      <vt:lpstr>Аннигиляция на границах доменов</vt:lpstr>
      <vt:lpstr>Гравитационная неустойчивость в условии аннигиляции</vt:lpstr>
      <vt:lpstr>Нахождение оптимальной массы Джинса</vt:lpstr>
      <vt:lpstr>Оценка отношения давлений</vt:lpstr>
      <vt:lpstr>Оценка отношения давлений</vt:lpstr>
      <vt:lpstr>Оценка отношения давлений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Work-PC</dc:creator>
  <cp:lastModifiedBy>Work-PC</cp:lastModifiedBy>
  <cp:revision>26</cp:revision>
  <dcterms:created xsi:type="dcterms:W3CDTF">2026-05-27T19:43:27Z</dcterms:created>
  <dcterms:modified xsi:type="dcterms:W3CDTF">2026-05-28T00:37:08Z</dcterms:modified>
</cp:coreProperties>
</file>