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1" r:id="rId5"/>
    <p:sldId id="258" r:id="rId6"/>
    <p:sldId id="287" r:id="rId7"/>
    <p:sldId id="259" r:id="rId8"/>
    <p:sldId id="300" r:id="rId9"/>
    <p:sldId id="295" r:id="rId10"/>
    <p:sldId id="297" r:id="rId11"/>
    <p:sldId id="266" r:id="rId12"/>
    <p:sldId id="285" r:id="rId13"/>
    <p:sldId id="277" r:id="rId14"/>
    <p:sldId id="276" r:id="rId15"/>
    <p:sldId id="269" r:id="rId16"/>
    <p:sldId id="280" r:id="rId17"/>
    <p:sldId id="278" r:id="rId18"/>
    <p:sldId id="291" r:id="rId19"/>
    <p:sldId id="28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6343F3-5E9E-4351-A0A2-C9ACFD1B20CE}">
          <p14:sldIdLst>
            <p14:sldId id="256"/>
            <p14:sldId id="271"/>
            <p14:sldId id="258"/>
            <p14:sldId id="287"/>
            <p14:sldId id="259"/>
            <p14:sldId id="300"/>
            <p14:sldId id="295"/>
            <p14:sldId id="297"/>
            <p14:sldId id="266"/>
            <p14:sldId id="285"/>
            <p14:sldId id="277"/>
            <p14:sldId id="276"/>
            <p14:sldId id="269"/>
            <p14:sldId id="280"/>
            <p14:sldId id="278"/>
            <p14:sldId id="291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99" userDrawn="1">
          <p15:clr>
            <a:srgbClr val="A4A3A4"/>
          </p15:clr>
        </p15:guide>
        <p15:guide id="2" pos="7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3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45" y="86"/>
      </p:cViewPr>
      <p:guideLst>
        <p:guide orient="horz" pos="4199"/>
        <p:guide pos="7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72789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11600" spc="-232">
                <a:solidFill>
                  <a:srgbClr val="062789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1pPr>
            <a:lvl2pPr marL="0" indent="4572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2pPr>
            <a:lvl3pPr marL="0" indent="9144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3pPr>
            <a:lvl4pPr marL="0" indent="13716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4pPr>
            <a:lvl5pPr marL="0" indent="18288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5pPr>
          </a:lstStyle>
          <a:p>
            <a:r>
              <a:t>Подзаголовок презентации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100 %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810" indent="-469900"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810" indent="-12700"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810" indent="444500"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810" indent="901700"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810" indent="1358900">
              <a:spcBef>
                <a:spcPts val="0"/>
              </a:spcBef>
              <a:buSzTx/>
              <a:buNone/>
              <a:defRPr sz="8500" spc="-17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11600" spc="-232">
                <a:solidFill>
                  <a:srgbClr val="062789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72789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1pPr>
            <a:lvl2pPr marL="0" indent="4572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2pPr>
            <a:lvl3pPr marL="0" indent="9144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3pPr>
            <a:lvl4pPr marL="0" indent="13716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4pPr>
            <a:lvl5pPr marL="0" indent="18288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5pPr>
          </a:lstStyle>
          <a:p>
            <a:r>
              <a:t>Подзаголовок презентации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1pPr>
            <a:lvl2pPr marL="0" indent="4572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2pPr>
            <a:lvl3pPr marL="0" indent="9144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3pPr>
            <a:lvl4pPr marL="0" indent="13716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4pPr>
            <a:lvl5pPr marL="0" indent="182880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5pPr>
          </a:lstStyle>
          <a:p>
            <a:r>
              <a:t>Подзаголовок слайда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50000"/>
              </a:lnSpc>
              <a:spcBef>
                <a:spcPts val="0"/>
              </a:spcBef>
              <a:buSzTx/>
              <a:buNone/>
              <a:defRPr sz="5500">
                <a:solidFill>
                  <a:srgbClr val="072789"/>
                </a:solidFill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Темы повестки дня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159" baseline="0">
          <a:solidFill>
            <a:schemeClr val="accent1">
              <a:hueOff val="114395"/>
              <a:lumOff val="-24952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159" baseline="0">
          <a:solidFill>
            <a:schemeClr val="accent1">
              <a:hueOff val="114395"/>
              <a:lumOff val="-24952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159" baseline="0">
          <a:solidFill>
            <a:schemeClr val="accent1">
              <a:hueOff val="114395"/>
              <a:lumOff val="-24952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159" baseline="0">
          <a:solidFill>
            <a:schemeClr val="accent1">
              <a:hueOff val="114395"/>
              <a:lumOff val="-24952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159" baseline="0">
          <a:solidFill>
            <a:schemeClr val="accent1">
              <a:hueOff val="114395"/>
              <a:lumOff val="-24952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159" baseline="0">
          <a:solidFill>
            <a:schemeClr val="accent1">
              <a:hueOff val="114395"/>
              <a:lumOff val="-24952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159" baseline="0">
          <a:solidFill>
            <a:schemeClr val="accent1">
              <a:hueOff val="114395"/>
              <a:lumOff val="-24952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159" baseline="0">
          <a:solidFill>
            <a:schemeClr val="accent1">
              <a:hueOff val="114395"/>
              <a:lumOff val="-24952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-159" baseline="0">
          <a:solidFill>
            <a:schemeClr val="accent1">
              <a:hueOff val="114395"/>
              <a:lumOff val="-24952"/>
            </a:schemeClr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635000" marR="0" indent="-6350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5000" b="0" i="0" u="none" strike="noStrike" cap="none" spc="0" baseline="0">
          <a:solidFill>
            <a:srgbClr val="37608B"/>
          </a:solidFill>
          <a:uFillTx/>
          <a:latin typeface="+mn-lt"/>
          <a:ea typeface="+mn-ea"/>
          <a:cs typeface="+mn-cs"/>
          <a:sym typeface="Helvetica"/>
        </a:defRPr>
      </a:lvl1pPr>
      <a:lvl2pPr marL="1244600" marR="0" indent="-6350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5000" b="0" i="0" u="none" strike="noStrike" cap="none" spc="0" baseline="0">
          <a:solidFill>
            <a:srgbClr val="37608B"/>
          </a:solidFill>
          <a:uFillTx/>
          <a:latin typeface="+mn-lt"/>
          <a:ea typeface="+mn-ea"/>
          <a:cs typeface="+mn-cs"/>
          <a:sym typeface="Helvetica"/>
        </a:defRPr>
      </a:lvl2pPr>
      <a:lvl3pPr marL="1854200" marR="0" indent="-6350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5000" b="0" i="0" u="none" strike="noStrike" cap="none" spc="0" baseline="0">
          <a:solidFill>
            <a:srgbClr val="37608B"/>
          </a:solidFill>
          <a:uFillTx/>
          <a:latin typeface="+mn-lt"/>
          <a:ea typeface="+mn-ea"/>
          <a:cs typeface="+mn-cs"/>
          <a:sym typeface="Helvetica"/>
        </a:defRPr>
      </a:lvl3pPr>
      <a:lvl4pPr marL="2463800" marR="0" indent="-6350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5000" b="0" i="0" u="none" strike="noStrike" cap="none" spc="0" baseline="0">
          <a:solidFill>
            <a:srgbClr val="37608B"/>
          </a:solidFill>
          <a:uFillTx/>
          <a:latin typeface="+mn-lt"/>
          <a:ea typeface="+mn-ea"/>
          <a:cs typeface="+mn-cs"/>
          <a:sym typeface="Helvetica"/>
        </a:defRPr>
      </a:lvl4pPr>
      <a:lvl5pPr marL="3073400" marR="0" indent="-6350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5000" b="0" i="0" u="none" strike="noStrike" cap="none" spc="0" baseline="0">
          <a:solidFill>
            <a:srgbClr val="37608B"/>
          </a:solidFill>
          <a:uFillTx/>
          <a:latin typeface="+mn-lt"/>
          <a:ea typeface="+mn-ea"/>
          <a:cs typeface="+mn-cs"/>
          <a:sym typeface="Helvetica"/>
        </a:defRPr>
      </a:lvl5pPr>
      <a:lvl6pPr marL="3683000" marR="0" indent="-6350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5000" b="0" i="0" u="none" strike="noStrike" cap="none" spc="0" baseline="0">
          <a:solidFill>
            <a:srgbClr val="37608B"/>
          </a:solidFill>
          <a:uFillTx/>
          <a:latin typeface="+mn-lt"/>
          <a:ea typeface="+mn-ea"/>
          <a:cs typeface="+mn-cs"/>
          <a:sym typeface="Helvetica"/>
        </a:defRPr>
      </a:lvl6pPr>
      <a:lvl7pPr marL="4292600" marR="0" indent="-6350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5000" b="0" i="0" u="none" strike="noStrike" cap="none" spc="0" baseline="0">
          <a:solidFill>
            <a:srgbClr val="37608B"/>
          </a:solidFill>
          <a:uFillTx/>
          <a:latin typeface="+mn-lt"/>
          <a:ea typeface="+mn-ea"/>
          <a:cs typeface="+mn-cs"/>
          <a:sym typeface="Helvetica"/>
        </a:defRPr>
      </a:lvl7pPr>
      <a:lvl8pPr marL="4902200" marR="0" indent="-6350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5000" b="0" i="0" u="none" strike="noStrike" cap="none" spc="0" baseline="0">
          <a:solidFill>
            <a:srgbClr val="37608B"/>
          </a:solidFill>
          <a:uFillTx/>
          <a:latin typeface="+mn-lt"/>
          <a:ea typeface="+mn-ea"/>
          <a:cs typeface="+mn-cs"/>
          <a:sym typeface="Helvetica"/>
        </a:defRPr>
      </a:lvl8pPr>
      <a:lvl9pPr marL="5511800" marR="0" indent="-635000" algn="l" defTabSz="2438400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defRPr sz="5000" b="0" i="0" u="none" strike="noStrike" cap="none" spc="0" baseline="0">
          <a:solidFill>
            <a:srgbClr val="37608B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hyperlink" Target="https://physicsopenlab.org/2017/08/02/bremsstrahlung-radiation/" TargetMode="External"/><Relationship Id="rId4" Type="http://schemas.openxmlformats.org/officeDocument/2006/relationships/hyperlink" Target="https://ru.wikipedia.org/wiki/Geant4" TargetMode="External"/><Relationship Id="rId3" Type="http://schemas.openxmlformats.org/officeDocument/2006/relationships/hyperlink" Target="http://www.phy.ornl.gov/nuclear/orela/" TargetMode="External"/><Relationship Id="rId2" Type="http://schemas.openxmlformats.org/officeDocument/2006/relationships/hyperlink" Target="https://ec.europa.eu/jrc/en/research-facility/linearelectron-accelerator-facility." TargetMode="External"/><Relationship Id="rId1" Type="http://schemas.openxmlformats.org/officeDocument/2006/relationships/hyperlink" Target="http://flnph.jinr.ru/ru/facilities/iren.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RNU MEPhI | 29 March 2021"/>
          <p:cNvSpPr txBox="1">
            <a:spLocks noGrp="1"/>
          </p:cNvSpPr>
          <p:nvPr>
            <p:ph type="body" idx="4294967295"/>
          </p:nvPr>
        </p:nvSpPr>
        <p:spPr>
          <a:xfrm>
            <a:off x="0" y="11860213"/>
            <a:ext cx="21971000" cy="636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>
                    <a:hueOff val="114395"/>
                    <a:lumOff val="-24952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Линия"/>
          <p:cNvSpPr/>
          <p:nvPr/>
        </p:nvSpPr>
        <p:spPr>
          <a:xfrm>
            <a:off x="1201424" y="11528653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1211987" y="12040944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2305" y="12040944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202013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892942" y="1202013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" name="Прямоугольник 2"/>
          <p:cNvSpPr/>
          <p:nvPr/>
        </p:nvSpPr>
        <p:spPr>
          <a:xfrm>
            <a:off x="2743199" y="295434"/>
            <a:ext cx="16130079" cy="135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227070" y="4453890"/>
                <a:ext cx="18545175" cy="282702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6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Исследование</a:t>
                </a:r>
                <a:r>
                  <a:rPr lang="en-US" altLang="ru-RU" sz="6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фотоядерных</a:t>
                </a:r>
                <a:r>
                  <a:rPr lang="en-US" altLang="ru-RU" sz="6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реакций</a:t>
                </a:r>
                <a:r>
                  <a:rPr lang="en-US" altLang="ru-RU" sz="6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6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altLang="ru-RU" sz="60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ядре</a:t>
                </a:r>
                <a:r>
                  <a:rPr lang="en-US" altLang="ru-RU" sz="6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ru-RU" sz="60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ru-RU" sz="60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𝟔𝟕</m:t>
                        </m:r>
                      </m:sub>
                      <m:sup>
                        <m:r>
                          <a:rPr lang="en-US" altLang="ru-RU" sz="60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𝟏𝟔𝟓</m:t>
                        </m:r>
                      </m:sup>
                      <m:e>
                        <m:r>
                          <a:rPr lang="en-US" altLang="ru-RU" sz="60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𝐇𝐨</m:t>
                        </m:r>
                      </m:e>
                    </m:sPre>
                  </m:oMath>
                </a14:m>
                <a:endParaRPr lang="en-US" altLang="ru-RU" sz="6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70" y="4453890"/>
                <a:ext cx="18545175" cy="282702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8718339" y="10206177"/>
            <a:ext cx="309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09269" y="4192836"/>
            <a:ext cx="309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1149965" y="9683750"/>
            <a:ext cx="12192000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just"/>
            <a:r>
              <a:rPr kumimoji="0" lang="ru-RU" altLang="ru-RU" sz="40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Студент группы М24-111</a:t>
            </a:r>
            <a:r>
              <a:rPr kumimoji="0" lang="en-GB" altLang="ru-RU" sz="40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:</a:t>
            </a:r>
            <a:r>
              <a:rPr kumimoji="0" lang="ru-RU" altLang="ru-RU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Куйлиев Файзулло</a:t>
            </a:r>
            <a:endParaRPr kumimoji="0" lang="ru-RU" altLang="ru-RU" sz="4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kumimoji="0" lang="ru-RU" altLang="ru-RU" sz="40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Научный руководитель</a:t>
            </a:r>
            <a:r>
              <a:rPr kumimoji="0" lang="en-GB" altLang="ru-RU" sz="4000" b="1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:</a:t>
            </a:r>
            <a:r>
              <a:rPr kumimoji="0" lang="en-GB" altLang="ru-RU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ru-RU" altLang="en-GB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с</a:t>
            </a:r>
            <a:r>
              <a:rPr kumimoji="0" lang="en-GB" altLang="ru-RU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.</a:t>
            </a:r>
            <a:r>
              <a:rPr kumimoji="0" lang="ru-RU" altLang="en-GB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н</a:t>
            </a:r>
            <a:r>
              <a:rPr kumimoji="0" lang="en-GB" altLang="ru-RU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.</a:t>
            </a:r>
            <a:r>
              <a:rPr kumimoji="0" lang="ru-RU" altLang="en-GB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с</a:t>
            </a:r>
            <a:r>
              <a:rPr kumimoji="0" lang="en-GB" altLang="ru-RU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.</a:t>
            </a:r>
            <a:r>
              <a:rPr kumimoji="0" lang="ru-RU" altLang="en-GB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ru-RU" altLang="ru-RU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Хушвактов Ж</a:t>
            </a:r>
            <a:r>
              <a:rPr kumimoji="0" lang="en-GB" altLang="ru-RU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.</a:t>
            </a:r>
            <a:r>
              <a:rPr kumimoji="0" lang="ru-RU" altLang="ru-RU" sz="400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Х</a:t>
            </a:r>
            <a:endParaRPr kumimoji="0" lang="ru-RU" altLang="ru-RU" sz="4000" i="0" u="none" strike="noStrike" cap="none" spc="0" normalizeH="0" baseline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/>
        </p:nvSpPr>
        <p:spPr>
          <a:xfrm>
            <a:off x="902969" y="991557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206504" y="12941528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1211987" y="13068374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2305" y="13093774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30685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892307" y="130685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124200" y="-33020"/>
            <a:ext cx="19582765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Результаты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анализ</a:t>
            </a:r>
            <a:r>
              <a:rPr lang="en-GB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Относительные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выходы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нормировка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(γ,n)</a:t>
            </a:r>
            <a:r>
              <a:rPr lang="en-GB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kumimoji="0" lang="en-GB" altLang="en-US" sz="40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69800" y="2285365"/>
            <a:ext cx="11664315" cy="8423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3" y="2335029"/>
            <a:ext cx="11612596" cy="837376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6225" y="1094740"/>
            <a:ext cx="22616160" cy="1137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графиках представлены относительные выходы протон-эмиссионных каналов</a:t>
            </a: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¹⁶⁵</a:t>
            </a:r>
            <a:r>
              <a:rPr lang="ru-RU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(γ,7n2p)¹⁵⁶</a:t>
            </a:r>
            <a:r>
              <a:rPr lang="ru-RU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и </a:t>
            </a:r>
            <a:r>
              <a:rPr lang="en-US" altLang="zh-CN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¹⁶⁵Ho(γ,3p3n)¹⁵⁹</a:t>
            </a:r>
            <a:r>
              <a:rPr lang="en-US" altLang="zh-CN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Gd</a:t>
            </a: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нормированные на опорный канал</a:t>
            </a: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¹⁶⁵</a:t>
            </a:r>
            <a:r>
              <a:rPr lang="ru-RU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γ,n</a:t>
            </a:r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)¹⁶⁴</a:t>
            </a:r>
            <a:r>
              <a:rPr lang="ru-RU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endParaRPr lang="ru-RU" sz="3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1385" y="10781030"/>
            <a:ext cx="21971000" cy="20205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данных протон-эмиссионных каналах наблюдается заметное расхождение между экспериментом и расчётом </a:t>
            </a:r>
            <a:r>
              <a:rPr lang="en-US" alt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Geant4. </a:t>
            </a:r>
            <a:r>
              <a:rPr lang="en-U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связано с более сложным механизмом реакции: при испускании протонов необходимо преодоление кулоновского барьера, поэтому </a:t>
            </a:r>
            <a:r>
              <a:rPr lang="en-US" altLang="ru-RU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</a:t>
            </a:r>
            <a:r>
              <a:rPr lang="en-US" altLang="en-US" sz="3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полностью воспроизводит экспериментальные значения для этих каналов.</a:t>
            </a:r>
            <a:endParaRPr lang="en-US" altLang="en-US" sz="3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/>
        </p:nvSpPr>
        <p:spPr>
          <a:xfrm>
            <a:off x="1461134" y="1055692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461139" y="12741503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2332127" y="12826439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1670" y="12827074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1211214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892942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176020" y="306705"/>
            <a:ext cx="21971000" cy="7493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Результаты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и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их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анализ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: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средние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(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усреднённые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по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потоку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)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сечения</a:t>
            </a:r>
            <a:endParaRPr kumimoji="0" lang="en-US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76275" y="1156970"/>
            <a:ext cx="2236025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графиках представлены потоково-усреднённые сечения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⟨σ</a:t>
            </a:r>
            <a:r>
              <a:rPr lang="en-GB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⟩ реакции ¹⁶⁵Ho(γ,n)¹⁶⁴Ho,</a:t>
            </a:r>
            <a:r>
              <a:rPr lang="en-GB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¹⁶⁵Ho(</a:t>
            </a:r>
            <a:r>
              <a:rPr lang="el-G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γ,3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n)¹⁶²Ho</a:t>
            </a:r>
            <a:r>
              <a:rPr lang="en-GB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Ho(γ,5n)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¹⁶⁰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</a:t>
            </a:r>
            <a:r>
              <a:rPr lang="en-GB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рассчитанные в 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Pb-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конверторов толщиной 3 и 5 мм, с сопоставлением с экспериментальными данными.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013075"/>
            <a:ext cx="8248650" cy="7297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096" y="3062926"/>
            <a:ext cx="8257310" cy="7115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779" y="3232604"/>
            <a:ext cx="8226221" cy="67767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Текстовое поле 1"/>
              <p:cNvSpPr txBox="1"/>
              <p:nvPr/>
            </p:nvSpPr>
            <p:spPr>
              <a:xfrm>
                <a:off x="676910" y="10675620"/>
                <a:ext cx="22755860" cy="2040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just">
                  <a:lnSpc>
                    <a:spcPct val="150000"/>
                  </a:lnSpc>
                </a:pPr>
                <a:r>
                  <a:rPr lang="en-US" altLang="zh-CN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оси X отложена максимальная энергия тормозного излучения</a:t>
                </a:r>
                <a:r>
                  <a:rPr lang="en-GB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GB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GB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en-GB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sty m:val="p"/>
                          </m:rPr>
                          <a:rPr lang="en-US" altLang="en-GB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en-GB" sz="28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 </m:t>
                    </m:r>
                    <m:r>
                      <a:rPr lang="en-US" altLang="ru-RU" sz="28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МэВ</m:t>
                    </m:r>
                  </m:oMath>
                </a14:m>
                <a:r>
                  <a:rPr lang="en-GB" altLang="ru-RU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оси </a:t>
                </a:r>
                <a:r>
                  <a:rPr lang="en-US" altLang="ru-RU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— 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потоково-усреднённое сечение</a:t>
                </a:r>
                <a:r>
                  <a:rPr lang="en-GB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GB" sz="28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en-GB" sz="28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𝜎</m:t>
                    </m:r>
                    <m:r>
                      <a:rPr lang="en-US" altLang="en-GB" sz="280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&gt;, </m:t>
                    </m:r>
                  </m:oMath>
                </a14:m>
                <a:r>
                  <a:rPr lang="en-US" altLang="ru-RU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мб</a:t>
                </a:r>
                <a:r>
                  <a:rPr lang="en-US" altLang="ru-RU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lang="en-GB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 </a:t>
                </a:r>
                <a:r>
                  <a:rPr lang="en-US" altLang="en-US" sz="280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коричневая</a:t>
                </a:r>
                <a:r>
                  <a:rPr lang="en-US" altLang="ru-RU" sz="280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280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линия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соответствует расчёту </a:t>
                </a:r>
                <a:r>
                  <a:rPr lang="en-US" altLang="ru-RU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Geant4 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для </a:t>
                </a:r>
                <a:r>
                  <a:rPr lang="en-US" altLang="ru-RU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Pb-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конвертора </a:t>
                </a:r>
                <a:r>
                  <a:rPr lang="en-US" altLang="ru-RU" sz="280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5 </a:t>
                </a:r>
                <a:r>
                  <a:rPr lang="en-US" altLang="en-US" sz="280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мм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</a:t>
                </a:r>
                <a:r>
                  <a:rPr lang="en-US" alt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синяя</a:t>
                </a:r>
                <a:r>
                  <a:rPr lang="en-US" altLang="ru-RU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линия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— для </a:t>
                </a:r>
                <a:r>
                  <a:rPr lang="en-US" altLang="ru-RU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Pb-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конвертора </a:t>
                </a:r>
                <a:r>
                  <a:rPr lang="en-US" altLang="ru-RU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3 </a:t>
                </a:r>
                <a:r>
                  <a:rPr lang="en-US" alt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мм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</a:t>
                </a:r>
                <a:r>
                  <a:rPr lang="en-US" alt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красные</a:t>
                </a:r>
                <a:r>
                  <a:rPr lang="en-US" altLang="ru-RU" sz="2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2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точки</a:t>
                </a:r>
                <a:r>
                  <a:rPr lang="en-US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с погрешностями — экспериментальные значения при 60, 80 и 100 МэВ.</a:t>
                </a:r>
                <a:r>
                  <a:rPr lang="en-GB" altLang="en-US" sz="28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GB" altLang="en-US" sz="280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Текстовое пол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0" y="10675620"/>
                <a:ext cx="22755860" cy="20402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/>
        </p:nvSpPr>
        <p:spPr>
          <a:xfrm>
            <a:off x="1175384" y="886782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334774" y="12714198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2918232" y="12827074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46270" y="12827074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1212097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135370" y="7992745"/>
            <a:ext cx="81280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458970" y="8714105"/>
            <a:ext cx="81280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913255" y="170180"/>
            <a:ext cx="1955292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Результаты</a:t>
            </a:r>
            <a:r>
              <a:rPr lang="en-US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анализ</a:t>
            </a:r>
            <a:r>
              <a:rPr lang="en-US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средние</a:t>
            </a:r>
            <a:r>
              <a:rPr lang="en-US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усреднённые</a:t>
            </a:r>
            <a:r>
              <a:rPr lang="en-US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</a:t>
            </a:r>
            <a:r>
              <a:rPr lang="en-US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потоку</a:t>
            </a:r>
            <a:r>
              <a:rPr lang="en-US" alt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сечения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250" y="3054309"/>
            <a:ext cx="7985123" cy="72853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5" y="3007278"/>
            <a:ext cx="7975685" cy="73794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234" y="3054309"/>
            <a:ext cx="8282766" cy="7285354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174750" y="769620"/>
            <a:ext cx="21971635" cy="244538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графиках представлены потоково-усреднённые сечения </a:t>
            </a:r>
            <a:r>
              <a:rPr lang="en-US" altLang="zh-CN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⟨σ ⟩</a:t>
            </a:r>
            <a:r>
              <a:rPr lang="en-US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Ho(γ,6n)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¹⁵⁹</a:t>
            </a:r>
            <a:r>
              <a:rPr lang="en-US" alt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</a:t>
            </a:r>
            <a:r>
              <a:rPr lang="en-US" altLang="zh-CN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Ho(γ,8n)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¹⁵⁷</a:t>
            </a:r>
            <a:r>
              <a:rPr lang="en-US" alt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 </a:t>
            </a:r>
            <a:r>
              <a:rPr lang="ru-RU" alt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Ho(γ,10n)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¹⁵⁵</a:t>
            </a:r>
            <a:r>
              <a:rPr lang="en-US" alt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</a:t>
            </a:r>
            <a:r>
              <a:rPr lang="en-US" altLang="zh-CN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GB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рассчитанные в </a:t>
            </a:r>
            <a:r>
              <a:rPr lang="en-US" alt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Geant4 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</a:t>
            </a:r>
            <a:r>
              <a:rPr lang="en-US" alt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Pb-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конверторов толщиной 3 и 5 мм, с сопоставлением с экспериментальными данными.</a:t>
            </a:r>
            <a:endParaRPr lang="en-US" altLang="en-US" sz="3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/>
        </p:nvSpPr>
        <p:spPr>
          <a:xfrm>
            <a:off x="1206499" y="2005017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206499" y="12471856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1579742" y="12642169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117891" y="1264216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041593" y="1264216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503444" y="1264216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838450" y="1098550"/>
            <a:ext cx="1583055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Результаты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анализ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средние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усреднённые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потоку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сечения</a:t>
            </a:r>
            <a:endParaRPr kumimoji="0" lang="en-US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886" y="3357121"/>
            <a:ext cx="10580914" cy="7420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343" y="3357117"/>
            <a:ext cx="10632000" cy="7240126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236980" y="1880870"/>
            <a:ext cx="21940520" cy="147637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графиках представлены потоково-усреднённые сечения</a:t>
            </a:r>
            <a:r>
              <a:rPr lang="en-GB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⟨σ</a:t>
            </a:r>
            <a:r>
              <a:rPr lang="en-GB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⟩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изомерных реакций</a:t>
            </a:r>
            <a:r>
              <a:rPr lang="en-GB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¹⁶⁵Ho(</a:t>
            </a:r>
            <a:r>
              <a:rPr lang="el-GR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γ,3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n)¹⁶²mHo</a:t>
            </a:r>
            <a:r>
              <a:rPr lang="en-GB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¹⁶⁵Ho(</a:t>
            </a:r>
            <a:r>
              <a:rPr lang="el-GR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γ,5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n)¹⁶⁰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mHo</a:t>
            </a:r>
            <a:r>
              <a:rPr lang="en-GB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рассчитанные в </a:t>
            </a:r>
            <a:r>
              <a:rPr lang="en-US" altLang="ru-RU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altLang="ru-RU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Pb-</a:t>
            </a:r>
            <a:r>
              <a:rPr lang="en-US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конверторов толщиной 3 и 5 мм, с сопоставлением с экспериментальными данными.</a:t>
            </a:r>
            <a:r>
              <a:rPr lang="en-GB" alt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06500" y="11009630"/>
            <a:ext cx="21940520" cy="147637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между экспериментальными точками и расчётами для изомерных каналов связано с ограничениями программы TALYS при описании сечений образования изомерных состояний.</a:t>
            </a:r>
            <a:endParaRPr lang="en-US" altLang="zh-CN" sz="3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/>
        </p:nvSpPr>
        <p:spPr>
          <a:xfrm>
            <a:off x="1176019" y="1109032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372874" y="12706578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1211987" y="12827074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2305" y="12827074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918342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135370" y="7992745"/>
            <a:ext cx="81280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458970" y="8714105"/>
            <a:ext cx="81280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alt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753235" y="159385"/>
            <a:ext cx="2045970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Результаты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анализ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средние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усреднённые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потоку</a:t>
            </a:r>
            <a:r>
              <a:rPr lang="en-US" altLang="ru-RU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alt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сечения</a:t>
            </a:r>
            <a:endParaRPr kumimoji="0" lang="en-US" altLang="en-US" sz="40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021" y="2264273"/>
            <a:ext cx="11296015" cy="7674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475" y="2264359"/>
            <a:ext cx="11406777" cy="7859222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176020" y="876300"/>
            <a:ext cx="21944965" cy="156845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5–6. Потоково-усреднённые сечения</a:t>
            </a:r>
            <a:r>
              <a:rPr lang="en-GB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⟨</a:t>
            </a:r>
            <a:r>
              <a:rPr lang="en-US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</a:t>
            </a:r>
            <a:r>
              <a:rPr lang="en-GB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⟩протон-эмиссионных каналов</a:t>
            </a:r>
            <a:r>
              <a:rPr lang="en-GB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Ho(γ,3p3n)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¹⁵⁹</a:t>
            </a:r>
            <a:r>
              <a:rPr lang="en-US" alt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Gd</a:t>
            </a:r>
            <a:r>
              <a:rPr lang="en-GB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Ho(γ,7n2p)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¹⁵⁶</a:t>
            </a:r>
            <a:r>
              <a:rPr lang="en-US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Tb</a:t>
            </a:r>
            <a:r>
              <a:rPr lang="en-GB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расчёт </a:t>
            </a:r>
            <a:r>
              <a:rPr lang="en-US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Geant4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</a:t>
            </a:r>
            <a:r>
              <a:rPr lang="en-US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Pb-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конверторов толщиной 3 и 5 мм и сопоставление с экспериментальными данными.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201420" y="10448925"/>
            <a:ext cx="21971000" cy="230695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2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значения для протон-эмиссионных каналов заметно отличаются от расчёта Geant4. Это связано со сложным механизмом таких реакций и необходимостью преодоления кулоновского барьера при испускании протонов, что усложняет точное моделирование данных каналов.</a:t>
            </a:r>
            <a:endParaRPr lang="en-US" altLang="zh-CN" sz="32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/>
        </p:nvSpPr>
        <p:spPr>
          <a:xfrm>
            <a:off x="1215389" y="1286197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224280" y="12138025"/>
            <a:ext cx="21962110" cy="118745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2892197" y="12374319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2305" y="1235907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237446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1212097" y="1237446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540250" y="492760"/>
            <a:ext cx="12192000" cy="793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ctr"/>
            <a:r>
              <a:rPr lang="en-US" altLang="en-US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Заключение</a:t>
            </a:r>
            <a:endParaRPr kumimoji="0" lang="en-US" altLang="en-US" sz="45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653540" y="1286510"/>
            <a:ext cx="20511135" cy="83623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>
              <a:lnSpc>
                <a:spcPct val="150000"/>
              </a:lnSpc>
              <a:buFont typeface="Wingdings" panose="05000000000000000000" charset="0"/>
            </a:pP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были рассчитаны относительные выходы фотоядерных реакций в ядре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¹⁶⁵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сечения, усреднённые по потоку 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квантов. С использованием 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смоделировано формирование тормозного 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 в 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Pb-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конверторе и рассчитан поток 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квантов. 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TALYS 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для оценки энергетически зависимых сечений 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σ(E) 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реакционных каналов.</a:t>
            </a:r>
            <a:endParaRPr lang="en-US" altLang="ru-RU" sz="33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Font typeface="Wingdings" panose="05000000000000000000" charset="0"/>
            </a:pP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ряда многонейтронных каналов наблюдается удовлетворительное согласие расчёта с экспериментом. Для изомерных каналов расхождения связаны с ограничениями </a:t>
            </a:r>
            <a:r>
              <a:rPr lang="en-US" altLang="ru-RU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TALYS </a:t>
            </a: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описании сечений образования изомерных состояний.</a:t>
            </a:r>
            <a:endParaRPr lang="en-US" altLang="en-US" sz="33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Font typeface="Wingdings" panose="05000000000000000000" charset="0"/>
            </a:pPr>
            <a:r>
              <a:rPr lang="en-US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протон-эмиссионных каналов с образованием</a:t>
            </a:r>
            <a:r>
              <a:rPr lang="en-GB" altLang="en-US" sz="33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¹⁵⁹</a:t>
            </a:r>
            <a:r>
              <a:rPr lang="en-US" altLang="ru-RU" sz="3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Gd </a:t>
            </a:r>
            <a:r>
              <a:rPr lang="ru-RU" altLang="ru-RU" sz="3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</a:t>
            </a:r>
            <a:r>
              <a:rPr lang="en-US" altLang="en-US" sz="3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¹⁵⁶</a:t>
            </a:r>
            <a:r>
              <a:rPr lang="en-US" altLang="ru-RU" sz="3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Tb</a:t>
            </a:r>
            <a:r>
              <a:rPr lang="en-GB" altLang="en-US" sz="3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расхождения связаны со сложным механизмом реакции и необходимостью преодоления кулоновского барьера при испускании протонов. Поэтому расчёты на основе </a:t>
            </a:r>
            <a:r>
              <a:rPr lang="en-US" altLang="ru-RU" sz="3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Geant4 </a:t>
            </a:r>
            <a:r>
              <a:rPr lang="en-US" altLang="en-US" sz="3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 полностью моделируют экспериментальные значения для данных каналов.</a:t>
            </a:r>
            <a:endParaRPr lang="en-US" altLang="en-US" sz="33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654175" y="8961120"/>
            <a:ext cx="20511135" cy="3059430"/>
          </a:xfrm>
          <a:prstGeom prst="rect">
            <a:avLst/>
          </a:prstGeom>
        </p:spPr>
        <p:txBody>
          <a:bodyPr wrap="square">
            <a:noAutofit/>
          </a:bodyPr>
          <a:p>
            <a:pPr indent="457200" algn="just" defTabSz="266700">
              <a:lnSpc>
                <a:spcPct val="150000"/>
              </a:lnSpc>
            </a:pPr>
            <a:r>
              <a:rPr lang="en-US" altLang="zh-CN" sz="3300">
                <a:solidFill>
                  <a:schemeClr val="bg2">
                    <a:lumMod val="1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В целом Geant4 показал применимость при моделировании потока тормозных γ-квантов и геометрии эксперимента, тогда как TALYS был использован как полезный инструмент для теоретической оценки сечений отдельных фотоядерных реакций. Для более точного описания изомерных и протон-эмиссионных каналов требуется дальнейшее уточнение расчётных моделей и ядерных данных.</a:t>
            </a:r>
            <a:endParaRPr lang="en-US" altLang="zh-CN" sz="3300">
              <a:solidFill>
                <a:schemeClr val="bg2">
                  <a:lumMod val="10000"/>
                </a:schemeClr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иния"/>
          <p:cNvSpPr/>
          <p:nvPr/>
        </p:nvSpPr>
        <p:spPr>
          <a:xfrm>
            <a:off x="1206499" y="2005017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201424" y="11528653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1211987" y="12040944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2305" y="12040944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202013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892942" y="1202013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48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096000" y="1211580"/>
            <a:ext cx="12192000" cy="793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Использованная</a:t>
            </a:r>
            <a:r>
              <a:rPr lang="en-US" altLang="ru-RU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литература</a:t>
            </a:r>
            <a:endParaRPr kumimoji="0" lang="en-US" altLang="en-US" sz="4500" b="1" i="0" u="none" strike="noStrike" cap="none" spc="0" normalizeH="0" baseline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00785" y="2400300"/>
            <a:ext cx="21945600" cy="82378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 defTabSz="266700">
              <a:lnSpc>
                <a:spcPct val="150000"/>
              </a:lnSpc>
              <a:buFont typeface="Times New Roman" panose="02020603050405020304"/>
              <a:buAutoNum type="arabicPeriod"/>
            </a:pPr>
            <a:r>
              <a:rPr lang="en-US" altLang="zh-CN" sz="3400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  <a:hlinkClick r:id="rId1"/>
              </a:rPr>
              <a:t>http://flnph.jinr.ru/ru/facilities/iren.</a:t>
            </a:r>
            <a:endParaRPr lang="en-US" altLang="zh-CN" sz="3400" u="sng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ewton"/>
              <a:cs typeface="Times New Roman" panose="02020603050405020304" pitchFamily="18" charset="0"/>
            </a:endParaRPr>
          </a:p>
          <a:p>
            <a:pPr algn="l" defTabSz="266700">
              <a:lnSpc>
                <a:spcPct val="150000"/>
              </a:lnSpc>
              <a:buFont typeface="Times New Roman" panose="02020603050405020304"/>
              <a:buAutoNum type="arabicPeriod"/>
            </a:pPr>
            <a:r>
              <a:rPr lang="en-US" altLang="zh-CN" sz="3400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  <a:hlinkClick r:id="rId2"/>
              </a:rPr>
              <a:t>https://ec.europa.eu/jrc/en/research-facility/linearelectron-accelerator-facility.</a:t>
            </a:r>
            <a:endParaRPr lang="en-US" altLang="zh-CN" sz="3400" u="sng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ewton"/>
              <a:cs typeface="Times New Roman" panose="02020603050405020304" pitchFamily="18" charset="0"/>
            </a:endParaRPr>
          </a:p>
          <a:p>
            <a:pPr algn="l" defTabSz="266700">
              <a:lnSpc>
                <a:spcPct val="150000"/>
              </a:lnSpc>
              <a:buFont typeface="Times New Roman" panose="02020603050405020304"/>
              <a:buAutoNum type="arabicPeriod"/>
            </a:pPr>
            <a:r>
              <a:rPr lang="en-US" altLang="zh-CN" sz="3400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  <a:hlinkClick r:id="rId3"/>
              </a:rPr>
              <a:t>www.phy.ornl.gov/nuclear/orela/.</a:t>
            </a:r>
            <a:endParaRPr lang="en-US" altLang="zh-CN" sz="3400" u="sng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ewton"/>
              <a:cs typeface="Times New Roman" panose="02020603050405020304" pitchFamily="18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</a:rPr>
              <a:t>4. J. H. Khushvaktov et al., Phys. Part. Nucl. Lett. </a:t>
            </a:r>
            <a:r>
              <a:rPr lang="en-US" altLang="zh-CN" sz="3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-Bold"/>
                <a:cs typeface="Times New Roman" panose="02020603050405020304" pitchFamily="18" charset="0"/>
              </a:rPr>
              <a:t>17</a:t>
            </a: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</a:rPr>
              <a:t>, 821-822-823 (2020).</a:t>
            </a:r>
            <a:endParaRPr lang="en-US" altLang="zh-CN" sz="34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ewton"/>
              <a:cs typeface="Times New Roman" panose="02020603050405020304" pitchFamily="18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</a:rPr>
              <a:t>5. J. H. Khushvaktov et al., Phys. Part. Nucl. Lett. </a:t>
            </a:r>
            <a:r>
              <a:rPr lang="en-US" altLang="zh-CN" sz="3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-Bold"/>
                <a:cs typeface="Times New Roman" panose="02020603050405020304" pitchFamily="18" charset="0"/>
              </a:rPr>
              <a:t>19</a:t>
            </a: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</a:rPr>
              <a:t>, 347 (2022).</a:t>
            </a:r>
            <a:endParaRPr lang="en-US" altLang="zh-CN" sz="34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ewton"/>
              <a:cs typeface="Times New Roman" panose="02020603050405020304" pitchFamily="18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ans-serif"/>
                <a:cs typeface="Times New Roman" panose="02020603050405020304" pitchFamily="18" charset="0"/>
              </a:rPr>
              <a:t>6. </a:t>
            </a:r>
            <a:r>
              <a:rPr lang="en-US" altLang="zh-CN" sz="3400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ans-serif"/>
                <a:cs typeface="Times New Roman" panose="02020603050405020304" pitchFamily="18" charset="0"/>
                <a:hlinkClick r:id="rId4"/>
              </a:rPr>
              <a:t>https://ru.wikipedia.org/wiki/Geant4</a:t>
            </a:r>
            <a:endParaRPr lang="en-US" altLang="zh-CN" sz="3400" u="sng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sans-serif"/>
              <a:cs typeface="Times New Roman" panose="02020603050405020304" pitchFamily="18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ans-serif"/>
                <a:cs typeface="Times New Roman" panose="02020603050405020304" pitchFamily="18" charset="0"/>
              </a:rPr>
              <a:t>7. </a:t>
            </a:r>
            <a:r>
              <a:rPr lang="en-US" altLang="zh-CN" sz="3400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ans-serif"/>
                <a:cs typeface="Times New Roman" panose="02020603050405020304" pitchFamily="18" charset="0"/>
                <a:hlinkClick r:id="rId5"/>
              </a:rPr>
              <a:t>https://physicsopenlab.org/2017/08/02/bremsstrahlung-radiation/</a:t>
            </a:r>
            <a:r>
              <a:rPr lang="en-US" altLang="zh-CN" sz="3400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ans-serif"/>
                <a:cs typeface="Times New Roman" panose="02020603050405020304" pitchFamily="18" charset="0"/>
              </a:rPr>
              <a:t> </a:t>
            </a:r>
            <a:endParaRPr lang="en-US" altLang="zh-CN" sz="3400" u="sng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sans-serif"/>
              <a:cs typeface="Times New Roman" panose="02020603050405020304" pitchFamily="18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LiberationSerif-Bold"/>
                <a:cs typeface="Times New Roman" panose="02020603050405020304" pitchFamily="18" charset="0"/>
              </a:rPr>
              <a:t>8. </a:t>
            </a: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Учебное пособие / В.В.Варламов, Б.С.Ишханов, И.М.Капитонов – М.: Университетская книга, 2008. – 9 с.</a:t>
            </a:r>
            <a:endParaRPr lang="en-US" altLang="zh-CN" sz="34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9. </a:t>
            </a: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</a:rPr>
              <a:t>B. L. Berman, M. A. Kelly, R. L. Bramblett, J. T. Cald well, H. S. Davis, and S. C. Fultz, Phys. Rev. </a:t>
            </a:r>
            <a:r>
              <a:rPr lang="en-US" altLang="zh-CN" sz="3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-Bold"/>
                <a:cs typeface="Times New Roman" panose="02020603050405020304" pitchFamily="18" charset="0"/>
              </a:rPr>
              <a:t>185</a:t>
            </a: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</a:rPr>
              <a:t>, 1576 (1969).</a:t>
            </a:r>
            <a:endParaRPr lang="en-US" altLang="zh-CN" sz="34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ewton"/>
              <a:cs typeface="Times New Roman" panose="02020603050405020304" pitchFamily="18" charset="0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</a:rPr>
              <a:t>10. R. Bergère, H. Beil, and A. Veyssière, Nucl. Phys. A </a:t>
            </a:r>
            <a:r>
              <a:rPr lang="en-US" altLang="zh-CN" sz="3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-Bold"/>
                <a:cs typeface="Times New Roman" panose="02020603050405020304" pitchFamily="18" charset="0"/>
              </a:rPr>
              <a:t>121</a:t>
            </a:r>
            <a:r>
              <a:rPr lang="en-US" altLang="zh-CN" sz="3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Newton"/>
                <a:cs typeface="Times New Roman" panose="02020603050405020304" pitchFamily="18" charset="0"/>
              </a:rPr>
              <a:t>, 463–480 (1968).</a:t>
            </a:r>
            <a:endParaRPr lang="en-US" altLang="zh-CN" sz="34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Newto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1756" y="4641882"/>
            <a:ext cx="19120485" cy="3415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6800" lvl="1" indent="-457200" algn="ctr" defTabSz="825500">
              <a:lnSpc>
                <a:spcPct val="150000"/>
              </a:lnSpc>
              <a:defRPr sz="3600">
                <a:solidFill>
                  <a:schemeClr val="accent1">
                    <a:hueOff val="114395"/>
                    <a:lumOff val="-24950"/>
                  </a:schemeClr>
                </a:solidFill>
              </a:defRPr>
            </a:pPr>
            <a:r>
              <a:rPr lang="en-US" altLang="en-US" sz="1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US" altLang="ru-RU" sz="1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1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altLang="ru-RU" sz="1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ru-RU" sz="14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Линия"/>
          <p:cNvSpPr/>
          <p:nvPr/>
        </p:nvSpPr>
        <p:spPr>
          <a:xfrm>
            <a:off x="1206499" y="2005017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201424" y="11528653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1211987" y="12040944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2305" y="12040944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202013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892942" y="1202013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>
            <a:off x="1206499" y="2005017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2" name="AutoShape 6" descr="A detailed image of a neutron accelerator where a proton beam is directed at a beryllium target. The accelerator is a complex machine with various components such as magnets and detectors. The setup includes a proton beam source, a beamline guiding the protons towards a beryllium target, and visualization of the resulting neutron emission. The background shows a laboratory environment with scientific equipmen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AutoShape 8" descr="A detailed image of a neutron accelerator where a proton beam is directed at a beryllium target. The accelerator is a complex machine with various components such as magnets and detectors. The setup includes a proton beam source, a beamline guiding the protons towards a beryllium target, and visualization of the resulting neutron emission. The background shows a laboratory environment with scientific equipment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4" name="Линия"/>
          <p:cNvSpPr/>
          <p:nvPr/>
        </p:nvSpPr>
        <p:spPr>
          <a:xfrm>
            <a:off x="1201424" y="11528653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1772057" y="12019989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212235" y="1201998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202013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892942" y="1202013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33905" y="2635250"/>
            <a:ext cx="24066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altLang="ru-RU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40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033905" y="3658870"/>
            <a:ext cx="3335655" cy="7486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US" altLang="zh-CN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zh-CN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zh-CN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altLang="zh-CN" sz="45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033905" y="4588192"/>
            <a:ext cx="5080000" cy="783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+mj-lt"/>
            </a:pPr>
            <a:r>
              <a:rPr lang="en-US" altLang="zh-CN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altLang="zh-CN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lang="en-US" altLang="ru-RU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endParaRPr lang="en-US" altLang="en-US" sz="45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330450" y="5377815"/>
            <a:ext cx="17005935" cy="2216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</a:t>
            </a:r>
            <a:r>
              <a:rPr lang="en-US" altLang="zh-CN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altLang="ru-RU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altLang="ru-RU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endParaRPr lang="en-US" altLang="en-US" sz="45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GB" altLang="en-US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altLang="ru-RU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en-US" altLang="en-US" sz="45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033905" y="7615237"/>
            <a:ext cx="5080000" cy="7835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zh-CN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en-US" altLang="en-US" sz="45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033905" y="8564245"/>
            <a:ext cx="10335895" cy="8769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US" altLang="zh-CN" sz="45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GB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</a:t>
            </a:r>
            <a:r>
              <a:rPr lang="en-US" altLang="ru-RU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en-US" altLang="en-US" sz="45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272134"/>
            <a:ext cx="368505" cy="374600"/>
          </a:xfrm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173" name="Линия"/>
          <p:cNvSpPr/>
          <p:nvPr/>
        </p:nvSpPr>
        <p:spPr>
          <a:xfrm>
            <a:off x="1257828" y="12828695"/>
            <a:ext cx="21990203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74" name="Линия"/>
          <p:cNvSpPr/>
          <p:nvPr/>
        </p:nvSpPr>
        <p:spPr>
          <a:xfrm>
            <a:off x="1309369" y="967475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80" name="01 Introduction"/>
          <p:cNvSpPr txBox="1"/>
          <p:nvPr/>
        </p:nvSpPr>
        <p:spPr>
          <a:xfrm>
            <a:off x="1206500" y="4052530"/>
            <a:ext cx="102657" cy="7950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000">
                <a:solidFill>
                  <a:srgbClr val="37608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84" name="Title page…"/>
          <p:cNvSpPr txBox="1"/>
          <p:nvPr/>
        </p:nvSpPr>
        <p:spPr>
          <a:xfrm>
            <a:off x="7670800" y="4115527"/>
            <a:ext cx="102657" cy="66909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lnSpc>
                <a:spcPct val="150000"/>
              </a:lnSpc>
              <a:buSzPct val="123000"/>
              <a:defRPr sz="2800">
                <a:solidFill>
                  <a:schemeClr val="accent1">
                    <a:hueOff val="114395"/>
                    <a:lumOff val="-2495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86" name="Problem description…"/>
          <p:cNvSpPr txBox="1"/>
          <p:nvPr/>
        </p:nvSpPr>
        <p:spPr>
          <a:xfrm>
            <a:off x="7670800" y="6783312"/>
            <a:ext cx="461665" cy="66909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355600" indent="-355600" algn="l" defTabSz="825500">
              <a:lnSpc>
                <a:spcPct val="150000"/>
              </a:lnSpc>
              <a:buSzPct val="123000"/>
              <a:buChar char="•"/>
              <a:defRPr sz="2800">
                <a:solidFill>
                  <a:schemeClr val="accent1">
                    <a:hueOff val="114395"/>
                    <a:lumOff val="-2495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88" name="Results and discussion…"/>
          <p:cNvSpPr txBox="1"/>
          <p:nvPr/>
        </p:nvSpPr>
        <p:spPr>
          <a:xfrm>
            <a:off x="7670800" y="9451098"/>
            <a:ext cx="461665" cy="66909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355600" indent="-355600" algn="l" defTabSz="825500">
              <a:lnSpc>
                <a:spcPct val="150000"/>
              </a:lnSpc>
              <a:buSzPct val="123000"/>
              <a:buChar char="•"/>
              <a:defRPr sz="2800">
                <a:solidFill>
                  <a:schemeClr val="accent1">
                    <a:hueOff val="114395"/>
                    <a:lumOff val="-24952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14078" y="-12296"/>
            <a:ext cx="5355667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0" lvl="1" indent="-457200" defTabSz="825500">
              <a:lnSpc>
                <a:spcPct val="150000"/>
              </a:lnSpc>
              <a:defRPr sz="3600">
                <a:solidFill>
                  <a:schemeClr val="accent1">
                    <a:hueOff val="114395"/>
                    <a:lumOff val="-24952"/>
                  </a:schemeClr>
                </a:solidFill>
              </a:defRPr>
            </a:pP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en-US" alt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Кружок"/>
          <p:cNvSpPr/>
          <p:nvPr/>
        </p:nvSpPr>
        <p:spPr>
          <a:xfrm>
            <a:off x="22331590" y="12902638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1947" y="1290263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1212304" y="1290264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891233" y="12902637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26568" y="2410226"/>
            <a:ext cx="15005959" cy="10471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charset="0"/>
            </a:pPr>
            <a:r>
              <a:rPr lang="ru-RU" alt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в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Объединённом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институте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ядерных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ОИЯИ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Дубна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был</a:t>
            </a:r>
            <a:r>
              <a:rPr lang="en-US" alt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</a:t>
            </a:r>
            <a:r>
              <a:rPr lang="en-US" alt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</a:t>
            </a:r>
            <a:r>
              <a:rPr lang="ru-RU" alt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ускорителе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LINAC-200 </a:t>
            </a:r>
            <a:r>
              <a:rPr lang="en-US" alt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26566" y="3285236"/>
            <a:ext cx="15005959" cy="9867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эксперименте энергии электронного пучка составляли 60, 80 и 100 МэВ. Электроны тормозились в свинцовом конвертере, в результате чего формировалось тормозное γ-излучение.</a:t>
            </a:r>
            <a:endParaRPr lang="en-US" altLang="zh-CN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26567" y="4196854"/>
            <a:ext cx="15005958" cy="21225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US" alt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гольмия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¹⁶⁵</a:t>
            </a:r>
            <a:r>
              <a:rPr lang="en-US" altLang="ru-RU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облучён тормозными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γ-квантами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чего в ядре </a:t>
            </a:r>
            <a:r>
              <a:rPr lang="en-US" altLang="en-US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¹⁶⁵</a:t>
            </a:r>
            <a:r>
              <a:rPr lang="en-US" altLang="ru-RU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протекали различные фотоядерные реакции. Для этих реакционных каналов в ранее проведённом эксперименте были определены значения скоростей реакций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эти экспериментальные значения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как исходные данные для расчёта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относительных выходов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потоково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-усреднённых сечений.</a:t>
            </a:r>
            <a:endParaRPr lang="ru-RU" sz="2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1525270" y="8797925"/>
            <a:ext cx="2147570" cy="452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6332855" y="8813165"/>
            <a:ext cx="2305050" cy="5003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8940165" y="8797925"/>
            <a:ext cx="2552065" cy="4997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16174085" y="8797925"/>
            <a:ext cx="2357755" cy="4095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4027805" y="9249410"/>
            <a:ext cx="2252345" cy="4165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екстовое поле 25"/>
          <p:cNvSpPr txBox="1"/>
          <p:nvPr/>
        </p:nvSpPr>
        <p:spPr>
          <a:xfrm>
            <a:off x="8940165" y="9267190"/>
            <a:ext cx="2322830" cy="3530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929017" y="1574727"/>
          <a:ext cx="8088630" cy="103511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142105"/>
                <a:gridCol w="3946525"/>
              </a:tblGrid>
              <a:tr h="15633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en-US" sz="2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Экспериментальные</a:t>
                      </a:r>
                      <a:r>
                        <a:rPr lang="en-US" altLang="ru-RU" sz="2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en-US" altLang="en-US" sz="2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/>
                </a:tc>
              </a:tr>
              <a:tr h="120205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Импульсный</a:t>
                      </a:r>
                      <a:r>
                        <a:rPr lang="en-US" altLang="ru-RU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</a:t>
                      </a:r>
                      <a:endParaRPr lang="en-US" altLang="en-US" sz="2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US" altLang="en-US" sz="2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6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758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  <a:r>
                        <a:rPr lang="en-US" altLang="ru-RU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импульсов</a:t>
                      </a:r>
                      <a:endParaRPr lang="en-US" altLang="en-US" sz="2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Гц</a:t>
                      </a:r>
                      <a:endParaRPr lang="en-US" sz="26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88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</a:t>
                      </a:r>
                      <a:r>
                        <a:rPr lang="en-US" altLang="ru-RU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импульса</a:t>
                      </a:r>
                      <a:endParaRPr lang="en-US" altLang="en-US" sz="26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мкс</a:t>
                      </a:r>
                      <a:endParaRPr lang="en-US" sz="2600" b="0" i="0" u="none" strike="noStrike" dirty="0" err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56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</a:t>
                      </a:r>
                      <a:r>
                        <a:rPr lang="en-US" altLang="ru-RU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электронных</a:t>
                      </a:r>
                      <a:r>
                        <a:rPr lang="en-US" altLang="ru-RU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</a:t>
                      </a:r>
                      <a:endParaRPr lang="en-US" altLang="en-US" sz="26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60, 80, 100 </a:t>
                      </a:r>
                      <a:r>
                        <a:rPr lang="ru-RU" sz="2600" b="0" i="0" u="none" strike="noStrike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МэВ</a:t>
                      </a:r>
                      <a:endParaRPr lang="en-US" sz="26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56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altLang="ru-RU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облучения</a:t>
                      </a:r>
                      <a:endParaRPr lang="en-US" altLang="en-US" sz="2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26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pt-BR" sz="26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250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altLang="ru-RU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охлаждения</a:t>
                      </a:r>
                      <a:endParaRPr lang="en-US" altLang="en-US" sz="2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52 - 87 </a:t>
                      </a:r>
                      <a:r>
                        <a:rPr lang="ru-RU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en-US" sz="26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441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r>
                        <a:rPr lang="en-US" altLang="ru-RU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en-US" altLang="en-US" sz="2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480 </a:t>
                      </a:r>
                      <a:r>
                        <a:rPr lang="ru-RU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en-US" sz="26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9100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en-US" altLang="ru-RU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измеренных</a:t>
                      </a:r>
                      <a:r>
                        <a:rPr lang="en-US" altLang="ru-RU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γ-</a:t>
                      </a:r>
                      <a:r>
                        <a:rPr lang="en-US" altLang="en-US" sz="26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спектров</a:t>
                      </a:r>
                      <a:endParaRPr lang="en-US" altLang="en-US" sz="26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15 - 26</a:t>
                      </a:r>
                      <a:endParaRPr lang="en-US" sz="26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43" y="6514054"/>
            <a:ext cx="11723370" cy="5743300"/>
          </a:xfrm>
          <a:prstGeom prst="rect">
            <a:avLst/>
          </a:prstGeom>
        </p:spPr>
      </p:pic>
      <p:sp>
        <p:nvSpPr>
          <p:cNvPr id="22" name="Текстовое поле 21"/>
          <p:cNvSpPr txBox="1"/>
          <p:nvPr/>
        </p:nvSpPr>
        <p:spPr>
          <a:xfrm>
            <a:off x="4593292" y="12241328"/>
            <a:ext cx="707834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Рис</a:t>
            </a:r>
            <a:r>
              <a:rPr lang="en-US" altLang="zh-CN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altLang="en-US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altLang="zh-CN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ускорителя</a:t>
            </a:r>
            <a:r>
              <a:rPr lang="en-US" altLang="zh-CN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LINAC-200</a:t>
            </a:r>
            <a:endParaRPr lang="en-US" altLang="zh-CN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1187453"/>
            <a:ext cx="150059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ядерной физике и энергетике важное значение имеет изучение фотоядерных реакций. Фотоядерные реакции в основном проявляются в области гигантского дипольного резонанса (ГДР), где из ядра могут испускаться один или несколько нуклонов.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272134"/>
            <a:ext cx="368505" cy="374600"/>
          </a:xfrm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173" name="Линия"/>
          <p:cNvSpPr/>
          <p:nvPr/>
        </p:nvSpPr>
        <p:spPr>
          <a:xfrm>
            <a:off x="1309370" y="12918034"/>
            <a:ext cx="21990203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74" name="Линия"/>
          <p:cNvSpPr/>
          <p:nvPr/>
        </p:nvSpPr>
        <p:spPr>
          <a:xfrm>
            <a:off x="1216102" y="1317642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80" name="01 Introduction"/>
          <p:cNvSpPr txBox="1"/>
          <p:nvPr/>
        </p:nvSpPr>
        <p:spPr>
          <a:xfrm>
            <a:off x="1206500" y="4052530"/>
            <a:ext cx="102657" cy="7950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000">
                <a:solidFill>
                  <a:srgbClr val="37608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81" name="02 Main part"/>
          <p:cNvSpPr txBox="1"/>
          <p:nvPr/>
        </p:nvSpPr>
        <p:spPr>
          <a:xfrm>
            <a:off x="1206500" y="6665928"/>
            <a:ext cx="102657" cy="7950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000">
                <a:solidFill>
                  <a:srgbClr val="37608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82" name="03 Conclusions"/>
          <p:cNvSpPr txBox="1"/>
          <p:nvPr/>
        </p:nvSpPr>
        <p:spPr>
          <a:xfrm>
            <a:off x="1206500" y="9388101"/>
            <a:ext cx="102657" cy="7950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000">
                <a:solidFill>
                  <a:srgbClr val="37608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84" name="Title page…"/>
          <p:cNvSpPr txBox="1"/>
          <p:nvPr/>
        </p:nvSpPr>
        <p:spPr>
          <a:xfrm>
            <a:off x="7670800" y="4115527"/>
            <a:ext cx="102657" cy="66909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lnSpc>
                <a:spcPct val="150000"/>
              </a:lnSpc>
              <a:buSzPct val="123000"/>
              <a:defRPr sz="2800">
                <a:solidFill>
                  <a:schemeClr val="accent1">
                    <a:hueOff val="114395"/>
                    <a:lumOff val="-2495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86" name="Problem description…"/>
          <p:cNvSpPr txBox="1"/>
          <p:nvPr/>
        </p:nvSpPr>
        <p:spPr>
          <a:xfrm>
            <a:off x="7670800" y="6783312"/>
            <a:ext cx="461665" cy="66909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355600" indent="-355600" algn="l" defTabSz="825500">
              <a:lnSpc>
                <a:spcPct val="150000"/>
              </a:lnSpc>
              <a:buSzPct val="123000"/>
              <a:buChar char="•"/>
              <a:defRPr sz="2800">
                <a:solidFill>
                  <a:schemeClr val="accent1">
                    <a:hueOff val="114395"/>
                    <a:lumOff val="-2495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188" name="Results and discussion…"/>
          <p:cNvSpPr txBox="1"/>
          <p:nvPr/>
        </p:nvSpPr>
        <p:spPr>
          <a:xfrm>
            <a:off x="7670800" y="9451098"/>
            <a:ext cx="461665" cy="66909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marL="355600" indent="-355600" algn="l" defTabSz="825500">
              <a:lnSpc>
                <a:spcPct val="150000"/>
              </a:lnSpc>
              <a:buSzPct val="123000"/>
              <a:buChar char="•"/>
              <a:defRPr sz="2800">
                <a:solidFill>
                  <a:schemeClr val="accent1">
                    <a:hueOff val="114395"/>
                    <a:lumOff val="-2495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13840" y="210820"/>
            <a:ext cx="2052891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0" lvl="1" indent="-457200" defTabSz="825500">
              <a:lnSpc>
                <a:spcPct val="150000"/>
              </a:lnSpc>
              <a:defRPr sz="3600">
                <a:solidFill>
                  <a:schemeClr val="accent1">
                    <a:hueOff val="114395"/>
                    <a:lumOff val="-24951"/>
                  </a:schemeClr>
                </a:solidFill>
              </a:defRPr>
            </a:pP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  <a:endParaRPr lang="en-US" alt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114" y="2820710"/>
            <a:ext cx="2085383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1100" lvl="1" indent="-571500" algn="l" defTabSz="825500">
              <a:lnSpc>
                <a:spcPct val="150000"/>
              </a:lnSpc>
              <a:buFont typeface="Wingdings" panose="05000000000000000000" pitchFamily="2" charset="2"/>
              <a:buChar char="ü"/>
              <a:defRPr sz="3600">
                <a:solidFill>
                  <a:schemeClr val="accent1">
                    <a:hueOff val="114395"/>
                    <a:lumOff val="-24951"/>
                  </a:schemeClr>
                </a:solidFill>
              </a:defRPr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0" lvl="1" indent="-457200" algn="l" defTabSz="825500">
              <a:lnSpc>
                <a:spcPct val="150000"/>
              </a:lnSpc>
              <a:defRPr sz="3600">
                <a:solidFill>
                  <a:schemeClr val="accent1">
                    <a:hueOff val="114395"/>
                    <a:lumOff val="-24951"/>
                  </a:schemeClr>
                </a:solidFill>
              </a:defRPr>
            </a:pPr>
            <a:endParaRPr lang="en-US" dirty="0"/>
          </a:p>
        </p:txBody>
      </p:sp>
      <p:sp>
        <p:nvSpPr>
          <p:cNvPr id="155" name="Кружок"/>
          <p:cNvSpPr/>
          <p:nvPr/>
        </p:nvSpPr>
        <p:spPr>
          <a:xfrm>
            <a:off x="22875687" y="13046149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88815" y="1304614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304629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1154947" y="1304629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225550" y="3891280"/>
            <a:ext cx="10785475" cy="11855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charset="0"/>
              <a:buChar char="Ø"/>
            </a:pPr>
            <a:endParaRPr lang="en-US" altLang="ru-RU" sz="2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429317" y="1563892"/>
            <a:ext cx="4588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1525270" y="8797925"/>
            <a:ext cx="2147570" cy="452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6332855" y="8813165"/>
            <a:ext cx="2305050" cy="5003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8940165" y="8797925"/>
            <a:ext cx="2552065" cy="4997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13869670" y="8797925"/>
            <a:ext cx="2287905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16174085" y="8797925"/>
            <a:ext cx="2357755" cy="4095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4027805" y="9249410"/>
            <a:ext cx="2252345" cy="4165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екстовое поле 25"/>
          <p:cNvSpPr txBox="1"/>
          <p:nvPr/>
        </p:nvSpPr>
        <p:spPr>
          <a:xfrm>
            <a:off x="8940165" y="9267190"/>
            <a:ext cx="2322830" cy="3530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zh-CN" sz="20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3759627" y="7407001"/>
            <a:ext cx="92430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Рис</a:t>
            </a: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конвертера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расчёты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alt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18029" y="2410163"/>
            <a:ext cx="7572600" cy="486858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Текстовое поле 26"/>
          <p:cNvSpPr txBox="1"/>
          <p:nvPr/>
        </p:nvSpPr>
        <p:spPr>
          <a:xfrm>
            <a:off x="195943" y="2387881"/>
            <a:ext cx="11805556" cy="73023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Смоделировать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тормозного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γ-</a:t>
            </a: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¹⁶⁵Ho</a:t>
            </a:r>
            <a:r>
              <a:rPr lang="en-GB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3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относительные выходы реакций и сечения, усреднённые по потоку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γ-квантов</a:t>
            </a:r>
            <a:r>
              <a:rPr lang="en-GB" alt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3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расчётов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экспериментальными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овое поле 27"/>
          <p:cNvSpPr txBox="1"/>
          <p:nvPr/>
        </p:nvSpPr>
        <p:spPr>
          <a:xfrm>
            <a:off x="13224962" y="1595274"/>
            <a:ext cx="10037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Текстовое поле 30"/>
          <p:cNvSpPr txBox="1"/>
          <p:nvPr/>
        </p:nvSpPr>
        <p:spPr>
          <a:xfrm>
            <a:off x="13399790" y="8910068"/>
            <a:ext cx="1008428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схеме показана экспериментальная геометрия: электронный пучок с энергиями 60, 80 и 100 МэВ попадает в </a:t>
            </a:r>
            <a:r>
              <a:rPr lang="ru-RU" sz="3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-конвертор, где формируется тормозное γ-излучение, облучающее образец 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¹⁶⁵Ho</a:t>
            </a:r>
            <a:r>
              <a:rPr lang="en-US" altLang="zh-CN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геометрия была использована в Geant4.</a:t>
            </a:r>
            <a:r>
              <a:rPr lang="en-US" altLang="zh-CN" sz="3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Линия"/>
          <p:cNvSpPr/>
          <p:nvPr/>
        </p:nvSpPr>
        <p:spPr>
          <a:xfrm>
            <a:off x="1088389" y="943932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3" name="Прямоугольник 2"/>
          <p:cNvSpPr/>
          <p:nvPr/>
        </p:nvSpPr>
        <p:spPr>
          <a:xfrm>
            <a:off x="5426670" y="-149174"/>
            <a:ext cx="13884275" cy="9728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066800" lvl="1" indent="-457200" algn="ctr" defTabSz="825500">
              <a:lnSpc>
                <a:spcPct val="150000"/>
              </a:lnSpc>
              <a:defRPr sz="3600">
                <a:solidFill>
                  <a:schemeClr val="accent1">
                    <a:hueOff val="114395"/>
                    <a:lumOff val="-24952"/>
                  </a:schemeClr>
                </a:solidFill>
              </a:defRPr>
            </a:pP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endParaRPr lang="en-US" alt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800" lvl="1" indent="-457200" algn="ctr" defTabSz="825500">
              <a:lnSpc>
                <a:spcPct val="150000"/>
              </a:lnSpc>
              <a:defRPr sz="3600">
                <a:solidFill>
                  <a:schemeClr val="accent1">
                    <a:hueOff val="114395"/>
                    <a:lumOff val="-24952"/>
                  </a:schemeClr>
                </a:solidFill>
              </a:defRPr>
            </a:pPr>
            <a:endParaRPr lang="en-US" alt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Линия"/>
          <p:cNvSpPr/>
          <p:nvPr/>
        </p:nvSpPr>
        <p:spPr>
          <a:xfrm>
            <a:off x="1088471" y="12567680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1211987" y="12827074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831360" y="12827074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450099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923422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Текстовое поле 1"/>
              <p:cNvSpPr txBox="1"/>
              <p:nvPr/>
            </p:nvSpPr>
            <p:spPr>
              <a:xfrm>
                <a:off x="1560194" y="1010919"/>
                <a:ext cx="21617229" cy="842019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r>
                  <a:rPr lang="en-US" alt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Цель</a:t>
                </a:r>
                <a:r>
                  <a:rPr lang="en-US" altLang="ru-RU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исследования</a:t>
                </a:r>
                <a:r>
                  <a:rPr lang="en-US" altLang="ru-RU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ru-RU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charset="0"/>
                  <a:buChar char="v"/>
                </a:pP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Изучение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фотоядерных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реакций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ядре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¹⁶⁵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</a:t>
                </a:r>
                <a:r>
                  <a:rPr lang="en-GB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ru-RU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charset="0"/>
                  <a:buChar char="v"/>
                </a:pPr>
                <a:r>
                  <a:rPr 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Определение относительных выходов реакций и сечений, усреднённых по потоку </a:t>
                </a:r>
                <a:r>
                  <a:rPr 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γ-квантов</a:t>
                </a:r>
                <a:r>
                  <a:rPr lang="en-GB" alt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ru-RU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charset="0"/>
                  <a:buChar char="v"/>
                </a:pPr>
                <a:r>
                  <a:rPr 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Сравнение расчётных результатов с экспериментальными </a:t>
                </a:r>
                <a:r>
                  <a:rPr 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данными</a:t>
                </a:r>
                <a:r>
                  <a:rPr lang="en-US" alt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ru-RU" sz="32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altLang="ru-RU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Методика</a:t>
                </a:r>
                <a:r>
                  <a:rPr lang="en-US" altLang="ru-RU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ru-RU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en-US" altLang="ru-RU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Geant4 </a:t>
                </a:r>
                <a:r>
                  <a:rPr lang="en-US" altLang="ru-RU" sz="32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моделирование экспериментальной геометрии, формирования тормозного γ-излучения и расчёт потока γ-квантов</a:t>
                </a:r>
                <a:r>
                  <a:rPr 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en-US" altLang="ru-RU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TALYS </a:t>
                </a:r>
                <a:r>
                  <a:rPr lang="en-US" altLang="ru-RU" sz="32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расчёт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энергетически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зависимых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сечений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реакционных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каналов</a:t>
                </a:r>
                <a:r>
                  <a:rPr lang="en-GB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32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𝜎</m:t>
                    </m:r>
                    <m:r>
                      <a:rPr lang="en-US" altLang="en-GB" sz="32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en-GB" sz="32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𝐸</m:t>
                    </m:r>
                    <m:r>
                      <a:rPr lang="en-US" altLang="en-GB" sz="32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en-US" altLang="en-US" sz="32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</a:t>
                </a:r>
                <a:r>
                  <a:rPr lang="en-US" altLang="ru-RU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электронного</a:t>
                </a:r>
                <a:r>
                  <a:rPr lang="en-US" altLang="ru-RU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пучка</a:t>
                </a:r>
                <a:r>
                  <a:rPr lang="en-US" altLang="ru-RU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50 - 110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Расчёты выполнены отдельно для </a:t>
                </a:r>
                <a:r>
                  <a:rPr lang="ru-RU" sz="3200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n-GB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конверторов </a:t>
                </a:r>
                <a:r>
                  <a:rPr 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толщиной 3 мм и 5 мм</a:t>
                </a:r>
                <a:r>
                  <a:rPr lang="ru-RU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GB" alt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charset="0"/>
                  <a:buChar char="Ø"/>
                </a:pPr>
                <a:r>
                  <a:rPr lang="en-US" altLang="en-US" sz="32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Масса</a:t>
                </a:r>
                <a:r>
                  <a:rPr lang="en-US" altLang="ru-RU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образца</a:t>
                </a:r>
                <a:r>
                  <a:rPr lang="en-US" altLang="ru-RU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¹⁶⁵</a:t>
                </a:r>
                <a:r>
                  <a:rPr lang="en-US" altLang="ru-RU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Ho: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500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мг</a:t>
                </a:r>
                <a:r>
                  <a:rPr lang="en-GB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alt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Текстовое пол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194" y="1010919"/>
                <a:ext cx="21617229" cy="8420195"/>
              </a:xfrm>
              <a:prstGeom prst="rect">
                <a:avLst/>
              </a:prstGeom>
              <a:blipFill rotWithShape="1">
                <a:blip r:embed="rId1"/>
                <a:stretch>
                  <a:fillRect l="-3" t="-8" r="3" b="-444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екстовое поле 3"/>
          <p:cNvSpPr txBox="1"/>
          <p:nvPr/>
        </p:nvSpPr>
        <p:spPr>
          <a:xfrm>
            <a:off x="9244703" y="9896669"/>
            <a:ext cx="7025096" cy="6565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just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программы:</a:t>
            </a:r>
            <a:r>
              <a:rPr lang="en-US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ru-RU" sz="3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60195" y="10673545"/>
            <a:ext cx="22039580" cy="9423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ru-RU" sz="3200" b="1" dirty="0">
                <a:solidFill>
                  <a:srgbClr val="202122"/>
                </a:solidFill>
                <a:latin typeface="Times New Roman" panose="02020603050405020304" pitchFamily="18" charset="0"/>
                <a:ea typeface="sans-serif"/>
                <a:cs typeface="Times New Roman" panose="02020603050405020304" pitchFamily="18" charset="0"/>
                <a:sym typeface="+mn-ea"/>
              </a:rPr>
              <a:t>Geant4 </a:t>
            </a:r>
            <a:r>
              <a:rPr lang="en-US" altLang="ru-RU" sz="3200" dirty="0">
                <a:solidFill>
                  <a:srgbClr val="202122"/>
                </a:solidFill>
                <a:latin typeface="Times New Roman" panose="02020603050405020304" pitchFamily="18" charset="0"/>
                <a:ea typeface="sans-serif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ru-RU" sz="3200" dirty="0" smtClean="0">
                <a:solidFill>
                  <a:srgbClr val="202122"/>
                </a:solidFill>
                <a:latin typeface="Times New Roman" panose="02020603050405020304" pitchFamily="18" charset="0"/>
                <a:ea typeface="sans-serif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пакет для моделирования прохождения частиц и излучения через вещество методом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Монте-Карло</a:t>
            </a:r>
            <a:r>
              <a:rPr lang="en-US" alt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sans-serif"/>
                <a:cs typeface="Times New Roman" panose="02020603050405020304" pitchFamily="18" charset="0"/>
                <a:sym typeface="+mn-ea"/>
              </a:rPr>
              <a:t>.</a:t>
            </a:r>
            <a:endParaRPr kumimoji="0" lang="en-US" altLang="ru-RU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ea typeface="sans-serif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60195" y="11464241"/>
            <a:ext cx="22039580" cy="84418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TALYS -</a:t>
            </a:r>
            <a:r>
              <a:rPr lang="en-US" altLang="zh-CN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 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расчёта и анализа ядерных реакций в широком диапазоне энергий</a:t>
            </a:r>
            <a:r>
              <a:rPr lang="en-US" altLang="zh-CN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  <a:sym typeface="+mn-ea"/>
              </a:rPr>
              <a:t> </a:t>
            </a: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Times New Roman" panose="02020603050405020304" pitchFamily="18" charset="0"/>
              <a:ea typeface="YS Text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Линия"/>
          <p:cNvSpPr/>
          <p:nvPr/>
        </p:nvSpPr>
        <p:spPr>
          <a:xfrm>
            <a:off x="952499" y="978857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3" name="Прямоугольник 2"/>
          <p:cNvSpPr/>
          <p:nvPr/>
        </p:nvSpPr>
        <p:spPr>
          <a:xfrm>
            <a:off x="1441450" y="-105410"/>
            <a:ext cx="21482050" cy="108458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фотоядерные реакции в ядре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Линия"/>
          <p:cNvSpPr/>
          <p:nvPr/>
        </p:nvSpPr>
        <p:spPr>
          <a:xfrm>
            <a:off x="952504" y="12662128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0592862" y="12827074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212235" y="1280484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1831609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450347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48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52500" y="1632585"/>
            <a:ext cx="20499070" cy="9480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US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работе были рассмотрены следующие группы фотоядерных реакций:</a:t>
            </a:r>
            <a:endParaRPr lang="en-US" altLang="en-US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88390" y="1632585"/>
            <a:ext cx="22783165" cy="70592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en-GB" altLang="en-US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altLang="ru-RU" sz="2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Опорный низкопороговый канал:</a:t>
            </a:r>
            <a:endParaRPr lang="en-US" altLang="en-US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</a:t>
            </a:r>
            <a:r>
              <a:rPr lang="en-US" altLang="ru-RU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γ,n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¹⁶⁴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</a:t>
            </a:r>
            <a:endParaRPr lang="en-US" altLang="ru-RU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</a:pPr>
            <a:endParaRPr lang="en-US" altLang="en-US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Многонейтронные каналы:</a:t>
            </a:r>
            <a:endParaRPr lang="en-US" altLang="en-US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Ho(γ,3n)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¹⁶²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mHo, 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Ho(γ,3n)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¹⁶²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Ho, 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Ho(γ,4n)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¹⁶¹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Ho, 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Ho(γ,5n)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¹⁶⁰</a:t>
            </a:r>
            <a:r>
              <a:rPr lang="en-US" altLang="ru-RU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mHo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US" altLang="ru-RU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Ho(γ,5n)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¹⁶⁰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Ho, 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Ho(γ,6n)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¹⁵⁹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Ho, 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Ho(γ,7n)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¹⁵⁸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Ho, 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Ho(γ,8n)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¹⁵⁷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Ho,</a:t>
            </a:r>
            <a:endParaRPr lang="en-US" altLang="ru-RU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Ho(γ,9n)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¹⁵⁶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Ho, 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Ho(γ,1</a:t>
            </a:r>
            <a:r>
              <a:rPr lang="en-GB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</a:t>
            </a:r>
            <a:r>
              <a:rPr lang="en-GB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GB" alt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</a:pPr>
            <a:endParaRPr lang="en-US" altLang="en-US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Сложные каналы с испусканием протонов:</a:t>
            </a:r>
            <a:endParaRPr lang="en-US" altLang="en-US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Ho(γ,3p3n)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¹⁵⁹</a:t>
            </a:r>
            <a:r>
              <a:rPr lang="en-US" altLang="ru-RU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Gd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Ho(γ,7n2p)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¹⁵⁶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Tb.</a:t>
            </a:r>
            <a:endParaRPr lang="en-US" alt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967105" y="10956925"/>
            <a:ext cx="22444710" cy="1675130"/>
          </a:xfrm>
          <a:prstGeom prst="rect">
            <a:avLst/>
          </a:prstGeom>
        </p:spPr>
        <p:txBody>
          <a:bodyPr wrap="square">
            <a:noAutofit/>
          </a:bodyPr>
          <a:p>
            <a:pPr algn="just"/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рассматриваемых реакций канал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Ho(</a:t>
            </a:r>
            <a:r>
              <a:rPr lang="en-US" altLang="ru-RU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γ,n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¹⁶⁴</a:t>
            </a:r>
            <a:r>
              <a:rPr lang="en-US" alt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 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был выбран в качестве опорного, так как он имеет наименьшую пороговую энергию. Остальные каналы нормировались относительно этого канала для сравнения их относительных выходов.</a:t>
            </a:r>
            <a:endParaRPr lang="en-US" alt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alt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Линия"/>
          <p:cNvSpPr/>
          <p:nvPr/>
        </p:nvSpPr>
        <p:spPr>
          <a:xfrm>
            <a:off x="952499" y="978857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3" name="Прямоугольник 2"/>
          <p:cNvSpPr/>
          <p:nvPr/>
        </p:nvSpPr>
        <p:spPr>
          <a:xfrm>
            <a:off x="1441450" y="-105410"/>
            <a:ext cx="21482050" cy="108458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расчёта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выходы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сечения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усреднённые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потоку</a:t>
            </a:r>
            <a:endParaRPr lang="en-US" alt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Линия"/>
          <p:cNvSpPr/>
          <p:nvPr/>
        </p:nvSpPr>
        <p:spPr>
          <a:xfrm>
            <a:off x="1441454" y="12744678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1211987" y="12827074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831360" y="12827074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450099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2923422" y="12827215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4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88390" y="979170"/>
            <a:ext cx="22210395" cy="63309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endParaRPr lang="en-US" altLang="ru-RU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овое поле 4"/>
              <p:cNvSpPr txBox="1"/>
              <p:nvPr/>
            </p:nvSpPr>
            <p:spPr>
              <a:xfrm>
                <a:off x="952500" y="1184275"/>
                <a:ext cx="22783165" cy="113538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/>
                <a:r>
                  <a:rPr lang="en-GB" alt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Для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расчётов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была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использована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следующая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формула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относительного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выхода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реакции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</a:t>
                </a:r>
                <a:endParaRPr lang="en-US" altLang="ru-RU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just"/>
                <a:endParaRPr lang="en-US" altLang="ru-RU" sz="3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3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3200" b="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ru-RU" sz="3200" b="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rel</m:t>
                          </m:r>
                          <m:r>
                            <a:rPr lang="en-US" altLang="ru-RU" sz="3200" b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  <a:sym typeface="+mn-ea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ru-RU" sz="3200" b="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i</m:t>
                          </m:r>
                        </m:sub>
                      </m:sSub>
                      <m:r>
                        <a:rPr lang="en-US" altLang="ru-RU" sz="32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ru-RU" sz="3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nary>
                            <m:naryPr>
                              <m:limLoc m:val="subSup"/>
                              <m:ctrlPr>
                                <a:rPr lang="en-US" altLang="ru-RU" sz="3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th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γ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max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ru-RU" sz="3200" b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i</m:t>
                                  </m:r>
                                  <m:r>
                                    <a:rPr lang="en-US" altLang="ru-RU" sz="3200" b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E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W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E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γ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max</m:t>
                                  </m:r>
                                </m:sub>
                              </m:sSub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dE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en-US" altLang="ru-RU" sz="3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th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γ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max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ru-RU" sz="3200" b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γ</m:t>
                                  </m:r>
                                  <m:r>
                                    <a:rPr lang="en-US" altLang="ru-RU" sz="3200" b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n</m:t>
                                  </m:r>
                                  <m:r>
                                    <a:rPr lang="en-US" altLang="ru-RU" sz="3200" b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E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W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E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γ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max</m:t>
                                  </m:r>
                                </m:sub>
                              </m:sSub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dE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ru-RU" sz="2600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 algn="l"/>
                <a:r>
                  <a:rPr lang="en-US" alt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Формула позволяет сравнить вклад выбранного реакционного канала с опорной реакцией 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¹⁶⁵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Ho(</a:t>
                </a:r>
                <a:r>
                  <a:rPr lang="en-US" altLang="ru-RU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γ,n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¹⁶⁴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Ho 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при одном и том же спектре тормозного излучения.</a:t>
                </a:r>
                <a:endParaRPr lang="en-US" alt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l"/>
                <a:endParaRPr lang="en-US" altLang="en-US" sz="32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l"/>
                <a:r>
                  <a:rPr lang="en-US" altLang="en-US" sz="36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Для</a:t>
                </a:r>
                <a:r>
                  <a:rPr lang="en-US" altLang="ru-RU" sz="36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расчёта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сечения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усреднённого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по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потоку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была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использована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следующая</a:t>
                </a:r>
                <a:r>
                  <a:rPr lang="en-US" altLang="ru-RU" sz="36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6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формула</a:t>
                </a:r>
                <a:r>
                  <a:rPr lang="en-US" altLang="ru-RU" sz="36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</a:t>
                </a:r>
                <a:endParaRPr lang="en-US" altLang="ru-RU" sz="3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l"/>
                <a:endParaRPr lang="en-US" altLang="ru-RU" sz="26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ea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altLang="ru-RU" sz="3200" b="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σ</m:t>
                      </m:r>
                      <m:r>
                        <a:rPr lang="en-US" altLang="ru-RU" sz="32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+mn-ea"/>
                        </a:rPr>
                        <m:t>&gt;=</m:t>
                      </m:r>
                      <m:f>
                        <m:fPr>
                          <m:ctrlPr>
                            <a:rPr lang="en-US" altLang="ru-RU" sz="3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nary>
                            <m:naryPr>
                              <m:limLoc m:val="subSup"/>
                              <m:ctrlPr>
                                <a:rPr lang="en-US" altLang="ru-RU" sz="3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th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γmax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ru-RU" sz="3200" b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i</m:t>
                                  </m:r>
                                  <m:r>
                                    <a:rPr lang="en-US" altLang="ru-RU" sz="3200" b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E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W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E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γmax</m:t>
                                  </m:r>
                                </m:sub>
                              </m:sSub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dE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en-US" altLang="ru-RU" sz="3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th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γmax</m:t>
                                  </m:r>
                                </m:sub>
                              </m:sSub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W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E</m:t>
                              </m:r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ru-RU" sz="32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ru-RU" sz="32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γmax</m:t>
                                  </m:r>
                                </m:sub>
                              </m:sSub>
                              <m:r>
                                <a:rPr lang="en-US" altLang="ru-RU" sz="3200" b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altLang="ru-RU" sz="32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dE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ru-RU" sz="3200" b="0" i="1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 algn="just"/>
                <a:r>
                  <a:rPr lang="en-US" altLang="en-US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Обозначения:</a:t>
                </a:r>
                <a:endParaRPr lang="en-US" altLang="en-US" sz="3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𝛔</m:t>
                        </m:r>
                      </m:e>
                      <m:sub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𝐢</m:t>
                        </m:r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sub>
                    </m:sSub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𝐄</m:t>
                    </m:r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сечение выбранного реакционного канала;</a:t>
                </a:r>
                <a:endParaRPr lang="en-US" alt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𝛔</m:t>
                        </m:r>
                      </m:e>
                      <m:sub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𝛄</m:t>
                        </m:r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,</m:t>
                        </m:r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𝐧</m:t>
                        </m:r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sub>
                    </m:sSub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𝐄</m:t>
                    </m:r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сечение опорной реакции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ru-RU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𝐖</m:t>
                    </m:r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𝐄</m:t>
                    </m:r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𝐄</m:t>
                        </m:r>
                      </m:e>
                      <m:sub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𝛄</m:t>
                        </m:r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𝐦𝐚𝐱</m:t>
                        </m:r>
                      </m:sub>
                    </m:sSub>
                    <m:r>
                      <a:rPr lang="en-US" altLang="ru-RU" sz="32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en-US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спектральное распределение потока тормозных 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γ-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квантов; </a:t>
                </a:r>
                <a:endParaRPr lang="en-US" alt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𝐄</m:t>
                        </m:r>
                      </m:e>
                      <m:sub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𝐭𝐡</m:t>
                        </m:r>
                      </m:sub>
                    </m:sSub>
                  </m:oMath>
                </a14:m>
                <a:r>
                  <a:rPr lang="en-US" altLang="en-US" sz="32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пороговая энергия реакции;</a:t>
                </a:r>
                <a:endParaRPr lang="en-US" alt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𝐄</m:t>
                        </m:r>
                      </m:e>
                      <m:sub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𝛄</m:t>
                        </m:r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максимальная энергия тормозного излучения.</a:t>
                </a:r>
                <a:endParaRPr lang="en-US" altLang="ru-RU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Экспериментальные точки рассчитывались на основе значений скоростей реакций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en-US" sz="28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𝐑</m:t>
                        </m:r>
                      </m:e>
                      <m:sub>
                        <m:r>
                          <a:rPr lang="en-US" altLang="en-US" sz="28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alt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полученных в ранее проведённом эксперименте.</a:t>
                </a:r>
                <a:endParaRPr lang="en-US" altLang="en-US" sz="2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Текстовое пол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1184275"/>
                <a:ext cx="22783165" cy="1135380"/>
              </a:xfrm>
              <a:prstGeom prst="rect">
                <a:avLst/>
              </a:prstGeom>
              <a:blipFill rotWithShape="1">
                <a:blip r:embed="rId1"/>
                <a:stretch>
                  <a:fillRect b="-910235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>
            <a:off x="1206499" y="1032832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359539" y="12419558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2892832" y="12566089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1670" y="1256227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256242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1210827" y="1256242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0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48865" y="139700"/>
            <a:ext cx="20097750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Результаты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анализ</a:t>
            </a:r>
            <a:r>
              <a:rPr lang="en-GB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—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Относительные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выходы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(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нормировка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на</a:t>
            </a:r>
            <a:r>
              <a:rPr kumimoji="0" lang="en-US" altLang="ru-RU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(γ,n)</a:t>
            </a:r>
            <a:r>
              <a:rPr kumimoji="0" lang="en-GB" altLang="en-US" sz="4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)</a:t>
            </a:r>
            <a:endParaRPr kumimoji="0" lang="en-GB" altLang="en-US" sz="40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88315" y="1164590"/>
            <a:ext cx="12183110" cy="15608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noAutofit/>
          </a:bodyPr>
          <a:lstStyle/>
          <a:p>
            <a:pPr marL="0" marR="0" indent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На графике представлены относительные выходы реакционных каналов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¹⁶⁵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Ho(γ,3n)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¹⁶²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mHo, 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¹⁶⁵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Ho(γ,3n)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¹⁶²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Ho 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и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¹⁶⁵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Ho(γ,4n)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¹⁶¹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Ho, 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нормированные на выход опорного канала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¹⁶⁵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Ho(</a:t>
            </a:r>
            <a:r>
              <a:rPr kumimoji="0" lang="en-US" altLang="ru-RU" sz="32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γ,n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)</a:t>
            </a:r>
            <a:r>
              <a:rPr kumimoji="0" lang="en-US" alt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¹⁶⁴</a:t>
            </a:r>
            <a:r>
              <a:rPr kumimoji="0" lang="en-US" altLang="ru-RU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+mn-ea"/>
              </a:rPr>
              <a:t>Ho.</a:t>
            </a:r>
            <a:endParaRPr kumimoji="0" lang="en-US" altLang="ru-RU" sz="32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Текстовое поле 6"/>
              <p:cNvSpPr txBox="1"/>
              <p:nvPr/>
            </p:nvSpPr>
            <p:spPr>
              <a:xfrm>
                <a:off x="12185650" y="2725420"/>
                <a:ext cx="11638915" cy="365569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indent="457200" algn="just"/>
                <a:r>
                  <a:rPr lang="en-US" altLang="zh-CN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</a:t>
                </a:r>
                <a:r>
                  <a:rPr lang="en-US" altLang="zh-CN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оси</a:t>
                </a:r>
                <a:r>
                  <a:rPr lang="en-US" altLang="zh-CN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-</a:t>
                </a:r>
                <a:r>
                  <a:rPr 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максимальная энергия тормозного излучения</a:t>
                </a:r>
                <a:r>
                  <a:rPr lang="en-GB" altLang="en-US" sz="32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𝐄</m:t>
                        </m:r>
                      </m:e>
                      <m:sub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𝛄</m:t>
                        </m:r>
                        <m:r>
                          <a:rPr lang="en-US" alt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GB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</a:t>
                </a:r>
                <a:endParaRPr lang="en-GB" alt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457200" algn="just"/>
                <a:r>
                  <a:rPr lang="ru-RU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П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о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оси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Y -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относительный</a:t>
                </a:r>
                <a:r>
                  <a:rPr lang="en-US" altLang="ru-RU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выход</a:t>
                </a:r>
                <a:r>
                  <a:rPr lang="en-GB" alt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GB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en-GB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𝐘</m:t>
                        </m:r>
                      </m:e>
                      <m:sub>
                        <m:r>
                          <a:rPr lang="en-US" altLang="en-GB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𝐫𝐞𝐥</m:t>
                        </m:r>
                        <m:r>
                          <a:rPr lang="en-US" altLang="en-GB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, </m:t>
                        </m:r>
                        <m:r>
                          <a:rPr lang="en-US" altLang="en-GB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𝐢</m:t>
                        </m:r>
                      </m:sub>
                    </m:sSub>
                  </m:oMath>
                </a14:m>
                <a:endParaRPr lang="en-US" altLang="en-GB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457200" algn="just"/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Точки </a:t>
                </a:r>
                <a:r>
                  <a:rPr lang="en-GB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экспериментальные данные</a:t>
                </a:r>
                <a:r>
                  <a:rPr lang="en-GB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(с </a:t>
                </a:r>
                <a:r>
                  <a:rPr lang="en-US" altLang="zh-CN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погрешностями</a:t>
                </a:r>
                <a:r>
                  <a:rPr lang="en-US" altLang="zh-CN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lang="en-GB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линии </a:t>
                </a:r>
                <a:r>
                  <a:rPr lang="en-GB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результаты расчёта </a:t>
                </a:r>
                <a:r>
                  <a:rPr lang="ru-RU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ru-RU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Geant4.</a:t>
                </a:r>
                <a:endParaRPr lang="en-US" altLang="ru-RU" sz="320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457200" algn="just"/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Сплошные линии </a:t>
                </a:r>
                <a:r>
                  <a:rPr lang="en-GB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ru-RU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Pb-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конвертор 5 мм, пунктирные </a:t>
                </a:r>
                <a:r>
                  <a:rPr lang="en-GB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ru-RU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Pb-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конвертор 3 мм.</a:t>
                </a:r>
                <a:endParaRPr lang="en-US" altLang="en-US" sz="320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indent="457200" algn="just"/>
                <a:endParaRPr lang="en-US" altLang="en-GB" sz="3200" b="1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 indent="457200" algn="just"/>
                <a:endParaRPr lang="en-US" altLang="en-GB" sz="3200" b="1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7" name="Текстовое поле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650" y="2725420"/>
                <a:ext cx="11638915" cy="3655695"/>
              </a:xfrm>
              <a:prstGeom prst="rect">
                <a:avLst/>
              </a:prstGeom>
              <a:blipFill rotWithShape="1">
                <a:blip r:embed="rId1"/>
                <a:stretch>
                  <a:fillRect b="-22442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екстовое поле 8"/>
          <p:cNvSpPr txBox="1"/>
          <p:nvPr/>
        </p:nvSpPr>
        <p:spPr>
          <a:xfrm>
            <a:off x="12185650" y="6381115"/>
            <a:ext cx="116389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en-US" altLang="zh-CN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</a:t>
            </a:r>
            <a:r>
              <a:rPr lang="en-US" altLang="zh-CN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выходов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¹⁶²mHo/¹⁶⁴Ho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¹⁶²Ho/¹⁶⁴Ho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¹⁶¹Ho/¹⁶⁴Ho</a:t>
            </a:r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5" y="3061335"/>
            <a:ext cx="11341100" cy="92151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овое поле 2"/>
              <p:cNvSpPr txBox="1"/>
              <p:nvPr/>
            </p:nvSpPr>
            <p:spPr>
              <a:xfrm>
                <a:off x="12185650" y="8669020"/>
                <a:ext cx="11638915" cy="360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just"/>
                <a:r>
                  <a:rPr lang="en-US" altLang="zh-CN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Экспериментальные точки были получены из значений</a:t>
                </a:r>
                <a:r>
                  <a:rPr lang="en-GB" altLang="en-US" sz="32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GB" sz="32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GB" sz="32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GB" sz="32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GB" altLang="en-US" sz="32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определённых ранее:</a:t>
                </a:r>
                <a:endParaRPr lang="en-US" altLang="en-US" sz="32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en-US" sz="3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3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rel</m:t>
                          </m:r>
                          <m:r>
                            <a:rPr lang="en-US" altLang="en-US" sz="3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en-US" sz="3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en-US" sz="3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exp</m:t>
                          </m:r>
                        </m:sup>
                      </m:sSubSup>
                      <m:r>
                        <a:rPr lang="en-US" altLang="en-US" sz="3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32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32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32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sz="32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32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32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en-US" sz="32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32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32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/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Расчётные кривые строились по интегральной формуле с использованием </a:t>
                </a:r>
                <a:r>
                  <a:rPr lang="en-US" altLang="ru-RU" sz="32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σ(E) 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и потока </a:t>
                </a:r>
                <a:r>
                  <a:rPr lang="en-US" altLang="ru-RU" sz="32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γ-</a:t>
                </a:r>
                <a:r>
                  <a:rPr lang="en-US" altLang="en-US" sz="32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квантов, рассчитанного в </a:t>
                </a:r>
                <a:r>
                  <a:rPr lang="en-US" altLang="ru-RU" sz="320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Geant4.</a:t>
                </a:r>
                <a:endParaRPr lang="en-US" altLang="ru-RU" sz="320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Текстовое пол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650" y="8669020"/>
                <a:ext cx="11638915" cy="36074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>
            <a:off x="1206499" y="1032832"/>
            <a:ext cx="21971001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4" name="Линия"/>
          <p:cNvSpPr/>
          <p:nvPr/>
        </p:nvSpPr>
        <p:spPr>
          <a:xfrm>
            <a:off x="1473839" y="12750393"/>
            <a:ext cx="21970919" cy="1"/>
          </a:xfrm>
          <a:prstGeom prst="line">
            <a:avLst/>
          </a:prstGeom>
          <a:ln w="25400">
            <a:solidFill>
              <a:srgbClr val="07AE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sp>
        <p:nvSpPr>
          <p:cNvPr id="155" name="Кружок"/>
          <p:cNvSpPr/>
          <p:nvPr/>
        </p:nvSpPr>
        <p:spPr>
          <a:xfrm>
            <a:off x="22892832" y="12816279"/>
            <a:ext cx="254001" cy="254001"/>
          </a:xfrm>
          <a:prstGeom prst="ellipse">
            <a:avLst/>
          </a:prstGeom>
          <a:solidFill>
            <a:srgbClr val="FFFFFF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6" name="Кружок"/>
          <p:cNvSpPr/>
          <p:nvPr/>
        </p:nvSpPr>
        <p:spPr>
          <a:xfrm>
            <a:off x="21771670" y="12816279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7" name="Кружок"/>
          <p:cNvSpPr/>
          <p:nvPr/>
        </p:nvSpPr>
        <p:spPr>
          <a:xfrm>
            <a:off x="22332624" y="1281642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Кружок"/>
          <p:cNvSpPr/>
          <p:nvPr/>
        </p:nvSpPr>
        <p:spPr>
          <a:xfrm>
            <a:off x="21210827" y="12816420"/>
            <a:ext cx="254001" cy="254001"/>
          </a:xfrm>
          <a:prstGeom prst="ellipse">
            <a:avLst/>
          </a:prstGeom>
          <a:solidFill>
            <a:srgbClr val="4EABD1"/>
          </a:solidFill>
          <a:ln w="50800">
            <a:solidFill>
              <a:srgbClr val="4EABD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defRPr sz="2800">
                <a:solidFill>
                  <a:schemeClr val="accent1">
                    <a:hueOff val="114395"/>
                    <a:lumOff val="-2495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48865" y="8255"/>
            <a:ext cx="20237450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Результаты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их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анализ</a:t>
            </a:r>
            <a:r>
              <a:rPr lang="en-GB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Относительные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выходы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нормировка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altLang="ru-RU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(γ,n)</a:t>
            </a:r>
            <a:r>
              <a:rPr lang="en-GB" alt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kumimoji="0" lang="en-GB" altLang="en-US" sz="40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87680" y="1097280"/>
            <a:ext cx="226904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графиках представлены относительные выходы каналов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¹⁶⁵Ho(γ,5n)¹⁶⁰mHo, ¹⁶⁵Ho(γ,5n)¹⁶⁰Ho</a:t>
            </a:r>
            <a:r>
              <a:rPr lang="en-GB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¹⁶⁵Ho(γ,6n)¹⁵⁹Ho,</a:t>
            </a:r>
            <a:r>
              <a:rPr lang="en-GB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¹⁶⁵Ho(γ,9n)¹⁵⁶Ho</a:t>
            </a:r>
            <a:r>
              <a:rPr lang="ru-RU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</a:t>
            </a:r>
            <a:r>
              <a:rPr lang="en-GB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¹⁶⁵Ho(γ,10n)¹⁵⁵Ho,</a:t>
            </a:r>
            <a:r>
              <a:rPr lang="en-GB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нормированные на опорный канал</a:t>
            </a:r>
            <a:r>
              <a:rPr lang="en-GB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¹⁶⁵Ho(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γ,n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)¹⁶⁴Ho</a:t>
            </a:r>
            <a:r>
              <a:rPr lang="en-GB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GB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473835" y="10650855"/>
            <a:ext cx="2107692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соответствуют относительным выходам: на левом графике</a:t>
            </a:r>
            <a:r>
              <a:rPr lang="en-US" altLang="zh-CN" sz="28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жёлтый </a:t>
            </a:r>
            <a:r>
              <a:rPr lang="en-GB" altLang="en-US" sz="28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¹⁶⁰mHo/¹⁶⁴Ho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¹⁶⁰Ho/¹⁶⁴Ho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¹⁵⁹Ho/¹⁶⁴Ho</a:t>
            </a:r>
            <a:r>
              <a:rPr lang="en-GB" alt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GB" altLang="en-US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правом графике</a:t>
            </a:r>
            <a:r>
              <a:rPr lang="en-GB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синий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¹⁵⁶Ho/¹⁶⁴Ho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зелёный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¹⁵⁵Ho/¹⁶⁴Ho</a:t>
            </a:r>
            <a:r>
              <a:rPr lang="en-GB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с погрешностями </a:t>
            </a:r>
            <a:r>
              <a:rPr lang="en-GB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экспериментальные значения, линии </a:t>
            </a:r>
            <a:r>
              <a:rPr lang="en-GB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расчёта </a:t>
            </a:r>
            <a:r>
              <a:rPr lang="en-US" alt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Geant4; </a:t>
            </a:r>
            <a:r>
              <a:rPr lang="en-US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линии соответствуют </a:t>
            </a:r>
            <a:r>
              <a:rPr lang="en-US" alt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Pb-</a:t>
            </a:r>
            <a:r>
              <a:rPr lang="en-US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конвертору 5 мм, пунктирные </a:t>
            </a:r>
            <a:r>
              <a:rPr lang="en-GB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Pb-</a:t>
            </a:r>
            <a:r>
              <a:rPr lang="en-US" altLang="en-US" sz="28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конвертору 3 мм.</a:t>
            </a:r>
            <a:endParaRPr lang="en-US" altLang="en-US" sz="280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244" y="2248974"/>
            <a:ext cx="11691256" cy="843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876" y="2249177"/>
            <a:ext cx="11149330" cy="80016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636*815"/>
  <p:tag name="TABLE_ENDDRAG_RECT" val="1190*108*636*815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10499</Words>
  <Application>WPS Presentation</Application>
  <PresentationFormat>Произвольный</PresentationFormat>
  <Paragraphs>255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SimSun</vt:lpstr>
      <vt:lpstr>Wingdings</vt:lpstr>
      <vt:lpstr>Helvetica Neue</vt:lpstr>
      <vt:lpstr>Helvetica Neue Medium</vt:lpstr>
      <vt:lpstr>Helvetica</vt:lpstr>
      <vt:lpstr>Times New Roman</vt:lpstr>
      <vt:lpstr>Cambria Math</vt:lpstr>
      <vt:lpstr>Wingdings</vt:lpstr>
      <vt:lpstr>sans-serif</vt:lpstr>
      <vt:lpstr>Segoe Print</vt:lpstr>
      <vt:lpstr>YS Text</vt:lpstr>
      <vt:lpstr>MS Mincho</vt:lpstr>
      <vt:lpstr>Times New Roman</vt:lpstr>
      <vt:lpstr>Newton</vt:lpstr>
      <vt:lpstr>Newton-Bold</vt:lpstr>
      <vt:lpstr>LiberationSerif-Bold</vt:lpstr>
      <vt:lpstr>Microsoft YaHei</vt:lpstr>
      <vt:lpstr>Arial Unicode MS</vt:lpstr>
      <vt:lpstr>21_BasicWhite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WPS_1777499036</cp:lastModifiedBy>
  <cp:revision>134</cp:revision>
  <dcterms:created xsi:type="dcterms:W3CDTF">2025-09-14T18:34:00Z</dcterms:created>
  <dcterms:modified xsi:type="dcterms:W3CDTF">2026-05-20T00:02:22Z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FAB24DDFAF0E4C9FAEE920982CF5C470_13</vt:lpwstr>
  </property>
  <property fmtid="{D5CDD505-2E9C-101B-9397-08002B2CF9AE}" pid="3" name="KSOProductBuildVer">
    <vt:lpwstr>1049-12.1.0.26372</vt:lpwstr>
  </property>
</Properties>
</file>