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276" r:id="rId3"/>
    <p:sldId id="257" r:id="rId4"/>
    <p:sldId id="258" r:id="rId5"/>
    <p:sldId id="259" r:id="rId6"/>
    <p:sldId id="261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65" autoAdjust="0"/>
    <p:restoredTop sz="86410"/>
  </p:normalViewPr>
  <p:slideViewPr>
    <p:cSldViewPr snapToGrid="0">
      <p:cViewPr varScale="1">
        <p:scale>
          <a:sx n="71" d="100"/>
          <a:sy n="71" d="100"/>
        </p:scale>
        <p:origin x="528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233AB37C-E5A0-B1AC-BD7E-2716F5B41D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EA06973-8F37-9266-D139-ED68677C4BE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440F1-C278-4B45-B763-C655D6E96038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ABA6D87-7101-31B9-5126-D9C2C15F28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9E98E9-1E0D-C818-5FA5-588239BFC0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08CCF-80CC-456B-A8BD-867225969F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261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5B169-BAC6-499C-9B73-5EDFADC1E44E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CAEEC-1E93-49F3-8618-702A99D20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592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CAEEC-1E93-49F3-8618-702A99D205C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827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CAEEC-1E93-49F3-8618-702A99D205C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787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CAEEC-1E93-49F3-8618-702A99D205C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826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C90CD7-880C-C974-C5DE-7580DC1B7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03EFBA4-A725-1ABD-A43F-E75322D30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B15125-4C9F-377E-102F-38A3FE7868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E634F4E-2A71-4EC3-B501-6298D7AB468B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4FBCEA-F960-94D5-4F4C-CBEC8E6F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2CFCBD-5ADA-A1B9-9C9F-E29F8D114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7394-E830-4D0B-ABF3-BF9BA77EA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277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16B7B-4F74-9C11-4DE0-9CCD45CF9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8CD9835-3A89-5D07-BAA2-203BA9CF4C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1D88CD-0297-574D-D164-511AFA905A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E634F4E-2A71-4EC3-B501-6298D7AB468B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CD727B-D645-D701-E0FD-EFBAF05AB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D9EA1E-D457-1B1D-267F-732CB02BD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7394-E830-4D0B-ABF3-BF9BA77EA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30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8D3A320-4857-2880-F5E7-19E9B2FC7F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69CA94-FB70-4B6F-8741-BA82F01489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BD0A85-0238-9ABA-C947-54EEF7853E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E634F4E-2A71-4EC3-B501-6298D7AB468B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F5E5C1-EB11-A0BA-C743-5AA4737DD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2C14E9-EC91-AABD-A0CD-0111C466B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7394-E830-4D0B-ABF3-BF9BA77EA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292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99A71C-BEFD-31EB-BDD9-C266FEF74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DCFDF7-B36B-782B-7613-A4E43A43F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8B9EEE-0C51-6CA0-6697-4FAEF2CB7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FD63BB-2633-CEAC-697D-71FEF98EE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A702DD-4070-9150-86A3-5F03B4983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538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86D43-F341-7617-669F-862CB9CE2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67C099-F609-E14F-D1B0-ED459EDC3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E507AB-6754-127E-82BA-EE4C44C75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CAA472-E6C8-566B-EACD-6ABE32FF3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B5E926-CD19-9617-44EC-85BAEC311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132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EC5772-898F-D464-097E-30FC43BD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B27F11-4DA4-FA05-6017-F25E3BB25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B27958-1866-4403-1C95-EB592A54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403EEF-8BF6-E157-D865-D15BB12D2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8B71AB-AC51-55D9-9192-80771405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268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8113A3-1C78-FDE9-9BE0-B6B541C5D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D7D024-986D-295E-89B8-3F4D75430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C93664-6D1D-15A4-7BBE-129D5B4FC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FBE590-20DB-09FE-E7C4-701A8DE66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3651AF-0724-00BE-B832-29397C983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2DFD5D-C6B3-DDE1-9E52-1BF95932E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480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830A81-B548-47EA-E28A-CB635A2CA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242629-8A6F-8653-F3C1-C6DCB1C2F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7A29CC-F3A8-9303-3EB9-0B2673376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5A1B4AB-F83B-AA7A-7E63-211037F15D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145188C-8943-F966-DE0F-760DC841B2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957A10B-A0BD-580C-7ACA-ABAF99436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9548FB8-C40E-7303-80AB-96E6D929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AEBEEF2-381D-74E7-11A2-9ACFB81EB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7524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212B64-F3AD-B0CA-4F62-2B1020714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E6E7B42-9879-B1CB-C7EC-D5F531E5C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D86BD04-9C26-3BA1-6EBE-723B833D5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D200CC0-AC2D-BBE6-F1AE-BA9982166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63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78841E-308D-46D3-195B-340D86B4D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1C4A2B6-896B-6711-0CE0-E3D70B4D1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71C10A3-D2A0-8666-98CF-6FF27861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2826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F3B644-831F-9A03-4CC5-C9815086D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B89859-D02D-C55F-7888-F0F08A42A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51B16C1-42F5-B404-F32A-580E08452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A2408B-24D4-22E5-77C2-861D83FD9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BA3FD8-FDBA-4A59-A855-F713B872A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7D053EE-3980-5F79-983B-E8652A93D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649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6546F6-CB71-60F6-D025-8C42AE8B9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96685E-5636-CCCD-A192-E85D6DAFC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4130"/>
            <a:ext cx="10515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1B3E04-012E-2D54-7BB2-5B7F631FB7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E634F4E-2A71-4EC3-B501-6298D7AB468B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66909E-3894-A90F-F446-BFADB531E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49077E-970D-4E81-EBF0-A3C19AB0E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7394-E830-4D0B-ABF3-BF9BA77EA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2792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417B3C-03B6-8E81-2532-09F9ED5B5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CA943FA-8A34-6014-ED9C-C3B8DDF4B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E3A702-F9CB-19BE-EB0D-5B03F388E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2B2601-A370-E96F-1DAB-03771DB35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3C7B89-314D-C7E4-A4B1-1CFE88F64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678BF0-BED8-B287-49A1-E5835ECBB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773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A2BF2D-E362-3BF0-0430-8BC441D14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0ADBFC1-D1C3-5BB9-6B39-B278ED7D8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575134-1DD4-3E84-AE34-0E6836F8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16F01E-4B4B-5632-3392-90B6A16E1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E4A69E-6D46-0250-D200-AA6A051B2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0295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DDD31CD-771D-5B99-1D6A-8B9E402098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4AADDC-154C-7568-EE97-6CF8B73310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5FD621-41B2-73B6-DF58-F4DA67931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8257DB-5DCA-E91B-0CC8-30F988F52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13FFD7-6992-C991-D967-718AE45CE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982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BB2C61-9C75-79B0-B04A-09DC24D1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057810-B904-3500-56FE-BDF23338E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A913D2-95A8-4466-3744-E6FBB9C07E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E634F4E-2A71-4EC3-B501-6298D7AB468B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413D21-1D91-E7B1-6AD4-1C68716C6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0DFEB0-9C26-89EE-ACB9-F6CCC5E5D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7394-E830-4D0B-ABF3-BF9BA77EA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323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413CC-0FE6-7960-13BE-94A5327E1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BAEB02-18C1-246A-6592-775CC40FFF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B70E888-574C-4E12-FBBE-77C5A7270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971D7-49E7-F2EE-8BF6-F82867D9A9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E634F4E-2A71-4EC3-B501-6298D7AB468B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A1E4507-84D5-2FD9-1F35-22001B428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20B3BB-11CB-96A4-E86E-CEB255A6C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7394-E830-4D0B-ABF3-BF9BA77EA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70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53CEBB-66D6-784E-8065-5B64F47C7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EE58A29-61BB-9E61-D86E-471DD1785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3F910C-247B-A390-D0EB-094630F274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D0DBDFA-021D-0F70-880B-9029AD763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4D410D6-87A5-2EBB-A157-9DCB9B47B4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C0C15F8-8131-7D24-EE57-226C8D16E9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E634F4E-2A71-4EC3-B501-6298D7AB468B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F6982CE-4AB1-7ACA-B82C-6FB1E01E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A34E232-88DA-E996-714F-0F51A5214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7394-E830-4D0B-ABF3-BF9BA77EA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87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491E9B-8AE9-AF3E-F5EF-5D6879A8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83E6410-9FDA-D70D-1252-CB7B7F4444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E634F4E-2A71-4EC3-B501-6298D7AB468B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98BDB8D-0D0F-5E97-FC1D-334477D32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B9430C8-11B0-2C17-CFA8-C761A9B5A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7394-E830-4D0B-ABF3-BF9BA77EA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583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76C02A6-B0DC-25AA-3ABC-54DCFF915E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E634F4E-2A71-4EC3-B501-6298D7AB468B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3EEEAAA-9CA0-2BB5-CDA2-E8D0DC7B2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39424F6-A26D-1E70-3554-EF745AFEF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7394-E830-4D0B-ABF3-BF9BA77EA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167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4FF204-1D94-5DF1-39B4-D794E9CF4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1B631F-2A3A-E234-0F61-D76AC2846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EACA4E1-64EC-BF21-4ED7-E09A9277C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5F015F-7A25-9151-0E14-C54F762F6F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E634F4E-2A71-4EC3-B501-6298D7AB468B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02B92A-E897-C340-E5A1-427907381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D06AD5-EA1F-E5B8-57E3-ED5CFD7DB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7394-E830-4D0B-ABF3-BF9BA77EA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946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ABBC60-B2B7-D451-0E53-BD9BD9D0A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25F4EF8-7A19-5283-A76C-D61F70BB34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E34E0E0-7A8C-656B-B98F-6F177D5D4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2504B9-1F05-192D-B2F1-6A6E38F7EB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E634F4E-2A71-4EC3-B501-6298D7AB468B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C2C05D-9595-A477-31FB-93E564217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12B4EC-ABCE-9DB4-BAFA-D99AEAF92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7394-E830-4D0B-ABF3-BF9BA77EA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813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D4476-A0BB-BEA9-61F2-2F2B153DF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260754-EDEB-CDBD-B2B1-BD04D8735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2D6171-E174-752F-8EB0-6A0E3580DA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4BAE72-E2C1-8E3F-E208-74D26335E0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EA7394-E830-4D0B-ABF3-BF9BA77EADE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619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F8C645-2A45-DA73-751E-25D0B8145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88C2E4-CA5F-CB3E-40EE-EC7B5BBD7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53C869-0C0F-8309-3021-DC9F0B6731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4441B-E9AF-42CA-B90A-58C18EE6ADA9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89C5D3-B701-C73D-435B-364E5C9F46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4FE328-CEE4-16E3-6552-E96DC3762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6153CF-3420-4775-8A0D-B10E34874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97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5EF46C-A14D-DA3A-F36F-951C498F3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824" y="204395"/>
            <a:ext cx="10546976" cy="636852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endParaRPr lang="en-US" sz="1800" b="1" kern="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endParaRPr lang="en-US" sz="1800" b="1" kern="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endParaRPr lang="en-US" sz="1800" b="1" kern="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endParaRPr lang="en-US" sz="1800" b="1" kern="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ru-RU" sz="1800" b="1" kern="1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kern="1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Влияние физико-химического состояния радиоактивных атомов на спектры низкоэнергетических </a:t>
            </a:r>
            <a:r>
              <a:rPr lang="ru-RU" sz="2400" b="1" kern="100" dirty="0" err="1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оже</a:t>
            </a:r>
            <a:r>
              <a:rPr lang="ru-RU" sz="2400" b="1" kern="1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 конверсионных электронов</a:t>
            </a:r>
            <a:r>
              <a:rPr lang="ru-RU" sz="1800" b="1" kern="1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1800" b="1" kern="10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endParaRPr lang="en-US" sz="1800" b="1" kern="1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endParaRPr lang="en-US" sz="1800" b="1" kern="10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endParaRPr lang="en-US" sz="1800" b="1" kern="1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Исполнитель</a:t>
            </a:r>
            <a:r>
              <a:rPr lang="en-US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Эшимов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Ш. Б. студент группы М24-111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</a:t>
            </a:r>
            <a:r>
              <a:rPr lang="en-US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              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Инаятов А. Х. доцент ЛЯП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ru-RU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924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822E11-4DC4-4137-0B51-30B0F65A9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Обработка спектров</a:t>
            </a:r>
            <a:br>
              <a:rPr lang="ru-RU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94864B1-FFAA-72E2-42A7-453FA5E0BC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82351"/>
                <a:ext cx="10515600" cy="5551715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ru-RU" sz="1600" dirty="0"/>
                  <a:t>Математическая обработка аппаратурных спектров выполнялась с помощью компьютерного кода </a:t>
                </a:r>
                <a:r>
                  <a:rPr lang="ru-RU" sz="1600" b="1" dirty="0"/>
                  <a:t>SOFIE</a:t>
                </a:r>
                <a:r>
                  <a:rPr lang="ru-RU" sz="1600" dirty="0"/>
                  <a:t>. Экспериментально измеренный спектр не является полностью истинным распределением электронов, так как на него влияет отклик спектрометра.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ru-RU" sz="1600" dirty="0"/>
                  <a:t>В программе </a:t>
                </a:r>
                <a:r>
                  <a:rPr lang="ru-RU" sz="1600" b="1" dirty="0"/>
                  <a:t>SOFIE</a:t>
                </a:r>
                <a:r>
                  <a:rPr lang="ru-RU" sz="1600" dirty="0"/>
                  <a:t> аппаратурный спектр рассматривается как свёртка истинного энергетического распределения электронов и функции отклика спектрометра: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1800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𝑆</m:t>
                    </m:r>
                    <m:d>
                      <m:dPr>
                        <m:ctrlPr>
                          <a:rPr lang="ru-RU" sz="1800" i="1" kern="100" smtClean="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sub>
                        </m:sSub>
                      </m:e>
                    </m:d>
                    <m:r>
                      <a:rPr lang="en-US" sz="1800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trlPr>
                          <a:rPr lang="ru-RU" sz="180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ru-RU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sup>
                      <m:e>
                        <m:r>
                          <a:rPr lang="en-US" sz="180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ru-RU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ru-RU" sz="1800" i="1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 i="1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1800" i="1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𝑒</m:t>
                                </m:r>
                              </m:sub>
                              <m:sup>
                                <m:r>
                                  <a:rPr lang="en-US" sz="1800" i="1" kern="100">
                                    <a:latin typeface="Cambria Math" panose="02040503050406030204" pitchFamily="18" charset="0"/>
                                    <a:ea typeface="Aptos" panose="020B0004020202020204" pitchFamily="34" charset="0"/>
                                    <a:cs typeface="Times New Roman" panose="02020603050405020304" pitchFamily="18" charset="0"/>
                                  </a:rPr>
                                  <m:t>′</m:t>
                                </m:r>
                              </m:sup>
                            </m:sSubSup>
                          </m:e>
                        </m:d>
                      </m:e>
                    </m:nary>
                    <m:r>
                      <a:rPr lang="en-US" sz="1800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·</m:t>
                    </m:r>
                    <m:r>
                      <a:rPr lang="en-US" sz="1800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𝐹</m:t>
                    </m:r>
                    <m:d>
                      <m:dPr>
                        <m:ctrlPr>
                          <a:rPr lang="ru-RU" sz="180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sub>
                        </m:sSub>
                        <m:r>
                          <a:rPr lang="en-US" sz="180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ru-RU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sub>
                          <m:sup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bSup>
                      </m:e>
                    </m:d>
                    <m:r>
                      <a:rPr lang="en-US" sz="1800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𝑑</m:t>
                    </m:r>
                    <m:sSup>
                      <m:sSupPr>
                        <m:ctrlPr>
                          <a:rPr lang="ru-RU" sz="180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p>
                        <m:r>
                          <a:rPr lang="en-US" sz="1800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1800" kern="1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(1)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r>
                      <a:rPr lang="en-US" sz="1600" b="1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𝑺</m:t>
                    </m:r>
                    <m:d>
                      <m:dPr>
                        <m:ctrlPr>
                          <a:rPr lang="ru-RU" sz="1600" b="1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𝒆</m:t>
                            </m:r>
                          </m:sub>
                        </m:sSub>
                      </m:e>
                    </m:d>
                  </m:oMath>
                </a14:m>
                <a:r>
                  <a:rPr lang="ru-RU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— зарегистрированный спектр, </a:t>
                </a:r>
                <a14:m>
                  <m:oMath xmlns:m="http://schemas.openxmlformats.org/officeDocument/2006/math">
                    <m:r>
                      <a:rPr lang="en-US" sz="1600" b="1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𝒇</m:t>
                    </m:r>
                    <m:d>
                      <m:dPr>
                        <m:ctrlPr>
                          <a:rPr lang="ru-RU" sz="1600" b="1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ru-RU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𝒆</m:t>
                            </m:r>
                          </m:sub>
                          <m:sup>
                            <m:r>
                              <a:rPr lang="en-US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bSup>
                      </m:e>
                    </m:d>
                  </m:oMath>
                </a14:m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— истинное распределение электронов, </a:t>
                </a:r>
                <a14:m>
                  <m:oMath xmlns:m="http://schemas.openxmlformats.org/officeDocument/2006/math">
                    <m:r>
                      <a:rPr lang="en-US" sz="1600" b="1" i="1" kern="100"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𝑭</m:t>
                    </m:r>
                    <m:d>
                      <m:dPr>
                        <m:ctrlPr>
                          <a:rPr lang="ru-RU" sz="1600" b="1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𝒆</m:t>
                            </m:r>
                          </m:sub>
                        </m:sSub>
                        <m:r>
                          <a:rPr lang="en-US" sz="1600" b="1" i="1" kern="100"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ru-RU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𝒆</m:t>
                            </m:r>
                          </m:sub>
                          <m:sup>
                            <m:r>
                              <a:rPr lang="en-US" sz="1600" b="1" i="1" kern="100"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bSup>
                      </m:e>
                    </m:d>
                  </m:oMath>
                </a14:m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— функция отклика спектрометра.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Для спектра, состоящего из нескольких линий, использовалась модель: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ru-RU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𝑜𝑑</m:t>
                        </m:r>
                      </m:sub>
                    </m:sSub>
                    <m:d>
                      <m:dPr>
                        <m:ctrlPr>
                          <a:rPr lang="ru-RU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</m:d>
                    <m:r>
                      <a:rPr lang="ru-RU" sz="1800" i="1" kern="10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ru-RU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US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ru-RU" sz="1800" i="1" kern="1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𝐹</m:t>
                        </m:r>
                        <m:d>
                          <m:dPr>
                            <m:ctrlPr>
                              <a:rPr lang="ru-RU" sz="1800" i="1" kern="1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kern="1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ru-RU" sz="1800" i="1" kern="1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ru-RU" sz="1800" i="1" kern="10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i="1" kern="10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1800" i="1" kern="10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ru-RU" sz="1800" i="1" kern="1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ru-RU" sz="1800" i="1" kern="1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𝛥</m:t>
                            </m:r>
                            <m:sSub>
                              <m:sSubPr>
                                <m:ctrlPr>
                                  <a:rPr lang="ru-RU" sz="1800" i="1" kern="10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1800" i="1" kern="10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ru-RU" sz="1800" i="1" kern="10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  <m:r>
                          <a:rPr lang="ru-RU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  <m:r>
                          <a:rPr lang="ru-RU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ru-RU" sz="1800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ru-RU" sz="1800" kern="1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(2)</a:t>
                </a:r>
                <a:endParaRPr lang="ru-RU" sz="1800" kern="100" dirty="0"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60000"/>
                  </a:lnSpc>
                  <a:buNone/>
                </a:pP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600" b="1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b="1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1600" b="1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ru-RU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— интенсивность линии,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600" b="1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b="1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ru-RU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— центральная энергия, </a:t>
                </a:r>
                <a:r>
                  <a:rPr lang="ru-RU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ru-RU" sz="1600" b="1" kern="100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600" b="1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b="1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e>
                      <m:sub>
                        <m:r>
                          <a:rPr lang="en-US" sz="1600" b="1" i="1" kern="1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— ширина линии, </a:t>
                </a:r>
                <a:r>
                  <a:rPr lang="ru-RU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B(E)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— фоновая составляющая.</a:t>
                </a:r>
              </a:p>
              <a:p>
                <a:pPr marL="0" indent="0">
                  <a:lnSpc>
                    <a:spcPct val="160000"/>
                  </a:lnSpc>
                  <a:buNone/>
                </a:pP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Такая обработка позволяет определить </a:t>
                </a:r>
                <a:r>
                  <a:rPr lang="ru-RU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энергию, ширину и интенсивность </a:t>
                </a:r>
                <a:r>
                  <a:rPr lang="ru-RU" sz="16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Оже</a:t>
                </a:r>
                <a:r>
                  <a:rPr lang="ru-RU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-линий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а также выявить </a:t>
                </a:r>
                <a:r>
                  <a:rPr lang="ru-RU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химические сдвиги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:r>
                  <a:rPr lang="ru-RU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сателлитные линии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связанные с источником </a:t>
                </a:r>
                <a:r>
                  <a:rPr lang="ru-RU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⁵⁴</a:t>
                </a:r>
                <a:r>
                  <a:rPr lang="ru-RU" sz="16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Mn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ru-RU" sz="1800" kern="100" dirty="0">
                  <a:latin typeface="Times New Roman" panose="020206030504050203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94864B1-FFAA-72E2-42A7-453FA5E0BC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82351"/>
                <a:ext cx="10515600" cy="5551715"/>
              </a:xfrm>
              <a:blipFill>
                <a:blip r:embed="rId2"/>
                <a:stretch>
                  <a:fillRect l="-232" r="-1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6125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1EEF66-759B-40F4-CF14-D4E775DF0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3" y="195948"/>
            <a:ext cx="4142759" cy="1861457"/>
          </a:xfrm>
        </p:spPr>
        <p:txBody>
          <a:bodyPr/>
          <a:lstStyle/>
          <a:p>
            <a:pPr algn="ctr"/>
            <a:r>
              <a:rPr lang="ru-RU" sz="20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Результаты и их обсуждение</a:t>
            </a:r>
            <a:br>
              <a:rPr lang="ru-RU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33429B-DCB6-3A46-C473-134223623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3" y="987429"/>
            <a:ext cx="5259388" cy="48736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18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600" b="1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600" b="1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Рис. 3(</a:t>
            </a:r>
            <a:r>
              <a:rPr lang="en-US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ru-RU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). — Спектры KL₂L₃</a:t>
            </a:r>
            <a:r>
              <a:rPr lang="ru-RU" sz="1600" b="1" dirty="0"/>
              <a:t> (¹D₂) </a:t>
            </a:r>
            <a:r>
              <a:rPr lang="ru-RU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ru-RU" sz="1600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Оже</a:t>
            </a:r>
            <a:r>
              <a:rPr lang="ru-RU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-линии </a:t>
            </a:r>
            <a:r>
              <a:rPr lang="ru-RU" sz="1600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</a:t>
            </a:r>
            <a:r>
              <a:rPr lang="ru-RU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для источника ⁵⁴</a:t>
            </a:r>
            <a:r>
              <a:rPr lang="ru-RU" sz="1600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Mn</a:t>
            </a:r>
            <a:r>
              <a:rPr lang="ru-RU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при 20°C и после прогрева при 300°C.</a:t>
            </a:r>
            <a:endParaRPr lang="ru-RU" sz="16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0E2D94A-8CE5-3BFE-7718-3F6A1D896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1819473"/>
            <a:ext cx="5088295" cy="4404049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dirty="0"/>
              <a:t>В результате обработки спектров была выделена доминирующая </a:t>
            </a:r>
            <a:r>
              <a:rPr lang="ru-RU" b="1" dirty="0"/>
              <a:t>KL₂L₃(¹D₂)-</a:t>
            </a:r>
            <a:r>
              <a:rPr lang="ru-RU" b="1" dirty="0" err="1"/>
              <a:t>Оже</a:t>
            </a:r>
            <a:r>
              <a:rPr lang="ru-RU" b="1" dirty="0"/>
              <a:t>-линия </a:t>
            </a:r>
            <a:r>
              <a:rPr lang="ru-RU" b="1" dirty="0" err="1"/>
              <a:t>Cr</a:t>
            </a:r>
            <a:r>
              <a:rPr lang="ru-RU" dirty="0"/>
              <a:t>, возникающая при распаде </a:t>
            </a:r>
            <a:r>
              <a:rPr lang="ru-RU" b="1" dirty="0"/>
              <a:t>⁵⁴</a:t>
            </a:r>
            <a:r>
              <a:rPr lang="ru-RU" b="1" dirty="0" err="1"/>
              <a:t>Mn</a:t>
            </a:r>
            <a:r>
              <a:rPr lang="ru-RU" b="1" dirty="0"/>
              <a:t>(EC)⁵⁴</a:t>
            </a:r>
            <a:r>
              <a:rPr lang="ru-RU" b="1" dirty="0" err="1"/>
              <a:t>Cr</a:t>
            </a:r>
            <a:r>
              <a:rPr lang="ru-RU" dirty="0"/>
              <a:t>. Эта линия является наиболее интенсивной, поэтому она была выбрана для анализа влияния химического состояния источника.</a:t>
            </a:r>
          </a:p>
          <a:p>
            <a:pPr algn="just">
              <a:lnSpc>
                <a:spcPct val="150000"/>
              </a:lnSpc>
            </a:pPr>
            <a:r>
              <a:rPr lang="ru-RU" dirty="0"/>
              <a:t>Сравнение спектров при </a:t>
            </a:r>
            <a:r>
              <a:rPr lang="ru-RU" b="1" dirty="0"/>
              <a:t>20°C</a:t>
            </a:r>
            <a:r>
              <a:rPr lang="ru-RU" dirty="0"/>
              <a:t> и после прогрева при </a:t>
            </a:r>
            <a:r>
              <a:rPr lang="ru-RU" b="1" dirty="0"/>
              <a:t>300°C</a:t>
            </a:r>
            <a:r>
              <a:rPr lang="ru-RU" dirty="0"/>
              <a:t> показывает, что термическая обработка изменяет форму спектральной линии. После прогрева появляются и усиливаются дополнительные сателлитные компоненты, расположенные со стороны меньших энергий.</a:t>
            </a:r>
          </a:p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F036A7C-46A9-8D7E-D262-AD715A57B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041" y="1285544"/>
            <a:ext cx="5399347" cy="38577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5792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E5335C-6972-FC90-F059-5B3360540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0976" y="992192"/>
            <a:ext cx="10114417" cy="487362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100" dirty="0"/>
              <a:t>Основной максимум соответствует состоянию </a:t>
            </a:r>
            <a:r>
              <a:rPr lang="ru-RU" sz="2100" b="1" dirty="0" err="1"/>
              <a:t>Mn</a:t>
            </a:r>
            <a:r>
              <a:rPr lang="ru-RU" sz="2100" b="1" dirty="0"/>
              <a:t>(II)</a:t>
            </a:r>
            <a:r>
              <a:rPr lang="ru-RU" sz="2100" dirty="0"/>
              <a:t>, то есть оксидной форме </a:t>
            </a:r>
            <a:r>
              <a:rPr lang="ru-RU" sz="2100" b="1" dirty="0" err="1"/>
              <a:t>MnO</a:t>
            </a:r>
            <a:r>
              <a:rPr lang="ru-RU" sz="2100" dirty="0"/>
              <a:t>. Эта форма преобладает в свежеприготовленном источнике.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100" dirty="0"/>
              <a:t>Сателлитная линия со сдвигом около </a:t>
            </a:r>
            <a:r>
              <a:rPr lang="ru-RU" sz="2100" b="1" dirty="0"/>
              <a:t>−4,8 эВ</a:t>
            </a:r>
            <a:r>
              <a:rPr lang="ru-RU" sz="2100" dirty="0"/>
              <a:t> связана с состоянием </a:t>
            </a:r>
            <a:r>
              <a:rPr lang="ru-RU" sz="2100" b="1" dirty="0" err="1"/>
              <a:t>Mn</a:t>
            </a:r>
            <a:r>
              <a:rPr lang="ru-RU" sz="2100" b="1" dirty="0"/>
              <a:t>(III)</a:t>
            </a:r>
            <a:r>
              <a:rPr lang="ru-RU" sz="2100" dirty="0"/>
              <a:t> и оксидом </a:t>
            </a:r>
            <a:r>
              <a:rPr lang="ru-RU" sz="2100" b="1" dirty="0" err="1"/>
              <a:t>Mn₂O</a:t>
            </a:r>
            <a:r>
              <a:rPr lang="ru-RU" sz="2100" b="1" dirty="0"/>
              <a:t>₃</a:t>
            </a:r>
            <a:r>
              <a:rPr lang="ru-RU" sz="2100" dirty="0"/>
              <a:t>. После прогрева при </a:t>
            </a:r>
            <a:r>
              <a:rPr lang="ru-RU" sz="2100" b="1" dirty="0"/>
              <a:t>300°C</a:t>
            </a:r>
            <a:r>
              <a:rPr lang="ru-RU" sz="2100" dirty="0"/>
              <a:t> становится заметной ещё одна сателлитная линия со сдвигом около </a:t>
            </a:r>
            <a:r>
              <a:rPr lang="ru-RU" sz="2100" b="1" dirty="0"/>
              <a:t>−9,4 эВ</a:t>
            </a:r>
            <a:r>
              <a:rPr lang="ru-RU" sz="2100" dirty="0"/>
              <a:t>, которая соответствует состоянию </a:t>
            </a:r>
            <a:r>
              <a:rPr lang="ru-RU" sz="2100" b="1" dirty="0" err="1"/>
              <a:t>Mn</a:t>
            </a:r>
            <a:r>
              <a:rPr lang="ru-RU" sz="2100" b="1" dirty="0"/>
              <a:t>(IV)</a:t>
            </a:r>
            <a:r>
              <a:rPr lang="ru-RU" sz="2100" dirty="0"/>
              <a:t> и оксиду </a:t>
            </a:r>
            <a:r>
              <a:rPr lang="ru-RU" sz="2100" b="1" dirty="0" err="1"/>
              <a:t>MnO</a:t>
            </a:r>
            <a:r>
              <a:rPr lang="ru-RU" sz="2100" b="1" dirty="0"/>
              <a:t>₂</a:t>
            </a:r>
            <a:r>
              <a:rPr lang="ru-RU" sz="21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100" dirty="0"/>
              <a:t>Таким образом, прогрев источника приводит к окислению марганца и изменению его химического состояния. Это проявляется в изменении формы </a:t>
            </a:r>
            <a:r>
              <a:rPr lang="ru-RU" sz="2100" dirty="0" err="1"/>
              <a:t>Оже</a:t>
            </a:r>
            <a:r>
              <a:rPr lang="ru-RU" sz="2100" dirty="0"/>
              <a:t>-спектра, появлении сателлитных линий и химических сдвигах.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100" dirty="0"/>
              <a:t>Полученные результаты показывают, что физико-химическое состояние радиоактивного источника </a:t>
            </a:r>
            <a:r>
              <a:rPr lang="ru-RU" sz="2100" b="1" dirty="0"/>
              <a:t>⁵⁴</a:t>
            </a:r>
            <a:r>
              <a:rPr lang="ru-RU" sz="2100" b="1" dirty="0" err="1"/>
              <a:t>Mn</a:t>
            </a:r>
            <a:r>
              <a:rPr lang="ru-RU" sz="2100" dirty="0"/>
              <a:t> влияет на структуру </a:t>
            </a:r>
            <a:r>
              <a:rPr lang="ru-RU" sz="2100" dirty="0" err="1"/>
              <a:t>Оже</a:t>
            </a:r>
            <a:r>
              <a:rPr lang="ru-RU" sz="2100" dirty="0"/>
              <a:t>-спектра дочернего атома </a:t>
            </a:r>
            <a:r>
              <a:rPr lang="ru-RU" sz="2100" b="1" dirty="0"/>
              <a:t>⁵⁴</a:t>
            </a:r>
            <a:r>
              <a:rPr lang="ru-RU" sz="2100" b="1" dirty="0" err="1"/>
              <a:t>Cr</a:t>
            </a:r>
            <a:r>
              <a:rPr lang="ru-RU" sz="21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807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3D402440-94C6-23B3-E2B1-903FD8C36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4947" y="1007707"/>
            <a:ext cx="9974424" cy="5262467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ru-RU" sz="1700" dirty="0"/>
              <a:t>В работе рассмотрено влияние физико-химического окружения атома на спектры электронов. Основное внимание уделено </a:t>
            </a:r>
            <a:r>
              <a:rPr lang="ru-RU" sz="1700" b="1" dirty="0"/>
              <a:t>KLL </a:t>
            </a:r>
            <a:r>
              <a:rPr lang="ru-RU" sz="1700" b="1" dirty="0" err="1"/>
              <a:t>Оже</a:t>
            </a:r>
            <a:r>
              <a:rPr lang="ru-RU" sz="1700" b="1" dirty="0"/>
              <a:t>-электронам </a:t>
            </a:r>
            <a:r>
              <a:rPr lang="ru-RU" sz="1700" b="1" dirty="0" err="1"/>
              <a:t>Cr</a:t>
            </a:r>
            <a:r>
              <a:rPr lang="ru-RU" sz="1700" dirty="0"/>
              <a:t>, возникающим при распаде </a:t>
            </a:r>
            <a:r>
              <a:rPr lang="ru-RU" sz="1700" b="1" dirty="0"/>
              <a:t>⁵⁴</a:t>
            </a:r>
            <a:r>
              <a:rPr lang="ru-RU" sz="1700" b="1" dirty="0" err="1"/>
              <a:t>Mn</a:t>
            </a:r>
            <a:r>
              <a:rPr lang="ru-RU" sz="1700" b="1" dirty="0"/>
              <a:t>(EC)⁵⁴</a:t>
            </a:r>
            <a:r>
              <a:rPr lang="ru-RU" sz="1700" b="1" dirty="0" err="1"/>
              <a:t>Cr</a:t>
            </a:r>
            <a:r>
              <a:rPr lang="ru-RU" sz="17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1700" dirty="0"/>
              <a:t>Показано, что изменение химического состояния источника </a:t>
            </a:r>
            <a:r>
              <a:rPr lang="ru-RU" sz="1700" b="1" dirty="0"/>
              <a:t>⁵⁴</a:t>
            </a:r>
            <a:r>
              <a:rPr lang="ru-RU" sz="1700" b="1" dirty="0" err="1"/>
              <a:t>Mn</a:t>
            </a:r>
            <a:r>
              <a:rPr lang="ru-RU" sz="1700" dirty="0"/>
              <a:t> влияет на структуру </a:t>
            </a:r>
            <a:r>
              <a:rPr lang="ru-RU" sz="1700" dirty="0" err="1"/>
              <a:t>Оже</a:t>
            </a:r>
            <a:r>
              <a:rPr lang="ru-RU" sz="1700" dirty="0"/>
              <a:t>-спектра дочернего атома </a:t>
            </a:r>
            <a:r>
              <a:rPr lang="ru-RU" sz="1700" b="1" dirty="0"/>
              <a:t>⁵⁴</a:t>
            </a:r>
            <a:r>
              <a:rPr lang="ru-RU" sz="1700" b="1" dirty="0" err="1"/>
              <a:t>Cr</a:t>
            </a:r>
            <a:r>
              <a:rPr lang="ru-RU" sz="1700" dirty="0"/>
              <a:t>. При прогреве в атмосфере воздуха происходит окисление марганца и образование различных оксидных форм: </a:t>
            </a:r>
            <a:r>
              <a:rPr lang="ru-RU" sz="1700" b="1" dirty="0" err="1"/>
              <a:t>MnO</a:t>
            </a:r>
            <a:r>
              <a:rPr lang="ru-RU" sz="1700" b="1" dirty="0"/>
              <a:t>, </a:t>
            </a:r>
            <a:r>
              <a:rPr lang="ru-RU" sz="1700" b="1" dirty="0" err="1"/>
              <a:t>Mn₂O</a:t>
            </a:r>
            <a:r>
              <a:rPr lang="ru-RU" sz="1700" b="1" dirty="0"/>
              <a:t>₃ и </a:t>
            </a:r>
            <a:r>
              <a:rPr lang="ru-RU" sz="1700" b="1" dirty="0" err="1"/>
              <a:t>MnO</a:t>
            </a:r>
            <a:r>
              <a:rPr lang="ru-RU" sz="1700" b="1" dirty="0"/>
              <a:t>₂</a:t>
            </a:r>
            <a:r>
              <a:rPr lang="ru-RU" sz="1700" dirty="0"/>
              <a:t>, соответствующих состояниям </a:t>
            </a:r>
            <a:r>
              <a:rPr lang="ru-RU" sz="1700" b="1" dirty="0" err="1"/>
              <a:t>Mn</a:t>
            </a:r>
            <a:r>
              <a:rPr lang="ru-RU" sz="1700" b="1" dirty="0"/>
              <a:t>(II), </a:t>
            </a:r>
            <a:r>
              <a:rPr lang="ru-RU" sz="1700" b="1" dirty="0" err="1"/>
              <a:t>Mn</a:t>
            </a:r>
            <a:r>
              <a:rPr lang="ru-RU" sz="1700" b="1" dirty="0"/>
              <a:t>(III) и </a:t>
            </a:r>
            <a:r>
              <a:rPr lang="ru-RU" sz="1700" b="1" dirty="0" err="1"/>
              <a:t>Mn</a:t>
            </a:r>
            <a:r>
              <a:rPr lang="ru-RU" sz="1700" b="1" dirty="0"/>
              <a:t>(IV)</a:t>
            </a:r>
            <a:r>
              <a:rPr lang="ru-RU" sz="17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1700" dirty="0"/>
              <a:t>Спектры были измерены на электростатическом бета-спектрометре </a:t>
            </a:r>
            <a:r>
              <a:rPr lang="ru-RU" sz="1700" b="1" dirty="0"/>
              <a:t>ESA-50</a:t>
            </a:r>
            <a:r>
              <a:rPr lang="ru-RU" sz="1700" dirty="0"/>
              <a:t> и обработаны с помощью программы </a:t>
            </a:r>
            <a:r>
              <a:rPr lang="ru-RU" sz="1700" b="1" dirty="0"/>
              <a:t>SOFIE</a:t>
            </a:r>
            <a:r>
              <a:rPr lang="ru-RU" sz="1700" dirty="0"/>
              <a:t>. В результате были определены энергия, ширина и относительная интенсивность </a:t>
            </a:r>
            <a:r>
              <a:rPr lang="ru-RU" sz="1700" dirty="0" err="1"/>
              <a:t>Оже</a:t>
            </a:r>
            <a:r>
              <a:rPr lang="ru-RU" sz="1700" dirty="0"/>
              <a:t>-линий.</a:t>
            </a:r>
          </a:p>
          <a:p>
            <a:pPr algn="just">
              <a:lnSpc>
                <a:spcPct val="150000"/>
              </a:lnSpc>
            </a:pPr>
            <a:r>
              <a:rPr lang="ru-RU" sz="1700" dirty="0"/>
              <a:t>Основная линия </a:t>
            </a:r>
            <a:r>
              <a:rPr lang="ru-RU" sz="1700" b="1" dirty="0"/>
              <a:t>KL₂L₃(¹D₂)</a:t>
            </a:r>
            <a:r>
              <a:rPr lang="ru-RU" sz="1400" dirty="0"/>
              <a:t> </a:t>
            </a:r>
            <a:r>
              <a:rPr lang="en-US" sz="1400" b="1" dirty="0"/>
              <a:t>(</a:t>
            </a:r>
            <a:r>
              <a:rPr lang="ru-RU" sz="1700" b="1" dirty="0"/>
              <a:t>синглетное D-состояние с J равным двум</a:t>
            </a:r>
            <a:r>
              <a:rPr lang="en-US" sz="1700" b="1" dirty="0"/>
              <a:t>)</a:t>
            </a:r>
            <a:r>
              <a:rPr lang="ru-RU" sz="1700" b="1" dirty="0"/>
              <a:t> </a:t>
            </a:r>
            <a:r>
              <a:rPr lang="ru-RU" sz="1700" dirty="0"/>
              <a:t>связана с состоянием </a:t>
            </a:r>
            <a:r>
              <a:rPr lang="ru-RU" sz="1700" b="1" dirty="0" err="1"/>
              <a:t>Mn</a:t>
            </a:r>
            <a:r>
              <a:rPr lang="ru-RU" sz="1700" b="1" dirty="0"/>
              <a:t>(II)</a:t>
            </a:r>
            <a:r>
              <a:rPr lang="ru-RU" sz="1700" dirty="0"/>
              <a:t>. Сателлитные линии со сдвигами около </a:t>
            </a:r>
            <a:r>
              <a:rPr lang="ru-RU" sz="1700" b="1" dirty="0"/>
              <a:t>−4,8 эВ</a:t>
            </a:r>
            <a:r>
              <a:rPr lang="ru-RU" sz="1700" dirty="0"/>
              <a:t> и </a:t>
            </a:r>
            <a:r>
              <a:rPr lang="ru-RU" sz="1700" b="1" dirty="0"/>
              <a:t>−9,4 эВ</a:t>
            </a:r>
            <a:r>
              <a:rPr lang="ru-RU" sz="1700" dirty="0"/>
              <a:t> соответствуют состояниям </a:t>
            </a:r>
            <a:r>
              <a:rPr lang="ru-RU" sz="1700" b="1" dirty="0" err="1"/>
              <a:t>Mn</a:t>
            </a:r>
            <a:r>
              <a:rPr lang="ru-RU" sz="1700" b="1" dirty="0"/>
              <a:t>(III)</a:t>
            </a:r>
            <a:r>
              <a:rPr lang="ru-RU" sz="1700" dirty="0"/>
              <a:t> и </a:t>
            </a:r>
            <a:r>
              <a:rPr lang="ru-RU" sz="1700" b="1" dirty="0" err="1"/>
              <a:t>Mn</a:t>
            </a:r>
            <a:r>
              <a:rPr lang="ru-RU" sz="1700" b="1" dirty="0"/>
              <a:t>(IV)</a:t>
            </a:r>
            <a:r>
              <a:rPr lang="ru-RU" sz="17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1700" dirty="0"/>
              <a:t>Таким образом, установлено, что химическое окружение атома влияет на форму, интенсивность и энергетическое положение </a:t>
            </a:r>
            <a:r>
              <a:rPr lang="ru-RU" sz="1700" dirty="0" err="1"/>
              <a:t>Оже</a:t>
            </a:r>
            <a:r>
              <a:rPr lang="ru-RU" sz="1700" dirty="0"/>
              <a:t>-линий. Полученные результаты подтверждают наличие химических сдвигов и показывают возможность применения </a:t>
            </a:r>
            <a:r>
              <a:rPr lang="ru-RU" sz="1700" dirty="0" err="1"/>
              <a:t>Оже</a:t>
            </a:r>
            <a:r>
              <a:rPr lang="ru-RU" sz="1700" dirty="0"/>
              <a:t>-спектроскопии для анализа физико-химического состояния радиоактивных источников.</a:t>
            </a:r>
          </a:p>
          <a:p>
            <a:endParaRPr lang="ru-RU" dirty="0"/>
          </a:p>
        </p:txBody>
      </p: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58B7DD17-8172-4168-9943-A14408F3B6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2857" y="270591"/>
            <a:ext cx="8724123" cy="1278295"/>
          </a:xfrm>
        </p:spPr>
        <p:txBody>
          <a:bodyPr>
            <a:normAutofit fontScale="90000"/>
          </a:bodyPr>
          <a:lstStyle/>
          <a:p>
            <a:br>
              <a:rPr lang="en-US" sz="2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US" sz="2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US" sz="2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ru-RU" sz="2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Заключение</a:t>
            </a:r>
            <a:br>
              <a:rPr lang="ru-RU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8573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D24204-7610-B990-A0A3-AABBBE347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9187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Список  литературы</a:t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EE168A-9900-026A-3117-9F32CB131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3065"/>
            <a:ext cx="10965024" cy="5794311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 Вылов Ц. Исследование свойств нейтрино в процессах радиоактивного распада: ситуация и перспективы. Масса (анти)нейтрино. Препринт ОИЯИ, Р6-83-517, Дубна, 1983. </a:t>
            </a:r>
            <a:endParaRPr lang="ru-RU" sz="2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Weinheimer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Ch. Direct neutrino experiments – present and future. Nuclear Physics B (Proc. Suppl.), 118 (2003) 279. </a:t>
            </a:r>
            <a:endParaRPr lang="ru-RU" sz="2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  Otten E. W. and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Weinheimer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C. Neutrino mass limit from tritium beta decay. Reports on Progress in Physics, 71 (2008) 086201. </a:t>
            </a:r>
            <a:endParaRPr lang="ru-RU" sz="2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  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Lobashev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V. M. The search for the neutrino mass by direct method in the tritium beta-decay and perspectives of study it in the project KATRIN.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Nucl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Phys. A, 719 (2003) C153. </a:t>
            </a:r>
            <a:endParaRPr lang="ru-RU" sz="2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   Kraus Ch.,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Bornschein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B.,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Bornschein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L., Bonn J., Flatt B.,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Kovalik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A.,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Ostrick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B., Otten E. W.,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Schall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J. P.,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Thümmler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Th.,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Weinheimer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Ch. Final results from phase II of the Mainz neutrino mass search in tritium 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-decay.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Phys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Jour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C, 40 (2005) 447. </a:t>
            </a:r>
            <a:endParaRPr lang="ru-RU" sz="2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   Yao W. M. et al. (Particle Data Group). Review of Particle Physics. J. Phys. G: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Nucl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Part. Phys. 33 (2006) 1, http://pdg.lbl.gov. </a:t>
            </a:r>
            <a:endParaRPr lang="ru-RU" sz="2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The Karlsruhe Tritium Neutrino Experiment (KATRIN). http://www-ik.fzk.de/katrin </a:t>
            </a:r>
            <a:endParaRPr lang="ru-RU" sz="2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  Borchert G. L., Hansen P. G., Jonson B., et al. Shifts in the energies of holmium K X-rays and the role of atomic structure. Phys. Lett. A, 66 (1978) 374. </a:t>
            </a:r>
            <a:endParaRPr lang="ru-RU" sz="2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    Hansen P. G., Jonson B., Borchert G. L.,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Schult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O. P. B. Mechanisms for energy shifts of atomic K X-rays. In book: Atomic inner shell physics, ed. by B.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Crasemann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Plenum Press, New York, 1985, </a:t>
            </a:r>
            <a:r>
              <a:rPr lang="en-US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ch.</a:t>
            </a:r>
            <a:r>
              <a:rPr lang="en-US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6, p. 237. </a:t>
            </a:r>
            <a:endParaRPr lang="ru-RU" sz="2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Булгаков В. В., Гаврилюк В. И.,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Кирицук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И. и др. Энергия и относительные интенсивности линий KLL-группы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оже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-спектра W. Обнаружение зависимости энергии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оже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-электронов от способа возбуждения атома.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Изв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АН СССР сер. физ., 50 (1986) 1944. </a:t>
            </a:r>
            <a:endParaRPr lang="ru-RU" sz="2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 Булгаков В. В.,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Казновецкий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А. В.,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Кирицук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И. и др. Исследование эффекта зависимости энергии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оже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-электронов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KLL-группы от способа возбуждения атома.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Изв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АН СССР сер. Физ., 55 (1991) 2147. </a:t>
            </a:r>
            <a:endParaRPr lang="ru-RU" sz="2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Зигбан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К.,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Нордлинг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К., </a:t>
            </a:r>
            <a:r>
              <a:rPr lang="ru-RU" sz="25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Фальман</a:t>
            </a:r>
            <a:r>
              <a:rPr lang="ru-RU" sz="25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А. и др. Электронная спектроскопия. Изд. Мир, Москва, 1971. </a:t>
            </a:r>
            <a:endParaRPr lang="en-US" sz="2500" kern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ru-RU" sz="20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70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F28F55-DE7F-1563-D023-D510AE590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946"/>
            <a:ext cx="10515600" cy="598102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Нефедов В. И. Рентгено-электронная спектроскопия химических соединений. Изд. Химия, Москва, 1984.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   Wagner C. D. In book: Practical Surface Analysis, Second edition, v. 1, Auger and X-ray Photoelectron Spectroscopy, ed. by D. Briggs and M. P.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Seah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John Wiley &amp; Sons, Chichester, 1994, Appendix 5.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15.    Wagner C. D.,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Naumkin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A. V., Kraut-Vass A. et al. NIST X-ray Photoelectron Spectroscopy Database. NIST Standard Reference Database 20, Version 3.5. http://srdata.nist.gov/xps/Default.aspx.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16.   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Dragoun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O. Internal conversion-electron spectroscopy. In book: Advances in Electronics and Electron Physics, ed. by P. W. Hawkes, Academic Press, New York, 1983, v. 60, p. 1.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17.    Герасимов В. Н., Зеленков А. Г., Кулаков В. М. и др. Исследование спектра конверсионных электронов перехода 2.1726 кэВ в ⁹⁹ᵐ</a:t>
            </a:r>
            <a:r>
              <a:rPr lang="ru-RU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Tc</a:t>
            </a: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помещенном в матрицу металлического технеция. ЯФ, 34 (1981) 3.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18.  Герасимов В. Н., Зеленков А. Г., Кулаков В. М., Солдатов А. А. Исследование соединений технеция методом электронной спектроскопии. ЖЭТФ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89 (1985) 540.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19.   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Dragoun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O., Fisher M.,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Brabec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Kovalik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Mikusik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P. A new method of valence state determination based on measurement of internal conversion electrons. Phys. Lett. A, 99 (1983) 187.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20.    Fisher M.,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Brabec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Dragoun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Kovalik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A. et al. Determination of ⁹⁹</a:t>
            </a: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ᵐ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Tc valent form in solids by measurement of internal conversion electrons. Int. J. Appl.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Radiat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Isot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., 36 (1985) 219.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   Fisher M.,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Brabec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Dragoun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Kovalik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Rysavi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M., </a:t>
            </a:r>
            <a:r>
              <a:rPr lang="en-US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Dragounova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O. Int. J. Appl. </a:t>
            </a:r>
            <a:r>
              <a:rPr lang="ru-RU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Radiat</a:t>
            </a: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Isot</a:t>
            </a: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., 39 (1988) 943.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 </a:t>
            </a:r>
            <a:r>
              <a:rPr lang="ru-RU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Жудов</a:t>
            </a: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И., Зеленков А. Г., Кулаков В. М. и др. Дифференциальный спектр конверсионных электронов и энергия возбуждения (1/2⁺)-изомера урана-235. Письма в ЖЭТФ, 30 (1979) 549.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 Гречухин Д. Л., </a:t>
            </a:r>
            <a:r>
              <a:rPr lang="ru-RU" sz="1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Жудов</a:t>
            </a: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И., Зеленков А. Г. и др. Прямое наблюдение сильной гибридизации электронных орбит в спектрах электронов конверсии. Письма в ЖЭТФ</a:t>
            </a: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31 (1980) 627.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Porter F. T., Freedman M. S. Outer shell internal conversion of 14.4 keV transition in ⁵⁷Fe. Chemical effects and line-shape differences. Phys. Rev. C, 3 (1971) 2285.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4944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CB8E2D-7F27-5207-1FE1-EEC3142FE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167" y="2855167"/>
            <a:ext cx="10515600" cy="8957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468958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EEB40E-1462-A037-1630-69F52747B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1800" b="1" dirty="0">
                <a:latin typeface="Arial" panose="020B0604020202020204" pitchFamily="34" charset="0"/>
              </a:rPr>
              <a:t>СОДЕРЖАНИЕ</a:t>
            </a:r>
            <a:br>
              <a:rPr lang="ru-RU" altLang="ru-RU" dirty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E95D484D-56B4-EFC0-B327-EE6CC596C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6346" y="1334281"/>
            <a:ext cx="7285998" cy="4786703"/>
          </a:xfrm>
        </p:spPr>
        <p:txBody>
          <a:bodyPr>
            <a:normAutofit/>
          </a:bodyPr>
          <a:lstStyle/>
          <a:p>
            <a:pPr marL="342891" indent="-342891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457189" algn="l"/>
              </a:tabLst>
            </a:pPr>
            <a:r>
              <a:rPr lang="ru-RU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Введение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891" indent="-342891">
              <a:lnSpc>
                <a:spcPct val="150000"/>
              </a:lnSpc>
              <a:spcAft>
                <a:spcPts val="800"/>
              </a:spcAft>
              <a:buFont typeface="+mj-lt"/>
              <a:buAutoNum type="arabicPeriod" startAt="3"/>
              <a:tabLst>
                <a:tab pos="457189" algn="l"/>
              </a:tabLst>
            </a:pPr>
            <a:r>
              <a:rPr lang="ru-RU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Экспериментальная методика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891" indent="-342891">
              <a:lnSpc>
                <a:spcPct val="150000"/>
              </a:lnSpc>
              <a:buFont typeface="+mj-lt"/>
              <a:buAutoNum type="arabicPeriod" startAt="3"/>
              <a:tabLst>
                <a:tab pos="457189" algn="l"/>
              </a:tabLst>
            </a:pPr>
            <a:r>
              <a:rPr lang="ru-RU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Обработка спектров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891" indent="-342891">
              <a:lnSpc>
                <a:spcPct val="150000"/>
              </a:lnSpc>
              <a:buFont typeface="+mj-lt"/>
              <a:buAutoNum type="arabicPeriod" startAt="3"/>
              <a:tabLst>
                <a:tab pos="457189" algn="l"/>
              </a:tabLst>
            </a:pPr>
            <a:r>
              <a:rPr lang="ru-RU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Результаты и их обсуждение </a:t>
            </a:r>
            <a:endParaRPr lang="en-US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891" indent="-342891">
              <a:lnSpc>
                <a:spcPct val="150000"/>
              </a:lnSpc>
              <a:buFont typeface="+mj-lt"/>
              <a:buAutoNum type="arabicPeriod" startAt="3"/>
              <a:tabLst>
                <a:tab pos="457189" algn="l"/>
              </a:tabLst>
            </a:pPr>
            <a:r>
              <a:rPr lang="ru-RU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Заключение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891" indent="-342891">
              <a:lnSpc>
                <a:spcPct val="115000"/>
              </a:lnSpc>
              <a:spcAft>
                <a:spcPts val="800"/>
              </a:spcAft>
              <a:buFont typeface="+mj-lt"/>
              <a:buAutoNum type="arabicPeriod" startAt="3"/>
              <a:tabLst>
                <a:tab pos="457189" algn="l"/>
              </a:tabLst>
            </a:pPr>
            <a:r>
              <a:rPr lang="ru-RU" sz="1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Список  литературы </a:t>
            </a:r>
            <a:endParaRPr lang="ru-RU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434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E04D06-E33F-AD24-C3BB-9CFBB9638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" y="261261"/>
            <a:ext cx="10274559" cy="1429431"/>
          </a:xfrm>
        </p:spPr>
        <p:txBody>
          <a:bodyPr>
            <a:normAutofit/>
          </a:bodyPr>
          <a:lstStyle/>
          <a:p>
            <a:pPr algn="ctr"/>
            <a:r>
              <a:rPr lang="ru-RU" sz="20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Введение</a:t>
            </a:r>
            <a:br>
              <a:rPr lang="ru-RU" sz="2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BF2034-F336-4F2B-0AE1-DA1A27798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452" y="1199368"/>
            <a:ext cx="10635343" cy="494532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 спектры атомов имеют большое значение в атомной и ядерной физике.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позволяют получить информацию о строении атома, состоянии его электронной оболочки и влиянии химического окружения.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изменении физико-химического состояния атома происходит перераспределение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внешни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электронов.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приводит к изменению электронной плотности около ядра, а также может влиять на энергию, интенсивность и положение спектральных линий.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данной работе рассматривается радиоактивный изотоп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⁵⁴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марганец-54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его распаде образуется дочерний атом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⁵⁴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хром-54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испускает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KLL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Оже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-электроны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цель работы — определить, как разные степени окисления марганца влияют на структуру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Оже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-спектра, энергию основных линий и появление сателлитных линий.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147789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85DC9A1-14A8-F52F-3AEE-584E33ADE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176" y="737122"/>
            <a:ext cx="11316477" cy="590627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Изотоп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⁵⁴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был получен путём облучения природной меди протонами высокой энергии.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этого радиоактивный препарат отделяли от материала мишени и очищали радиохимическими методами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⁵⁴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изготавливались методом испарения в вакууме на платиновую подложку.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изменения химического состояния они прогревались в атмосфере воздуха при температурах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50°C до 300°C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 спектры измерялись с помощью электростатического бета-спектрометра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ESA-50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спектры обрабатывались с использованием компьютерной программы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SOFIE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позволила определить основные характеристики спектральных линий: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энергию, ширину и относительную интенсивность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работа направлена на исследование химических сдвигов в спектрах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Оже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-электронов и установление связи между изменениями спектра и химическим состоянием радиоактивного атома.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6273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52FB48F-E49C-A8B7-CEFB-C3CC73637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5073"/>
            <a:ext cx="10515600" cy="497321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/>
              <a:t>Изменение физико-химического состояния источника </a:t>
            </a:r>
            <a:r>
              <a:rPr lang="ru-RU" sz="2400" b="1" dirty="0"/>
              <a:t>⁵⁴</a:t>
            </a:r>
            <a:r>
              <a:rPr lang="ru-RU" sz="2400" b="1" dirty="0" err="1"/>
              <a:t>Mn</a:t>
            </a:r>
            <a:r>
              <a:rPr lang="ru-RU" sz="2400" dirty="0"/>
              <a:t> осуществлялось путём прогрева в атмосфере воздуха при разных температурах. При нагревании марганец окисляется, и в источнике изменяется соотношение разных химических форм. Эти изменения отражаются на структуре </a:t>
            </a:r>
            <a:r>
              <a:rPr lang="ru-RU" sz="2400" b="1" dirty="0"/>
              <a:t>KLL </a:t>
            </a:r>
            <a:r>
              <a:rPr lang="ru-RU" sz="2400" b="1" dirty="0" err="1"/>
              <a:t>Оже</a:t>
            </a:r>
            <a:r>
              <a:rPr lang="ru-RU" sz="2400" b="1" dirty="0"/>
              <a:t>-спектра</a:t>
            </a:r>
            <a:r>
              <a:rPr lang="ru-RU" sz="2400" dirty="0"/>
              <a:t> дочернего атома </a:t>
            </a:r>
            <a:r>
              <a:rPr lang="ru-RU" sz="2400" b="1" dirty="0"/>
              <a:t>⁵⁴</a:t>
            </a:r>
            <a:r>
              <a:rPr lang="ru-RU" sz="2400" b="1" dirty="0" err="1"/>
              <a:t>Cr</a:t>
            </a:r>
            <a:r>
              <a:rPr lang="ru-RU" sz="24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/>
              <a:t>Таким образом, физико-химическое окружение атома является важным фактором, который может приводить к появлению химических сдвигов и дополнительных сателлитных линий в электронных спектрах.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104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EEFE4E-E24C-A9A9-3800-3B0A58C80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Экспериментальная методика</a:t>
            </a:r>
            <a:br>
              <a:rPr lang="en-US" sz="20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ru-RU" sz="2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E91092-D010-581E-AEDF-917648E4A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3" y="1063694"/>
            <a:ext cx="10394303" cy="547839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ru-RU" sz="1800" dirty="0"/>
              <a:t>Измерение электронных спектров проводилось с помощью комбинированного электростатического бета-спектрометра </a:t>
            </a:r>
            <a:r>
              <a:rPr lang="ru-RU" sz="1800" b="1" dirty="0"/>
              <a:t>ESA-50</a:t>
            </a:r>
            <a:r>
              <a:rPr lang="ru-RU" sz="1800" dirty="0"/>
              <a:t>. Данный прибор предназначен для высокоточного анализа энергетического распределения электронов, испускаемых радиоактивными источниками.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sz="1800" dirty="0"/>
              <a:t>Особенность спектрометра ESA-50 заключается в сочетании двух анализаторов: </a:t>
            </a:r>
            <a:r>
              <a:rPr lang="ru-RU" sz="1800" b="1" dirty="0"/>
              <a:t>сферического замедлителя</a:t>
            </a:r>
            <a:r>
              <a:rPr lang="ru-RU" sz="1800" dirty="0"/>
              <a:t> и </a:t>
            </a:r>
            <a:r>
              <a:rPr lang="ru-RU" sz="1800" b="1" dirty="0"/>
              <a:t>двойного цилиндрического зеркала</a:t>
            </a:r>
            <a:r>
              <a:rPr lang="ru-RU" sz="1800" dirty="0"/>
              <a:t>. Сферический замедлитель уменьшает энергию электронов, а цилиндрическое зеркало выполняет их фокусировку и энергетический анализ. Такая схема позволяет повысить точность измерений и исследовать тонкие изменения в структуре </a:t>
            </a:r>
            <a:r>
              <a:rPr lang="ru-RU" sz="1800" dirty="0" err="1"/>
              <a:t>Оже</a:t>
            </a:r>
            <a:r>
              <a:rPr lang="ru-RU" sz="1800" dirty="0"/>
              <a:t>-линий.</a:t>
            </a:r>
            <a:endParaRPr lang="ru-RU" sz="18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ru-RU" altLang="ru-RU" sz="2400" dirty="0">
              <a:latin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18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414783-97EB-BA49-4FD8-938FC24AF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1298" y="40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536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B26E852A-66F5-283F-527A-59286783A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438542"/>
            <a:ext cx="10515600" cy="56171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ru-RU" sz="18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Рис. </a:t>
            </a:r>
            <a:r>
              <a:rPr lang="en-US" sz="18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18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Принципиальная схема бета–спектрометра </a:t>
            </a:r>
            <a:r>
              <a:rPr lang="en-US" sz="18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ESA</a:t>
            </a:r>
            <a:r>
              <a:rPr lang="ru-RU" sz="18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50</a:t>
            </a:r>
            <a:endParaRPr lang="ru-RU" sz="1800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 – сферический замедлитель; </a:t>
            </a:r>
            <a:r>
              <a:rPr lang="en-US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ru-RU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источник электронов; </a:t>
            </a:r>
            <a:r>
              <a:rPr lang="en-US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</a:t>
            </a:r>
            <a:r>
              <a:rPr lang="ru-RU" sz="1800" b="1" kern="100" baseline="-250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ru-RU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коническая </a:t>
            </a:r>
            <a:r>
              <a:rPr lang="ru-RU" sz="1800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шель</a:t>
            </a:r>
            <a:r>
              <a:rPr lang="ru-RU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  <a:r>
              <a:rPr lang="en-US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</a:t>
            </a:r>
            <a:r>
              <a:rPr lang="ru-RU" sz="1800" b="1" kern="100" baseline="-250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ru-RU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</a:t>
            </a:r>
            <a:r>
              <a:rPr lang="ru-RU" sz="1800" b="1" kern="100" baseline="-250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фокальные плоскости; 3 – внешний и внутренний цилиндры; 4 – круговые диафрагмы; 5 – выравнивающий электрод.</a:t>
            </a:r>
            <a:endParaRPr lang="ru-RU" sz="18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ru-RU" dirty="0"/>
          </a:p>
        </p:txBody>
      </p:sp>
      <p:pic>
        <p:nvPicPr>
          <p:cNvPr id="7" name="Объект 5" descr="ESA50">
            <a:extLst>
              <a:ext uri="{FF2B5EF4-FFF2-40B4-BE49-F238E27FC236}">
                <a16:creationId xmlns:a16="http://schemas.microsoft.com/office/drawing/2014/main" id="{8047A88F-C5FB-13E9-05E0-045D4028A2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053" y="867650"/>
            <a:ext cx="7193903" cy="3163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55840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998A271-ED34-1780-FDC8-2010FEFBE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endParaRPr lang="en-US" sz="1400" dirty="0"/>
          </a:p>
          <a:p>
            <a:pPr marL="0" indent="0" algn="ctr">
              <a:lnSpc>
                <a:spcPct val="150000"/>
              </a:lnSpc>
              <a:buNone/>
            </a:pPr>
            <a:endParaRPr lang="en-US" sz="1400" b="1" dirty="0"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1400" b="1" dirty="0"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1400" b="1" dirty="0"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400" b="1" dirty="0">
                <a:latin typeface="Times New Roman" panose="02020603050405020304" pitchFamily="18" charset="0"/>
                <a:ea typeface="Aptos" panose="020B0004020202020204" pitchFamily="34" charset="0"/>
              </a:rPr>
              <a:t>Рис. 3. — Система автоматизированного управления электростатическим бета-спектрометром ESA-50</a:t>
            </a:r>
            <a:endParaRPr lang="en-US" sz="1400" b="1" dirty="0"/>
          </a:p>
          <a:p>
            <a:pPr marL="0" indent="0">
              <a:lnSpc>
                <a:spcPct val="150000"/>
              </a:lnSpc>
              <a:buNone/>
            </a:pPr>
            <a:endParaRPr lang="ru-RU" sz="1400" dirty="0"/>
          </a:p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51475244-692D-3993-8761-E0571AC2A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746453"/>
            <a:ext cx="3932237" cy="567301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ru-RU" dirty="0"/>
              <a:t>В центре сферической камеры размещается радиоактивный источник. К нему прикладывается положительное замедляющее напряжение </a:t>
            </a:r>
            <a:r>
              <a:rPr lang="ru-RU" b="1" dirty="0"/>
              <a:t>U</a:t>
            </a:r>
            <a:r>
              <a:rPr lang="ru-RU" dirty="0"/>
              <a:t>. В цилиндрическое зеркало попадают только электроны, энергия которых достаточна для преодоления тормозящего потенциала. Развёртка спектра выполняется изменением напряжения </a:t>
            </a:r>
            <a:r>
              <a:rPr lang="ru-RU" b="1" dirty="0"/>
              <a:t>U</a:t>
            </a:r>
            <a:r>
              <a:rPr lang="ru-RU" dirty="0"/>
              <a:t> в диапазоне от </a:t>
            </a:r>
            <a:r>
              <a:rPr lang="ru-RU" b="1" dirty="0"/>
              <a:t>0,1 до 50 </a:t>
            </a:r>
            <a:r>
              <a:rPr lang="ru-RU" b="1" dirty="0" err="1"/>
              <a:t>кВ</a:t>
            </a:r>
            <a:r>
              <a:rPr lang="ru-RU" dirty="0"/>
              <a:t>, при постоянном анализирующем напряжении </a:t>
            </a:r>
            <a:r>
              <a:rPr lang="ru-RU" b="1" dirty="0"/>
              <a:t>u</a:t>
            </a:r>
            <a:r>
              <a:rPr lang="ru-RU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ru-RU" dirty="0"/>
              <a:t>Регистрация электронов осуществляется на фокальной плоскости </a:t>
            </a:r>
            <a:r>
              <a:rPr lang="ru-RU" b="1" dirty="0"/>
              <a:t>D2</a:t>
            </a:r>
            <a:r>
              <a:rPr lang="ru-RU" dirty="0"/>
              <a:t> с помощью канального электронного умножителя </a:t>
            </a:r>
            <a:r>
              <a:rPr lang="ru-RU" b="1" dirty="0"/>
              <a:t>KBL-15RS</a:t>
            </a:r>
            <a:r>
              <a:rPr lang="ru-RU" dirty="0"/>
              <a:t>. Управление спектрометром, накопление данных и стабилизация напряжений полностью автоматизированы.</a:t>
            </a:r>
            <a:endParaRPr lang="en-US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9783C52-A34A-4506-B292-D476C46E40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768" y="746449"/>
            <a:ext cx="6036905" cy="420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136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6D8589-8F93-0370-FCDF-325286E80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776" y="429208"/>
            <a:ext cx="10515600" cy="599958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1600" dirty="0"/>
              <a:t>После термической обработки измерялись спектры </a:t>
            </a:r>
            <a:r>
              <a:rPr lang="ru-RU" sz="1600" b="1" dirty="0"/>
              <a:t>KLL </a:t>
            </a:r>
            <a:r>
              <a:rPr lang="ru-RU" sz="1600" b="1" dirty="0" err="1"/>
              <a:t>Оже</a:t>
            </a:r>
            <a:r>
              <a:rPr lang="ru-RU" sz="1600" b="1" dirty="0"/>
              <a:t>-электронов </a:t>
            </a:r>
            <a:r>
              <a:rPr lang="ru-RU" sz="1600" b="1" dirty="0" err="1"/>
              <a:t>Cr</a:t>
            </a:r>
            <a:r>
              <a:rPr lang="ru-RU" sz="1600" dirty="0"/>
              <a:t>, что позволило сравнить состояние источника до и после прогрева.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1600" dirty="0"/>
              <a:t>На первом спектре показана вся </a:t>
            </a:r>
            <a:r>
              <a:rPr lang="ru-RU" sz="1600" b="1" dirty="0"/>
              <a:t>KLL-группа </a:t>
            </a:r>
            <a:r>
              <a:rPr lang="ru-RU" sz="1600" b="1" dirty="0" err="1"/>
              <a:t>Оже</a:t>
            </a:r>
            <a:r>
              <a:rPr lang="ru-RU" sz="1600" b="1" dirty="0"/>
              <a:t>-электронов </a:t>
            </a:r>
            <a:r>
              <a:rPr lang="ru-RU" sz="1600" b="1" dirty="0" err="1"/>
              <a:t>Cr</a:t>
            </a:r>
            <a:r>
              <a:rPr lang="ru-RU" sz="1600" dirty="0"/>
              <a:t>, при распаде </a:t>
            </a:r>
            <a:r>
              <a:rPr lang="ru-RU" sz="1600" b="1" dirty="0"/>
              <a:t>⁵⁴</a:t>
            </a:r>
            <a:r>
              <a:rPr lang="ru-RU" sz="1600" b="1" dirty="0" err="1"/>
              <a:t>Mn</a:t>
            </a:r>
            <a:r>
              <a:rPr lang="ru-RU" sz="1600" b="1" dirty="0"/>
              <a:t> </a:t>
            </a:r>
            <a:r>
              <a:rPr lang="ru-RU" sz="1600" dirty="0"/>
              <a:t>через электронный захват образуется </a:t>
            </a:r>
            <a:r>
              <a:rPr lang="ru-RU" sz="1600" b="1" dirty="0"/>
              <a:t>⁵⁴</a:t>
            </a:r>
            <a:r>
              <a:rPr lang="ru-RU" sz="1600" b="1" dirty="0" err="1"/>
              <a:t>Cr</a:t>
            </a:r>
            <a:r>
              <a:rPr lang="ru-RU" sz="1600" dirty="0"/>
              <a:t>. Наиболее интенсивной является линия </a:t>
            </a:r>
            <a:r>
              <a:rPr lang="ru-RU" sz="1600" b="1" dirty="0"/>
              <a:t>KL₂L₃ (¹D₂)</a:t>
            </a:r>
            <a:r>
              <a:rPr lang="ru-RU" sz="1600" dirty="0"/>
              <a:t>. На втором спектре сравниваются состояния источника до и после прогрева. После термической обработки форма линии изменяется, что указывает на появление дополнительных сателлитных компонентов, связанных с различными химическими состояниями марганца.</a:t>
            </a:r>
            <a:endParaRPr lang="en-US" sz="16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1600" dirty="0"/>
          </a:p>
          <a:p>
            <a:pPr marL="0" indent="0" algn="just">
              <a:lnSpc>
                <a:spcPct val="150000"/>
              </a:lnSpc>
              <a:buNone/>
            </a:pP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endParaRPr lang="en-US" sz="16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Рис</a:t>
            </a:r>
            <a:r>
              <a:rPr lang="en-US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en-US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1700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a,b</a:t>
            </a:r>
            <a:r>
              <a:rPr lang="en-US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r>
              <a:rPr lang="ru-RU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Аппаратурные спектры (а) </a:t>
            </a:r>
            <a:r>
              <a:rPr lang="en-US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KLL</a:t>
            </a:r>
            <a:r>
              <a:rPr lang="ru-RU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-группы </a:t>
            </a:r>
            <a:r>
              <a:rPr lang="ru-RU" sz="1700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Оже</a:t>
            </a:r>
            <a:r>
              <a:rPr lang="ru-RU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-электронов </a:t>
            </a:r>
            <a:r>
              <a:rPr lang="en-US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 </a:t>
            </a:r>
            <a:r>
              <a:rPr lang="ru-RU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свежеприготовленного (20°С) источника и (б) доминирующего </a:t>
            </a:r>
            <a:r>
              <a:rPr lang="en-US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KL</a:t>
            </a:r>
            <a:r>
              <a:rPr lang="ru-RU" sz="1700" b="1" kern="100" baseline="-250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r>
              <a:rPr lang="ru-RU" sz="1700" b="1" kern="100" baseline="-250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ru-RU" sz="1700" b="1" dirty="0"/>
              <a:t> (¹D₂)</a:t>
            </a:r>
            <a:r>
              <a:rPr lang="ru-RU" sz="17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перехода до и после прогрева в атмосфере воздуха при температуре 300°С</a:t>
            </a:r>
            <a:endParaRPr lang="ru-RU" sz="17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ru-RU" sz="1600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F1ED118-68DD-9827-41DB-EBE87D37EB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976" y="2662358"/>
            <a:ext cx="3945100" cy="2873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C54F086-D2CA-4A57-CF2E-5A3AD5D699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426" y="2588645"/>
            <a:ext cx="4416024" cy="29475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50252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</TotalTime>
  <Words>2314</Words>
  <Application>Microsoft Office PowerPoint</Application>
  <PresentationFormat>Широкоэкранный</PresentationFormat>
  <Paragraphs>131</Paragraphs>
  <Slides>16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Aptos</vt:lpstr>
      <vt:lpstr>Aptos Display</vt:lpstr>
      <vt:lpstr>Arial</vt:lpstr>
      <vt:lpstr>Cambria Math</vt:lpstr>
      <vt:lpstr>Times New Roman</vt:lpstr>
      <vt:lpstr>Тема Office</vt:lpstr>
      <vt:lpstr>Специальное оформление</vt:lpstr>
      <vt:lpstr>Презентация PowerPoint</vt:lpstr>
      <vt:lpstr>СОДЕРЖАНИЕ </vt:lpstr>
      <vt:lpstr>Введение </vt:lpstr>
      <vt:lpstr>Презентация PowerPoint</vt:lpstr>
      <vt:lpstr>Презентация PowerPoint</vt:lpstr>
      <vt:lpstr>Экспериментальная методика  </vt:lpstr>
      <vt:lpstr>Презентация PowerPoint</vt:lpstr>
      <vt:lpstr>Презентация PowerPoint</vt:lpstr>
      <vt:lpstr>Презентация PowerPoint</vt:lpstr>
      <vt:lpstr>Обработка спектров </vt:lpstr>
      <vt:lpstr>Результаты и их обсуждение </vt:lpstr>
      <vt:lpstr>Презентация PowerPoint</vt:lpstr>
      <vt:lpstr>   Заключение </vt:lpstr>
      <vt:lpstr>Список  литературы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6</cp:revision>
  <dcterms:created xsi:type="dcterms:W3CDTF">2026-05-15T09:19:03Z</dcterms:created>
  <dcterms:modified xsi:type="dcterms:W3CDTF">2026-05-21T07:07:00Z</dcterms:modified>
</cp:coreProperties>
</file>