
<file path=[Content_Types].xml><?xml version="1.0" encoding="utf-8"?>
<Types xmlns="http://schemas.openxmlformats.org/package/2006/content-types">
  <Default Extension="fntdata" ContentType="application/x-fontdata"/>
  <Default Extension="jpeg" ContentType="image/jpeg"/>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media/image10.jpg" ContentType="image/jpeg"/>
  <Override PartName="/ppt/media/image23.jpg" ContentType="image/jpeg"/>
  <Override PartName="/ppt/media/image25.jpg" ContentType="image/jpeg"/>
  <Override PartName="/ppt/media/image26.jpg" ContentType="image/jpeg"/>
  <Override PartName="/ppt/media/image40.jpg" ContentType="image/jpeg"/>
  <Override PartName="/ppt/media/image45.jpg" ContentType="image/jpeg"/>
  <Override PartName="/ppt/media/image46.jpg" ContentType="image/jpeg"/>
  <Override PartName="/ppt/media/image47.jpg" ContentType="image/jpeg"/>
  <Override PartName="/ppt/media/image48.jpg" ContentType="image/jpeg"/>
  <Override PartName="/ppt/media/image49.jpg" ContentType="image/jpeg"/>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75" r:id="rId3"/>
    <p:sldId id="257" r:id="rId4"/>
    <p:sldId id="258" r:id="rId5"/>
    <p:sldId id="291" r:id="rId6"/>
    <p:sldId id="272" r:id="rId7"/>
    <p:sldId id="259" r:id="rId8"/>
    <p:sldId id="270" r:id="rId9"/>
    <p:sldId id="280" r:id="rId10"/>
    <p:sldId id="261" r:id="rId11"/>
    <p:sldId id="284" r:id="rId12"/>
    <p:sldId id="263" r:id="rId13"/>
    <p:sldId id="264" r:id="rId14"/>
    <p:sldId id="262" r:id="rId15"/>
    <p:sldId id="265" r:id="rId16"/>
    <p:sldId id="286" r:id="rId17"/>
    <p:sldId id="266" r:id="rId18"/>
    <p:sldId id="292" r:id="rId19"/>
    <p:sldId id="268" r:id="rId20"/>
    <p:sldId id="305" r:id="rId21"/>
    <p:sldId id="302" r:id="rId22"/>
    <p:sldId id="304" r:id="rId23"/>
    <p:sldId id="303" r:id="rId24"/>
    <p:sldId id="277" r:id="rId25"/>
    <p:sldId id="290" r:id="rId26"/>
    <p:sldId id="296" r:id="rId27"/>
    <p:sldId id="301" r:id="rId28"/>
    <p:sldId id="287" r:id="rId29"/>
    <p:sldId id="294" r:id="rId30"/>
    <p:sldId id="273" r:id="rId31"/>
    <p:sldId id="283" r:id="rId32"/>
    <p:sldId id="293" r:id="rId33"/>
    <p:sldId id="276" r:id="rId34"/>
    <p:sldId id="295" r:id="rId35"/>
    <p:sldId id="297" r:id="rId36"/>
    <p:sldId id="274" r:id="rId37"/>
    <p:sldId id="299" r:id="rId38"/>
    <p:sldId id="306" r:id="rId39"/>
    <p:sldId id="300" r:id="rId40"/>
    <p:sldId id="307" r:id="rId41"/>
    <p:sldId id="281" r:id="rId42"/>
    <p:sldId id="298" r:id="rId43"/>
  </p:sldIdLst>
  <p:sldSz cx="18288000" cy="10287000"/>
  <p:notesSz cx="6858000" cy="9144000"/>
  <p:embeddedFontLst>
    <p:embeddedFont>
      <p:font typeface="Cambria Math" panose="02040503050406030204" pitchFamily="18" charset="0"/>
      <p:regular r:id="rId44"/>
    </p:embeddedFont>
    <p:embeddedFont>
      <p:font typeface="Montserrat" panose="00000500000000000000" pitchFamily="2" charset="-52"/>
      <p:regular r:id="rId45"/>
      <p:bold r:id="rId46"/>
      <p:italic r:id="rId47"/>
      <p:boldItalic r:id="rId48"/>
    </p:embeddedFont>
    <p:embeddedFont>
      <p:font typeface="Montserrat Bold" panose="00000800000000000000" charset="-52"/>
      <p:regular r:id="rId49"/>
    </p:embeddedFont>
    <p:embeddedFont>
      <p:font typeface="Montserrat ExtraBold" panose="00000900000000000000" pitchFamily="2" charset="-52"/>
      <p:bold r:id="rId50"/>
      <p:boldItalic r:id="rId51"/>
    </p:embeddedFont>
    <p:embeddedFont>
      <p:font typeface="Montserrat Semi-Bold" panose="020B0604020202020204" charset="-52"/>
      <p:regular r:id="rId52"/>
    </p:embeddedFont>
    <p:embeddedFont>
      <p:font typeface="Montserrat Semi-Bold Bold" panose="020B0604020202020204" charset="-52"/>
      <p:regular r:id="rId5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A5B339C-DC38-6E47-5EF1-D26F580E3138}" name="Денис Чернов" initials="ДЧ" userId="d585cc538e6e0392"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Средний стиль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12C8C85-51F0-491E-9774-3900AFEF0FD7}" styleName="Светлый стиль 2 — акцент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6E25E649-3F16-4E02-A733-19D2CDBF48F0}" styleName="Средний стиль 3 — акцент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74C1A8A3-306A-4EB7-A6B1-4F7E0EB9C5D6}" styleName="Средний стиль 3 — акцент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BC89EF96-8CEA-46FF-86C4-4CE0E7609802}" styleName="Светлый стиль 3 — акцент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9718" autoAdjust="0"/>
    <p:restoredTop sz="94622" autoAdjust="0"/>
  </p:normalViewPr>
  <p:slideViewPr>
    <p:cSldViewPr>
      <p:cViewPr varScale="1">
        <p:scale>
          <a:sx n="53" d="100"/>
          <a:sy n="53" d="100"/>
        </p:scale>
        <p:origin x="998" y="29"/>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4.fntdata"/><Relationship Id="rId50" Type="http://schemas.openxmlformats.org/officeDocument/2006/relationships/font" Target="fonts/font7.fntdata"/><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2.fntdata"/><Relationship Id="rId53" Type="http://schemas.openxmlformats.org/officeDocument/2006/relationships/font" Target="fonts/font10.fntdata"/><Relationship Id="rId58" Type="http://schemas.microsoft.com/office/2018/10/relationships/authors" Target="author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5.fntdata"/><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font" Target="fonts/font8.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3.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6.fntdata"/><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1.fntdata"/><Relationship Id="rId52" Type="http://schemas.openxmlformats.org/officeDocument/2006/relationships/font" Target="fonts/font9.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5/28/2026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5/28/2026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5/28/2026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5/28/2026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5/28/2026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5/28/2026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5/28/2026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5/28/2026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5/28/2026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5/28/2026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5/28/2026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5/28/2026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png"/><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g"/><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png"/><Relationship Id="rId1" Type="http://schemas.openxmlformats.org/officeDocument/2006/relationships/slideLayout" Target="../slideLayouts/slideLayout7.xml"/><Relationship Id="rId4" Type="http://schemas.openxmlformats.org/officeDocument/2006/relationships/image" Target="../media/image37.jpeg"/></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45.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47.jp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80.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812" b="7812"/>
          <a:stretch>
            <a:fillRect/>
          </a:stretch>
        </p:blipFill>
        <p:spPr>
          <a:xfrm>
            <a:off x="0" y="56320"/>
            <a:ext cx="18288000" cy="10287000"/>
          </a:xfrm>
          <a:prstGeom prst="rect">
            <a:avLst/>
          </a:prstGeom>
        </p:spPr>
      </p:pic>
      <p:grpSp>
        <p:nvGrpSpPr>
          <p:cNvPr id="3" name="Group 3"/>
          <p:cNvGrpSpPr/>
          <p:nvPr/>
        </p:nvGrpSpPr>
        <p:grpSpPr>
          <a:xfrm>
            <a:off x="-998121" y="6786976"/>
            <a:ext cx="4498144" cy="4498144"/>
            <a:chOff x="0" y="0"/>
            <a:chExt cx="6350000" cy="6350000"/>
          </a:xfrm>
        </p:grpSpPr>
        <p:sp>
          <p:nvSpPr>
            <p:cNvPr id="4" name="Freeform 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D3447"/>
            </a:solidFill>
          </p:spPr>
          <p:txBody>
            <a:bodyPr/>
            <a:lstStyle/>
            <a:p>
              <a:endParaRPr lang="ru-RU"/>
            </a:p>
          </p:txBody>
        </p:sp>
      </p:grpSp>
      <p:grpSp>
        <p:nvGrpSpPr>
          <p:cNvPr id="5" name="Group 5"/>
          <p:cNvGrpSpPr/>
          <p:nvPr/>
        </p:nvGrpSpPr>
        <p:grpSpPr>
          <a:xfrm>
            <a:off x="16400997" y="-579074"/>
            <a:ext cx="2529631" cy="2529631"/>
            <a:chOff x="0" y="0"/>
            <a:chExt cx="6350000" cy="6350000"/>
          </a:xfrm>
        </p:grpSpPr>
        <p:sp>
          <p:nvSpPr>
            <p:cNvPr id="6" name="Freeform 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D3447"/>
            </a:solidFill>
          </p:spPr>
          <p:txBody>
            <a:bodyPr/>
            <a:lstStyle/>
            <a:p>
              <a:endParaRPr lang="ru-RU"/>
            </a:p>
          </p:txBody>
        </p:sp>
      </p:grpSp>
      <p:grpSp>
        <p:nvGrpSpPr>
          <p:cNvPr id="7" name="Group 7"/>
          <p:cNvGrpSpPr/>
          <p:nvPr/>
        </p:nvGrpSpPr>
        <p:grpSpPr>
          <a:xfrm>
            <a:off x="362833" y="-1931284"/>
            <a:ext cx="3608656" cy="3608656"/>
            <a:chOff x="0" y="0"/>
            <a:chExt cx="6350000" cy="6350000"/>
          </a:xfrm>
        </p:grpSpPr>
        <p:sp>
          <p:nvSpPr>
            <p:cNvPr id="8" name="Freeform 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D230"/>
            </a:solidFill>
          </p:spPr>
          <p:txBody>
            <a:bodyPr/>
            <a:lstStyle/>
            <a:p>
              <a:endParaRPr lang="ru-RU"/>
            </a:p>
          </p:txBody>
        </p:sp>
      </p:grpSp>
      <p:grpSp>
        <p:nvGrpSpPr>
          <p:cNvPr id="9" name="Group 9"/>
          <p:cNvGrpSpPr/>
          <p:nvPr/>
        </p:nvGrpSpPr>
        <p:grpSpPr>
          <a:xfrm>
            <a:off x="15294933" y="7427174"/>
            <a:ext cx="2656632" cy="2656632"/>
            <a:chOff x="0" y="0"/>
            <a:chExt cx="6350000" cy="6350000"/>
          </a:xfrm>
        </p:grpSpPr>
        <p:sp>
          <p:nvSpPr>
            <p:cNvPr id="10" name="Freeform 1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D230"/>
            </a:solidFill>
          </p:spPr>
          <p:txBody>
            <a:bodyPr/>
            <a:lstStyle/>
            <a:p>
              <a:endParaRPr lang="ru-RU"/>
            </a:p>
          </p:txBody>
        </p:sp>
      </p:grpSp>
      <p:grpSp>
        <p:nvGrpSpPr>
          <p:cNvPr id="11" name="Group 11"/>
          <p:cNvGrpSpPr/>
          <p:nvPr/>
        </p:nvGrpSpPr>
        <p:grpSpPr>
          <a:xfrm>
            <a:off x="15898187" y="944937"/>
            <a:ext cx="1005621" cy="1005621"/>
            <a:chOff x="0" y="0"/>
            <a:chExt cx="6350000" cy="6350000"/>
          </a:xfrm>
        </p:grpSpPr>
        <p:sp>
          <p:nvSpPr>
            <p:cNvPr id="12" name="Freeform 1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D230"/>
            </a:solidFill>
          </p:spPr>
          <p:txBody>
            <a:bodyPr/>
            <a:lstStyle/>
            <a:p>
              <a:endParaRPr lang="ru-RU"/>
            </a:p>
          </p:txBody>
        </p:sp>
      </p:grpSp>
      <p:sp>
        <p:nvSpPr>
          <p:cNvPr id="13" name="TextBox 13"/>
          <p:cNvSpPr txBox="1"/>
          <p:nvPr/>
        </p:nvSpPr>
        <p:spPr>
          <a:xfrm>
            <a:off x="2300610" y="2413467"/>
            <a:ext cx="13686780" cy="820738"/>
          </a:xfrm>
          <a:prstGeom prst="rect">
            <a:avLst/>
          </a:prstGeom>
        </p:spPr>
        <p:txBody>
          <a:bodyPr lIns="0" tIns="0" rIns="0" bIns="0" rtlCol="0" anchor="t">
            <a:spAutoFit/>
          </a:bodyPr>
          <a:lstStyle/>
          <a:p>
            <a:pPr algn="ctr">
              <a:lnSpc>
                <a:spcPts val="2944"/>
              </a:lnSpc>
            </a:pPr>
            <a:r>
              <a:rPr lang="en-US" sz="3099" dirty="0" err="1">
                <a:solidFill>
                  <a:srgbClr val="100F0D"/>
                </a:solidFill>
                <a:latin typeface="Montserrat Semi-Bold"/>
              </a:rPr>
              <a:t>Кафедра</a:t>
            </a:r>
            <a:r>
              <a:rPr lang="en-US" sz="3099" dirty="0">
                <a:solidFill>
                  <a:srgbClr val="100F0D"/>
                </a:solidFill>
                <a:latin typeface="Montserrat Semi-Bold"/>
              </a:rPr>
              <a:t> </a:t>
            </a:r>
            <a:r>
              <a:rPr lang="en-US" sz="3099" dirty="0" err="1">
                <a:solidFill>
                  <a:srgbClr val="100F0D"/>
                </a:solidFill>
                <a:latin typeface="Montserrat Semi-Bold"/>
              </a:rPr>
              <a:t>экспериментальных</a:t>
            </a:r>
            <a:r>
              <a:rPr lang="en-US" sz="3099" dirty="0">
                <a:solidFill>
                  <a:srgbClr val="100F0D"/>
                </a:solidFill>
                <a:latin typeface="Montserrat Semi-Bold"/>
              </a:rPr>
              <a:t> </a:t>
            </a:r>
            <a:r>
              <a:rPr lang="en-US" sz="3099" dirty="0" err="1">
                <a:solidFill>
                  <a:srgbClr val="100F0D"/>
                </a:solidFill>
                <a:latin typeface="Montserrat Semi-Bold"/>
              </a:rPr>
              <a:t>методов</a:t>
            </a:r>
            <a:r>
              <a:rPr lang="en-US" sz="3099" dirty="0">
                <a:solidFill>
                  <a:srgbClr val="100F0D"/>
                </a:solidFill>
                <a:latin typeface="Montserrat Semi-Bold"/>
              </a:rPr>
              <a:t> </a:t>
            </a:r>
            <a:r>
              <a:rPr lang="en-US" sz="3099" dirty="0" err="1">
                <a:solidFill>
                  <a:srgbClr val="100F0D"/>
                </a:solidFill>
                <a:latin typeface="Montserrat Semi-Bold"/>
              </a:rPr>
              <a:t>ядерной</a:t>
            </a:r>
            <a:r>
              <a:rPr lang="en-US" sz="3099" dirty="0">
                <a:solidFill>
                  <a:srgbClr val="100F0D"/>
                </a:solidFill>
                <a:latin typeface="Montserrat Semi-Bold"/>
              </a:rPr>
              <a:t> </a:t>
            </a:r>
            <a:r>
              <a:rPr lang="en-US" sz="3099" dirty="0" err="1">
                <a:solidFill>
                  <a:srgbClr val="100F0D"/>
                </a:solidFill>
                <a:latin typeface="Montserrat Semi-Bold"/>
              </a:rPr>
              <a:t>физики</a:t>
            </a:r>
            <a:r>
              <a:rPr lang="ru-RU" sz="3099" dirty="0">
                <a:solidFill>
                  <a:srgbClr val="100F0D"/>
                </a:solidFill>
                <a:latin typeface="Montserrat Semi-Bold"/>
              </a:rPr>
              <a:t> №11</a:t>
            </a:r>
            <a:endParaRPr lang="en-US" sz="3099" dirty="0">
              <a:solidFill>
                <a:srgbClr val="100F0D"/>
              </a:solidFill>
              <a:latin typeface="Montserrat Semi-Bold"/>
            </a:endParaRPr>
          </a:p>
          <a:p>
            <a:pPr algn="ctr">
              <a:lnSpc>
                <a:spcPts val="3509"/>
              </a:lnSpc>
            </a:pPr>
            <a:endParaRPr lang="en-US" sz="3099" dirty="0">
              <a:solidFill>
                <a:srgbClr val="100F0D"/>
              </a:solidFill>
              <a:latin typeface="Montserrat Semi-Bold"/>
            </a:endParaRPr>
          </a:p>
        </p:txBody>
      </p:sp>
      <p:sp>
        <p:nvSpPr>
          <p:cNvPr id="14" name="TextBox 14"/>
          <p:cNvSpPr txBox="1"/>
          <p:nvPr/>
        </p:nvSpPr>
        <p:spPr>
          <a:xfrm>
            <a:off x="3087685" y="6786976"/>
            <a:ext cx="12590525" cy="1310359"/>
          </a:xfrm>
          <a:prstGeom prst="rect">
            <a:avLst/>
          </a:prstGeom>
        </p:spPr>
        <p:txBody>
          <a:bodyPr wrap="square" lIns="0" tIns="0" rIns="0" bIns="0" rtlCol="0" anchor="t">
            <a:spAutoFit/>
          </a:bodyPr>
          <a:lstStyle/>
          <a:p>
            <a:pPr algn="ctr">
              <a:lnSpc>
                <a:spcPts val="3519"/>
              </a:lnSpc>
            </a:pPr>
            <a:r>
              <a:rPr lang="en-US" sz="2400" dirty="0" err="1">
                <a:solidFill>
                  <a:srgbClr val="100F0D"/>
                </a:solidFill>
                <a:latin typeface="Montserrat"/>
              </a:rPr>
              <a:t>Выполнил</a:t>
            </a:r>
            <a:r>
              <a:rPr lang="en-US" sz="2400" dirty="0">
                <a:solidFill>
                  <a:srgbClr val="100F0D"/>
                </a:solidFill>
                <a:latin typeface="Montserrat"/>
              </a:rPr>
              <a:t> </a:t>
            </a:r>
            <a:r>
              <a:rPr lang="en-US" sz="2400" dirty="0" err="1">
                <a:solidFill>
                  <a:srgbClr val="100F0D"/>
                </a:solidFill>
                <a:latin typeface="Montserrat"/>
              </a:rPr>
              <a:t>студент</a:t>
            </a:r>
            <a:r>
              <a:rPr lang="en-US" sz="2400" dirty="0">
                <a:solidFill>
                  <a:srgbClr val="100F0D"/>
                </a:solidFill>
                <a:latin typeface="Montserrat"/>
              </a:rPr>
              <a:t> </a:t>
            </a:r>
            <a:r>
              <a:rPr lang="en-US" sz="2400" dirty="0" err="1">
                <a:solidFill>
                  <a:srgbClr val="100F0D"/>
                </a:solidFill>
                <a:latin typeface="Montserrat"/>
              </a:rPr>
              <a:t>группы</a:t>
            </a:r>
            <a:r>
              <a:rPr lang="en-US" sz="2400" dirty="0">
                <a:solidFill>
                  <a:srgbClr val="100F0D"/>
                </a:solidFill>
                <a:latin typeface="Montserrat"/>
              </a:rPr>
              <a:t> </a:t>
            </a:r>
            <a:r>
              <a:rPr lang="ru-RU" sz="2400" dirty="0">
                <a:solidFill>
                  <a:srgbClr val="100F0D"/>
                </a:solidFill>
                <a:latin typeface="Montserrat"/>
              </a:rPr>
              <a:t>А23</a:t>
            </a:r>
            <a:r>
              <a:rPr lang="en-US" sz="2400" dirty="0">
                <a:solidFill>
                  <a:srgbClr val="100F0D"/>
                </a:solidFill>
                <a:latin typeface="Montserrat"/>
              </a:rPr>
              <a:t>-10</a:t>
            </a:r>
            <a:r>
              <a:rPr lang="ru-RU" sz="2400" dirty="0">
                <a:solidFill>
                  <a:srgbClr val="100F0D"/>
                </a:solidFill>
                <a:latin typeface="Montserrat"/>
              </a:rPr>
              <a:t>1</a:t>
            </a:r>
            <a:r>
              <a:rPr lang="en-US" sz="2400" dirty="0">
                <a:solidFill>
                  <a:srgbClr val="100F0D"/>
                </a:solidFill>
                <a:latin typeface="Montserrat"/>
              </a:rPr>
              <a:t>: Чернов Денис </a:t>
            </a:r>
            <a:r>
              <a:rPr lang="en-US" sz="2400" dirty="0" err="1">
                <a:solidFill>
                  <a:srgbClr val="100F0D"/>
                </a:solidFill>
                <a:latin typeface="Montserrat"/>
              </a:rPr>
              <a:t>Олегович</a:t>
            </a:r>
            <a:r>
              <a:rPr lang="en-US" sz="2400" dirty="0">
                <a:solidFill>
                  <a:srgbClr val="100F0D"/>
                </a:solidFill>
                <a:latin typeface="Montserrat"/>
              </a:rPr>
              <a:t> </a:t>
            </a:r>
          </a:p>
          <a:p>
            <a:pPr algn="ctr">
              <a:lnSpc>
                <a:spcPts val="3519"/>
              </a:lnSpc>
            </a:pPr>
            <a:endParaRPr lang="en-US" sz="2400" dirty="0">
              <a:solidFill>
                <a:srgbClr val="100F0D"/>
              </a:solidFill>
              <a:latin typeface="Montserrat"/>
            </a:endParaRPr>
          </a:p>
          <a:p>
            <a:pPr algn="ctr">
              <a:lnSpc>
                <a:spcPts val="3519"/>
              </a:lnSpc>
            </a:pPr>
            <a:r>
              <a:rPr lang="en-US" sz="2400" dirty="0" err="1">
                <a:solidFill>
                  <a:srgbClr val="100F0D"/>
                </a:solidFill>
                <a:latin typeface="Montserrat"/>
              </a:rPr>
              <a:t>Научный</a:t>
            </a:r>
            <a:r>
              <a:rPr lang="en-US" sz="2400" dirty="0">
                <a:solidFill>
                  <a:srgbClr val="100F0D"/>
                </a:solidFill>
                <a:latin typeface="Montserrat"/>
              </a:rPr>
              <a:t> </a:t>
            </a:r>
            <a:r>
              <a:rPr lang="en-US" sz="2400" dirty="0" err="1">
                <a:solidFill>
                  <a:srgbClr val="100F0D"/>
                </a:solidFill>
                <a:latin typeface="Montserrat"/>
              </a:rPr>
              <a:t>руководитель</a:t>
            </a:r>
            <a:r>
              <a:rPr lang="en-US" sz="2400" dirty="0">
                <a:solidFill>
                  <a:srgbClr val="100F0D"/>
                </a:solidFill>
                <a:latin typeface="Montserrat"/>
              </a:rPr>
              <a:t>:</a:t>
            </a:r>
            <a:r>
              <a:rPr lang="ru-RU" sz="2400" dirty="0">
                <a:solidFill>
                  <a:srgbClr val="100F0D"/>
                </a:solidFill>
                <a:latin typeface="Montserrat"/>
              </a:rPr>
              <a:t> </a:t>
            </a:r>
            <a:r>
              <a:rPr lang="en-US" sz="2400" dirty="0">
                <a:solidFill>
                  <a:srgbClr val="100F0D"/>
                </a:solidFill>
                <a:latin typeface="Montserrat"/>
              </a:rPr>
              <a:t>д.ф.-</a:t>
            </a:r>
            <a:r>
              <a:rPr lang="en-US" sz="2400" dirty="0" err="1">
                <a:solidFill>
                  <a:srgbClr val="100F0D"/>
                </a:solidFill>
                <a:latin typeface="Montserrat"/>
              </a:rPr>
              <a:t>м.н</a:t>
            </a:r>
            <a:r>
              <a:rPr lang="en-US" sz="2400" dirty="0">
                <a:solidFill>
                  <a:srgbClr val="100F0D"/>
                </a:solidFill>
                <a:latin typeface="Montserrat"/>
              </a:rPr>
              <a:t>., </a:t>
            </a:r>
            <a:r>
              <a:rPr lang="en-US" sz="2400" dirty="0" err="1">
                <a:solidFill>
                  <a:srgbClr val="100F0D"/>
                </a:solidFill>
                <a:latin typeface="Montserrat"/>
              </a:rPr>
              <a:t>профессор</a:t>
            </a:r>
            <a:r>
              <a:rPr lang="en-US" sz="2400" dirty="0">
                <a:solidFill>
                  <a:srgbClr val="100F0D"/>
                </a:solidFill>
                <a:latin typeface="Montserrat"/>
              </a:rPr>
              <a:t>, </a:t>
            </a:r>
            <a:r>
              <a:rPr lang="ru-RU" sz="2400" dirty="0">
                <a:solidFill>
                  <a:srgbClr val="100F0D"/>
                </a:solidFill>
                <a:latin typeface="Montserrat"/>
              </a:rPr>
              <a:t>Салахутдинов </a:t>
            </a:r>
            <a:r>
              <a:rPr lang="ru-RU" sz="2400" dirty="0" err="1">
                <a:solidFill>
                  <a:srgbClr val="100F0D"/>
                </a:solidFill>
                <a:latin typeface="Montserrat"/>
              </a:rPr>
              <a:t>Гаяр</a:t>
            </a:r>
            <a:r>
              <a:rPr lang="ru-RU" sz="2400" dirty="0">
                <a:solidFill>
                  <a:srgbClr val="100F0D"/>
                </a:solidFill>
                <a:latin typeface="Montserrat"/>
              </a:rPr>
              <a:t> </a:t>
            </a:r>
            <a:r>
              <a:rPr lang="ru-RU" sz="2400" dirty="0" err="1">
                <a:solidFill>
                  <a:srgbClr val="100F0D"/>
                </a:solidFill>
                <a:latin typeface="Montserrat"/>
              </a:rPr>
              <a:t>Харисович</a:t>
            </a:r>
            <a:endParaRPr lang="en-US" sz="2199" dirty="0">
              <a:solidFill>
                <a:srgbClr val="100F0D"/>
              </a:solidFill>
              <a:latin typeface="Montserrat"/>
            </a:endParaRPr>
          </a:p>
        </p:txBody>
      </p:sp>
      <p:sp>
        <p:nvSpPr>
          <p:cNvPr id="15" name="TextBox 15"/>
          <p:cNvSpPr txBox="1"/>
          <p:nvPr/>
        </p:nvSpPr>
        <p:spPr>
          <a:xfrm>
            <a:off x="2167161" y="665537"/>
            <a:ext cx="13953679" cy="625474"/>
          </a:xfrm>
          <a:prstGeom prst="rect">
            <a:avLst/>
          </a:prstGeom>
        </p:spPr>
        <p:txBody>
          <a:bodyPr lIns="0" tIns="0" rIns="0" bIns="0" rtlCol="0" anchor="t">
            <a:spAutoFit/>
          </a:bodyPr>
          <a:lstStyle/>
          <a:p>
            <a:pPr algn="ctr">
              <a:lnSpc>
                <a:spcPts val="2469"/>
              </a:lnSpc>
            </a:pPr>
            <a:r>
              <a:rPr lang="en-US" sz="2599">
                <a:solidFill>
                  <a:srgbClr val="100F0D"/>
                </a:solidFill>
                <a:latin typeface="Montserrat Semi-Bold Bold"/>
              </a:rPr>
              <a:t>НАЦИОНАЛЬНЫЙ ИССЛЕДОВАТЕЛЬСКИЙ ЯДЕРНЫЙ УНИВЕРСИТЕТ «МИФИ»</a:t>
            </a:r>
          </a:p>
          <a:p>
            <a:pPr algn="ctr">
              <a:lnSpc>
                <a:spcPts val="2469"/>
              </a:lnSpc>
            </a:pPr>
            <a:endParaRPr lang="en-US" sz="2599">
              <a:solidFill>
                <a:srgbClr val="100F0D"/>
              </a:solidFill>
              <a:latin typeface="Montserrat Semi-Bold Bold"/>
            </a:endParaRPr>
          </a:p>
        </p:txBody>
      </p:sp>
      <p:sp>
        <p:nvSpPr>
          <p:cNvPr id="16" name="TextBox 16"/>
          <p:cNvSpPr txBox="1"/>
          <p:nvPr/>
        </p:nvSpPr>
        <p:spPr>
          <a:xfrm>
            <a:off x="1478491" y="3893057"/>
            <a:ext cx="15670113" cy="2412840"/>
          </a:xfrm>
          <a:prstGeom prst="rect">
            <a:avLst/>
          </a:prstGeom>
        </p:spPr>
        <p:txBody>
          <a:bodyPr lIns="0" tIns="0" rIns="0" bIns="0" rtlCol="0" anchor="t">
            <a:spAutoFit/>
          </a:bodyPr>
          <a:lstStyle/>
          <a:p>
            <a:pPr algn="ctr">
              <a:lnSpc>
                <a:spcPts val="4817"/>
              </a:lnSpc>
            </a:pPr>
            <a:endParaRPr dirty="0"/>
          </a:p>
          <a:p>
            <a:pPr algn="ctr">
              <a:lnSpc>
                <a:spcPts val="4817"/>
              </a:lnSpc>
            </a:pPr>
            <a:r>
              <a:rPr lang="en-US" sz="3299" dirty="0">
                <a:solidFill>
                  <a:srgbClr val="100F0D"/>
                </a:solidFill>
                <a:latin typeface="Montserrat Semi-Bold Bold"/>
              </a:rPr>
              <a:t> </a:t>
            </a:r>
            <a:r>
              <a:rPr lang="en-US" sz="3299" dirty="0">
                <a:solidFill>
                  <a:srgbClr val="100F0D"/>
                </a:solidFill>
                <a:latin typeface="Montserrat Semi-Bold" panose="020B0604020202020204" charset="-52"/>
              </a:rPr>
              <a:t>«</a:t>
            </a:r>
            <a:r>
              <a:rPr kumimoji="0" lang="ru-RU" sz="3600" b="0" i="0" u="none" strike="noStrike" kern="1200" cap="none" spc="0" normalizeH="0" baseline="0" noProof="0" dirty="0">
                <a:ln>
                  <a:noFill/>
                </a:ln>
                <a:solidFill>
                  <a:prstClr val="black"/>
                </a:solidFill>
                <a:effectLst/>
                <a:uLnTx/>
                <a:uFillTx/>
                <a:latin typeface="Montserrat Semi-Bold" panose="020B0604020202020204" charset="-52"/>
              </a:rPr>
              <a:t>Моделирование и анализ взаимодействий нейтрино в детекторе </a:t>
            </a:r>
            <a:r>
              <a:rPr kumimoji="0" lang="ru-RU" sz="3600" b="0" i="0" u="none" strike="noStrike" kern="1200" cap="none" spc="0" normalizeH="0" baseline="0" noProof="0" dirty="0" err="1">
                <a:ln>
                  <a:noFill/>
                </a:ln>
                <a:solidFill>
                  <a:prstClr val="black"/>
                </a:solidFill>
                <a:effectLst/>
                <a:uLnTx/>
                <a:uFillTx/>
                <a:latin typeface="Montserrat Semi-Bold" panose="020B0604020202020204" charset="-52"/>
              </a:rPr>
              <a:t>SuperFG</a:t>
            </a:r>
            <a:r>
              <a:rPr kumimoji="0" lang="en-US" sz="3600" b="0" i="0" u="none" strike="noStrike" kern="1200" cap="none" spc="0" normalizeH="0" baseline="0" noProof="0" dirty="0">
                <a:ln>
                  <a:noFill/>
                </a:ln>
                <a:solidFill>
                  <a:prstClr val="black"/>
                </a:solidFill>
                <a:effectLst/>
                <a:uLnTx/>
                <a:uFillTx/>
                <a:latin typeface="Montserrat Semi-Bold" panose="020B0604020202020204" charset="-52"/>
              </a:rPr>
              <a:t>D</a:t>
            </a:r>
            <a:r>
              <a:rPr lang="en-US" sz="3299" dirty="0">
                <a:solidFill>
                  <a:srgbClr val="100F0D"/>
                </a:solidFill>
                <a:latin typeface="Montserrat Semi-Bold" panose="020B0604020202020204" charset="-52"/>
              </a:rPr>
              <a:t>»</a:t>
            </a:r>
          </a:p>
          <a:p>
            <a:pPr algn="ctr">
              <a:lnSpc>
                <a:spcPts val="4817"/>
              </a:lnSpc>
            </a:pPr>
            <a:endParaRPr lang="en-US" sz="3299" dirty="0">
              <a:solidFill>
                <a:srgbClr val="100F0D"/>
              </a:solidFill>
              <a:latin typeface="Montserrat Semi-Bold Bold"/>
            </a:endParaRPr>
          </a:p>
        </p:txBody>
      </p:sp>
      <p:pic>
        <p:nvPicPr>
          <p:cNvPr id="18" name="Рисунок 17">
            <a:extLst>
              <a:ext uri="{FF2B5EF4-FFF2-40B4-BE49-F238E27FC236}">
                <a16:creationId xmlns:a16="http://schemas.microsoft.com/office/drawing/2014/main" id="{3E536902-2E2B-E51C-3E75-82FB91EB28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194" y="6631291"/>
            <a:ext cx="3743294" cy="3743292"/>
          </a:xfrm>
          <a:prstGeom prst="rect">
            <a:avLst/>
          </a:prstGeom>
        </p:spPr>
      </p:pic>
      <p:pic>
        <p:nvPicPr>
          <p:cNvPr id="20" name="Рисунок 19">
            <a:extLst>
              <a:ext uri="{FF2B5EF4-FFF2-40B4-BE49-F238E27FC236}">
                <a16:creationId xmlns:a16="http://schemas.microsoft.com/office/drawing/2014/main" id="{386E7130-2536-029A-C31E-F963324071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530254" y="7662495"/>
            <a:ext cx="2185990" cy="218599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CF7"/>
        </a:solidFill>
        <a:effectLst/>
      </p:bgPr>
    </p:bg>
    <p:spTree>
      <p:nvGrpSpPr>
        <p:cNvPr id="1" name=""/>
        <p:cNvGrpSpPr/>
        <p:nvPr/>
      </p:nvGrpSpPr>
      <p:grpSpPr>
        <a:xfrm>
          <a:off x="0" y="0"/>
          <a:ext cx="0" cy="0"/>
          <a:chOff x="0" y="0"/>
          <a:chExt cx="0" cy="0"/>
        </a:xfrm>
      </p:grpSpPr>
      <p:grpSp>
        <p:nvGrpSpPr>
          <p:cNvPr id="12" name="Group 8">
            <a:extLst>
              <a:ext uri="{FF2B5EF4-FFF2-40B4-BE49-F238E27FC236}">
                <a16:creationId xmlns:a16="http://schemas.microsoft.com/office/drawing/2014/main" id="{872A9A31-D2AF-F96A-062A-99B31BCBD685}"/>
              </a:ext>
            </a:extLst>
          </p:cNvPr>
          <p:cNvGrpSpPr/>
          <p:nvPr/>
        </p:nvGrpSpPr>
        <p:grpSpPr>
          <a:xfrm>
            <a:off x="304799" y="2095501"/>
            <a:ext cx="17804131" cy="4800600"/>
            <a:chOff x="0" y="0"/>
            <a:chExt cx="3105914" cy="1411107"/>
          </a:xfrm>
        </p:grpSpPr>
        <p:sp>
          <p:nvSpPr>
            <p:cNvPr id="13" name="Freeform 9">
              <a:extLst>
                <a:ext uri="{FF2B5EF4-FFF2-40B4-BE49-F238E27FC236}">
                  <a16:creationId xmlns:a16="http://schemas.microsoft.com/office/drawing/2014/main" id="{565D9862-1B34-43B6-2831-170CCAB6D07B}"/>
                </a:ext>
              </a:extLst>
            </p:cNvPr>
            <p:cNvSpPr/>
            <p:nvPr/>
          </p:nvSpPr>
          <p:spPr>
            <a:xfrm>
              <a:off x="0" y="0"/>
              <a:ext cx="3105914" cy="1411107"/>
            </a:xfrm>
            <a:custGeom>
              <a:avLst/>
              <a:gdLst/>
              <a:ahLst/>
              <a:cxnLst/>
              <a:rect l="l" t="t" r="r" b="b"/>
              <a:pathLst>
                <a:path w="3105914" h="1411107">
                  <a:moveTo>
                    <a:pt x="0" y="0"/>
                  </a:moveTo>
                  <a:lnTo>
                    <a:pt x="3105914" y="0"/>
                  </a:lnTo>
                  <a:lnTo>
                    <a:pt x="3105914" y="1411107"/>
                  </a:lnTo>
                  <a:lnTo>
                    <a:pt x="0" y="1411107"/>
                  </a:lnTo>
                  <a:close/>
                </a:path>
              </a:pathLst>
            </a:custGeom>
            <a:gradFill rotWithShape="1">
              <a:gsLst>
                <a:gs pos="0">
                  <a:srgbClr val="5DE0E6">
                    <a:alpha val="47000"/>
                  </a:srgbClr>
                </a:gs>
                <a:gs pos="100000">
                  <a:srgbClr val="004AAD">
                    <a:alpha val="47000"/>
                  </a:srgbClr>
                </a:gs>
              </a:gsLst>
              <a:lin ang="0"/>
            </a:gradFill>
          </p:spPr>
          <p:txBody>
            <a:bodyPr/>
            <a:lstStyle/>
            <a:p>
              <a:endParaRPr lang="ru-RU"/>
            </a:p>
          </p:txBody>
        </p:sp>
        <p:sp>
          <p:nvSpPr>
            <p:cNvPr id="14" name="TextBox 10">
              <a:extLst>
                <a:ext uri="{FF2B5EF4-FFF2-40B4-BE49-F238E27FC236}">
                  <a16:creationId xmlns:a16="http://schemas.microsoft.com/office/drawing/2014/main" id="{8EE392BF-90BD-77FD-DA5F-367C9825E478}"/>
                </a:ext>
              </a:extLst>
            </p:cNvPr>
            <p:cNvSpPr txBox="1"/>
            <p:nvPr/>
          </p:nvSpPr>
          <p:spPr>
            <a:xfrm>
              <a:off x="0" y="-28575"/>
              <a:ext cx="812800" cy="841375"/>
            </a:xfrm>
            <a:prstGeom prst="rect">
              <a:avLst/>
            </a:prstGeom>
          </p:spPr>
          <p:txBody>
            <a:bodyPr lIns="47351" tIns="47351" rIns="47351" bIns="47351" rtlCol="0" anchor="ctr"/>
            <a:lstStyle/>
            <a:p>
              <a:pPr algn="ctr">
                <a:lnSpc>
                  <a:spcPts val="2479"/>
                </a:lnSpc>
              </a:pPr>
              <a:endParaRPr/>
            </a:p>
          </p:txBody>
        </p:sp>
      </p:grpSp>
      <p:grpSp>
        <p:nvGrpSpPr>
          <p:cNvPr id="2" name="Group 2"/>
          <p:cNvGrpSpPr/>
          <p:nvPr/>
        </p:nvGrpSpPr>
        <p:grpSpPr>
          <a:xfrm>
            <a:off x="-935197" y="-1585565"/>
            <a:ext cx="3171130" cy="3171130"/>
            <a:chOff x="0" y="0"/>
            <a:chExt cx="6350000" cy="6350000"/>
          </a:xfrm>
        </p:grpSpPr>
        <p:sp>
          <p:nvSpPr>
            <p:cNvPr id="3" name="Freeform 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D3447"/>
            </a:solidFill>
          </p:spPr>
          <p:txBody>
            <a:bodyPr/>
            <a:lstStyle/>
            <a:p>
              <a:endParaRPr lang="ru-RU"/>
            </a:p>
          </p:txBody>
        </p:sp>
      </p:grpSp>
      <p:grpSp>
        <p:nvGrpSpPr>
          <p:cNvPr id="4" name="Group 4"/>
          <p:cNvGrpSpPr/>
          <p:nvPr/>
        </p:nvGrpSpPr>
        <p:grpSpPr>
          <a:xfrm>
            <a:off x="17065225" y="8963874"/>
            <a:ext cx="2094407" cy="2094407"/>
            <a:chOff x="0" y="0"/>
            <a:chExt cx="6350000" cy="6350000"/>
          </a:xfrm>
        </p:grpSpPr>
        <p:sp>
          <p:nvSpPr>
            <p:cNvPr id="5" name="Freeform 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D230"/>
            </a:solidFill>
          </p:spPr>
          <p:txBody>
            <a:bodyPr/>
            <a:lstStyle/>
            <a:p>
              <a:endParaRPr lang="ru-RU"/>
            </a:p>
          </p:txBody>
        </p:sp>
      </p:grpSp>
      <p:sp>
        <p:nvSpPr>
          <p:cNvPr id="6" name="Freeform 6"/>
          <p:cNvSpPr/>
          <p:nvPr/>
        </p:nvSpPr>
        <p:spPr>
          <a:xfrm>
            <a:off x="650368" y="2359516"/>
            <a:ext cx="3535597" cy="4245738"/>
          </a:xfrm>
          <a:custGeom>
            <a:avLst/>
            <a:gdLst/>
            <a:ahLst/>
            <a:cxnLst/>
            <a:rect l="l" t="t" r="r" b="b"/>
            <a:pathLst>
              <a:path w="3535597" h="4245738">
                <a:moveTo>
                  <a:pt x="0" y="0"/>
                </a:moveTo>
                <a:lnTo>
                  <a:pt x="3535597" y="0"/>
                </a:lnTo>
                <a:lnTo>
                  <a:pt x="3535597" y="4245738"/>
                </a:lnTo>
                <a:lnTo>
                  <a:pt x="0" y="4245738"/>
                </a:lnTo>
                <a:lnTo>
                  <a:pt x="0" y="0"/>
                </a:lnTo>
                <a:close/>
              </a:path>
            </a:pathLst>
          </a:custGeom>
          <a:blipFill>
            <a:blip r:embed="rId2"/>
            <a:stretch>
              <a:fillRect/>
            </a:stretch>
          </a:blipFill>
        </p:spPr>
        <p:txBody>
          <a:bodyPr/>
          <a:lstStyle/>
          <a:p>
            <a:endParaRPr lang="ru-RU"/>
          </a:p>
        </p:txBody>
      </p:sp>
      <p:sp>
        <p:nvSpPr>
          <p:cNvPr id="7" name="Freeform 7"/>
          <p:cNvSpPr/>
          <p:nvPr/>
        </p:nvSpPr>
        <p:spPr>
          <a:xfrm>
            <a:off x="4596031" y="2359516"/>
            <a:ext cx="4255131" cy="4245738"/>
          </a:xfrm>
          <a:custGeom>
            <a:avLst/>
            <a:gdLst/>
            <a:ahLst/>
            <a:cxnLst/>
            <a:rect l="l" t="t" r="r" b="b"/>
            <a:pathLst>
              <a:path w="4255131" h="4245738">
                <a:moveTo>
                  <a:pt x="0" y="0"/>
                </a:moveTo>
                <a:lnTo>
                  <a:pt x="4255132" y="0"/>
                </a:lnTo>
                <a:lnTo>
                  <a:pt x="4255132" y="4245738"/>
                </a:lnTo>
                <a:lnTo>
                  <a:pt x="0" y="4245738"/>
                </a:lnTo>
                <a:lnTo>
                  <a:pt x="0" y="0"/>
                </a:lnTo>
                <a:close/>
              </a:path>
            </a:pathLst>
          </a:custGeom>
          <a:blipFill>
            <a:blip r:embed="rId3"/>
            <a:stretch>
              <a:fillRect/>
            </a:stretch>
          </a:blipFill>
        </p:spPr>
        <p:txBody>
          <a:bodyPr/>
          <a:lstStyle/>
          <a:p>
            <a:endParaRPr lang="ru-RU"/>
          </a:p>
        </p:txBody>
      </p:sp>
      <p:sp>
        <p:nvSpPr>
          <p:cNvPr id="8" name="Freeform 8"/>
          <p:cNvSpPr/>
          <p:nvPr/>
        </p:nvSpPr>
        <p:spPr>
          <a:xfrm>
            <a:off x="9144000" y="2359516"/>
            <a:ext cx="8657975" cy="4245738"/>
          </a:xfrm>
          <a:custGeom>
            <a:avLst/>
            <a:gdLst/>
            <a:ahLst/>
            <a:cxnLst/>
            <a:rect l="l" t="t" r="r" b="b"/>
            <a:pathLst>
              <a:path w="8657975" h="4245738">
                <a:moveTo>
                  <a:pt x="0" y="0"/>
                </a:moveTo>
                <a:lnTo>
                  <a:pt x="8657975" y="0"/>
                </a:lnTo>
                <a:lnTo>
                  <a:pt x="8657975" y="4245738"/>
                </a:lnTo>
                <a:lnTo>
                  <a:pt x="0" y="4245738"/>
                </a:lnTo>
                <a:lnTo>
                  <a:pt x="0" y="0"/>
                </a:lnTo>
                <a:close/>
              </a:path>
            </a:pathLst>
          </a:custGeom>
          <a:blipFill>
            <a:blip r:embed="rId4"/>
            <a:stretch>
              <a:fillRect/>
            </a:stretch>
          </a:blipFill>
        </p:spPr>
        <p:txBody>
          <a:bodyPr/>
          <a:lstStyle/>
          <a:p>
            <a:endParaRPr lang="ru-RU"/>
          </a:p>
        </p:txBody>
      </p:sp>
      <p:sp>
        <p:nvSpPr>
          <p:cNvPr id="9" name="TextBox 9"/>
          <p:cNvSpPr txBox="1"/>
          <p:nvPr/>
        </p:nvSpPr>
        <p:spPr>
          <a:xfrm>
            <a:off x="680763" y="447954"/>
            <a:ext cx="17127917" cy="1475990"/>
          </a:xfrm>
          <a:prstGeom prst="rect">
            <a:avLst/>
          </a:prstGeom>
        </p:spPr>
        <p:txBody>
          <a:bodyPr lIns="0" tIns="0" rIns="0" bIns="0" rtlCol="0" anchor="t">
            <a:spAutoFit/>
          </a:bodyPr>
          <a:lstStyle/>
          <a:p>
            <a:pPr marL="0" lvl="0" indent="0" algn="ctr">
              <a:lnSpc>
                <a:spcPts val="5753"/>
              </a:lnSpc>
              <a:spcBef>
                <a:spcPct val="0"/>
              </a:spcBef>
            </a:pPr>
            <a:r>
              <a:rPr lang="en-US" sz="5479" spc="65" dirty="0" err="1">
                <a:solidFill>
                  <a:srgbClr val="100F0D"/>
                </a:solidFill>
                <a:latin typeface="Montserrat Semi-Bold Bold"/>
              </a:rPr>
              <a:t>Новая</a:t>
            </a:r>
            <a:r>
              <a:rPr lang="en-US" sz="5479" spc="65" dirty="0">
                <a:solidFill>
                  <a:srgbClr val="100F0D"/>
                </a:solidFill>
                <a:latin typeface="Montserrat Semi-Bold Bold"/>
              </a:rPr>
              <a:t> </a:t>
            </a:r>
            <a:r>
              <a:rPr lang="en-US" sz="5479" spc="65" dirty="0" err="1">
                <a:solidFill>
                  <a:srgbClr val="100F0D"/>
                </a:solidFill>
                <a:latin typeface="Montserrat Semi-Bold Bold"/>
              </a:rPr>
              <a:t>технология</a:t>
            </a:r>
            <a:r>
              <a:rPr lang="en-US" sz="5479" spc="65" dirty="0">
                <a:solidFill>
                  <a:srgbClr val="100F0D"/>
                </a:solidFill>
                <a:latin typeface="Montserrat Semi-Bold Bold"/>
              </a:rPr>
              <a:t> </a:t>
            </a:r>
            <a:r>
              <a:rPr lang="en-US" sz="5479" spc="65" dirty="0" err="1">
                <a:solidFill>
                  <a:srgbClr val="100F0D"/>
                </a:solidFill>
                <a:latin typeface="Montserrat Semi-Bold Bold"/>
              </a:rPr>
              <a:t>изготовления</a:t>
            </a:r>
            <a:r>
              <a:rPr lang="en-US" sz="5479" spc="65" dirty="0">
                <a:solidFill>
                  <a:srgbClr val="100F0D"/>
                </a:solidFill>
                <a:latin typeface="Montserrat Semi-Bold Bold"/>
              </a:rPr>
              <a:t> </a:t>
            </a:r>
            <a:r>
              <a:rPr lang="en-US" sz="5479" spc="65" dirty="0" err="1">
                <a:solidFill>
                  <a:srgbClr val="100F0D"/>
                </a:solidFill>
                <a:latin typeface="Montserrat Semi-Bold Bold"/>
              </a:rPr>
              <a:t>кубических</a:t>
            </a:r>
            <a:r>
              <a:rPr lang="en-US" sz="5479" spc="65" dirty="0">
                <a:solidFill>
                  <a:srgbClr val="100F0D"/>
                </a:solidFill>
                <a:latin typeface="Montserrat Semi-Bold Bold"/>
              </a:rPr>
              <a:t> </a:t>
            </a:r>
            <a:r>
              <a:rPr lang="en-US" sz="5479" spc="65" dirty="0" err="1">
                <a:solidFill>
                  <a:srgbClr val="100F0D"/>
                </a:solidFill>
                <a:latin typeface="Montserrat Semi-Bold Bold"/>
              </a:rPr>
              <a:t>сцинтилляторов</a:t>
            </a:r>
            <a:endParaRPr lang="en-US" sz="5479" spc="65" dirty="0">
              <a:solidFill>
                <a:srgbClr val="100F0D"/>
              </a:solidFill>
              <a:latin typeface="Montserrat Semi-Bold Bold"/>
            </a:endParaRPr>
          </a:p>
        </p:txBody>
      </p:sp>
      <p:sp>
        <p:nvSpPr>
          <p:cNvPr id="10" name="TextBox 10"/>
          <p:cNvSpPr txBox="1"/>
          <p:nvPr/>
        </p:nvSpPr>
        <p:spPr>
          <a:xfrm>
            <a:off x="1541035" y="7277100"/>
            <a:ext cx="15407372" cy="1596334"/>
          </a:xfrm>
          <a:prstGeom prst="rect">
            <a:avLst/>
          </a:prstGeom>
        </p:spPr>
        <p:txBody>
          <a:bodyPr lIns="0" tIns="0" rIns="0" bIns="0" rtlCol="0" anchor="t">
            <a:spAutoFit/>
          </a:bodyPr>
          <a:lstStyle/>
          <a:p>
            <a:pPr marL="457200" lvl="0" indent="-457200" algn="ctr">
              <a:lnSpc>
                <a:spcPct val="200000"/>
              </a:lnSpc>
              <a:spcBef>
                <a:spcPct val="0"/>
              </a:spcBef>
              <a:buFont typeface="Arial" panose="020B0604020202020204" pitchFamily="34" charset="0"/>
              <a:buChar char="•"/>
            </a:pPr>
            <a:r>
              <a:rPr lang="ru-RU" sz="2799" dirty="0">
                <a:solidFill>
                  <a:srgbClr val="100F0D"/>
                </a:solidFill>
                <a:latin typeface="Montserrat"/>
              </a:rPr>
              <a:t>Позволит ускорить изготовление сцинтилляторов за счёт новой пресс-формы</a:t>
            </a:r>
          </a:p>
          <a:p>
            <a:pPr marL="457200" lvl="0" indent="-457200" algn="ctr">
              <a:lnSpc>
                <a:spcPct val="200000"/>
              </a:lnSpc>
              <a:spcBef>
                <a:spcPct val="0"/>
              </a:spcBef>
              <a:buFont typeface="Arial" panose="020B0604020202020204" pitchFamily="34" charset="0"/>
              <a:buChar char="•"/>
            </a:pPr>
            <a:r>
              <a:rPr lang="ru-RU" sz="2799" dirty="0">
                <a:solidFill>
                  <a:srgbClr val="100F0D"/>
                </a:solidFill>
                <a:latin typeface="Montserrat"/>
              </a:rPr>
              <a:t>Улучшит точность позиционирования отверстий  </a:t>
            </a:r>
            <a:endParaRPr lang="en-US" sz="2799" dirty="0">
              <a:solidFill>
                <a:srgbClr val="100F0D"/>
              </a:solidFill>
              <a:latin typeface="Montserrat"/>
            </a:endParaRPr>
          </a:p>
        </p:txBody>
      </p:sp>
      <p:sp>
        <p:nvSpPr>
          <p:cNvPr id="11" name="TextBox 10">
            <a:extLst>
              <a:ext uri="{FF2B5EF4-FFF2-40B4-BE49-F238E27FC236}">
                <a16:creationId xmlns:a16="http://schemas.microsoft.com/office/drawing/2014/main" id="{CFB8BAA1-4293-A857-8B8B-2F0C4E59DD9C}"/>
              </a:ext>
            </a:extLst>
          </p:cNvPr>
          <p:cNvSpPr txBox="1"/>
          <p:nvPr/>
        </p:nvSpPr>
        <p:spPr>
          <a:xfrm>
            <a:off x="16574537" y="9753541"/>
            <a:ext cx="1534394" cy="400110"/>
          </a:xfrm>
          <a:prstGeom prst="rect">
            <a:avLst/>
          </a:prstGeom>
          <a:noFill/>
        </p:spPr>
        <p:txBody>
          <a:bodyPr wrap="none" rtlCol="0">
            <a:spAutoFit/>
          </a:bodyPr>
          <a:lstStyle/>
          <a:p>
            <a:r>
              <a:rPr lang="ru-RU" sz="2000" b="1" dirty="0">
                <a:latin typeface="Montserrat Semi-Bold" panose="020B0604020202020204" charset="-52"/>
              </a:rPr>
              <a:t>1</a:t>
            </a:r>
            <a:r>
              <a:rPr lang="en-US" sz="2000" b="1" dirty="0">
                <a:latin typeface="Montserrat Semi-Bold" panose="020B0604020202020204" charset="-52"/>
              </a:rPr>
              <a:t>0</a:t>
            </a:r>
            <a:r>
              <a:rPr lang="ru-RU" sz="2000" b="1" dirty="0">
                <a:latin typeface="Montserrat Semi-Bold" panose="020B0604020202020204" charset="-52"/>
              </a:rPr>
              <a:t> СЛАЙД</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9">
            <a:extLst>
              <a:ext uri="{FF2B5EF4-FFF2-40B4-BE49-F238E27FC236}">
                <a16:creationId xmlns:a16="http://schemas.microsoft.com/office/drawing/2014/main" id="{D0070604-7954-9B6F-89AE-63951E66686C}"/>
              </a:ext>
            </a:extLst>
          </p:cNvPr>
          <p:cNvSpPr/>
          <p:nvPr/>
        </p:nvSpPr>
        <p:spPr>
          <a:xfrm>
            <a:off x="4038600" y="1889882"/>
            <a:ext cx="10210800" cy="5311018"/>
          </a:xfrm>
          <a:custGeom>
            <a:avLst/>
            <a:gdLst/>
            <a:ahLst/>
            <a:cxnLst/>
            <a:rect l="l" t="t" r="r" b="b"/>
            <a:pathLst>
              <a:path w="3033268" h="1822768">
                <a:moveTo>
                  <a:pt x="0" y="0"/>
                </a:moveTo>
                <a:lnTo>
                  <a:pt x="3033268" y="0"/>
                </a:lnTo>
                <a:lnTo>
                  <a:pt x="3033268" y="1822768"/>
                </a:lnTo>
                <a:lnTo>
                  <a:pt x="0" y="1822768"/>
                </a:lnTo>
                <a:close/>
              </a:path>
            </a:pathLst>
          </a:custGeom>
          <a:gradFill rotWithShape="1">
            <a:gsLst>
              <a:gs pos="0">
                <a:srgbClr val="5DE0E6">
                  <a:alpha val="47000"/>
                </a:srgbClr>
              </a:gs>
              <a:gs pos="100000">
                <a:srgbClr val="004AAD">
                  <a:alpha val="47000"/>
                </a:srgbClr>
              </a:gs>
            </a:gsLst>
            <a:lin ang="0"/>
          </a:gradFill>
        </p:spPr>
        <p:txBody>
          <a:bodyPr/>
          <a:lstStyle/>
          <a:p>
            <a:endParaRPr lang="ru-RU"/>
          </a:p>
        </p:txBody>
      </p:sp>
      <p:grpSp>
        <p:nvGrpSpPr>
          <p:cNvPr id="2" name="Group 2"/>
          <p:cNvGrpSpPr/>
          <p:nvPr/>
        </p:nvGrpSpPr>
        <p:grpSpPr>
          <a:xfrm>
            <a:off x="-1295400" y="-1723161"/>
            <a:ext cx="3171130" cy="3171130"/>
            <a:chOff x="0" y="0"/>
            <a:chExt cx="6350000" cy="6350000"/>
          </a:xfrm>
        </p:grpSpPr>
        <p:sp>
          <p:nvSpPr>
            <p:cNvPr id="3" name="Freeform 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D3447"/>
            </a:solidFill>
          </p:spPr>
          <p:txBody>
            <a:bodyPr/>
            <a:lstStyle/>
            <a:p>
              <a:endParaRPr lang="ru-RU"/>
            </a:p>
          </p:txBody>
        </p:sp>
      </p:grpSp>
      <p:grpSp>
        <p:nvGrpSpPr>
          <p:cNvPr id="4" name="Group 4"/>
          <p:cNvGrpSpPr/>
          <p:nvPr/>
        </p:nvGrpSpPr>
        <p:grpSpPr>
          <a:xfrm>
            <a:off x="17065225" y="8963874"/>
            <a:ext cx="2094407" cy="2094407"/>
            <a:chOff x="0" y="0"/>
            <a:chExt cx="6350000" cy="6350000"/>
          </a:xfrm>
        </p:grpSpPr>
        <p:sp>
          <p:nvSpPr>
            <p:cNvPr id="5" name="Freeform 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D230"/>
            </a:solidFill>
          </p:spPr>
          <p:txBody>
            <a:bodyPr/>
            <a:lstStyle/>
            <a:p>
              <a:endParaRPr lang="ru-RU"/>
            </a:p>
          </p:txBody>
        </p:sp>
      </p:grpSp>
      <p:sp>
        <p:nvSpPr>
          <p:cNvPr id="8" name="Freeform 8"/>
          <p:cNvSpPr/>
          <p:nvPr/>
        </p:nvSpPr>
        <p:spPr>
          <a:xfrm>
            <a:off x="4191000" y="1958401"/>
            <a:ext cx="9906000" cy="5105400"/>
          </a:xfrm>
          <a:custGeom>
            <a:avLst/>
            <a:gdLst/>
            <a:ahLst/>
            <a:cxnLst/>
            <a:rect l="l" t="t" r="r" b="b"/>
            <a:pathLst>
              <a:path w="8657975" h="4245738">
                <a:moveTo>
                  <a:pt x="0" y="0"/>
                </a:moveTo>
                <a:lnTo>
                  <a:pt x="8657975" y="0"/>
                </a:lnTo>
                <a:lnTo>
                  <a:pt x="8657975" y="4245738"/>
                </a:lnTo>
                <a:lnTo>
                  <a:pt x="0" y="4245738"/>
                </a:lnTo>
                <a:lnTo>
                  <a:pt x="0" y="0"/>
                </a:lnTo>
                <a:close/>
              </a:path>
            </a:pathLst>
          </a:custGeom>
          <a:blipFill>
            <a:blip r:embed="rId2"/>
            <a:stretch>
              <a:fillRect/>
            </a:stretch>
          </a:blipFill>
          <a:ln>
            <a:noFill/>
          </a:ln>
        </p:spPr>
        <p:txBody>
          <a:bodyPr/>
          <a:lstStyle/>
          <a:p>
            <a:endParaRPr lang="ru-RU"/>
          </a:p>
        </p:txBody>
      </p:sp>
      <p:sp>
        <p:nvSpPr>
          <p:cNvPr id="9" name="TextBox 9"/>
          <p:cNvSpPr txBox="1"/>
          <p:nvPr/>
        </p:nvSpPr>
        <p:spPr>
          <a:xfrm>
            <a:off x="914400" y="303113"/>
            <a:ext cx="17127917" cy="1487587"/>
          </a:xfrm>
          <a:prstGeom prst="rect">
            <a:avLst/>
          </a:prstGeom>
        </p:spPr>
        <p:txBody>
          <a:bodyPr lIns="0" tIns="0" rIns="0" bIns="0" rtlCol="0" anchor="t">
            <a:spAutoFit/>
          </a:bodyPr>
          <a:lstStyle/>
          <a:p>
            <a:pPr marL="0" lvl="0" indent="0" algn="ctr">
              <a:lnSpc>
                <a:spcPts val="5753"/>
              </a:lnSpc>
              <a:spcBef>
                <a:spcPct val="0"/>
              </a:spcBef>
            </a:pPr>
            <a:r>
              <a:rPr lang="ru-RU" sz="5479" spc="65" dirty="0">
                <a:solidFill>
                  <a:srgbClr val="100F0D"/>
                </a:solidFill>
                <a:latin typeface="Montserrat Semi-Bold Bold"/>
              </a:rPr>
              <a:t>Специальный материал для покрытия кубиков отражателем </a:t>
            </a:r>
            <a:endParaRPr lang="en-US" sz="5479" spc="65" dirty="0">
              <a:solidFill>
                <a:srgbClr val="100F0D"/>
              </a:solidFill>
              <a:latin typeface="Montserrat Semi-Bold Bold"/>
            </a:endParaRPr>
          </a:p>
        </p:txBody>
      </p:sp>
      <p:sp>
        <p:nvSpPr>
          <p:cNvPr id="10" name="TextBox 10"/>
          <p:cNvSpPr txBox="1"/>
          <p:nvPr/>
        </p:nvSpPr>
        <p:spPr>
          <a:xfrm>
            <a:off x="1440314" y="7545235"/>
            <a:ext cx="15407372" cy="1865575"/>
          </a:xfrm>
          <a:prstGeom prst="rect">
            <a:avLst/>
          </a:prstGeom>
        </p:spPr>
        <p:txBody>
          <a:bodyPr lIns="0" tIns="0" rIns="0" bIns="0" rtlCol="0" anchor="t">
            <a:spAutoFit/>
          </a:bodyPr>
          <a:lstStyle/>
          <a:p>
            <a:pPr marL="457200" indent="-457200">
              <a:lnSpc>
                <a:spcPct val="150000"/>
              </a:lnSpc>
              <a:buFont typeface="Arial" panose="020B0604020202020204" pitchFamily="34" charset="0"/>
              <a:buChar char="•"/>
            </a:pPr>
            <a:r>
              <a:rPr lang="ru-RU" sz="2799" dirty="0">
                <a:solidFill>
                  <a:srgbClr val="100F0D"/>
                </a:solidFill>
                <a:latin typeface="Montserrat"/>
              </a:rPr>
              <a:t>Специальный материал – эластомер</a:t>
            </a:r>
          </a:p>
          <a:p>
            <a:pPr marL="457200" indent="-457200">
              <a:lnSpc>
                <a:spcPct val="150000"/>
              </a:lnSpc>
              <a:buFont typeface="Arial" panose="020B0604020202020204" pitchFamily="34" charset="0"/>
              <a:buChar char="•"/>
            </a:pPr>
            <a:r>
              <a:rPr lang="ru-RU" sz="2799" dirty="0">
                <a:solidFill>
                  <a:srgbClr val="100F0D"/>
                </a:solidFill>
                <a:latin typeface="Montserrat"/>
              </a:rPr>
              <a:t>При низкой температуре эластомер сжимается, при комнатной температуре расширяется</a:t>
            </a:r>
            <a:endParaRPr lang="en-US" sz="2799" dirty="0">
              <a:solidFill>
                <a:srgbClr val="100F0D"/>
              </a:solidFill>
              <a:latin typeface="Montserrat"/>
            </a:endParaRPr>
          </a:p>
        </p:txBody>
      </p:sp>
      <p:sp>
        <p:nvSpPr>
          <p:cNvPr id="7" name="TextBox 6">
            <a:extLst>
              <a:ext uri="{FF2B5EF4-FFF2-40B4-BE49-F238E27FC236}">
                <a16:creationId xmlns:a16="http://schemas.microsoft.com/office/drawing/2014/main" id="{66BA6433-1C46-1DA3-E70A-4F1A7FA2C8BC}"/>
              </a:ext>
            </a:extLst>
          </p:cNvPr>
          <p:cNvSpPr txBox="1"/>
          <p:nvPr/>
        </p:nvSpPr>
        <p:spPr>
          <a:xfrm>
            <a:off x="16574537" y="9753541"/>
            <a:ext cx="1459054" cy="400110"/>
          </a:xfrm>
          <a:prstGeom prst="rect">
            <a:avLst/>
          </a:prstGeom>
          <a:noFill/>
        </p:spPr>
        <p:txBody>
          <a:bodyPr wrap="none" rtlCol="0">
            <a:spAutoFit/>
          </a:bodyPr>
          <a:lstStyle/>
          <a:p>
            <a:r>
              <a:rPr lang="ru-RU" sz="2000" b="1" dirty="0">
                <a:latin typeface="Montserrat Semi-Bold" panose="020B0604020202020204" charset="-52"/>
              </a:rPr>
              <a:t>11 СЛАЙД</a:t>
            </a:r>
          </a:p>
        </p:txBody>
      </p:sp>
    </p:spTree>
    <p:extLst>
      <p:ext uri="{BB962C8B-B14F-4D97-AF65-F5344CB8AC3E}">
        <p14:creationId xmlns:p14="http://schemas.microsoft.com/office/powerpoint/2010/main" val="20144475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1D3447"/>
        </a:solidFill>
        <a:effectLst/>
      </p:bgPr>
    </p:bg>
    <p:spTree>
      <p:nvGrpSpPr>
        <p:cNvPr id="1" name=""/>
        <p:cNvGrpSpPr/>
        <p:nvPr/>
      </p:nvGrpSpPr>
      <p:grpSpPr>
        <a:xfrm>
          <a:off x="0" y="0"/>
          <a:ext cx="0" cy="0"/>
          <a:chOff x="0" y="0"/>
          <a:chExt cx="0" cy="0"/>
        </a:xfrm>
      </p:grpSpPr>
      <p:grpSp>
        <p:nvGrpSpPr>
          <p:cNvPr id="2" name="Group 2"/>
          <p:cNvGrpSpPr/>
          <p:nvPr/>
        </p:nvGrpSpPr>
        <p:grpSpPr>
          <a:xfrm>
            <a:off x="381000" y="287482"/>
            <a:ext cx="17546416" cy="9630535"/>
            <a:chOff x="0" y="0"/>
            <a:chExt cx="5935454" cy="3257737"/>
          </a:xfrm>
        </p:grpSpPr>
        <p:sp>
          <p:nvSpPr>
            <p:cNvPr id="3" name="Freeform 3"/>
            <p:cNvSpPr/>
            <p:nvPr/>
          </p:nvSpPr>
          <p:spPr>
            <a:xfrm>
              <a:off x="0" y="0"/>
              <a:ext cx="5935454" cy="3257736"/>
            </a:xfrm>
            <a:custGeom>
              <a:avLst/>
              <a:gdLst/>
              <a:ahLst/>
              <a:cxnLst/>
              <a:rect l="l" t="t" r="r" b="b"/>
              <a:pathLst>
                <a:path w="5935454" h="3257736">
                  <a:moveTo>
                    <a:pt x="0" y="0"/>
                  </a:moveTo>
                  <a:lnTo>
                    <a:pt x="5935454" y="0"/>
                  </a:lnTo>
                  <a:lnTo>
                    <a:pt x="5935454" y="3257736"/>
                  </a:lnTo>
                  <a:lnTo>
                    <a:pt x="0" y="3257736"/>
                  </a:lnTo>
                  <a:close/>
                </a:path>
              </a:pathLst>
            </a:custGeom>
            <a:solidFill>
              <a:srgbClr val="FFFCF7"/>
            </a:solidFill>
          </p:spPr>
          <p:txBody>
            <a:bodyPr/>
            <a:lstStyle/>
            <a:p>
              <a:endParaRPr lang="ru-RU"/>
            </a:p>
          </p:txBody>
        </p:sp>
      </p:grpSp>
      <p:sp>
        <p:nvSpPr>
          <p:cNvPr id="7" name="Freeform 7"/>
          <p:cNvSpPr/>
          <p:nvPr/>
        </p:nvSpPr>
        <p:spPr>
          <a:xfrm>
            <a:off x="866946" y="5510726"/>
            <a:ext cx="8257092" cy="3912932"/>
          </a:xfrm>
          <a:custGeom>
            <a:avLst/>
            <a:gdLst/>
            <a:ahLst/>
            <a:cxnLst/>
            <a:rect l="l" t="t" r="r" b="b"/>
            <a:pathLst>
              <a:path w="8366729" h="3200135">
                <a:moveTo>
                  <a:pt x="0" y="0"/>
                </a:moveTo>
                <a:lnTo>
                  <a:pt x="8366728" y="0"/>
                </a:lnTo>
                <a:lnTo>
                  <a:pt x="8366728" y="3200135"/>
                </a:lnTo>
                <a:lnTo>
                  <a:pt x="0" y="3200135"/>
                </a:lnTo>
                <a:lnTo>
                  <a:pt x="0" y="0"/>
                </a:lnTo>
                <a:close/>
              </a:path>
            </a:pathLst>
          </a:custGeom>
          <a:blipFill>
            <a:blip r:embed="rId2"/>
            <a:stretch>
              <a:fillRect/>
            </a:stretch>
          </a:blipFill>
        </p:spPr>
        <p:txBody>
          <a:bodyPr/>
          <a:lstStyle/>
          <a:p>
            <a:endParaRPr lang="ru-RU"/>
          </a:p>
        </p:txBody>
      </p:sp>
      <p:sp>
        <p:nvSpPr>
          <p:cNvPr id="5" name="TextBox 4">
            <a:extLst>
              <a:ext uri="{FF2B5EF4-FFF2-40B4-BE49-F238E27FC236}">
                <a16:creationId xmlns:a16="http://schemas.microsoft.com/office/drawing/2014/main" id="{D5C6B82F-C40E-75A8-BB22-0FDC5B468C00}"/>
              </a:ext>
            </a:extLst>
          </p:cNvPr>
          <p:cNvSpPr txBox="1"/>
          <p:nvPr/>
        </p:nvSpPr>
        <p:spPr>
          <a:xfrm>
            <a:off x="16459200" y="9607287"/>
            <a:ext cx="1510350" cy="400110"/>
          </a:xfrm>
          <a:prstGeom prst="rect">
            <a:avLst/>
          </a:prstGeom>
          <a:noFill/>
        </p:spPr>
        <p:txBody>
          <a:bodyPr wrap="none" rtlCol="0">
            <a:spAutoFit/>
          </a:bodyPr>
          <a:lstStyle/>
          <a:p>
            <a:r>
              <a:rPr lang="ru-RU" sz="2000" b="1" dirty="0">
                <a:latin typeface="Montserrat Semi-Bold" panose="020B0604020202020204" charset="-52"/>
              </a:rPr>
              <a:t>12 СЛАЙД</a:t>
            </a:r>
          </a:p>
        </p:txBody>
      </p:sp>
      <p:graphicFrame>
        <p:nvGraphicFramePr>
          <p:cNvPr id="14" name="Таблица 10">
            <a:extLst>
              <a:ext uri="{FF2B5EF4-FFF2-40B4-BE49-F238E27FC236}">
                <a16:creationId xmlns:a16="http://schemas.microsoft.com/office/drawing/2014/main" id="{8ACCF9B8-F874-ABAD-68A0-DEE7C892D489}"/>
              </a:ext>
            </a:extLst>
          </p:cNvPr>
          <p:cNvGraphicFramePr>
            <a:graphicFrameLocks noGrp="1"/>
          </p:cNvGraphicFramePr>
          <p:nvPr>
            <p:extLst>
              <p:ext uri="{D42A27DB-BD31-4B8C-83A1-F6EECF244321}">
                <p14:modId xmlns:p14="http://schemas.microsoft.com/office/powerpoint/2010/main" val="2510328094"/>
              </p:ext>
            </p:extLst>
          </p:nvPr>
        </p:nvGraphicFramePr>
        <p:xfrm>
          <a:off x="821226" y="2032217"/>
          <a:ext cx="8257092" cy="2928736"/>
        </p:xfrm>
        <a:graphic>
          <a:graphicData uri="http://schemas.openxmlformats.org/drawingml/2006/table">
            <a:tbl>
              <a:tblPr firstRow="1" bandRow="1">
                <a:tableStyleId>{BC89EF96-8CEA-46FF-86C4-4CE0E7609802}</a:tableStyleId>
              </a:tblPr>
              <a:tblGrid>
                <a:gridCol w="2752364">
                  <a:extLst>
                    <a:ext uri="{9D8B030D-6E8A-4147-A177-3AD203B41FA5}">
                      <a16:colId xmlns:a16="http://schemas.microsoft.com/office/drawing/2014/main" val="1955759693"/>
                    </a:ext>
                  </a:extLst>
                </a:gridCol>
                <a:gridCol w="2752364">
                  <a:extLst>
                    <a:ext uri="{9D8B030D-6E8A-4147-A177-3AD203B41FA5}">
                      <a16:colId xmlns:a16="http://schemas.microsoft.com/office/drawing/2014/main" val="406971673"/>
                    </a:ext>
                  </a:extLst>
                </a:gridCol>
                <a:gridCol w="2752364">
                  <a:extLst>
                    <a:ext uri="{9D8B030D-6E8A-4147-A177-3AD203B41FA5}">
                      <a16:colId xmlns:a16="http://schemas.microsoft.com/office/drawing/2014/main" val="714959167"/>
                    </a:ext>
                  </a:extLst>
                </a:gridCol>
              </a:tblGrid>
              <a:tr h="2052716">
                <a:tc>
                  <a:txBody>
                    <a:bodyPr/>
                    <a:lstStyle/>
                    <a:p>
                      <a:pPr algn="ctr"/>
                      <a:r>
                        <a:rPr lang="ru-RU" sz="2000" b="1" dirty="0">
                          <a:latin typeface="Montserrat" panose="00000500000000000000" pitchFamily="2" charset="-52"/>
                        </a:rPr>
                        <a:t>Средний размер стороны без отражателя    </a:t>
                      </a:r>
                    </a:p>
                  </a:txBody>
                  <a:tcPr anchor="ctr"/>
                </a:tc>
                <a:tc>
                  <a:txBody>
                    <a:bodyPr/>
                    <a:lstStyle/>
                    <a:p>
                      <a:pPr algn="ctr"/>
                      <a:r>
                        <a:rPr lang="ru-RU" sz="2000" b="1" dirty="0">
                          <a:latin typeface="Montserrat" panose="00000500000000000000" pitchFamily="2" charset="-52"/>
                        </a:rPr>
                        <a:t>Средний размер стороны с отражателем </a:t>
                      </a:r>
                    </a:p>
                  </a:txBody>
                  <a:tcPr anchor="ctr"/>
                </a:tc>
                <a:tc>
                  <a:txBody>
                    <a:bodyPr/>
                    <a:lstStyle/>
                    <a:p>
                      <a:pPr algn="ctr"/>
                      <a:r>
                        <a:rPr lang="ru-RU" sz="2000" b="1" dirty="0">
                          <a:latin typeface="Montserrat" panose="00000500000000000000" pitchFamily="2" charset="-52"/>
                        </a:rPr>
                        <a:t>Средний размер стороны (старая технология)</a:t>
                      </a:r>
                    </a:p>
                  </a:txBody>
                  <a:tcPr anchor="ctr"/>
                </a:tc>
                <a:extLst>
                  <a:ext uri="{0D108BD9-81ED-4DB2-BD59-A6C34878D82A}">
                    <a16:rowId xmlns:a16="http://schemas.microsoft.com/office/drawing/2014/main" val="2462511308"/>
                  </a:ext>
                </a:extLst>
              </a:tr>
              <a:tr h="876020">
                <a:tc>
                  <a:txBody>
                    <a:bodyPr/>
                    <a:lstStyle/>
                    <a:p>
                      <a:pPr algn="ctr"/>
                      <a:r>
                        <a:rPr lang="ru-RU" sz="2000" b="1" dirty="0">
                          <a:latin typeface="Montserrat" panose="00000500000000000000" pitchFamily="2" charset="-52"/>
                        </a:rPr>
                        <a:t>10,1 мм</a:t>
                      </a:r>
                    </a:p>
                  </a:txBody>
                  <a:tcPr anchor="ctr"/>
                </a:tc>
                <a:tc>
                  <a:txBody>
                    <a:bodyPr/>
                    <a:lstStyle/>
                    <a:p>
                      <a:pPr algn="ctr"/>
                      <a:r>
                        <a:rPr lang="ru-RU" sz="2000" b="1" dirty="0">
                          <a:latin typeface="Montserrat" panose="00000500000000000000" pitchFamily="2" charset="-52"/>
                        </a:rPr>
                        <a:t>10,42 мм</a:t>
                      </a:r>
                    </a:p>
                  </a:txBody>
                  <a:tcPr anchor="ctr"/>
                </a:tc>
                <a:tc>
                  <a:txBody>
                    <a:bodyPr/>
                    <a:lstStyle/>
                    <a:p>
                      <a:pPr algn="ctr"/>
                      <a:r>
                        <a:rPr lang="ru-RU" sz="2000" b="1" dirty="0">
                          <a:latin typeface="Montserrat" panose="00000500000000000000" pitchFamily="2" charset="-52"/>
                        </a:rPr>
                        <a:t>10,23 мм</a:t>
                      </a:r>
                    </a:p>
                  </a:txBody>
                  <a:tcPr anchor="ctr"/>
                </a:tc>
                <a:extLst>
                  <a:ext uri="{0D108BD9-81ED-4DB2-BD59-A6C34878D82A}">
                    <a16:rowId xmlns:a16="http://schemas.microsoft.com/office/drawing/2014/main" val="1390786733"/>
                  </a:ext>
                </a:extLst>
              </a:tr>
            </a:tbl>
          </a:graphicData>
        </a:graphic>
      </p:graphicFrame>
      <p:pic>
        <p:nvPicPr>
          <p:cNvPr id="18" name="Рисунок 17">
            <a:extLst>
              <a:ext uri="{FF2B5EF4-FFF2-40B4-BE49-F238E27FC236}">
                <a16:creationId xmlns:a16="http://schemas.microsoft.com/office/drawing/2014/main" id="{3009EB15-5636-F8D3-0D19-A86AC86DC228}"/>
              </a:ext>
            </a:extLst>
          </p:cNvPr>
          <p:cNvPicPr>
            <a:picLocks noChangeAspect="1"/>
          </p:cNvPicPr>
          <p:nvPr/>
        </p:nvPicPr>
        <p:blipFill rotWithShape="1">
          <a:blip r:embed="rId3">
            <a:extLst>
              <a:ext uri="{28A0092B-C50C-407E-A947-70E740481C1C}">
                <a14:useLocalDpi xmlns:a14="http://schemas.microsoft.com/office/drawing/2010/main" val="0"/>
              </a:ext>
            </a:extLst>
          </a:blip>
          <a:srcRect l="4383" t="4029"/>
          <a:stretch/>
        </p:blipFill>
        <p:spPr>
          <a:xfrm>
            <a:off x="9518544" y="2779816"/>
            <a:ext cx="8107034" cy="5051754"/>
          </a:xfrm>
          <a:prstGeom prst="rect">
            <a:avLst/>
          </a:prstGeom>
        </p:spPr>
      </p:pic>
      <p:sp>
        <p:nvSpPr>
          <p:cNvPr id="22" name="TextBox 13">
            <a:extLst>
              <a:ext uri="{FF2B5EF4-FFF2-40B4-BE49-F238E27FC236}">
                <a16:creationId xmlns:a16="http://schemas.microsoft.com/office/drawing/2014/main" id="{275C5E48-71BD-6032-5186-BCD2A6BECE46}"/>
              </a:ext>
            </a:extLst>
          </p:cNvPr>
          <p:cNvSpPr txBox="1"/>
          <p:nvPr/>
        </p:nvSpPr>
        <p:spPr>
          <a:xfrm>
            <a:off x="9725986" y="8003708"/>
            <a:ext cx="7695068" cy="434991"/>
          </a:xfrm>
          <a:prstGeom prst="rect">
            <a:avLst/>
          </a:prstGeom>
        </p:spPr>
        <p:txBody>
          <a:bodyPr wrap="square" lIns="0" tIns="0" rIns="0" bIns="0" rtlCol="0" anchor="t">
            <a:spAutoFit/>
          </a:bodyPr>
          <a:lstStyle/>
          <a:p>
            <a:pPr algn="ctr">
              <a:lnSpc>
                <a:spcPts val="3639"/>
              </a:lnSpc>
            </a:pPr>
            <a:r>
              <a:rPr lang="ru-RU" sz="2800" dirty="0">
                <a:solidFill>
                  <a:srgbClr val="100F0D"/>
                </a:solidFill>
                <a:latin typeface="Montserrat"/>
              </a:rPr>
              <a:t>Средний размер 10.1 мм</a:t>
            </a:r>
            <a:endParaRPr lang="en-US" sz="2800" dirty="0">
              <a:solidFill>
                <a:srgbClr val="100F0D"/>
              </a:solidFill>
              <a:latin typeface="Montserrat"/>
            </a:endParaRPr>
          </a:p>
        </p:txBody>
      </p:sp>
      <p:sp>
        <p:nvSpPr>
          <p:cNvPr id="23" name="TextBox 6">
            <a:extLst>
              <a:ext uri="{FF2B5EF4-FFF2-40B4-BE49-F238E27FC236}">
                <a16:creationId xmlns:a16="http://schemas.microsoft.com/office/drawing/2014/main" id="{71B5F4ED-2AFB-6CB4-F8DA-52D03580B4DF}"/>
              </a:ext>
            </a:extLst>
          </p:cNvPr>
          <p:cNvSpPr txBox="1"/>
          <p:nvPr/>
        </p:nvSpPr>
        <p:spPr>
          <a:xfrm>
            <a:off x="1233002" y="508854"/>
            <a:ext cx="15821993" cy="1256754"/>
          </a:xfrm>
          <a:prstGeom prst="rect">
            <a:avLst/>
          </a:prstGeom>
        </p:spPr>
        <p:txBody>
          <a:bodyPr lIns="0" tIns="0" rIns="0" bIns="0" rtlCol="0" anchor="t">
            <a:spAutoFit/>
          </a:bodyPr>
          <a:lstStyle/>
          <a:p>
            <a:pPr marL="0" lvl="0" indent="0" algn="ctr">
              <a:lnSpc>
                <a:spcPts val="4934"/>
              </a:lnSpc>
              <a:spcBef>
                <a:spcPct val="0"/>
              </a:spcBef>
            </a:pPr>
            <a:r>
              <a:rPr lang="en-US" sz="4699" spc="56" dirty="0" err="1">
                <a:solidFill>
                  <a:srgbClr val="100F0D"/>
                </a:solidFill>
                <a:latin typeface="Montserrat Semi-Bold Bold"/>
              </a:rPr>
              <a:t>Геометрические</a:t>
            </a:r>
            <a:r>
              <a:rPr lang="en-US" sz="4699" spc="56" dirty="0">
                <a:solidFill>
                  <a:srgbClr val="100F0D"/>
                </a:solidFill>
                <a:latin typeface="Montserrat Semi-Bold Bold"/>
              </a:rPr>
              <a:t> </a:t>
            </a:r>
            <a:r>
              <a:rPr lang="en-US" sz="4699" spc="56" dirty="0" err="1">
                <a:solidFill>
                  <a:srgbClr val="100F0D"/>
                </a:solidFill>
                <a:latin typeface="Montserrat Semi-Bold Bold"/>
              </a:rPr>
              <a:t>параметры</a:t>
            </a:r>
            <a:r>
              <a:rPr lang="en-US" sz="4699" spc="56" dirty="0">
                <a:solidFill>
                  <a:srgbClr val="100F0D"/>
                </a:solidFill>
                <a:latin typeface="Montserrat Semi-Bold Bold"/>
              </a:rPr>
              <a:t> </a:t>
            </a:r>
            <a:r>
              <a:rPr lang="en-US" sz="4699" spc="56" dirty="0" err="1">
                <a:solidFill>
                  <a:srgbClr val="100F0D"/>
                </a:solidFill>
                <a:latin typeface="Montserrat Semi-Bold Bold"/>
              </a:rPr>
              <a:t>сцинтилляционных</a:t>
            </a:r>
            <a:r>
              <a:rPr lang="en-US" sz="4699" spc="56" dirty="0">
                <a:solidFill>
                  <a:srgbClr val="100F0D"/>
                </a:solidFill>
                <a:latin typeface="Montserrat Semi-Bold Bold"/>
              </a:rPr>
              <a:t> </a:t>
            </a:r>
            <a:r>
              <a:rPr lang="en-US" sz="4699" spc="56" dirty="0" err="1">
                <a:solidFill>
                  <a:srgbClr val="100F0D"/>
                </a:solidFill>
                <a:latin typeface="Montserrat Semi-Bold Bold"/>
              </a:rPr>
              <a:t>элементов</a:t>
            </a:r>
            <a:r>
              <a:rPr lang="ru-RU" sz="4699" spc="56" dirty="0">
                <a:solidFill>
                  <a:srgbClr val="100F0D"/>
                </a:solidFill>
                <a:highlight>
                  <a:srgbClr val="FFFF00"/>
                </a:highlight>
                <a:latin typeface="Montserrat Semi-Bold Bold"/>
              </a:rPr>
              <a:t> </a:t>
            </a:r>
            <a:endParaRPr lang="en-US" sz="4699" spc="56" dirty="0">
              <a:solidFill>
                <a:srgbClr val="100F0D"/>
              </a:solidFill>
              <a:highlight>
                <a:srgbClr val="FFFF00"/>
              </a:highlight>
              <a:latin typeface="Montserrat Semi-Bold Bold"/>
            </a:endParaRPr>
          </a:p>
        </p:txBody>
      </p:sp>
      <p:pic>
        <p:nvPicPr>
          <p:cNvPr id="6" name="Рисунок 5">
            <a:extLst>
              <a:ext uri="{FF2B5EF4-FFF2-40B4-BE49-F238E27FC236}">
                <a16:creationId xmlns:a16="http://schemas.microsoft.com/office/drawing/2014/main" id="{377500BD-A27D-4828-C778-507150A662CA}"/>
              </a:ext>
            </a:extLst>
          </p:cNvPr>
          <p:cNvPicPr>
            <a:picLocks noChangeAspect="1"/>
          </p:cNvPicPr>
          <p:nvPr/>
        </p:nvPicPr>
        <p:blipFill>
          <a:blip r:embed="rId4"/>
          <a:stretch>
            <a:fillRect/>
          </a:stretch>
        </p:blipFill>
        <p:spPr>
          <a:xfrm>
            <a:off x="15887229" y="3360523"/>
            <a:ext cx="1551605" cy="361603"/>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1D3447"/>
        </a:solidFill>
        <a:effectLst/>
      </p:bgPr>
    </p:bg>
    <p:spTree>
      <p:nvGrpSpPr>
        <p:cNvPr id="1" name=""/>
        <p:cNvGrpSpPr/>
        <p:nvPr/>
      </p:nvGrpSpPr>
      <p:grpSpPr>
        <a:xfrm>
          <a:off x="0" y="0"/>
          <a:ext cx="0" cy="0"/>
          <a:chOff x="0" y="0"/>
          <a:chExt cx="0" cy="0"/>
        </a:xfrm>
      </p:grpSpPr>
      <p:grpSp>
        <p:nvGrpSpPr>
          <p:cNvPr id="2" name="Group 2"/>
          <p:cNvGrpSpPr/>
          <p:nvPr/>
        </p:nvGrpSpPr>
        <p:grpSpPr>
          <a:xfrm>
            <a:off x="370792" y="328232"/>
            <a:ext cx="17546416" cy="9630535"/>
            <a:chOff x="0" y="0"/>
            <a:chExt cx="5935454" cy="3257737"/>
          </a:xfrm>
        </p:grpSpPr>
        <p:sp>
          <p:nvSpPr>
            <p:cNvPr id="3" name="Freeform 3"/>
            <p:cNvSpPr/>
            <p:nvPr/>
          </p:nvSpPr>
          <p:spPr>
            <a:xfrm>
              <a:off x="0" y="0"/>
              <a:ext cx="5935454" cy="3257736"/>
            </a:xfrm>
            <a:custGeom>
              <a:avLst/>
              <a:gdLst/>
              <a:ahLst/>
              <a:cxnLst/>
              <a:rect l="l" t="t" r="r" b="b"/>
              <a:pathLst>
                <a:path w="5935454" h="3257736">
                  <a:moveTo>
                    <a:pt x="0" y="0"/>
                  </a:moveTo>
                  <a:lnTo>
                    <a:pt x="5935454" y="0"/>
                  </a:lnTo>
                  <a:lnTo>
                    <a:pt x="5935454" y="3257736"/>
                  </a:lnTo>
                  <a:lnTo>
                    <a:pt x="0" y="3257736"/>
                  </a:lnTo>
                  <a:close/>
                </a:path>
              </a:pathLst>
            </a:custGeom>
            <a:solidFill>
              <a:srgbClr val="FFFCF7"/>
            </a:solidFill>
          </p:spPr>
          <p:txBody>
            <a:bodyPr/>
            <a:lstStyle/>
            <a:p>
              <a:endParaRPr lang="ru-RU"/>
            </a:p>
          </p:txBody>
        </p:sp>
      </p:grpSp>
      <p:sp>
        <p:nvSpPr>
          <p:cNvPr id="6" name="TextBox 6"/>
          <p:cNvSpPr txBox="1"/>
          <p:nvPr/>
        </p:nvSpPr>
        <p:spPr>
          <a:xfrm>
            <a:off x="1233003" y="805597"/>
            <a:ext cx="15821993" cy="1256754"/>
          </a:xfrm>
          <a:prstGeom prst="rect">
            <a:avLst/>
          </a:prstGeom>
        </p:spPr>
        <p:txBody>
          <a:bodyPr lIns="0" tIns="0" rIns="0" bIns="0" rtlCol="0" anchor="t">
            <a:spAutoFit/>
          </a:bodyPr>
          <a:lstStyle/>
          <a:p>
            <a:pPr marL="0" lvl="0" indent="0" algn="ctr">
              <a:lnSpc>
                <a:spcPts val="4934"/>
              </a:lnSpc>
              <a:spcBef>
                <a:spcPct val="0"/>
              </a:spcBef>
            </a:pPr>
            <a:r>
              <a:rPr lang="en-US" sz="4699" spc="56" dirty="0" err="1">
                <a:solidFill>
                  <a:srgbClr val="100F0D"/>
                </a:solidFill>
                <a:latin typeface="Montserrat Semi-Bold Bold"/>
              </a:rPr>
              <a:t>Геометрические</a:t>
            </a:r>
            <a:r>
              <a:rPr lang="en-US" sz="4699" spc="56" dirty="0">
                <a:solidFill>
                  <a:srgbClr val="100F0D"/>
                </a:solidFill>
                <a:latin typeface="Montserrat Semi-Bold Bold"/>
              </a:rPr>
              <a:t> </a:t>
            </a:r>
            <a:r>
              <a:rPr lang="en-US" sz="4699" spc="56" dirty="0" err="1">
                <a:solidFill>
                  <a:srgbClr val="100F0D"/>
                </a:solidFill>
                <a:latin typeface="Montserrat Semi-Bold Bold"/>
              </a:rPr>
              <a:t>параметры</a:t>
            </a:r>
            <a:r>
              <a:rPr lang="en-US" sz="4699" spc="56" dirty="0">
                <a:solidFill>
                  <a:srgbClr val="100F0D"/>
                </a:solidFill>
                <a:latin typeface="Montserrat Semi-Bold Bold"/>
              </a:rPr>
              <a:t> </a:t>
            </a:r>
            <a:r>
              <a:rPr lang="en-US" sz="4699" spc="56" dirty="0" err="1">
                <a:solidFill>
                  <a:srgbClr val="100F0D"/>
                </a:solidFill>
                <a:latin typeface="Montserrat Semi-Bold Bold"/>
              </a:rPr>
              <a:t>сцинтилляционных</a:t>
            </a:r>
            <a:r>
              <a:rPr lang="en-US" sz="4699" spc="56" dirty="0">
                <a:solidFill>
                  <a:srgbClr val="100F0D"/>
                </a:solidFill>
                <a:latin typeface="Montserrat Semi-Bold Bold"/>
              </a:rPr>
              <a:t> </a:t>
            </a:r>
            <a:r>
              <a:rPr lang="en-US" sz="4699" spc="56" dirty="0" err="1">
                <a:solidFill>
                  <a:srgbClr val="100F0D"/>
                </a:solidFill>
                <a:latin typeface="Montserrat Semi-Bold Bold"/>
              </a:rPr>
              <a:t>элементов</a:t>
            </a:r>
            <a:endParaRPr lang="en-US" sz="4699" spc="56" dirty="0">
              <a:solidFill>
                <a:srgbClr val="100F0D"/>
              </a:solidFill>
              <a:highlight>
                <a:srgbClr val="FFFF00"/>
              </a:highlight>
              <a:latin typeface="Montserrat Semi-Bold Bold"/>
            </a:endParaRPr>
          </a:p>
        </p:txBody>
      </p:sp>
      <p:sp>
        <p:nvSpPr>
          <p:cNvPr id="7" name="TextBox 13">
            <a:extLst>
              <a:ext uri="{FF2B5EF4-FFF2-40B4-BE49-F238E27FC236}">
                <a16:creationId xmlns:a16="http://schemas.microsoft.com/office/drawing/2014/main" id="{702FA2E5-4B13-B257-1711-D571D9C4E7F1}"/>
              </a:ext>
            </a:extLst>
          </p:cNvPr>
          <p:cNvSpPr txBox="1"/>
          <p:nvPr/>
        </p:nvSpPr>
        <p:spPr>
          <a:xfrm>
            <a:off x="947861" y="8164938"/>
            <a:ext cx="7695068" cy="434991"/>
          </a:xfrm>
          <a:prstGeom prst="rect">
            <a:avLst/>
          </a:prstGeom>
        </p:spPr>
        <p:txBody>
          <a:bodyPr wrap="square" lIns="0" tIns="0" rIns="0" bIns="0" rtlCol="0" anchor="t">
            <a:spAutoFit/>
          </a:bodyPr>
          <a:lstStyle/>
          <a:p>
            <a:pPr algn="ctr">
              <a:lnSpc>
                <a:spcPts val="3639"/>
              </a:lnSpc>
            </a:pPr>
            <a:r>
              <a:rPr lang="ru-RU" sz="2800" dirty="0">
                <a:solidFill>
                  <a:srgbClr val="100F0D"/>
                </a:solidFill>
                <a:latin typeface="Montserrat"/>
              </a:rPr>
              <a:t>Средний размер 10.42 мм</a:t>
            </a:r>
            <a:endParaRPr lang="en-US" sz="2800" dirty="0">
              <a:solidFill>
                <a:srgbClr val="100F0D"/>
              </a:solidFill>
              <a:latin typeface="Montserrat"/>
            </a:endParaRPr>
          </a:p>
        </p:txBody>
      </p:sp>
      <p:sp>
        <p:nvSpPr>
          <p:cNvPr id="8" name="TextBox 13">
            <a:extLst>
              <a:ext uri="{FF2B5EF4-FFF2-40B4-BE49-F238E27FC236}">
                <a16:creationId xmlns:a16="http://schemas.microsoft.com/office/drawing/2014/main" id="{69CFD470-C0F1-5B85-9BC3-C0D13D7EBF18}"/>
              </a:ext>
            </a:extLst>
          </p:cNvPr>
          <p:cNvSpPr txBox="1"/>
          <p:nvPr/>
        </p:nvSpPr>
        <p:spPr>
          <a:xfrm>
            <a:off x="9219997" y="8166789"/>
            <a:ext cx="8527487" cy="434991"/>
          </a:xfrm>
          <a:prstGeom prst="rect">
            <a:avLst/>
          </a:prstGeom>
        </p:spPr>
        <p:txBody>
          <a:bodyPr wrap="square" lIns="0" tIns="0" rIns="0" bIns="0" rtlCol="0" anchor="t">
            <a:spAutoFit/>
          </a:bodyPr>
          <a:lstStyle/>
          <a:p>
            <a:pPr algn="ctr">
              <a:lnSpc>
                <a:spcPts val="3639"/>
              </a:lnSpc>
            </a:pPr>
            <a:r>
              <a:rPr lang="ru-RU" sz="2800" dirty="0">
                <a:solidFill>
                  <a:srgbClr val="100F0D"/>
                </a:solidFill>
                <a:latin typeface="Montserrat"/>
              </a:rPr>
              <a:t>Средний размер 10.23 мм</a:t>
            </a:r>
            <a:endParaRPr lang="en-US" sz="2800" dirty="0">
              <a:solidFill>
                <a:srgbClr val="100F0D"/>
              </a:solidFill>
              <a:latin typeface="Montserrat"/>
            </a:endParaRPr>
          </a:p>
        </p:txBody>
      </p:sp>
      <p:pic>
        <p:nvPicPr>
          <p:cNvPr id="17" name="Рисунок 16">
            <a:extLst>
              <a:ext uri="{FF2B5EF4-FFF2-40B4-BE49-F238E27FC236}">
                <a16:creationId xmlns:a16="http://schemas.microsoft.com/office/drawing/2014/main" id="{333097CD-70C0-99AE-0F27-AA4EBCA2A58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3741" y="2386589"/>
            <a:ext cx="8410141" cy="5572306"/>
          </a:xfrm>
          <a:prstGeom prst="rect">
            <a:avLst/>
          </a:prstGeom>
        </p:spPr>
      </p:pic>
      <p:sp>
        <p:nvSpPr>
          <p:cNvPr id="9" name="TextBox 8">
            <a:extLst>
              <a:ext uri="{FF2B5EF4-FFF2-40B4-BE49-F238E27FC236}">
                <a16:creationId xmlns:a16="http://schemas.microsoft.com/office/drawing/2014/main" id="{B317460D-0186-2FF8-110B-49C951AE882E}"/>
              </a:ext>
            </a:extLst>
          </p:cNvPr>
          <p:cNvSpPr txBox="1"/>
          <p:nvPr/>
        </p:nvSpPr>
        <p:spPr>
          <a:xfrm>
            <a:off x="16459200" y="9563100"/>
            <a:ext cx="1510350" cy="400110"/>
          </a:xfrm>
          <a:prstGeom prst="rect">
            <a:avLst/>
          </a:prstGeom>
          <a:noFill/>
        </p:spPr>
        <p:txBody>
          <a:bodyPr wrap="none" rtlCol="0">
            <a:spAutoFit/>
          </a:bodyPr>
          <a:lstStyle/>
          <a:p>
            <a:r>
              <a:rPr lang="ru-RU" sz="2000" b="1" dirty="0">
                <a:latin typeface="Montserrat Semi-Bold" panose="020B0604020202020204" charset="-52"/>
              </a:rPr>
              <a:t>13 СЛАЙД</a:t>
            </a:r>
          </a:p>
        </p:txBody>
      </p:sp>
      <p:pic>
        <p:nvPicPr>
          <p:cNvPr id="15" name="Рисунок 14">
            <a:extLst>
              <a:ext uri="{FF2B5EF4-FFF2-40B4-BE49-F238E27FC236}">
                <a16:creationId xmlns:a16="http://schemas.microsoft.com/office/drawing/2014/main" id="{D93BAA6B-2DDE-5797-5FFC-00EB2B6D8DDE}"/>
              </a:ext>
            </a:extLst>
          </p:cNvPr>
          <p:cNvPicPr>
            <a:picLocks noChangeAspect="1"/>
          </p:cNvPicPr>
          <p:nvPr/>
        </p:nvPicPr>
        <p:blipFill rotWithShape="1">
          <a:blip r:embed="rId3">
            <a:extLst>
              <a:ext uri="{28A0092B-C50C-407E-A947-70E740481C1C}">
                <a14:useLocalDpi xmlns:a14="http://schemas.microsoft.com/office/drawing/2010/main" val="0"/>
              </a:ext>
            </a:extLst>
          </a:blip>
          <a:srcRect l="4297" t="3755"/>
          <a:stretch/>
        </p:blipFill>
        <p:spPr>
          <a:xfrm>
            <a:off x="9262838" y="2460459"/>
            <a:ext cx="8535414" cy="5492841"/>
          </a:xfrm>
          <a:prstGeom prst="rect">
            <a:avLst/>
          </a:prstGeom>
          <a:ln>
            <a:noFill/>
          </a:ln>
        </p:spPr>
      </p:pic>
      <p:pic>
        <p:nvPicPr>
          <p:cNvPr id="5" name="Рисунок 4">
            <a:extLst>
              <a:ext uri="{FF2B5EF4-FFF2-40B4-BE49-F238E27FC236}">
                <a16:creationId xmlns:a16="http://schemas.microsoft.com/office/drawing/2014/main" id="{7CDF3E87-326C-B4AB-CB71-CAAAB4E15F14}"/>
              </a:ext>
            </a:extLst>
          </p:cNvPr>
          <p:cNvPicPr>
            <a:picLocks noChangeAspect="1"/>
          </p:cNvPicPr>
          <p:nvPr/>
        </p:nvPicPr>
        <p:blipFill>
          <a:blip r:embed="rId4"/>
          <a:stretch>
            <a:fillRect/>
          </a:stretch>
        </p:blipFill>
        <p:spPr>
          <a:xfrm>
            <a:off x="7239000" y="3467100"/>
            <a:ext cx="1780516" cy="381000"/>
          </a:xfrm>
          <a:prstGeom prst="rect">
            <a:avLst/>
          </a:prstGeom>
        </p:spPr>
      </p:pic>
      <p:pic>
        <p:nvPicPr>
          <p:cNvPr id="12" name="Рисунок 11">
            <a:extLst>
              <a:ext uri="{FF2B5EF4-FFF2-40B4-BE49-F238E27FC236}">
                <a16:creationId xmlns:a16="http://schemas.microsoft.com/office/drawing/2014/main" id="{D20A32FF-763E-652D-AACF-FB0BA8B211D5}"/>
              </a:ext>
            </a:extLst>
          </p:cNvPr>
          <p:cNvPicPr>
            <a:picLocks noChangeAspect="1"/>
          </p:cNvPicPr>
          <p:nvPr/>
        </p:nvPicPr>
        <p:blipFill>
          <a:blip r:embed="rId5"/>
          <a:stretch>
            <a:fillRect/>
          </a:stretch>
        </p:blipFill>
        <p:spPr>
          <a:xfrm>
            <a:off x="15011400" y="3573744"/>
            <a:ext cx="2476891" cy="548711"/>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CF7"/>
        </a:solidFill>
        <a:effectLst/>
      </p:bgPr>
    </p:bg>
    <p:spTree>
      <p:nvGrpSpPr>
        <p:cNvPr id="1" name=""/>
        <p:cNvGrpSpPr/>
        <p:nvPr/>
      </p:nvGrpSpPr>
      <p:grpSpPr>
        <a:xfrm>
          <a:off x="0" y="0"/>
          <a:ext cx="0" cy="0"/>
          <a:chOff x="0" y="0"/>
          <a:chExt cx="0" cy="0"/>
        </a:xfrm>
      </p:grpSpPr>
      <p:grpSp>
        <p:nvGrpSpPr>
          <p:cNvPr id="20" name="Group 8">
            <a:extLst>
              <a:ext uri="{FF2B5EF4-FFF2-40B4-BE49-F238E27FC236}">
                <a16:creationId xmlns:a16="http://schemas.microsoft.com/office/drawing/2014/main" id="{B9B8D5F7-702E-D26C-7D49-4B8BA2FDAE48}"/>
              </a:ext>
            </a:extLst>
          </p:cNvPr>
          <p:cNvGrpSpPr/>
          <p:nvPr/>
        </p:nvGrpSpPr>
        <p:grpSpPr>
          <a:xfrm>
            <a:off x="2055049" y="1350364"/>
            <a:ext cx="14177902" cy="5069987"/>
            <a:chOff x="0" y="0"/>
            <a:chExt cx="3105914" cy="1411107"/>
          </a:xfrm>
        </p:grpSpPr>
        <p:sp>
          <p:nvSpPr>
            <p:cNvPr id="21" name="Freeform 9">
              <a:extLst>
                <a:ext uri="{FF2B5EF4-FFF2-40B4-BE49-F238E27FC236}">
                  <a16:creationId xmlns:a16="http://schemas.microsoft.com/office/drawing/2014/main" id="{86D218D6-7495-BF0E-5938-F04D828403FD}"/>
                </a:ext>
              </a:extLst>
            </p:cNvPr>
            <p:cNvSpPr/>
            <p:nvPr/>
          </p:nvSpPr>
          <p:spPr>
            <a:xfrm>
              <a:off x="0" y="0"/>
              <a:ext cx="3105914" cy="1411107"/>
            </a:xfrm>
            <a:custGeom>
              <a:avLst/>
              <a:gdLst/>
              <a:ahLst/>
              <a:cxnLst/>
              <a:rect l="l" t="t" r="r" b="b"/>
              <a:pathLst>
                <a:path w="3105914" h="1411107">
                  <a:moveTo>
                    <a:pt x="0" y="0"/>
                  </a:moveTo>
                  <a:lnTo>
                    <a:pt x="3105914" y="0"/>
                  </a:lnTo>
                  <a:lnTo>
                    <a:pt x="3105914" y="1411107"/>
                  </a:lnTo>
                  <a:lnTo>
                    <a:pt x="0" y="1411107"/>
                  </a:lnTo>
                  <a:close/>
                </a:path>
              </a:pathLst>
            </a:custGeom>
            <a:gradFill rotWithShape="1">
              <a:gsLst>
                <a:gs pos="0">
                  <a:srgbClr val="5DE0E6">
                    <a:alpha val="47000"/>
                  </a:srgbClr>
                </a:gs>
                <a:gs pos="100000">
                  <a:srgbClr val="004AAD">
                    <a:alpha val="47000"/>
                  </a:srgbClr>
                </a:gs>
              </a:gsLst>
              <a:lin ang="0"/>
            </a:gradFill>
          </p:spPr>
          <p:txBody>
            <a:bodyPr/>
            <a:lstStyle/>
            <a:p>
              <a:endParaRPr lang="ru-RU"/>
            </a:p>
          </p:txBody>
        </p:sp>
        <p:sp>
          <p:nvSpPr>
            <p:cNvPr id="22" name="TextBox 10">
              <a:extLst>
                <a:ext uri="{FF2B5EF4-FFF2-40B4-BE49-F238E27FC236}">
                  <a16:creationId xmlns:a16="http://schemas.microsoft.com/office/drawing/2014/main" id="{86996BF5-7B9E-ED6A-AF5E-5BE23A8AFDC4}"/>
                </a:ext>
              </a:extLst>
            </p:cNvPr>
            <p:cNvSpPr txBox="1"/>
            <p:nvPr/>
          </p:nvSpPr>
          <p:spPr>
            <a:xfrm>
              <a:off x="0" y="-28575"/>
              <a:ext cx="812800" cy="841375"/>
            </a:xfrm>
            <a:prstGeom prst="rect">
              <a:avLst/>
            </a:prstGeom>
          </p:spPr>
          <p:txBody>
            <a:bodyPr lIns="47351" tIns="47351" rIns="47351" bIns="47351" rtlCol="0" anchor="ctr"/>
            <a:lstStyle/>
            <a:p>
              <a:pPr algn="ctr">
                <a:lnSpc>
                  <a:spcPts val="2479"/>
                </a:lnSpc>
              </a:pPr>
              <a:endParaRPr/>
            </a:p>
          </p:txBody>
        </p:sp>
      </p:grpSp>
      <p:grpSp>
        <p:nvGrpSpPr>
          <p:cNvPr id="5" name="Group 5"/>
          <p:cNvGrpSpPr/>
          <p:nvPr/>
        </p:nvGrpSpPr>
        <p:grpSpPr>
          <a:xfrm>
            <a:off x="-111829" y="2886407"/>
            <a:ext cx="1345513" cy="1345513"/>
            <a:chOff x="0" y="0"/>
            <a:chExt cx="6350000" cy="6350000"/>
          </a:xfrm>
        </p:grpSpPr>
        <p:sp>
          <p:nvSpPr>
            <p:cNvPr id="6" name="Freeform 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D230"/>
            </a:solidFill>
          </p:spPr>
          <p:txBody>
            <a:bodyPr/>
            <a:lstStyle/>
            <a:p>
              <a:endParaRPr lang="ru-RU"/>
            </a:p>
          </p:txBody>
        </p:sp>
      </p:grpSp>
      <p:grpSp>
        <p:nvGrpSpPr>
          <p:cNvPr id="7" name="Group 7"/>
          <p:cNvGrpSpPr/>
          <p:nvPr/>
        </p:nvGrpSpPr>
        <p:grpSpPr>
          <a:xfrm>
            <a:off x="16300655" y="8275646"/>
            <a:ext cx="2100664" cy="2100664"/>
            <a:chOff x="0" y="0"/>
            <a:chExt cx="6350000" cy="6350000"/>
          </a:xfrm>
        </p:grpSpPr>
        <p:sp>
          <p:nvSpPr>
            <p:cNvPr id="8" name="Freeform 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D230"/>
            </a:solidFill>
          </p:spPr>
          <p:txBody>
            <a:bodyPr/>
            <a:lstStyle/>
            <a:p>
              <a:endParaRPr lang="ru-RU"/>
            </a:p>
          </p:txBody>
        </p:sp>
      </p:grpSp>
      <p:sp>
        <p:nvSpPr>
          <p:cNvPr id="2" name="TextBox 1">
            <a:extLst>
              <a:ext uri="{FF2B5EF4-FFF2-40B4-BE49-F238E27FC236}">
                <a16:creationId xmlns:a16="http://schemas.microsoft.com/office/drawing/2014/main" id="{3D634115-FBE7-BCDA-DE07-0DD34ADBAF5A}"/>
              </a:ext>
            </a:extLst>
          </p:cNvPr>
          <p:cNvSpPr txBox="1"/>
          <p:nvPr/>
        </p:nvSpPr>
        <p:spPr>
          <a:xfrm>
            <a:off x="16574537" y="9753541"/>
            <a:ext cx="1535998" cy="400110"/>
          </a:xfrm>
          <a:prstGeom prst="rect">
            <a:avLst/>
          </a:prstGeom>
          <a:noFill/>
        </p:spPr>
        <p:txBody>
          <a:bodyPr wrap="none" rtlCol="0">
            <a:spAutoFit/>
          </a:bodyPr>
          <a:lstStyle/>
          <a:p>
            <a:r>
              <a:rPr lang="ru-RU" sz="2000" b="1" dirty="0">
                <a:latin typeface="Montserrat Semi-Bold" panose="020B0604020202020204" charset="-52"/>
              </a:rPr>
              <a:t>14 СЛАЙД</a:t>
            </a:r>
          </a:p>
        </p:txBody>
      </p:sp>
      <p:pic>
        <p:nvPicPr>
          <p:cNvPr id="12" name="Picture 4" descr="Изображение выглядит как текст, зеленый&#10;&#10;Автоматически созданное описание">
            <a:extLst>
              <a:ext uri="{FF2B5EF4-FFF2-40B4-BE49-F238E27FC236}">
                <a16:creationId xmlns:a16="http://schemas.microsoft.com/office/drawing/2014/main" id="{1F55E476-F9BC-A782-8337-CB9493B1E4E5}"/>
              </a:ext>
            </a:extLst>
          </p:cNvPr>
          <p:cNvPicPr/>
          <p:nvPr/>
        </p:nvPicPr>
        <p:blipFill>
          <a:blip r:embed="rId2"/>
          <a:stretch/>
        </p:blipFill>
        <p:spPr>
          <a:xfrm>
            <a:off x="2378204" y="1579672"/>
            <a:ext cx="6553200" cy="4611370"/>
          </a:xfrm>
          <a:prstGeom prst="rect">
            <a:avLst/>
          </a:prstGeom>
          <a:ln w="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13" name="Picture 7" descr="Изображение выглядит как внутренний&#10;&#10;Автоматически созданное описание">
            <a:extLst>
              <a:ext uri="{FF2B5EF4-FFF2-40B4-BE49-F238E27FC236}">
                <a16:creationId xmlns:a16="http://schemas.microsoft.com/office/drawing/2014/main" id="{B0D90FF2-E714-AE14-F483-F49674356D19}"/>
              </a:ext>
            </a:extLst>
          </p:cNvPr>
          <p:cNvPicPr/>
          <p:nvPr/>
        </p:nvPicPr>
        <p:blipFill>
          <a:blip r:embed="rId3"/>
          <a:stretch/>
        </p:blipFill>
        <p:spPr>
          <a:xfrm>
            <a:off x="9356598" y="1579672"/>
            <a:ext cx="6553200" cy="4611370"/>
          </a:xfrm>
          <a:prstGeom prst="rect">
            <a:avLst/>
          </a:prstGeom>
          <a:ln w="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15" name="TextBox 12">
            <a:extLst>
              <a:ext uri="{FF2B5EF4-FFF2-40B4-BE49-F238E27FC236}">
                <a16:creationId xmlns:a16="http://schemas.microsoft.com/office/drawing/2014/main" id="{E0AA456A-B02E-EF7C-FF5B-53B8AD7515AE}"/>
              </a:ext>
            </a:extLst>
          </p:cNvPr>
          <p:cNvSpPr txBox="1"/>
          <p:nvPr/>
        </p:nvSpPr>
        <p:spPr>
          <a:xfrm>
            <a:off x="485948" y="421439"/>
            <a:ext cx="17349596" cy="675890"/>
          </a:xfrm>
          <a:prstGeom prst="rect">
            <a:avLst/>
          </a:prstGeom>
        </p:spPr>
        <p:txBody>
          <a:bodyPr lIns="0" tIns="0" rIns="0" bIns="0" rtlCol="0" anchor="t">
            <a:spAutoFit/>
          </a:bodyPr>
          <a:lstStyle/>
          <a:p>
            <a:pPr marL="0" lvl="0" indent="0" algn="ctr">
              <a:lnSpc>
                <a:spcPts val="5228"/>
              </a:lnSpc>
              <a:spcBef>
                <a:spcPct val="0"/>
              </a:spcBef>
            </a:pPr>
            <a:r>
              <a:rPr lang="en-US" sz="4979" spc="59" dirty="0" err="1">
                <a:solidFill>
                  <a:srgbClr val="100F0D"/>
                </a:solidFill>
                <a:latin typeface="Montserrat Semi-Bold Bold"/>
              </a:rPr>
              <a:t>Световыход</a:t>
            </a:r>
            <a:r>
              <a:rPr lang="en-US" sz="4979" spc="59" dirty="0">
                <a:solidFill>
                  <a:srgbClr val="100F0D"/>
                </a:solidFill>
                <a:latin typeface="Montserrat Semi-Bold Bold"/>
              </a:rPr>
              <a:t> </a:t>
            </a:r>
            <a:r>
              <a:rPr lang="en-US" sz="4979" spc="59" dirty="0" err="1">
                <a:solidFill>
                  <a:srgbClr val="100F0D"/>
                </a:solidFill>
                <a:latin typeface="Montserrat Semi-Bold Bold"/>
              </a:rPr>
              <a:t>кубических</a:t>
            </a:r>
            <a:r>
              <a:rPr lang="en-US" sz="4979" spc="59" dirty="0">
                <a:solidFill>
                  <a:srgbClr val="100F0D"/>
                </a:solidFill>
                <a:latin typeface="Montserrat Semi-Bold Bold"/>
              </a:rPr>
              <a:t> </a:t>
            </a:r>
            <a:r>
              <a:rPr lang="en-US" sz="4979" spc="59" dirty="0" err="1">
                <a:solidFill>
                  <a:srgbClr val="100F0D"/>
                </a:solidFill>
                <a:latin typeface="Montserrat Semi-Bold Bold"/>
              </a:rPr>
              <a:t>сцинтилляторов</a:t>
            </a:r>
            <a:r>
              <a:rPr lang="en-US" sz="4979" spc="59" dirty="0">
                <a:solidFill>
                  <a:srgbClr val="100F0D"/>
                </a:solidFill>
                <a:latin typeface="Montserrat Semi-Bold Bold"/>
              </a:rPr>
              <a:t> </a:t>
            </a:r>
          </a:p>
        </p:txBody>
      </p:sp>
      <p:sp>
        <p:nvSpPr>
          <p:cNvPr id="16" name="TextBox 10">
            <a:extLst>
              <a:ext uri="{FF2B5EF4-FFF2-40B4-BE49-F238E27FC236}">
                <a16:creationId xmlns:a16="http://schemas.microsoft.com/office/drawing/2014/main" id="{3E9B5414-8C37-4D53-6F76-BE2096CB0AF5}"/>
              </a:ext>
            </a:extLst>
          </p:cNvPr>
          <p:cNvSpPr txBox="1"/>
          <p:nvPr/>
        </p:nvSpPr>
        <p:spPr>
          <a:xfrm>
            <a:off x="5984944" y="6602980"/>
            <a:ext cx="6128007" cy="430759"/>
          </a:xfrm>
          <a:prstGeom prst="rect">
            <a:avLst/>
          </a:prstGeom>
        </p:spPr>
        <p:txBody>
          <a:bodyPr wrap="square" lIns="0" tIns="0" rIns="0" bIns="0" rtlCol="0" anchor="t">
            <a:spAutoFit/>
          </a:bodyPr>
          <a:lstStyle/>
          <a:p>
            <a:pPr lvl="0" algn="ctr">
              <a:spcBef>
                <a:spcPct val="0"/>
              </a:spcBef>
            </a:pPr>
            <a:r>
              <a:rPr lang="ru-RU" sz="2799" dirty="0">
                <a:solidFill>
                  <a:srgbClr val="100F0D"/>
                </a:solidFill>
                <a:latin typeface="Montserrat Semi-Bold" panose="020B0604020202020204" charset="-52"/>
              </a:rPr>
              <a:t>Экспериментальная установка </a:t>
            </a:r>
          </a:p>
        </p:txBody>
      </p:sp>
      <p:pic>
        <p:nvPicPr>
          <p:cNvPr id="19" name="Рисунок 18">
            <a:extLst>
              <a:ext uri="{FF2B5EF4-FFF2-40B4-BE49-F238E27FC236}">
                <a16:creationId xmlns:a16="http://schemas.microsoft.com/office/drawing/2014/main" id="{C1E5C014-4CE2-8D59-1802-5D7E7EE57FF8}"/>
              </a:ext>
            </a:extLst>
          </p:cNvPr>
          <p:cNvPicPr>
            <a:picLocks noChangeAspect="1"/>
          </p:cNvPicPr>
          <p:nvPr/>
        </p:nvPicPr>
        <p:blipFill>
          <a:blip r:embed="rId4"/>
          <a:stretch>
            <a:fillRect/>
          </a:stretch>
        </p:blipFill>
        <p:spPr>
          <a:xfrm>
            <a:off x="3557364" y="7502062"/>
            <a:ext cx="5491584" cy="2100664"/>
          </a:xfrm>
          <a:prstGeom prst="rect">
            <a:avLst/>
          </a:prstGeom>
        </p:spPr>
      </p:pic>
      <p:grpSp>
        <p:nvGrpSpPr>
          <p:cNvPr id="3" name="Group 3"/>
          <p:cNvGrpSpPr/>
          <p:nvPr/>
        </p:nvGrpSpPr>
        <p:grpSpPr>
          <a:xfrm>
            <a:off x="-998121" y="8113990"/>
            <a:ext cx="3171130" cy="3171130"/>
            <a:chOff x="0" y="0"/>
            <a:chExt cx="6350000" cy="6350000"/>
          </a:xfrm>
        </p:grpSpPr>
        <p:sp>
          <p:nvSpPr>
            <p:cNvPr id="4" name="Freeform 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D3447"/>
            </a:solidFill>
          </p:spPr>
          <p:txBody>
            <a:bodyPr/>
            <a:lstStyle/>
            <a:p>
              <a:endParaRPr lang="ru-RU"/>
            </a:p>
          </p:txBody>
        </p:sp>
      </p:grpSp>
      <p:pic>
        <p:nvPicPr>
          <p:cNvPr id="23" name="Рисунок 22" descr="MPPC S13720 series">
            <a:extLst>
              <a:ext uri="{FF2B5EF4-FFF2-40B4-BE49-F238E27FC236}">
                <a16:creationId xmlns:a16="http://schemas.microsoft.com/office/drawing/2014/main" id="{313A6F1E-96F0-1C0C-451A-81D0626029A9}"/>
              </a:ext>
            </a:extLst>
          </p:cNvPr>
          <p:cNvPicPr/>
          <p:nvPr/>
        </p:nvPicPr>
        <p:blipFill rotWithShape="1">
          <a:blip r:embed="rId5">
            <a:extLst>
              <a:ext uri="{28A0092B-C50C-407E-A947-70E740481C1C}">
                <a14:useLocalDpi xmlns:a14="http://schemas.microsoft.com/office/drawing/2010/main" val="0"/>
              </a:ext>
            </a:extLst>
          </a:blip>
          <a:srcRect l="11819" t="17237" r="16049" b="15670"/>
          <a:stretch/>
        </p:blipFill>
        <p:spPr bwMode="auto">
          <a:xfrm>
            <a:off x="11141545" y="7216368"/>
            <a:ext cx="3352800" cy="2672053"/>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CF7"/>
        </a:solidFill>
        <a:effectLst/>
      </p:bgPr>
    </p:bg>
    <p:spTree>
      <p:nvGrpSpPr>
        <p:cNvPr id="1" name=""/>
        <p:cNvGrpSpPr/>
        <p:nvPr/>
      </p:nvGrpSpPr>
      <p:grpSpPr>
        <a:xfrm>
          <a:off x="0" y="0"/>
          <a:ext cx="0" cy="0"/>
          <a:chOff x="0" y="0"/>
          <a:chExt cx="0" cy="0"/>
        </a:xfrm>
      </p:grpSpPr>
      <p:grpSp>
        <p:nvGrpSpPr>
          <p:cNvPr id="2" name="Group 2"/>
          <p:cNvGrpSpPr/>
          <p:nvPr/>
        </p:nvGrpSpPr>
        <p:grpSpPr>
          <a:xfrm>
            <a:off x="-1762324" y="-1585565"/>
            <a:ext cx="3171130" cy="3171130"/>
            <a:chOff x="0" y="0"/>
            <a:chExt cx="6350000" cy="6350000"/>
          </a:xfrm>
        </p:grpSpPr>
        <p:sp>
          <p:nvSpPr>
            <p:cNvPr id="3" name="Freeform 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D3447"/>
            </a:solidFill>
          </p:spPr>
          <p:txBody>
            <a:bodyPr/>
            <a:lstStyle/>
            <a:p>
              <a:endParaRPr lang="ru-RU"/>
            </a:p>
          </p:txBody>
        </p:sp>
      </p:grpSp>
      <p:grpSp>
        <p:nvGrpSpPr>
          <p:cNvPr id="4" name="Group 4"/>
          <p:cNvGrpSpPr/>
          <p:nvPr/>
        </p:nvGrpSpPr>
        <p:grpSpPr>
          <a:xfrm>
            <a:off x="-532248" y="6558503"/>
            <a:ext cx="4486849" cy="4486849"/>
            <a:chOff x="0" y="0"/>
            <a:chExt cx="6350000" cy="6350000"/>
          </a:xfrm>
        </p:grpSpPr>
        <p:sp>
          <p:nvSpPr>
            <p:cNvPr id="5" name="Freeform 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D230"/>
            </a:solidFill>
          </p:spPr>
          <p:txBody>
            <a:bodyPr/>
            <a:lstStyle/>
            <a:p>
              <a:endParaRPr lang="ru-RU"/>
            </a:p>
          </p:txBody>
        </p:sp>
      </p:grpSp>
      <p:grpSp>
        <p:nvGrpSpPr>
          <p:cNvPr id="6" name="Group 6"/>
          <p:cNvGrpSpPr/>
          <p:nvPr/>
        </p:nvGrpSpPr>
        <p:grpSpPr>
          <a:xfrm>
            <a:off x="17220413" y="872745"/>
            <a:ext cx="2100664" cy="2100664"/>
            <a:chOff x="0" y="0"/>
            <a:chExt cx="6350000" cy="6350000"/>
          </a:xfrm>
        </p:grpSpPr>
        <p:sp>
          <p:nvSpPr>
            <p:cNvPr id="7" name="Freeform 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D230"/>
            </a:solidFill>
          </p:spPr>
          <p:txBody>
            <a:bodyPr/>
            <a:lstStyle/>
            <a:p>
              <a:endParaRPr lang="ru-RU"/>
            </a:p>
          </p:txBody>
        </p:sp>
      </p:grpSp>
      <p:grpSp>
        <p:nvGrpSpPr>
          <p:cNvPr id="8" name="Group 8"/>
          <p:cNvGrpSpPr/>
          <p:nvPr/>
        </p:nvGrpSpPr>
        <p:grpSpPr>
          <a:xfrm>
            <a:off x="3954600" y="1699854"/>
            <a:ext cx="10360688" cy="6226002"/>
            <a:chOff x="0" y="0"/>
            <a:chExt cx="3033268" cy="1822768"/>
          </a:xfrm>
        </p:grpSpPr>
        <p:sp>
          <p:nvSpPr>
            <p:cNvPr id="9" name="Freeform 9"/>
            <p:cNvSpPr/>
            <p:nvPr/>
          </p:nvSpPr>
          <p:spPr>
            <a:xfrm>
              <a:off x="0" y="0"/>
              <a:ext cx="3033268" cy="1822768"/>
            </a:xfrm>
            <a:custGeom>
              <a:avLst/>
              <a:gdLst/>
              <a:ahLst/>
              <a:cxnLst/>
              <a:rect l="l" t="t" r="r" b="b"/>
              <a:pathLst>
                <a:path w="3033268" h="1822768">
                  <a:moveTo>
                    <a:pt x="0" y="0"/>
                  </a:moveTo>
                  <a:lnTo>
                    <a:pt x="3033268" y="0"/>
                  </a:lnTo>
                  <a:lnTo>
                    <a:pt x="3033268" y="1822768"/>
                  </a:lnTo>
                  <a:lnTo>
                    <a:pt x="0" y="1822768"/>
                  </a:lnTo>
                  <a:close/>
                </a:path>
              </a:pathLst>
            </a:custGeom>
            <a:gradFill rotWithShape="1">
              <a:gsLst>
                <a:gs pos="0">
                  <a:srgbClr val="5DE0E6">
                    <a:alpha val="47000"/>
                  </a:srgbClr>
                </a:gs>
                <a:gs pos="100000">
                  <a:srgbClr val="004AAD">
                    <a:alpha val="47000"/>
                  </a:srgbClr>
                </a:gs>
              </a:gsLst>
              <a:lin ang="0"/>
            </a:gradFill>
          </p:spPr>
          <p:txBody>
            <a:bodyPr/>
            <a:lstStyle/>
            <a:p>
              <a:endParaRPr lang="ru-RU"/>
            </a:p>
          </p:txBody>
        </p:sp>
        <p:sp>
          <p:nvSpPr>
            <p:cNvPr id="10" name="TextBox 10"/>
            <p:cNvSpPr txBox="1"/>
            <p:nvPr/>
          </p:nvSpPr>
          <p:spPr>
            <a:xfrm>
              <a:off x="0" y="-28575"/>
              <a:ext cx="812800" cy="841375"/>
            </a:xfrm>
            <a:prstGeom prst="rect">
              <a:avLst/>
            </a:prstGeom>
          </p:spPr>
          <p:txBody>
            <a:bodyPr lIns="47351" tIns="47351" rIns="47351" bIns="47351" rtlCol="0" anchor="ctr"/>
            <a:lstStyle/>
            <a:p>
              <a:pPr algn="ctr">
                <a:lnSpc>
                  <a:spcPts val="2479"/>
                </a:lnSpc>
              </a:pPr>
              <a:endParaRPr/>
            </a:p>
          </p:txBody>
        </p:sp>
      </p:grpSp>
      <p:sp>
        <p:nvSpPr>
          <p:cNvPr id="11" name="Freeform 11"/>
          <p:cNvSpPr/>
          <p:nvPr/>
        </p:nvSpPr>
        <p:spPr>
          <a:xfrm>
            <a:off x="4310802" y="1940142"/>
            <a:ext cx="9664828" cy="5816346"/>
          </a:xfrm>
          <a:custGeom>
            <a:avLst/>
            <a:gdLst/>
            <a:ahLst/>
            <a:cxnLst/>
            <a:rect l="l" t="t" r="r" b="b"/>
            <a:pathLst>
              <a:path w="9664828" h="5816346">
                <a:moveTo>
                  <a:pt x="0" y="0"/>
                </a:moveTo>
                <a:lnTo>
                  <a:pt x="9664828" y="0"/>
                </a:lnTo>
                <a:lnTo>
                  <a:pt x="9664828" y="5816346"/>
                </a:lnTo>
                <a:lnTo>
                  <a:pt x="0" y="5816346"/>
                </a:lnTo>
                <a:lnTo>
                  <a:pt x="0" y="0"/>
                </a:lnTo>
                <a:close/>
              </a:path>
            </a:pathLst>
          </a:custGeom>
          <a:blipFill>
            <a:blip r:embed="rId2"/>
            <a:stretch>
              <a:fillRect/>
            </a:stretch>
          </a:blipFill>
        </p:spPr>
        <p:txBody>
          <a:bodyPr/>
          <a:lstStyle/>
          <a:p>
            <a:endParaRPr lang="ru-RU"/>
          </a:p>
        </p:txBody>
      </p:sp>
      <p:sp>
        <p:nvSpPr>
          <p:cNvPr id="12" name="TextBox 12"/>
          <p:cNvSpPr txBox="1"/>
          <p:nvPr/>
        </p:nvSpPr>
        <p:spPr>
          <a:xfrm>
            <a:off x="497777" y="572900"/>
            <a:ext cx="17349596" cy="675890"/>
          </a:xfrm>
          <a:prstGeom prst="rect">
            <a:avLst/>
          </a:prstGeom>
        </p:spPr>
        <p:txBody>
          <a:bodyPr lIns="0" tIns="0" rIns="0" bIns="0" rtlCol="0" anchor="t">
            <a:spAutoFit/>
          </a:bodyPr>
          <a:lstStyle/>
          <a:p>
            <a:pPr marL="0" lvl="0" indent="0" algn="ctr">
              <a:lnSpc>
                <a:spcPts val="5228"/>
              </a:lnSpc>
              <a:spcBef>
                <a:spcPct val="0"/>
              </a:spcBef>
            </a:pPr>
            <a:r>
              <a:rPr lang="en-US" sz="4979" spc="59" dirty="0" err="1">
                <a:solidFill>
                  <a:srgbClr val="100F0D"/>
                </a:solidFill>
                <a:latin typeface="Montserrat Semi-Bold Bold"/>
              </a:rPr>
              <a:t>Световыход</a:t>
            </a:r>
            <a:r>
              <a:rPr lang="en-US" sz="4979" spc="59" dirty="0">
                <a:solidFill>
                  <a:srgbClr val="100F0D"/>
                </a:solidFill>
                <a:latin typeface="Montserrat Semi-Bold Bold"/>
              </a:rPr>
              <a:t> </a:t>
            </a:r>
            <a:r>
              <a:rPr lang="en-US" sz="4979" spc="59" dirty="0" err="1">
                <a:solidFill>
                  <a:srgbClr val="100F0D"/>
                </a:solidFill>
                <a:latin typeface="Montserrat Semi-Bold Bold"/>
              </a:rPr>
              <a:t>кубических</a:t>
            </a:r>
            <a:r>
              <a:rPr lang="en-US" sz="4979" spc="59" dirty="0">
                <a:solidFill>
                  <a:srgbClr val="100F0D"/>
                </a:solidFill>
                <a:latin typeface="Montserrat Semi-Bold Bold"/>
              </a:rPr>
              <a:t> </a:t>
            </a:r>
            <a:r>
              <a:rPr lang="en-US" sz="4979" spc="59" dirty="0" err="1">
                <a:solidFill>
                  <a:srgbClr val="100F0D"/>
                </a:solidFill>
                <a:latin typeface="Montserrat Semi-Bold Bold"/>
              </a:rPr>
              <a:t>сцинтилляторов</a:t>
            </a:r>
            <a:r>
              <a:rPr lang="en-US" sz="4979" spc="59" dirty="0">
                <a:solidFill>
                  <a:srgbClr val="100F0D"/>
                </a:solidFill>
                <a:latin typeface="Montserrat Semi-Bold Bold"/>
              </a:rPr>
              <a:t> </a:t>
            </a:r>
          </a:p>
        </p:txBody>
      </p:sp>
      <p:sp>
        <p:nvSpPr>
          <p:cNvPr id="13" name="TextBox 13"/>
          <p:cNvSpPr txBox="1"/>
          <p:nvPr/>
        </p:nvSpPr>
        <p:spPr>
          <a:xfrm>
            <a:off x="1524000" y="8099499"/>
            <a:ext cx="15470388" cy="2228559"/>
          </a:xfrm>
          <a:prstGeom prst="rect">
            <a:avLst/>
          </a:prstGeom>
        </p:spPr>
        <p:txBody>
          <a:bodyPr lIns="0" tIns="0" rIns="0" bIns="0" rtlCol="0" anchor="t">
            <a:spAutoFit/>
          </a:bodyPr>
          <a:lstStyle/>
          <a:p>
            <a:pPr algn="ctr">
              <a:lnSpc>
                <a:spcPct val="150000"/>
              </a:lnSpc>
            </a:pPr>
            <a:r>
              <a:rPr lang="en-US" sz="2599" dirty="0" err="1">
                <a:solidFill>
                  <a:srgbClr val="100F0D"/>
                </a:solidFill>
                <a:latin typeface="Montserrat"/>
              </a:rPr>
              <a:t>Экспериментально</a:t>
            </a:r>
            <a:r>
              <a:rPr lang="en-US" sz="2599" dirty="0">
                <a:solidFill>
                  <a:srgbClr val="100F0D"/>
                </a:solidFill>
                <a:latin typeface="Montserrat"/>
              </a:rPr>
              <a:t> </a:t>
            </a:r>
            <a:r>
              <a:rPr lang="en-US" sz="2599" dirty="0" err="1">
                <a:solidFill>
                  <a:srgbClr val="100F0D"/>
                </a:solidFill>
                <a:latin typeface="Montserrat"/>
              </a:rPr>
              <a:t>получены</a:t>
            </a:r>
            <a:r>
              <a:rPr lang="en-US" sz="2599" dirty="0">
                <a:solidFill>
                  <a:srgbClr val="100F0D"/>
                </a:solidFill>
                <a:latin typeface="Montserrat"/>
              </a:rPr>
              <a:t> </a:t>
            </a:r>
            <a:r>
              <a:rPr lang="en-US" sz="2599" dirty="0" err="1">
                <a:solidFill>
                  <a:srgbClr val="100F0D"/>
                </a:solidFill>
                <a:latin typeface="Montserrat"/>
              </a:rPr>
              <a:t>значения</a:t>
            </a:r>
            <a:r>
              <a:rPr lang="en-US" sz="2599" dirty="0">
                <a:solidFill>
                  <a:srgbClr val="100F0D"/>
                </a:solidFill>
                <a:latin typeface="Montserrat"/>
              </a:rPr>
              <a:t> </a:t>
            </a:r>
            <a:r>
              <a:rPr lang="en-US" sz="2599" dirty="0" err="1">
                <a:solidFill>
                  <a:srgbClr val="100F0D"/>
                </a:solidFill>
                <a:latin typeface="Montserrat"/>
              </a:rPr>
              <a:t>световыхода</a:t>
            </a:r>
            <a:r>
              <a:rPr lang="en-US" sz="2599" dirty="0">
                <a:solidFill>
                  <a:srgbClr val="100F0D"/>
                </a:solidFill>
                <a:latin typeface="Montserrat"/>
              </a:rPr>
              <a:t> </a:t>
            </a:r>
            <a:r>
              <a:rPr lang="en-US" sz="2599" dirty="0" err="1">
                <a:solidFill>
                  <a:srgbClr val="100F0D"/>
                </a:solidFill>
                <a:latin typeface="Montserrat"/>
              </a:rPr>
              <a:t>для</a:t>
            </a:r>
            <a:r>
              <a:rPr lang="en-US" sz="2599" dirty="0">
                <a:solidFill>
                  <a:srgbClr val="100F0D"/>
                </a:solidFill>
                <a:latin typeface="Montserrat"/>
              </a:rPr>
              <a:t> </a:t>
            </a:r>
            <a:r>
              <a:rPr lang="en-US" sz="2599" dirty="0" err="1">
                <a:solidFill>
                  <a:srgbClr val="100F0D"/>
                </a:solidFill>
                <a:latin typeface="Montserrat"/>
              </a:rPr>
              <a:t>кубических</a:t>
            </a:r>
            <a:r>
              <a:rPr lang="en-US" sz="2599" dirty="0">
                <a:solidFill>
                  <a:srgbClr val="100F0D"/>
                </a:solidFill>
                <a:latin typeface="Montserrat"/>
              </a:rPr>
              <a:t> </a:t>
            </a:r>
            <a:r>
              <a:rPr lang="en-US" sz="2599" dirty="0" err="1">
                <a:solidFill>
                  <a:srgbClr val="100F0D"/>
                </a:solidFill>
                <a:latin typeface="Montserrat"/>
              </a:rPr>
              <a:t>элементов</a:t>
            </a:r>
            <a:r>
              <a:rPr lang="en-US" sz="2599" dirty="0">
                <a:solidFill>
                  <a:srgbClr val="100F0D"/>
                </a:solidFill>
                <a:latin typeface="Montserrat"/>
              </a:rPr>
              <a:t>, </a:t>
            </a:r>
            <a:r>
              <a:rPr lang="en-US" sz="2599" dirty="0" err="1">
                <a:solidFill>
                  <a:srgbClr val="100F0D"/>
                </a:solidFill>
                <a:latin typeface="Montserrat"/>
              </a:rPr>
              <a:t>изготовленных</a:t>
            </a:r>
            <a:r>
              <a:rPr lang="en-US" sz="2599" dirty="0">
                <a:solidFill>
                  <a:srgbClr val="100F0D"/>
                </a:solidFill>
                <a:latin typeface="Montserrat"/>
              </a:rPr>
              <a:t> </a:t>
            </a:r>
            <a:r>
              <a:rPr lang="en-US" sz="2599" dirty="0" err="1">
                <a:solidFill>
                  <a:srgbClr val="100F0D"/>
                </a:solidFill>
                <a:latin typeface="Montserrat"/>
              </a:rPr>
              <a:t>по</a:t>
            </a:r>
            <a:r>
              <a:rPr lang="en-US" sz="2599" dirty="0">
                <a:solidFill>
                  <a:srgbClr val="100F0D"/>
                </a:solidFill>
                <a:latin typeface="Montserrat"/>
              </a:rPr>
              <a:t> </a:t>
            </a:r>
            <a:r>
              <a:rPr lang="en-US" sz="2599" dirty="0" err="1">
                <a:solidFill>
                  <a:srgbClr val="100F0D"/>
                </a:solidFill>
                <a:latin typeface="Montserrat"/>
              </a:rPr>
              <a:t>новой</a:t>
            </a:r>
            <a:r>
              <a:rPr lang="en-US" sz="2599" dirty="0">
                <a:solidFill>
                  <a:srgbClr val="100F0D"/>
                </a:solidFill>
                <a:latin typeface="Montserrat"/>
              </a:rPr>
              <a:t> </a:t>
            </a:r>
            <a:r>
              <a:rPr lang="en-US" sz="2599" dirty="0" err="1">
                <a:solidFill>
                  <a:srgbClr val="100F0D"/>
                </a:solidFill>
                <a:latin typeface="Montserrat"/>
              </a:rPr>
              <a:t>технологии</a:t>
            </a:r>
            <a:r>
              <a:rPr lang="en-US" sz="2599" dirty="0">
                <a:solidFill>
                  <a:srgbClr val="100F0D"/>
                </a:solidFill>
                <a:latin typeface="Montserrat"/>
              </a:rPr>
              <a:t>, </a:t>
            </a:r>
            <a:r>
              <a:rPr lang="en-US" sz="2599" dirty="0" err="1">
                <a:solidFill>
                  <a:srgbClr val="100F0D"/>
                </a:solidFill>
                <a:latin typeface="Montserrat"/>
              </a:rPr>
              <a:t>которые</a:t>
            </a:r>
            <a:r>
              <a:rPr lang="en-US" sz="2599" dirty="0">
                <a:solidFill>
                  <a:srgbClr val="100F0D"/>
                </a:solidFill>
                <a:latin typeface="Montserrat"/>
              </a:rPr>
              <a:t> в </a:t>
            </a:r>
            <a:r>
              <a:rPr lang="en-US" sz="2599" dirty="0" err="1">
                <a:solidFill>
                  <a:srgbClr val="100F0D"/>
                </a:solidFill>
                <a:latin typeface="Montserrat"/>
              </a:rPr>
              <a:t>среднем</a:t>
            </a:r>
            <a:r>
              <a:rPr lang="en-US" sz="2599" dirty="0">
                <a:solidFill>
                  <a:srgbClr val="100F0D"/>
                </a:solidFill>
                <a:latin typeface="Montserrat"/>
              </a:rPr>
              <a:t> </a:t>
            </a:r>
            <a:r>
              <a:rPr lang="en-US" sz="2599" dirty="0" err="1">
                <a:solidFill>
                  <a:srgbClr val="100F0D"/>
                </a:solidFill>
                <a:latin typeface="Montserrat"/>
              </a:rPr>
              <a:t>ниже</a:t>
            </a:r>
            <a:r>
              <a:rPr lang="en-US" sz="2599" dirty="0">
                <a:solidFill>
                  <a:srgbClr val="100F0D"/>
                </a:solidFill>
                <a:latin typeface="Montserrat"/>
              </a:rPr>
              <a:t> </a:t>
            </a:r>
            <a:r>
              <a:rPr lang="en-US" sz="2599" dirty="0" err="1">
                <a:solidFill>
                  <a:srgbClr val="100F0D"/>
                </a:solidFill>
                <a:latin typeface="Montserrat"/>
              </a:rPr>
              <a:t>на</a:t>
            </a:r>
            <a:r>
              <a:rPr lang="en-US" sz="2599" dirty="0">
                <a:solidFill>
                  <a:srgbClr val="100F0D"/>
                </a:solidFill>
                <a:latin typeface="Montserrat"/>
              </a:rPr>
              <a:t> </a:t>
            </a:r>
            <a:r>
              <a:rPr lang="en-US" sz="2599" b="1" dirty="0">
                <a:solidFill>
                  <a:srgbClr val="100F0D"/>
                </a:solidFill>
                <a:latin typeface="Montserrat"/>
              </a:rPr>
              <a:t>~ 5.2 </a:t>
            </a:r>
            <a:r>
              <a:rPr lang="en-US" sz="2599" b="1" dirty="0" err="1">
                <a:solidFill>
                  <a:srgbClr val="100F0D"/>
                </a:solidFill>
                <a:latin typeface="Montserrat"/>
              </a:rPr>
              <a:t>ф.э</a:t>
            </a:r>
            <a:r>
              <a:rPr lang="en-US" sz="2599" b="1" dirty="0">
                <a:solidFill>
                  <a:srgbClr val="100F0D"/>
                </a:solidFill>
                <a:latin typeface="Montserrat"/>
              </a:rPr>
              <a:t>./MIP </a:t>
            </a:r>
            <a:r>
              <a:rPr lang="en-US" sz="2599" dirty="0" err="1">
                <a:solidFill>
                  <a:srgbClr val="100F0D"/>
                </a:solidFill>
                <a:latin typeface="Montserrat"/>
              </a:rPr>
              <a:t>по</a:t>
            </a:r>
            <a:r>
              <a:rPr lang="en-US" sz="2599" dirty="0">
                <a:solidFill>
                  <a:srgbClr val="100F0D"/>
                </a:solidFill>
                <a:latin typeface="Montserrat"/>
              </a:rPr>
              <a:t> </a:t>
            </a:r>
            <a:r>
              <a:rPr lang="en-US" sz="2599" dirty="0" err="1">
                <a:solidFill>
                  <a:srgbClr val="100F0D"/>
                </a:solidFill>
                <a:latin typeface="Montserrat"/>
              </a:rPr>
              <a:t>сравнению</a:t>
            </a:r>
            <a:r>
              <a:rPr lang="en-US" sz="2599" dirty="0">
                <a:solidFill>
                  <a:srgbClr val="100F0D"/>
                </a:solidFill>
                <a:latin typeface="Montserrat"/>
              </a:rPr>
              <a:t> с </a:t>
            </a:r>
            <a:r>
              <a:rPr lang="en-US" sz="2599" dirty="0" err="1">
                <a:solidFill>
                  <a:srgbClr val="100F0D"/>
                </a:solidFill>
                <a:latin typeface="Montserrat"/>
              </a:rPr>
              <a:t>кубическими</a:t>
            </a:r>
            <a:r>
              <a:rPr lang="en-US" sz="2599" dirty="0">
                <a:solidFill>
                  <a:srgbClr val="100F0D"/>
                </a:solidFill>
                <a:latin typeface="Montserrat"/>
              </a:rPr>
              <a:t> </a:t>
            </a:r>
            <a:r>
              <a:rPr lang="en-US" sz="2599" dirty="0" err="1">
                <a:solidFill>
                  <a:srgbClr val="100F0D"/>
                </a:solidFill>
                <a:latin typeface="Montserrat"/>
              </a:rPr>
              <a:t>элементами</a:t>
            </a:r>
            <a:r>
              <a:rPr lang="en-US" sz="2599" dirty="0">
                <a:solidFill>
                  <a:srgbClr val="100F0D"/>
                </a:solidFill>
                <a:latin typeface="Montserrat"/>
              </a:rPr>
              <a:t>, </a:t>
            </a:r>
            <a:r>
              <a:rPr lang="en-US" sz="2599" dirty="0" err="1">
                <a:solidFill>
                  <a:srgbClr val="100F0D"/>
                </a:solidFill>
                <a:latin typeface="Montserrat"/>
              </a:rPr>
              <a:t>изготовленными</a:t>
            </a:r>
            <a:r>
              <a:rPr lang="en-US" sz="2599" dirty="0">
                <a:solidFill>
                  <a:srgbClr val="100F0D"/>
                </a:solidFill>
                <a:latin typeface="Montserrat"/>
              </a:rPr>
              <a:t> </a:t>
            </a:r>
            <a:r>
              <a:rPr lang="en-US" sz="2599" dirty="0" err="1">
                <a:solidFill>
                  <a:srgbClr val="100F0D"/>
                </a:solidFill>
                <a:latin typeface="Montserrat"/>
              </a:rPr>
              <a:t>для</a:t>
            </a:r>
            <a:r>
              <a:rPr lang="en-US" sz="2599" dirty="0">
                <a:solidFill>
                  <a:srgbClr val="100F0D"/>
                </a:solidFill>
                <a:latin typeface="Montserrat"/>
              </a:rPr>
              <a:t> </a:t>
            </a:r>
            <a:r>
              <a:rPr lang="ru-RU" sz="2599" dirty="0">
                <a:solidFill>
                  <a:srgbClr val="100F0D"/>
                </a:solidFill>
                <a:latin typeface="Montserrat"/>
              </a:rPr>
              <a:t> </a:t>
            </a:r>
            <a:r>
              <a:rPr lang="en-US" sz="2599" dirty="0" err="1">
                <a:solidFill>
                  <a:srgbClr val="100F0D"/>
                </a:solidFill>
                <a:latin typeface="Montserrat"/>
              </a:rPr>
              <a:t>детектора</a:t>
            </a:r>
            <a:r>
              <a:rPr lang="en-US" sz="2599" dirty="0">
                <a:solidFill>
                  <a:srgbClr val="100F0D"/>
                </a:solidFill>
                <a:latin typeface="Montserrat"/>
              </a:rPr>
              <a:t> </a:t>
            </a:r>
            <a:r>
              <a:rPr lang="en-US" sz="2599" dirty="0" err="1">
                <a:solidFill>
                  <a:srgbClr val="100F0D"/>
                </a:solidFill>
                <a:latin typeface="Montserrat"/>
              </a:rPr>
              <a:t>SuperFGD</a:t>
            </a:r>
            <a:r>
              <a:rPr lang="en-US" sz="2599" dirty="0">
                <a:solidFill>
                  <a:srgbClr val="100F0D"/>
                </a:solidFill>
                <a:latin typeface="Montserrat"/>
              </a:rPr>
              <a:t> </a:t>
            </a:r>
          </a:p>
          <a:p>
            <a:pPr marL="0" lvl="0" indent="0" algn="ctr">
              <a:lnSpc>
                <a:spcPts val="3639"/>
              </a:lnSpc>
              <a:spcBef>
                <a:spcPct val="0"/>
              </a:spcBef>
            </a:pPr>
            <a:endParaRPr lang="en-US" sz="2599" dirty="0">
              <a:solidFill>
                <a:srgbClr val="100F0D"/>
              </a:solidFill>
              <a:latin typeface="Montserrat"/>
            </a:endParaRPr>
          </a:p>
        </p:txBody>
      </p:sp>
      <p:sp>
        <p:nvSpPr>
          <p:cNvPr id="14" name="TextBox 13">
            <a:extLst>
              <a:ext uri="{FF2B5EF4-FFF2-40B4-BE49-F238E27FC236}">
                <a16:creationId xmlns:a16="http://schemas.microsoft.com/office/drawing/2014/main" id="{09489B93-E945-790F-7C54-4E57D5D4F899}"/>
              </a:ext>
            </a:extLst>
          </p:cNvPr>
          <p:cNvSpPr txBox="1"/>
          <p:nvPr/>
        </p:nvSpPr>
        <p:spPr>
          <a:xfrm>
            <a:off x="16574537" y="9753541"/>
            <a:ext cx="1510350" cy="400110"/>
          </a:xfrm>
          <a:prstGeom prst="rect">
            <a:avLst/>
          </a:prstGeom>
          <a:noFill/>
        </p:spPr>
        <p:txBody>
          <a:bodyPr wrap="none" rtlCol="0">
            <a:spAutoFit/>
          </a:bodyPr>
          <a:lstStyle/>
          <a:p>
            <a:r>
              <a:rPr lang="ru-RU" sz="2000" b="1" dirty="0">
                <a:latin typeface="Montserrat Semi-Bold" panose="020B0604020202020204" charset="-52"/>
              </a:rPr>
              <a:t>15 СЛАЙД</a:t>
            </a:r>
          </a:p>
        </p:txBody>
      </p:sp>
      <p:pic>
        <p:nvPicPr>
          <p:cNvPr id="16" name="Рисунок 15">
            <a:extLst>
              <a:ext uri="{FF2B5EF4-FFF2-40B4-BE49-F238E27FC236}">
                <a16:creationId xmlns:a16="http://schemas.microsoft.com/office/drawing/2014/main" id="{6B35EADD-A94F-A4D2-83C1-E2F3B2E3DF1F}"/>
              </a:ext>
            </a:extLst>
          </p:cNvPr>
          <p:cNvPicPr>
            <a:picLocks noChangeAspect="1"/>
          </p:cNvPicPr>
          <p:nvPr/>
        </p:nvPicPr>
        <p:blipFill>
          <a:blip r:embed="rId3"/>
          <a:stretch>
            <a:fillRect/>
          </a:stretch>
        </p:blipFill>
        <p:spPr>
          <a:xfrm>
            <a:off x="14624814" y="4326344"/>
            <a:ext cx="2865509" cy="843652"/>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Group 8">
            <a:extLst>
              <a:ext uri="{FF2B5EF4-FFF2-40B4-BE49-F238E27FC236}">
                <a16:creationId xmlns:a16="http://schemas.microsoft.com/office/drawing/2014/main" id="{10AD7B33-54D8-E974-DD6C-2473F1703475}"/>
              </a:ext>
            </a:extLst>
          </p:cNvPr>
          <p:cNvGrpSpPr/>
          <p:nvPr/>
        </p:nvGrpSpPr>
        <p:grpSpPr>
          <a:xfrm>
            <a:off x="586556" y="6140004"/>
            <a:ext cx="10041559" cy="3727896"/>
            <a:chOff x="0" y="0"/>
            <a:chExt cx="3033268" cy="1822768"/>
          </a:xfrm>
        </p:grpSpPr>
        <p:sp>
          <p:nvSpPr>
            <p:cNvPr id="37" name="Freeform 9">
              <a:extLst>
                <a:ext uri="{FF2B5EF4-FFF2-40B4-BE49-F238E27FC236}">
                  <a16:creationId xmlns:a16="http://schemas.microsoft.com/office/drawing/2014/main" id="{21EEBF7D-DBC0-02BB-CF45-154A8FA49D84}"/>
                </a:ext>
              </a:extLst>
            </p:cNvPr>
            <p:cNvSpPr/>
            <p:nvPr/>
          </p:nvSpPr>
          <p:spPr>
            <a:xfrm>
              <a:off x="0" y="0"/>
              <a:ext cx="3033268" cy="1822768"/>
            </a:xfrm>
            <a:custGeom>
              <a:avLst/>
              <a:gdLst/>
              <a:ahLst/>
              <a:cxnLst/>
              <a:rect l="l" t="t" r="r" b="b"/>
              <a:pathLst>
                <a:path w="3033268" h="1822768">
                  <a:moveTo>
                    <a:pt x="0" y="0"/>
                  </a:moveTo>
                  <a:lnTo>
                    <a:pt x="3033268" y="0"/>
                  </a:lnTo>
                  <a:lnTo>
                    <a:pt x="3033268" y="1822768"/>
                  </a:lnTo>
                  <a:lnTo>
                    <a:pt x="0" y="1822768"/>
                  </a:lnTo>
                  <a:close/>
                </a:path>
              </a:pathLst>
            </a:custGeom>
            <a:gradFill rotWithShape="1">
              <a:gsLst>
                <a:gs pos="0">
                  <a:srgbClr val="5DE0E6">
                    <a:alpha val="47000"/>
                  </a:srgbClr>
                </a:gs>
                <a:gs pos="100000">
                  <a:srgbClr val="004AAD">
                    <a:alpha val="47000"/>
                  </a:srgbClr>
                </a:gs>
              </a:gsLst>
              <a:lin ang="0"/>
            </a:gradFill>
          </p:spPr>
          <p:txBody>
            <a:bodyPr/>
            <a:lstStyle/>
            <a:p>
              <a:endParaRPr lang="ru-RU"/>
            </a:p>
          </p:txBody>
        </p:sp>
        <p:sp>
          <p:nvSpPr>
            <p:cNvPr id="38" name="TextBox 10">
              <a:extLst>
                <a:ext uri="{FF2B5EF4-FFF2-40B4-BE49-F238E27FC236}">
                  <a16:creationId xmlns:a16="http://schemas.microsoft.com/office/drawing/2014/main" id="{FF391F86-0A22-8730-BB1C-ADFC25BFF3A3}"/>
                </a:ext>
              </a:extLst>
            </p:cNvPr>
            <p:cNvSpPr txBox="1"/>
            <p:nvPr/>
          </p:nvSpPr>
          <p:spPr>
            <a:xfrm>
              <a:off x="0" y="-28575"/>
              <a:ext cx="812800" cy="841375"/>
            </a:xfrm>
            <a:prstGeom prst="rect">
              <a:avLst/>
            </a:prstGeom>
          </p:spPr>
          <p:txBody>
            <a:bodyPr lIns="47351" tIns="47351" rIns="47351" bIns="47351" rtlCol="0" anchor="ctr"/>
            <a:lstStyle/>
            <a:p>
              <a:pPr algn="ctr">
                <a:lnSpc>
                  <a:spcPts val="2479"/>
                </a:lnSpc>
              </a:pPr>
              <a:endParaRPr/>
            </a:p>
          </p:txBody>
        </p:sp>
      </p:grpSp>
      <p:sp>
        <p:nvSpPr>
          <p:cNvPr id="34" name="TextBox 10">
            <a:extLst>
              <a:ext uri="{FF2B5EF4-FFF2-40B4-BE49-F238E27FC236}">
                <a16:creationId xmlns:a16="http://schemas.microsoft.com/office/drawing/2014/main" id="{1F0F5FF8-D02C-F9D9-2EDC-14E912573B75}"/>
              </a:ext>
            </a:extLst>
          </p:cNvPr>
          <p:cNvSpPr txBox="1"/>
          <p:nvPr/>
        </p:nvSpPr>
        <p:spPr>
          <a:xfrm>
            <a:off x="377427" y="2161091"/>
            <a:ext cx="1455234" cy="1709133"/>
          </a:xfrm>
          <a:prstGeom prst="rect">
            <a:avLst/>
          </a:prstGeom>
        </p:spPr>
        <p:txBody>
          <a:bodyPr lIns="47351" tIns="47351" rIns="47351" bIns="47351" rtlCol="0" anchor="ctr"/>
          <a:lstStyle/>
          <a:p>
            <a:pPr algn="ctr">
              <a:lnSpc>
                <a:spcPts val="2479"/>
              </a:lnSpc>
            </a:pPr>
            <a:endParaRPr/>
          </a:p>
        </p:txBody>
      </p:sp>
      <p:grpSp>
        <p:nvGrpSpPr>
          <p:cNvPr id="2" name="Group 2"/>
          <p:cNvGrpSpPr/>
          <p:nvPr/>
        </p:nvGrpSpPr>
        <p:grpSpPr>
          <a:xfrm>
            <a:off x="-1201063" y="-1010039"/>
            <a:ext cx="3156980" cy="3171130"/>
            <a:chOff x="-353619" y="-1408457"/>
            <a:chExt cx="6321665" cy="6350000"/>
          </a:xfrm>
        </p:grpSpPr>
        <p:sp>
          <p:nvSpPr>
            <p:cNvPr id="3" name="Freeform 3"/>
            <p:cNvSpPr/>
            <p:nvPr/>
          </p:nvSpPr>
          <p:spPr>
            <a:xfrm>
              <a:off x="-353619" y="-1408457"/>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D3447"/>
            </a:solidFill>
          </p:spPr>
          <p:txBody>
            <a:bodyPr/>
            <a:lstStyle/>
            <a:p>
              <a:endParaRPr lang="ru-RU"/>
            </a:p>
          </p:txBody>
        </p:sp>
      </p:grpSp>
      <p:grpSp>
        <p:nvGrpSpPr>
          <p:cNvPr id="6" name="Group 6"/>
          <p:cNvGrpSpPr/>
          <p:nvPr/>
        </p:nvGrpSpPr>
        <p:grpSpPr>
          <a:xfrm>
            <a:off x="16725066" y="9160103"/>
            <a:ext cx="1870981" cy="1870981"/>
            <a:chOff x="0" y="0"/>
            <a:chExt cx="6350000" cy="6350000"/>
          </a:xfrm>
        </p:grpSpPr>
        <p:sp>
          <p:nvSpPr>
            <p:cNvPr id="7" name="Freeform 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D230"/>
            </a:solidFill>
          </p:spPr>
          <p:txBody>
            <a:bodyPr/>
            <a:lstStyle/>
            <a:p>
              <a:endParaRPr lang="ru-RU"/>
            </a:p>
          </p:txBody>
        </p:sp>
      </p:grpSp>
      <p:sp>
        <p:nvSpPr>
          <p:cNvPr id="11" name="TextBox 11"/>
          <p:cNvSpPr txBox="1"/>
          <p:nvPr/>
        </p:nvSpPr>
        <p:spPr>
          <a:xfrm>
            <a:off x="-708219" y="831118"/>
            <a:ext cx="19704438" cy="524182"/>
          </a:xfrm>
          <a:prstGeom prst="rect">
            <a:avLst/>
          </a:prstGeom>
        </p:spPr>
        <p:txBody>
          <a:bodyPr lIns="0" tIns="0" rIns="0" bIns="0" rtlCol="0" anchor="t">
            <a:spAutoFit/>
          </a:bodyPr>
          <a:lstStyle/>
          <a:p>
            <a:pPr marL="0" lvl="0" indent="0" algn="ctr">
              <a:lnSpc>
                <a:spcPts val="3968"/>
              </a:lnSpc>
              <a:spcBef>
                <a:spcPct val="0"/>
              </a:spcBef>
            </a:pPr>
            <a:r>
              <a:rPr lang="ru-RU" sz="4000" spc="45" dirty="0" err="1">
                <a:solidFill>
                  <a:srgbClr val="100F0D"/>
                </a:solidFill>
                <a:latin typeface="Montserrat Semi-Bold Bold"/>
              </a:rPr>
              <a:t>Спектросмещающее</a:t>
            </a:r>
            <a:r>
              <a:rPr lang="ru-RU" sz="4000" spc="45" dirty="0">
                <a:solidFill>
                  <a:srgbClr val="100F0D"/>
                </a:solidFill>
                <a:latin typeface="Montserrat Semi-Bold Bold"/>
              </a:rPr>
              <a:t> оптоволокно </a:t>
            </a:r>
            <a:r>
              <a:rPr lang="en-US" sz="4000" spc="45" dirty="0">
                <a:solidFill>
                  <a:srgbClr val="100F0D"/>
                </a:solidFill>
                <a:latin typeface="Montserrat Semi-Bold Bold"/>
              </a:rPr>
              <a:t>Kuraray Y11</a:t>
            </a:r>
          </a:p>
        </p:txBody>
      </p:sp>
      <p:sp>
        <p:nvSpPr>
          <p:cNvPr id="12" name="TextBox 12"/>
          <p:cNvSpPr txBox="1"/>
          <p:nvPr/>
        </p:nvSpPr>
        <p:spPr>
          <a:xfrm>
            <a:off x="232621" y="2075017"/>
            <a:ext cx="10450077" cy="4006546"/>
          </a:xfrm>
          <a:prstGeom prst="rect">
            <a:avLst/>
          </a:prstGeom>
        </p:spPr>
        <p:txBody>
          <a:bodyPr wrap="square" lIns="0" tIns="0" rIns="0" bIns="0" rtlCol="0" anchor="t">
            <a:spAutoFit/>
          </a:bodyPr>
          <a:lstStyle/>
          <a:p>
            <a:pPr marL="342900" lvl="0" indent="-342900" algn="ctr">
              <a:lnSpc>
                <a:spcPts val="3499"/>
              </a:lnSpc>
              <a:spcBef>
                <a:spcPct val="0"/>
              </a:spcBef>
              <a:buFont typeface="Arial" panose="020B0604020202020204" pitchFamily="34" charset="0"/>
              <a:buChar char="•"/>
            </a:pPr>
            <a:r>
              <a:rPr lang="ru-RU" sz="2499" dirty="0" err="1">
                <a:solidFill>
                  <a:srgbClr val="100F0D"/>
                </a:solidFill>
                <a:latin typeface="Montserrat" panose="00000500000000000000" pitchFamily="2" charset="-52"/>
              </a:rPr>
              <a:t>Спектросмещающее</a:t>
            </a:r>
            <a:r>
              <a:rPr lang="ru-RU" sz="2499" dirty="0">
                <a:solidFill>
                  <a:srgbClr val="100F0D"/>
                </a:solidFill>
                <a:latin typeface="Montserrat" panose="00000500000000000000" pitchFamily="2" charset="-52"/>
              </a:rPr>
              <a:t> волокно </a:t>
            </a:r>
            <a:r>
              <a:rPr lang="en-US" sz="2499" dirty="0">
                <a:solidFill>
                  <a:srgbClr val="100F0D"/>
                </a:solidFill>
                <a:latin typeface="Montserrat" panose="00000500000000000000" pitchFamily="2" charset="-52"/>
              </a:rPr>
              <a:t>WLS (Wavelength Shifting) Kuraray Y11 </a:t>
            </a:r>
            <a:r>
              <a:rPr lang="ru-RU" sz="2499" dirty="0">
                <a:solidFill>
                  <a:srgbClr val="100F0D"/>
                </a:solidFill>
                <a:latin typeface="Montserrat" panose="00000500000000000000" pitchFamily="2" charset="-52"/>
              </a:rPr>
              <a:t>диаметром 1 мм</a:t>
            </a:r>
            <a:r>
              <a:rPr lang="en-US" sz="2499" dirty="0">
                <a:solidFill>
                  <a:srgbClr val="100F0D"/>
                </a:solidFill>
                <a:latin typeface="Montserrat" panose="00000500000000000000" pitchFamily="2" charset="-52"/>
              </a:rPr>
              <a:t> - </a:t>
            </a:r>
            <a:r>
              <a:rPr lang="ru-RU" sz="2499" dirty="0">
                <a:solidFill>
                  <a:srgbClr val="100F0D"/>
                </a:solidFill>
                <a:latin typeface="Montserrat" panose="00000500000000000000" pitchFamily="2" charset="-52"/>
              </a:rPr>
              <a:t>важнейший элемент для съема информации в детекторе </a:t>
            </a:r>
            <a:r>
              <a:rPr lang="en-US" sz="2499" dirty="0" err="1">
                <a:solidFill>
                  <a:srgbClr val="100F0D"/>
                </a:solidFill>
                <a:latin typeface="Montserrat" panose="00000500000000000000" pitchFamily="2" charset="-52"/>
              </a:rPr>
              <a:t>SuperFGD</a:t>
            </a:r>
            <a:br>
              <a:rPr lang="ru-RU" sz="2499" dirty="0">
                <a:solidFill>
                  <a:srgbClr val="100F0D"/>
                </a:solidFill>
                <a:latin typeface="Montserrat" panose="00000500000000000000" pitchFamily="2" charset="-52"/>
              </a:rPr>
            </a:br>
            <a:br>
              <a:rPr lang="ru-RU" sz="2499" dirty="0">
                <a:solidFill>
                  <a:srgbClr val="100F0D"/>
                </a:solidFill>
                <a:latin typeface="Montserrat" panose="00000500000000000000" pitchFamily="2" charset="-52"/>
              </a:rPr>
            </a:br>
            <a:endParaRPr lang="ru-RU" sz="2499" dirty="0">
              <a:solidFill>
                <a:srgbClr val="100F0D"/>
              </a:solidFill>
              <a:latin typeface="Montserrat" panose="00000500000000000000" pitchFamily="2" charset="-52"/>
            </a:endParaRPr>
          </a:p>
          <a:p>
            <a:pPr marL="342900" lvl="0" indent="-342900" algn="ctr">
              <a:lnSpc>
                <a:spcPts val="3499"/>
              </a:lnSpc>
              <a:spcBef>
                <a:spcPct val="0"/>
              </a:spcBef>
              <a:buFont typeface="Arial" panose="020B0604020202020204" pitchFamily="34" charset="0"/>
              <a:buChar char="•"/>
            </a:pPr>
            <a:r>
              <a:rPr lang="ru-RU" sz="2499" dirty="0">
                <a:solidFill>
                  <a:srgbClr val="100F0D"/>
                </a:solidFill>
                <a:latin typeface="Montserrat" panose="00000500000000000000" pitchFamily="2" charset="-52"/>
              </a:rPr>
              <a:t>При сборке детектора </a:t>
            </a:r>
            <a:r>
              <a:rPr lang="en-US" sz="2499" dirty="0" err="1">
                <a:solidFill>
                  <a:srgbClr val="100F0D"/>
                </a:solidFill>
                <a:latin typeface="Montserrat" panose="00000500000000000000" pitchFamily="2" charset="-52"/>
              </a:rPr>
              <a:t>SuperFGD</a:t>
            </a:r>
            <a:r>
              <a:rPr lang="en-US" sz="2499" dirty="0">
                <a:solidFill>
                  <a:srgbClr val="100F0D"/>
                </a:solidFill>
                <a:latin typeface="Montserrat" panose="00000500000000000000" pitchFamily="2" charset="-52"/>
              </a:rPr>
              <a:t> </a:t>
            </a:r>
            <a:r>
              <a:rPr lang="ru-RU" sz="2499" dirty="0">
                <a:solidFill>
                  <a:srgbClr val="100F0D"/>
                </a:solidFill>
                <a:latin typeface="Montserrat" panose="00000500000000000000" pitchFamily="2" charset="-52"/>
              </a:rPr>
              <a:t>требовалось обрезать</a:t>
            </a:r>
            <a:r>
              <a:rPr lang="en-US" sz="2499" dirty="0">
                <a:solidFill>
                  <a:srgbClr val="100F0D"/>
                </a:solidFill>
                <a:latin typeface="Montserrat" panose="00000500000000000000" pitchFamily="2" charset="-52"/>
              </a:rPr>
              <a:t> </a:t>
            </a:r>
            <a:r>
              <a:rPr lang="ru-RU" sz="2499" dirty="0">
                <a:solidFill>
                  <a:srgbClr val="100F0D"/>
                </a:solidFill>
                <a:latin typeface="Montserrat" panose="00000500000000000000" pitchFamily="2" charset="-52"/>
              </a:rPr>
              <a:t>концы волокон противоположных от </a:t>
            </a:r>
            <a:r>
              <a:rPr lang="en-US" sz="2499" dirty="0">
                <a:solidFill>
                  <a:srgbClr val="100F0D"/>
                </a:solidFill>
                <a:latin typeface="Montserrat" panose="00000500000000000000" pitchFamily="2" charset="-52"/>
              </a:rPr>
              <a:t>MPPC</a:t>
            </a:r>
            <a:r>
              <a:rPr lang="ru-RU" sz="2499" dirty="0">
                <a:solidFill>
                  <a:srgbClr val="100F0D"/>
                </a:solidFill>
                <a:latin typeface="Montserrat" panose="00000500000000000000" pitchFamily="2" charset="-52"/>
              </a:rPr>
              <a:t> для подключения к </a:t>
            </a:r>
            <a:r>
              <a:rPr lang="en-US" sz="2499" dirty="0">
                <a:solidFill>
                  <a:srgbClr val="100F0D"/>
                </a:solidFill>
                <a:latin typeface="Montserrat" panose="00000500000000000000" pitchFamily="2" charset="-52"/>
              </a:rPr>
              <a:t>LED-</a:t>
            </a:r>
            <a:r>
              <a:rPr lang="ru-RU" sz="2499" dirty="0">
                <a:solidFill>
                  <a:srgbClr val="100F0D"/>
                </a:solidFill>
                <a:latin typeface="Montserrat" panose="00000500000000000000" pitchFamily="2" charset="-52"/>
              </a:rPr>
              <a:t>диодам и последующей калибровки</a:t>
            </a:r>
            <a:r>
              <a:rPr lang="en-US" sz="2499" dirty="0">
                <a:solidFill>
                  <a:srgbClr val="100F0D"/>
                </a:solidFill>
                <a:latin typeface="Montserrat" panose="00000500000000000000" pitchFamily="2" charset="-52"/>
              </a:rPr>
              <a:t> MPPC</a:t>
            </a:r>
            <a:r>
              <a:rPr lang="ru-RU" sz="2499" dirty="0">
                <a:solidFill>
                  <a:srgbClr val="100F0D"/>
                </a:solidFill>
                <a:latin typeface="Montserrat" panose="00000500000000000000" pitchFamily="2" charset="-52"/>
              </a:rPr>
              <a:t> </a:t>
            </a:r>
          </a:p>
        </p:txBody>
      </p:sp>
      <p:sp>
        <p:nvSpPr>
          <p:cNvPr id="13" name="TextBox 12">
            <a:extLst>
              <a:ext uri="{FF2B5EF4-FFF2-40B4-BE49-F238E27FC236}">
                <a16:creationId xmlns:a16="http://schemas.microsoft.com/office/drawing/2014/main" id="{CE2BB00E-39EA-272F-DBC1-26A549E456D7}"/>
              </a:ext>
            </a:extLst>
          </p:cNvPr>
          <p:cNvSpPr txBox="1"/>
          <p:nvPr/>
        </p:nvSpPr>
        <p:spPr>
          <a:xfrm>
            <a:off x="16574537" y="9753541"/>
            <a:ext cx="1521570" cy="400110"/>
          </a:xfrm>
          <a:prstGeom prst="rect">
            <a:avLst/>
          </a:prstGeom>
          <a:noFill/>
        </p:spPr>
        <p:txBody>
          <a:bodyPr wrap="none" rtlCol="0">
            <a:spAutoFit/>
          </a:bodyPr>
          <a:lstStyle/>
          <a:p>
            <a:r>
              <a:rPr lang="ru-RU" sz="2000" b="1" dirty="0">
                <a:latin typeface="Montserrat Semi-Bold" panose="020B0604020202020204" charset="-52"/>
              </a:rPr>
              <a:t>16 СЛАЙД</a:t>
            </a:r>
          </a:p>
        </p:txBody>
      </p:sp>
      <p:grpSp>
        <p:nvGrpSpPr>
          <p:cNvPr id="26" name="Group 8">
            <a:extLst>
              <a:ext uri="{FF2B5EF4-FFF2-40B4-BE49-F238E27FC236}">
                <a16:creationId xmlns:a16="http://schemas.microsoft.com/office/drawing/2014/main" id="{6690392A-2F7D-7D97-282A-28C43B0CAF32}"/>
              </a:ext>
            </a:extLst>
          </p:cNvPr>
          <p:cNvGrpSpPr/>
          <p:nvPr/>
        </p:nvGrpSpPr>
        <p:grpSpPr>
          <a:xfrm>
            <a:off x="10972800" y="1409700"/>
            <a:ext cx="5867400" cy="8343841"/>
            <a:chOff x="0" y="0"/>
            <a:chExt cx="3033268" cy="1822768"/>
          </a:xfrm>
        </p:grpSpPr>
        <p:sp>
          <p:nvSpPr>
            <p:cNvPr id="27" name="Freeform 9">
              <a:extLst>
                <a:ext uri="{FF2B5EF4-FFF2-40B4-BE49-F238E27FC236}">
                  <a16:creationId xmlns:a16="http://schemas.microsoft.com/office/drawing/2014/main" id="{0FA9AF97-F9A4-1B57-C71A-03506A8EC96E}"/>
                </a:ext>
              </a:extLst>
            </p:cNvPr>
            <p:cNvSpPr/>
            <p:nvPr/>
          </p:nvSpPr>
          <p:spPr>
            <a:xfrm>
              <a:off x="0" y="0"/>
              <a:ext cx="3033268" cy="1822768"/>
            </a:xfrm>
            <a:custGeom>
              <a:avLst/>
              <a:gdLst/>
              <a:ahLst/>
              <a:cxnLst/>
              <a:rect l="l" t="t" r="r" b="b"/>
              <a:pathLst>
                <a:path w="3033268" h="1822768">
                  <a:moveTo>
                    <a:pt x="0" y="0"/>
                  </a:moveTo>
                  <a:lnTo>
                    <a:pt x="3033268" y="0"/>
                  </a:lnTo>
                  <a:lnTo>
                    <a:pt x="3033268" y="1822768"/>
                  </a:lnTo>
                  <a:lnTo>
                    <a:pt x="0" y="1822768"/>
                  </a:lnTo>
                  <a:close/>
                </a:path>
              </a:pathLst>
            </a:custGeom>
            <a:gradFill rotWithShape="1">
              <a:gsLst>
                <a:gs pos="0">
                  <a:srgbClr val="5DE0E6">
                    <a:alpha val="47000"/>
                  </a:srgbClr>
                </a:gs>
                <a:gs pos="100000">
                  <a:srgbClr val="004AAD">
                    <a:alpha val="47000"/>
                  </a:srgbClr>
                </a:gs>
              </a:gsLst>
              <a:lin ang="0"/>
            </a:gradFill>
          </p:spPr>
          <p:txBody>
            <a:bodyPr/>
            <a:lstStyle/>
            <a:p>
              <a:endParaRPr lang="ru-RU"/>
            </a:p>
          </p:txBody>
        </p:sp>
        <p:sp>
          <p:nvSpPr>
            <p:cNvPr id="28" name="TextBox 10">
              <a:extLst>
                <a:ext uri="{FF2B5EF4-FFF2-40B4-BE49-F238E27FC236}">
                  <a16:creationId xmlns:a16="http://schemas.microsoft.com/office/drawing/2014/main" id="{38192035-13B4-7E15-2C70-3089F4E7C081}"/>
                </a:ext>
              </a:extLst>
            </p:cNvPr>
            <p:cNvSpPr txBox="1"/>
            <p:nvPr/>
          </p:nvSpPr>
          <p:spPr>
            <a:xfrm>
              <a:off x="0" y="-28575"/>
              <a:ext cx="812800" cy="841375"/>
            </a:xfrm>
            <a:prstGeom prst="rect">
              <a:avLst/>
            </a:prstGeom>
          </p:spPr>
          <p:txBody>
            <a:bodyPr lIns="47351" tIns="47351" rIns="47351" bIns="47351" rtlCol="0" anchor="ctr"/>
            <a:lstStyle/>
            <a:p>
              <a:pPr algn="ctr">
                <a:lnSpc>
                  <a:spcPts val="2479"/>
                </a:lnSpc>
              </a:pPr>
              <a:endParaRPr/>
            </a:p>
          </p:txBody>
        </p:sp>
      </p:grpSp>
      <p:pic>
        <p:nvPicPr>
          <p:cNvPr id="29" name="Рисунок 28">
            <a:extLst>
              <a:ext uri="{FF2B5EF4-FFF2-40B4-BE49-F238E27FC236}">
                <a16:creationId xmlns:a16="http://schemas.microsoft.com/office/drawing/2014/main" id="{5C8CD39F-6F1C-F9D7-F0A3-A0B8B2A41C1E}"/>
              </a:ext>
            </a:extLst>
          </p:cNvPr>
          <p:cNvPicPr>
            <a:picLocks noChangeAspect="1"/>
          </p:cNvPicPr>
          <p:nvPr/>
        </p:nvPicPr>
        <p:blipFill>
          <a:blip r:embed="rId2"/>
          <a:stretch>
            <a:fillRect/>
          </a:stretch>
        </p:blipFill>
        <p:spPr>
          <a:xfrm>
            <a:off x="11263392" y="1645352"/>
            <a:ext cx="5257800" cy="7915828"/>
          </a:xfrm>
          <a:prstGeom prst="rect">
            <a:avLst/>
          </a:prstGeom>
        </p:spPr>
      </p:pic>
      <p:pic>
        <p:nvPicPr>
          <p:cNvPr id="31" name="Рисунок 30">
            <a:extLst>
              <a:ext uri="{FF2B5EF4-FFF2-40B4-BE49-F238E27FC236}">
                <a16:creationId xmlns:a16="http://schemas.microsoft.com/office/drawing/2014/main" id="{D32F6AC2-F2BF-A043-28E3-FE1F43CACD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370" y="6365361"/>
            <a:ext cx="4933928" cy="3277181"/>
          </a:xfrm>
          <a:prstGeom prst="rect">
            <a:avLst/>
          </a:prstGeom>
        </p:spPr>
      </p:pic>
      <p:pic>
        <p:nvPicPr>
          <p:cNvPr id="40" name="Рисунок 39">
            <a:extLst>
              <a:ext uri="{FF2B5EF4-FFF2-40B4-BE49-F238E27FC236}">
                <a16:creationId xmlns:a16="http://schemas.microsoft.com/office/drawing/2014/main" id="{84833C6D-0208-2402-A631-2689B8757DD8}"/>
              </a:ext>
            </a:extLst>
          </p:cNvPr>
          <p:cNvPicPr>
            <a:picLocks noChangeAspect="1"/>
          </p:cNvPicPr>
          <p:nvPr/>
        </p:nvPicPr>
        <p:blipFill rotWithShape="1">
          <a:blip r:embed="rId4">
            <a:extLst>
              <a:ext uri="{28A0092B-C50C-407E-A947-70E740481C1C}">
                <a14:useLocalDpi xmlns:a14="http://schemas.microsoft.com/office/drawing/2010/main" val="0"/>
              </a:ext>
            </a:extLst>
          </a:blip>
          <a:srcRect l="9596" t="450" r="11386" b="-450"/>
          <a:stretch/>
        </p:blipFill>
        <p:spPr>
          <a:xfrm>
            <a:off x="6400800" y="6388791"/>
            <a:ext cx="3880737" cy="3262103"/>
          </a:xfrm>
          <a:prstGeom prst="rect">
            <a:avLst/>
          </a:prstGeom>
        </p:spPr>
      </p:pic>
    </p:spTree>
    <p:extLst>
      <p:ext uri="{BB962C8B-B14F-4D97-AF65-F5344CB8AC3E}">
        <p14:creationId xmlns:p14="http://schemas.microsoft.com/office/powerpoint/2010/main" val="4330508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CF7"/>
        </a:solidFill>
        <a:effectLst/>
      </p:bgPr>
    </p:bg>
    <p:spTree>
      <p:nvGrpSpPr>
        <p:cNvPr id="1" name=""/>
        <p:cNvGrpSpPr/>
        <p:nvPr/>
      </p:nvGrpSpPr>
      <p:grpSpPr>
        <a:xfrm>
          <a:off x="0" y="0"/>
          <a:ext cx="0" cy="0"/>
          <a:chOff x="0" y="0"/>
          <a:chExt cx="0" cy="0"/>
        </a:xfrm>
      </p:grpSpPr>
      <p:grpSp>
        <p:nvGrpSpPr>
          <p:cNvPr id="4" name="Group 4"/>
          <p:cNvGrpSpPr/>
          <p:nvPr/>
        </p:nvGrpSpPr>
        <p:grpSpPr>
          <a:xfrm>
            <a:off x="-1905000" y="-1009686"/>
            <a:ext cx="3473571" cy="3473571"/>
            <a:chOff x="0" y="0"/>
            <a:chExt cx="6350000" cy="6350000"/>
          </a:xfrm>
        </p:grpSpPr>
        <p:sp>
          <p:nvSpPr>
            <p:cNvPr id="5" name="Freeform 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D230"/>
            </a:solidFill>
          </p:spPr>
          <p:txBody>
            <a:bodyPr/>
            <a:lstStyle/>
            <a:p>
              <a:endParaRPr lang="ru-RU" dirty="0"/>
            </a:p>
          </p:txBody>
        </p:sp>
      </p:grpSp>
      <p:grpSp>
        <p:nvGrpSpPr>
          <p:cNvPr id="19" name="Group 8">
            <a:extLst>
              <a:ext uri="{FF2B5EF4-FFF2-40B4-BE49-F238E27FC236}">
                <a16:creationId xmlns:a16="http://schemas.microsoft.com/office/drawing/2014/main" id="{C0743EEA-C583-E11C-A447-EB314F5EAE62}"/>
              </a:ext>
            </a:extLst>
          </p:cNvPr>
          <p:cNvGrpSpPr/>
          <p:nvPr/>
        </p:nvGrpSpPr>
        <p:grpSpPr>
          <a:xfrm>
            <a:off x="2363650" y="2552700"/>
            <a:ext cx="5256349" cy="5055406"/>
            <a:chOff x="0" y="0"/>
            <a:chExt cx="3488830" cy="1138225"/>
          </a:xfrm>
        </p:grpSpPr>
        <p:sp>
          <p:nvSpPr>
            <p:cNvPr id="20" name="Freeform 9">
              <a:extLst>
                <a:ext uri="{FF2B5EF4-FFF2-40B4-BE49-F238E27FC236}">
                  <a16:creationId xmlns:a16="http://schemas.microsoft.com/office/drawing/2014/main" id="{DCE99F89-B121-11DC-3AC9-B550A8D0CB0F}"/>
                </a:ext>
              </a:extLst>
            </p:cNvPr>
            <p:cNvSpPr/>
            <p:nvPr/>
          </p:nvSpPr>
          <p:spPr>
            <a:xfrm>
              <a:off x="0" y="0"/>
              <a:ext cx="3488830" cy="1138225"/>
            </a:xfrm>
            <a:custGeom>
              <a:avLst/>
              <a:gdLst/>
              <a:ahLst/>
              <a:cxnLst/>
              <a:rect l="l" t="t" r="r" b="b"/>
              <a:pathLst>
                <a:path w="3488830" h="1138225">
                  <a:moveTo>
                    <a:pt x="0" y="0"/>
                  </a:moveTo>
                  <a:lnTo>
                    <a:pt x="3488830" y="0"/>
                  </a:lnTo>
                  <a:lnTo>
                    <a:pt x="3488830" y="1138225"/>
                  </a:lnTo>
                  <a:lnTo>
                    <a:pt x="0" y="1138225"/>
                  </a:lnTo>
                  <a:close/>
                </a:path>
              </a:pathLst>
            </a:custGeom>
            <a:gradFill rotWithShape="1">
              <a:gsLst>
                <a:gs pos="0">
                  <a:srgbClr val="FF3131">
                    <a:alpha val="47000"/>
                  </a:srgbClr>
                </a:gs>
                <a:gs pos="100000">
                  <a:srgbClr val="FF914D">
                    <a:alpha val="47000"/>
                  </a:srgbClr>
                </a:gs>
              </a:gsLst>
              <a:lin ang="0"/>
            </a:gradFill>
          </p:spPr>
          <p:txBody>
            <a:bodyPr/>
            <a:lstStyle/>
            <a:p>
              <a:endParaRPr lang="ru-RU"/>
            </a:p>
          </p:txBody>
        </p:sp>
        <p:sp>
          <p:nvSpPr>
            <p:cNvPr id="21" name="TextBox 10">
              <a:extLst>
                <a:ext uri="{FF2B5EF4-FFF2-40B4-BE49-F238E27FC236}">
                  <a16:creationId xmlns:a16="http://schemas.microsoft.com/office/drawing/2014/main" id="{177FECF7-57D5-775F-1BCA-3305B44D83E6}"/>
                </a:ext>
              </a:extLst>
            </p:cNvPr>
            <p:cNvSpPr txBox="1"/>
            <p:nvPr/>
          </p:nvSpPr>
          <p:spPr>
            <a:xfrm>
              <a:off x="0" y="-28575"/>
              <a:ext cx="812800" cy="841375"/>
            </a:xfrm>
            <a:prstGeom prst="rect">
              <a:avLst/>
            </a:prstGeom>
          </p:spPr>
          <p:txBody>
            <a:bodyPr lIns="47351" tIns="47351" rIns="47351" bIns="47351" rtlCol="0" anchor="ctr"/>
            <a:lstStyle/>
            <a:p>
              <a:pPr algn="ctr">
                <a:lnSpc>
                  <a:spcPts val="2479"/>
                </a:lnSpc>
              </a:pPr>
              <a:endParaRPr/>
            </a:p>
          </p:txBody>
        </p:sp>
      </p:grpSp>
      <p:grpSp>
        <p:nvGrpSpPr>
          <p:cNvPr id="16" name="Group 8">
            <a:extLst>
              <a:ext uri="{FF2B5EF4-FFF2-40B4-BE49-F238E27FC236}">
                <a16:creationId xmlns:a16="http://schemas.microsoft.com/office/drawing/2014/main" id="{A6243719-0806-C6BE-A48E-23638B14B11B}"/>
              </a:ext>
            </a:extLst>
          </p:cNvPr>
          <p:cNvGrpSpPr/>
          <p:nvPr/>
        </p:nvGrpSpPr>
        <p:grpSpPr>
          <a:xfrm>
            <a:off x="10190492" y="2552700"/>
            <a:ext cx="5256349" cy="5055407"/>
            <a:chOff x="0" y="0"/>
            <a:chExt cx="3033268" cy="1822768"/>
          </a:xfrm>
        </p:grpSpPr>
        <p:sp>
          <p:nvSpPr>
            <p:cNvPr id="17" name="Freeform 9">
              <a:extLst>
                <a:ext uri="{FF2B5EF4-FFF2-40B4-BE49-F238E27FC236}">
                  <a16:creationId xmlns:a16="http://schemas.microsoft.com/office/drawing/2014/main" id="{C76210B9-09E4-8AF8-3014-423345935ED7}"/>
                </a:ext>
              </a:extLst>
            </p:cNvPr>
            <p:cNvSpPr/>
            <p:nvPr/>
          </p:nvSpPr>
          <p:spPr>
            <a:xfrm>
              <a:off x="0" y="0"/>
              <a:ext cx="3033268" cy="1822768"/>
            </a:xfrm>
            <a:custGeom>
              <a:avLst/>
              <a:gdLst/>
              <a:ahLst/>
              <a:cxnLst/>
              <a:rect l="l" t="t" r="r" b="b"/>
              <a:pathLst>
                <a:path w="3033268" h="1822768">
                  <a:moveTo>
                    <a:pt x="0" y="0"/>
                  </a:moveTo>
                  <a:lnTo>
                    <a:pt x="3033268" y="0"/>
                  </a:lnTo>
                  <a:lnTo>
                    <a:pt x="3033268" y="1822768"/>
                  </a:lnTo>
                  <a:lnTo>
                    <a:pt x="0" y="1822768"/>
                  </a:lnTo>
                  <a:close/>
                </a:path>
              </a:pathLst>
            </a:custGeom>
            <a:gradFill rotWithShape="1">
              <a:gsLst>
                <a:gs pos="0">
                  <a:srgbClr val="5DE0E6">
                    <a:alpha val="47000"/>
                  </a:srgbClr>
                </a:gs>
                <a:gs pos="100000">
                  <a:srgbClr val="004AAD">
                    <a:alpha val="47000"/>
                  </a:srgbClr>
                </a:gs>
              </a:gsLst>
              <a:lin ang="0"/>
            </a:gradFill>
          </p:spPr>
          <p:txBody>
            <a:bodyPr/>
            <a:lstStyle/>
            <a:p>
              <a:endParaRPr lang="ru-RU"/>
            </a:p>
          </p:txBody>
        </p:sp>
        <p:sp>
          <p:nvSpPr>
            <p:cNvPr id="18" name="TextBox 10">
              <a:extLst>
                <a:ext uri="{FF2B5EF4-FFF2-40B4-BE49-F238E27FC236}">
                  <a16:creationId xmlns:a16="http://schemas.microsoft.com/office/drawing/2014/main" id="{064B516C-2997-8B21-38FD-18FF3C1CEBAA}"/>
                </a:ext>
              </a:extLst>
            </p:cNvPr>
            <p:cNvSpPr txBox="1"/>
            <p:nvPr/>
          </p:nvSpPr>
          <p:spPr>
            <a:xfrm>
              <a:off x="0" y="-28575"/>
              <a:ext cx="812800" cy="841375"/>
            </a:xfrm>
            <a:prstGeom prst="rect">
              <a:avLst/>
            </a:prstGeom>
          </p:spPr>
          <p:txBody>
            <a:bodyPr lIns="47351" tIns="47351" rIns="47351" bIns="47351" rtlCol="0" anchor="ctr"/>
            <a:lstStyle/>
            <a:p>
              <a:pPr algn="ctr">
                <a:lnSpc>
                  <a:spcPts val="2479"/>
                </a:lnSpc>
              </a:pPr>
              <a:endParaRPr/>
            </a:p>
          </p:txBody>
        </p:sp>
      </p:grpSp>
      <p:grpSp>
        <p:nvGrpSpPr>
          <p:cNvPr id="2" name="Group 2"/>
          <p:cNvGrpSpPr/>
          <p:nvPr/>
        </p:nvGrpSpPr>
        <p:grpSpPr>
          <a:xfrm>
            <a:off x="-1106498" y="7893690"/>
            <a:ext cx="3171130" cy="3171130"/>
            <a:chOff x="0" y="0"/>
            <a:chExt cx="6350000" cy="6350000"/>
          </a:xfrm>
        </p:grpSpPr>
        <p:sp>
          <p:nvSpPr>
            <p:cNvPr id="3" name="Freeform 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D3447"/>
            </a:solidFill>
          </p:spPr>
          <p:txBody>
            <a:bodyPr/>
            <a:lstStyle/>
            <a:p>
              <a:endParaRPr lang="ru-RU"/>
            </a:p>
          </p:txBody>
        </p:sp>
      </p:grpSp>
      <p:grpSp>
        <p:nvGrpSpPr>
          <p:cNvPr id="6" name="Group 6"/>
          <p:cNvGrpSpPr/>
          <p:nvPr/>
        </p:nvGrpSpPr>
        <p:grpSpPr>
          <a:xfrm>
            <a:off x="15719626" y="8190014"/>
            <a:ext cx="1870981" cy="1870981"/>
            <a:chOff x="0" y="0"/>
            <a:chExt cx="6350000" cy="6350000"/>
          </a:xfrm>
        </p:grpSpPr>
        <p:sp>
          <p:nvSpPr>
            <p:cNvPr id="7" name="Freeform 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D230"/>
            </a:solidFill>
          </p:spPr>
          <p:txBody>
            <a:bodyPr/>
            <a:lstStyle/>
            <a:p>
              <a:endParaRPr lang="ru-RU"/>
            </a:p>
          </p:txBody>
        </p:sp>
      </p:grpSp>
      <p:sp>
        <p:nvSpPr>
          <p:cNvPr id="8" name="Freeform 8"/>
          <p:cNvSpPr/>
          <p:nvPr/>
        </p:nvSpPr>
        <p:spPr>
          <a:xfrm>
            <a:off x="10494568" y="2765486"/>
            <a:ext cx="4648200" cy="4557038"/>
          </a:xfrm>
          <a:custGeom>
            <a:avLst/>
            <a:gdLst/>
            <a:ahLst/>
            <a:cxnLst/>
            <a:rect l="l" t="t" r="r" b="b"/>
            <a:pathLst>
              <a:path w="3825282" h="3704873">
                <a:moveTo>
                  <a:pt x="0" y="0"/>
                </a:moveTo>
                <a:lnTo>
                  <a:pt x="3825282" y="0"/>
                </a:lnTo>
                <a:lnTo>
                  <a:pt x="3825282" y="3704873"/>
                </a:lnTo>
                <a:lnTo>
                  <a:pt x="0" y="3704873"/>
                </a:lnTo>
                <a:lnTo>
                  <a:pt x="0" y="0"/>
                </a:lnTo>
                <a:close/>
              </a:path>
            </a:pathLst>
          </a:custGeom>
          <a:blipFill>
            <a:blip r:embed="rId2"/>
            <a:stretch>
              <a:fillRect/>
            </a:stretch>
          </a:blipFill>
        </p:spPr>
        <p:txBody>
          <a:bodyPr/>
          <a:lstStyle/>
          <a:p>
            <a:endParaRPr lang="ru-RU"/>
          </a:p>
        </p:txBody>
      </p:sp>
      <p:sp>
        <p:nvSpPr>
          <p:cNvPr id="9" name="Freeform 9"/>
          <p:cNvSpPr/>
          <p:nvPr/>
        </p:nvSpPr>
        <p:spPr>
          <a:xfrm>
            <a:off x="2657155" y="2765486"/>
            <a:ext cx="4648200" cy="4557039"/>
          </a:xfrm>
          <a:custGeom>
            <a:avLst/>
            <a:gdLst/>
            <a:ahLst/>
            <a:cxnLst/>
            <a:rect l="l" t="t" r="r" b="b"/>
            <a:pathLst>
              <a:path w="3825282" h="3797223">
                <a:moveTo>
                  <a:pt x="0" y="0"/>
                </a:moveTo>
                <a:lnTo>
                  <a:pt x="3825282" y="0"/>
                </a:lnTo>
                <a:lnTo>
                  <a:pt x="3825282" y="3797224"/>
                </a:lnTo>
                <a:lnTo>
                  <a:pt x="0" y="3797224"/>
                </a:lnTo>
                <a:lnTo>
                  <a:pt x="0" y="0"/>
                </a:lnTo>
                <a:close/>
              </a:path>
            </a:pathLst>
          </a:custGeom>
          <a:blipFill>
            <a:blip r:embed="rId3"/>
            <a:stretch>
              <a:fillRect l="-3159" t="410" r="-1103" b="-410"/>
            </a:stretch>
          </a:blipFill>
        </p:spPr>
        <p:txBody>
          <a:bodyPr/>
          <a:lstStyle/>
          <a:p>
            <a:endParaRPr lang="ru-RU"/>
          </a:p>
        </p:txBody>
      </p:sp>
      <p:sp>
        <p:nvSpPr>
          <p:cNvPr id="11" name="TextBox 11"/>
          <p:cNvSpPr txBox="1"/>
          <p:nvPr/>
        </p:nvSpPr>
        <p:spPr>
          <a:xfrm>
            <a:off x="-373007" y="1003906"/>
            <a:ext cx="19704438" cy="524182"/>
          </a:xfrm>
          <a:prstGeom prst="rect">
            <a:avLst/>
          </a:prstGeom>
        </p:spPr>
        <p:txBody>
          <a:bodyPr lIns="0" tIns="0" rIns="0" bIns="0" rtlCol="0" anchor="t">
            <a:spAutoFit/>
          </a:bodyPr>
          <a:lstStyle/>
          <a:p>
            <a:pPr marL="0" lvl="0" indent="0" algn="ctr">
              <a:lnSpc>
                <a:spcPts val="3968"/>
              </a:lnSpc>
              <a:spcBef>
                <a:spcPct val="0"/>
              </a:spcBef>
            </a:pPr>
            <a:r>
              <a:rPr lang="en-US" sz="4000" spc="45" dirty="0" err="1">
                <a:solidFill>
                  <a:srgbClr val="100F0D"/>
                </a:solidFill>
                <a:latin typeface="Montserrat Semi-Bold Bold"/>
              </a:rPr>
              <a:t>Тестирование</a:t>
            </a:r>
            <a:r>
              <a:rPr lang="en-US" sz="4000" spc="45" dirty="0">
                <a:solidFill>
                  <a:srgbClr val="100F0D"/>
                </a:solidFill>
                <a:latin typeface="Montserrat Semi-Bold Bold"/>
              </a:rPr>
              <a:t> </a:t>
            </a:r>
            <a:r>
              <a:rPr lang="en-US" sz="4000" spc="45" dirty="0" err="1">
                <a:solidFill>
                  <a:srgbClr val="100F0D"/>
                </a:solidFill>
                <a:latin typeface="Montserrat Semi-Bold Bold"/>
              </a:rPr>
              <a:t>технологии</a:t>
            </a:r>
            <a:r>
              <a:rPr lang="en-US" sz="4000" spc="45" dirty="0">
                <a:solidFill>
                  <a:srgbClr val="100F0D"/>
                </a:solidFill>
                <a:latin typeface="Montserrat Semi-Bold Bold"/>
              </a:rPr>
              <a:t> </a:t>
            </a:r>
            <a:r>
              <a:rPr lang="en-US" sz="4000" spc="45" dirty="0" err="1">
                <a:solidFill>
                  <a:srgbClr val="100F0D"/>
                </a:solidFill>
                <a:latin typeface="Montserrat Semi-Bold Bold"/>
              </a:rPr>
              <a:t>обрезания</a:t>
            </a:r>
            <a:r>
              <a:rPr lang="en-US" sz="4000" spc="45" dirty="0">
                <a:solidFill>
                  <a:srgbClr val="100F0D"/>
                </a:solidFill>
                <a:latin typeface="Montserrat Semi-Bold Bold"/>
              </a:rPr>
              <a:t> </a:t>
            </a:r>
            <a:r>
              <a:rPr lang="en-US" sz="4000" spc="45" dirty="0" err="1">
                <a:solidFill>
                  <a:srgbClr val="100F0D"/>
                </a:solidFill>
                <a:latin typeface="Montserrat Semi-Bold Bold"/>
              </a:rPr>
              <a:t>оптоволокна</a:t>
            </a:r>
            <a:endParaRPr lang="en-US" sz="4000" spc="45" dirty="0">
              <a:solidFill>
                <a:srgbClr val="100F0D"/>
              </a:solidFill>
              <a:latin typeface="Montserrat Semi-Bold Bold"/>
            </a:endParaRPr>
          </a:p>
        </p:txBody>
      </p:sp>
      <p:sp>
        <p:nvSpPr>
          <p:cNvPr id="13" name="TextBox 12">
            <a:extLst>
              <a:ext uri="{FF2B5EF4-FFF2-40B4-BE49-F238E27FC236}">
                <a16:creationId xmlns:a16="http://schemas.microsoft.com/office/drawing/2014/main" id="{CE2BB00E-39EA-272F-DBC1-26A549E456D7}"/>
              </a:ext>
            </a:extLst>
          </p:cNvPr>
          <p:cNvSpPr txBox="1"/>
          <p:nvPr/>
        </p:nvSpPr>
        <p:spPr>
          <a:xfrm>
            <a:off x="16574537" y="9753541"/>
            <a:ext cx="1516762" cy="400110"/>
          </a:xfrm>
          <a:prstGeom prst="rect">
            <a:avLst/>
          </a:prstGeom>
          <a:noFill/>
        </p:spPr>
        <p:txBody>
          <a:bodyPr wrap="none" rtlCol="0">
            <a:spAutoFit/>
          </a:bodyPr>
          <a:lstStyle/>
          <a:p>
            <a:r>
              <a:rPr lang="ru-RU" sz="2000" b="1" dirty="0">
                <a:latin typeface="Montserrat Semi-Bold" panose="020B0604020202020204" charset="-52"/>
              </a:rPr>
              <a:t>17 СЛАЙД</a:t>
            </a:r>
          </a:p>
        </p:txBody>
      </p:sp>
      <p:sp>
        <p:nvSpPr>
          <p:cNvPr id="14" name="TextBox 10">
            <a:extLst>
              <a:ext uri="{FF2B5EF4-FFF2-40B4-BE49-F238E27FC236}">
                <a16:creationId xmlns:a16="http://schemas.microsoft.com/office/drawing/2014/main" id="{E83765A9-9DF2-A92A-5961-35E3448B2241}"/>
              </a:ext>
            </a:extLst>
          </p:cNvPr>
          <p:cNvSpPr txBox="1"/>
          <p:nvPr/>
        </p:nvSpPr>
        <p:spPr>
          <a:xfrm>
            <a:off x="1927820" y="7820263"/>
            <a:ext cx="6128007" cy="861518"/>
          </a:xfrm>
          <a:prstGeom prst="rect">
            <a:avLst/>
          </a:prstGeom>
        </p:spPr>
        <p:txBody>
          <a:bodyPr wrap="square" lIns="0" tIns="0" rIns="0" bIns="0" rtlCol="0" anchor="t">
            <a:spAutoFit/>
          </a:bodyPr>
          <a:lstStyle/>
          <a:p>
            <a:pPr lvl="0" algn="ctr">
              <a:spcBef>
                <a:spcPct val="0"/>
              </a:spcBef>
            </a:pPr>
            <a:r>
              <a:rPr lang="ru-RU" sz="2799" dirty="0">
                <a:solidFill>
                  <a:srgbClr val="100F0D"/>
                </a:solidFill>
                <a:latin typeface="Montserrat"/>
              </a:rPr>
              <a:t>Торец волокна обрезанный старым резаком</a:t>
            </a:r>
          </a:p>
        </p:txBody>
      </p:sp>
      <p:sp>
        <p:nvSpPr>
          <p:cNvPr id="15" name="TextBox 10">
            <a:extLst>
              <a:ext uri="{FF2B5EF4-FFF2-40B4-BE49-F238E27FC236}">
                <a16:creationId xmlns:a16="http://schemas.microsoft.com/office/drawing/2014/main" id="{C26C40F5-0FDC-7C04-C81B-C513409D1A94}"/>
              </a:ext>
            </a:extLst>
          </p:cNvPr>
          <p:cNvSpPr txBox="1"/>
          <p:nvPr/>
        </p:nvSpPr>
        <p:spPr>
          <a:xfrm>
            <a:off x="9906000" y="7820263"/>
            <a:ext cx="6128007" cy="861518"/>
          </a:xfrm>
          <a:prstGeom prst="rect">
            <a:avLst/>
          </a:prstGeom>
        </p:spPr>
        <p:txBody>
          <a:bodyPr wrap="square" lIns="0" tIns="0" rIns="0" bIns="0" rtlCol="0" anchor="t">
            <a:spAutoFit/>
          </a:bodyPr>
          <a:lstStyle/>
          <a:p>
            <a:pPr lvl="0" algn="ctr">
              <a:spcBef>
                <a:spcPct val="0"/>
              </a:spcBef>
            </a:pPr>
            <a:r>
              <a:rPr lang="ru-RU" sz="2799" dirty="0">
                <a:solidFill>
                  <a:srgbClr val="100F0D"/>
                </a:solidFill>
                <a:latin typeface="Montserrat"/>
              </a:rPr>
              <a:t>Торец волокна обрезанный новым резаком</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06498" y="7893690"/>
            <a:ext cx="3171130" cy="3171130"/>
            <a:chOff x="0" y="0"/>
            <a:chExt cx="6350000" cy="6350000"/>
          </a:xfrm>
        </p:grpSpPr>
        <p:sp>
          <p:nvSpPr>
            <p:cNvPr id="3" name="Freeform 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D3447"/>
            </a:solidFill>
          </p:spPr>
          <p:txBody>
            <a:bodyPr/>
            <a:lstStyle/>
            <a:p>
              <a:endParaRPr lang="ru-RU"/>
            </a:p>
          </p:txBody>
        </p:sp>
      </p:grpSp>
      <p:grpSp>
        <p:nvGrpSpPr>
          <p:cNvPr id="4" name="Group 4"/>
          <p:cNvGrpSpPr/>
          <p:nvPr/>
        </p:nvGrpSpPr>
        <p:grpSpPr>
          <a:xfrm>
            <a:off x="-1257719" y="-1530471"/>
            <a:ext cx="3473571" cy="3473571"/>
            <a:chOff x="0" y="0"/>
            <a:chExt cx="6350000" cy="6350000"/>
          </a:xfrm>
        </p:grpSpPr>
        <p:sp>
          <p:nvSpPr>
            <p:cNvPr id="5" name="Freeform 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D230"/>
            </a:solidFill>
          </p:spPr>
          <p:txBody>
            <a:bodyPr/>
            <a:lstStyle/>
            <a:p>
              <a:endParaRPr lang="ru-RU"/>
            </a:p>
          </p:txBody>
        </p:sp>
      </p:grpSp>
      <p:grpSp>
        <p:nvGrpSpPr>
          <p:cNvPr id="6" name="Group 6"/>
          <p:cNvGrpSpPr/>
          <p:nvPr/>
        </p:nvGrpSpPr>
        <p:grpSpPr>
          <a:xfrm>
            <a:off x="15719626" y="8190014"/>
            <a:ext cx="1870981" cy="1870981"/>
            <a:chOff x="0" y="0"/>
            <a:chExt cx="6350000" cy="6350000"/>
          </a:xfrm>
        </p:grpSpPr>
        <p:sp>
          <p:nvSpPr>
            <p:cNvPr id="7" name="Freeform 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D230"/>
            </a:solidFill>
          </p:spPr>
          <p:txBody>
            <a:bodyPr/>
            <a:lstStyle/>
            <a:p>
              <a:endParaRPr lang="ru-RU"/>
            </a:p>
          </p:txBody>
        </p:sp>
      </p:grpSp>
      <p:sp>
        <p:nvSpPr>
          <p:cNvPr id="11" name="TextBox 11"/>
          <p:cNvSpPr txBox="1"/>
          <p:nvPr/>
        </p:nvSpPr>
        <p:spPr>
          <a:xfrm>
            <a:off x="-373007" y="729906"/>
            <a:ext cx="19704438" cy="524182"/>
          </a:xfrm>
          <a:prstGeom prst="rect">
            <a:avLst/>
          </a:prstGeom>
        </p:spPr>
        <p:txBody>
          <a:bodyPr lIns="0" tIns="0" rIns="0" bIns="0" rtlCol="0" anchor="t">
            <a:spAutoFit/>
          </a:bodyPr>
          <a:lstStyle/>
          <a:p>
            <a:pPr marL="0" lvl="0" indent="0" algn="ctr">
              <a:lnSpc>
                <a:spcPts val="3968"/>
              </a:lnSpc>
              <a:spcBef>
                <a:spcPct val="0"/>
              </a:spcBef>
            </a:pPr>
            <a:r>
              <a:rPr lang="en-US" sz="4000" spc="45" dirty="0" err="1">
                <a:solidFill>
                  <a:srgbClr val="100F0D"/>
                </a:solidFill>
                <a:latin typeface="Montserrat Semi-Bold Bold"/>
              </a:rPr>
              <a:t>Тестирование</a:t>
            </a:r>
            <a:r>
              <a:rPr lang="en-US" sz="4000" spc="45" dirty="0">
                <a:solidFill>
                  <a:srgbClr val="100F0D"/>
                </a:solidFill>
                <a:latin typeface="Montserrat Semi-Bold Bold"/>
              </a:rPr>
              <a:t> </a:t>
            </a:r>
            <a:r>
              <a:rPr lang="en-US" sz="4000" spc="45" dirty="0" err="1">
                <a:solidFill>
                  <a:srgbClr val="100F0D"/>
                </a:solidFill>
                <a:latin typeface="Montserrat Semi-Bold Bold"/>
              </a:rPr>
              <a:t>технологии</a:t>
            </a:r>
            <a:r>
              <a:rPr lang="en-US" sz="4000" spc="45" dirty="0">
                <a:solidFill>
                  <a:srgbClr val="100F0D"/>
                </a:solidFill>
                <a:latin typeface="Montserrat Semi-Bold Bold"/>
              </a:rPr>
              <a:t> </a:t>
            </a:r>
            <a:r>
              <a:rPr lang="en-US" sz="4000" spc="45" dirty="0" err="1">
                <a:solidFill>
                  <a:srgbClr val="100F0D"/>
                </a:solidFill>
                <a:latin typeface="Montserrat Semi-Bold Bold"/>
              </a:rPr>
              <a:t>обрезания</a:t>
            </a:r>
            <a:r>
              <a:rPr lang="en-US" sz="4000" spc="45" dirty="0">
                <a:solidFill>
                  <a:srgbClr val="100F0D"/>
                </a:solidFill>
                <a:latin typeface="Montserrat Semi-Bold Bold"/>
              </a:rPr>
              <a:t> </a:t>
            </a:r>
            <a:r>
              <a:rPr lang="en-US" sz="4000" spc="45" dirty="0" err="1">
                <a:solidFill>
                  <a:srgbClr val="100F0D"/>
                </a:solidFill>
                <a:latin typeface="Montserrat Semi-Bold Bold"/>
              </a:rPr>
              <a:t>оптоволокна</a:t>
            </a:r>
            <a:endParaRPr lang="en-US" sz="4000" spc="45" dirty="0">
              <a:solidFill>
                <a:srgbClr val="100F0D"/>
              </a:solidFill>
              <a:latin typeface="Montserrat Semi-Bold Bold"/>
            </a:endParaRPr>
          </a:p>
        </p:txBody>
      </p:sp>
      <p:sp>
        <p:nvSpPr>
          <p:cNvPr id="12" name="TextBox 12"/>
          <p:cNvSpPr txBox="1"/>
          <p:nvPr/>
        </p:nvSpPr>
        <p:spPr>
          <a:xfrm>
            <a:off x="11440799" y="3527831"/>
            <a:ext cx="5214317" cy="3396314"/>
          </a:xfrm>
          <a:prstGeom prst="rect">
            <a:avLst/>
          </a:prstGeom>
        </p:spPr>
        <p:txBody>
          <a:bodyPr wrap="square" lIns="0" tIns="0" rIns="0" bIns="0" rtlCol="0" anchor="t">
            <a:spAutoFit/>
          </a:bodyPr>
          <a:lstStyle/>
          <a:p>
            <a:pPr algn="r">
              <a:lnSpc>
                <a:spcPct val="150000"/>
              </a:lnSpc>
            </a:pPr>
            <a:r>
              <a:rPr lang="en-US" sz="2499" dirty="0" err="1">
                <a:solidFill>
                  <a:srgbClr val="100F0D"/>
                </a:solidFill>
                <a:latin typeface="Montserrat"/>
              </a:rPr>
              <a:t>Существует</a:t>
            </a:r>
            <a:r>
              <a:rPr lang="en-US" sz="2499" dirty="0">
                <a:solidFill>
                  <a:srgbClr val="100F0D"/>
                </a:solidFill>
                <a:latin typeface="Montserrat"/>
              </a:rPr>
              <a:t> </a:t>
            </a:r>
            <a:r>
              <a:rPr lang="en-US" sz="2499" dirty="0" err="1">
                <a:solidFill>
                  <a:srgbClr val="100F0D"/>
                </a:solidFill>
                <a:latin typeface="Montserrat"/>
              </a:rPr>
              <a:t>небольшая</a:t>
            </a:r>
            <a:r>
              <a:rPr lang="en-US" sz="2499" dirty="0">
                <a:solidFill>
                  <a:srgbClr val="100F0D"/>
                </a:solidFill>
                <a:latin typeface="Montserrat"/>
              </a:rPr>
              <a:t> </a:t>
            </a:r>
            <a:r>
              <a:rPr lang="en-US" sz="2499" dirty="0" err="1">
                <a:solidFill>
                  <a:srgbClr val="100F0D"/>
                </a:solidFill>
                <a:latin typeface="Montserrat"/>
              </a:rPr>
              <a:t>зависимость</a:t>
            </a:r>
            <a:r>
              <a:rPr lang="en-US" sz="2499" dirty="0">
                <a:solidFill>
                  <a:srgbClr val="100F0D"/>
                </a:solidFill>
                <a:latin typeface="Montserrat"/>
              </a:rPr>
              <a:t> </a:t>
            </a:r>
            <a:r>
              <a:rPr lang="en-US" sz="2499" dirty="0" err="1">
                <a:solidFill>
                  <a:srgbClr val="100F0D"/>
                </a:solidFill>
                <a:latin typeface="Montserrat"/>
              </a:rPr>
              <a:t>световыхода</a:t>
            </a:r>
            <a:r>
              <a:rPr lang="en-US" sz="2499" dirty="0">
                <a:solidFill>
                  <a:srgbClr val="100F0D"/>
                </a:solidFill>
                <a:latin typeface="Montserrat"/>
              </a:rPr>
              <a:t> </a:t>
            </a:r>
            <a:r>
              <a:rPr lang="en-US" sz="2499" dirty="0" err="1">
                <a:solidFill>
                  <a:srgbClr val="100F0D"/>
                </a:solidFill>
                <a:latin typeface="Montserrat"/>
              </a:rPr>
              <a:t>от</a:t>
            </a:r>
            <a:r>
              <a:rPr lang="en-US" sz="2499" dirty="0">
                <a:solidFill>
                  <a:srgbClr val="100F0D"/>
                </a:solidFill>
                <a:latin typeface="Montserrat"/>
              </a:rPr>
              <a:t> </a:t>
            </a:r>
            <a:r>
              <a:rPr lang="en-US" sz="2499" dirty="0" err="1">
                <a:solidFill>
                  <a:srgbClr val="100F0D"/>
                </a:solidFill>
                <a:latin typeface="Montserrat"/>
              </a:rPr>
              <a:t>технологии</a:t>
            </a:r>
            <a:r>
              <a:rPr lang="en-US" sz="2499" dirty="0">
                <a:solidFill>
                  <a:srgbClr val="100F0D"/>
                </a:solidFill>
                <a:latin typeface="Montserrat"/>
              </a:rPr>
              <a:t> </a:t>
            </a:r>
            <a:r>
              <a:rPr lang="en-US" sz="2499" dirty="0" err="1">
                <a:solidFill>
                  <a:srgbClr val="100F0D"/>
                </a:solidFill>
                <a:latin typeface="Montserrat"/>
              </a:rPr>
              <a:t>обрезания</a:t>
            </a:r>
            <a:r>
              <a:rPr lang="en-US" sz="2499" dirty="0">
                <a:solidFill>
                  <a:srgbClr val="100F0D"/>
                </a:solidFill>
                <a:latin typeface="Montserrat"/>
              </a:rPr>
              <a:t> </a:t>
            </a:r>
            <a:r>
              <a:rPr lang="en-US" sz="2499" dirty="0" err="1">
                <a:solidFill>
                  <a:srgbClr val="100F0D"/>
                </a:solidFill>
                <a:latin typeface="Montserrat"/>
              </a:rPr>
              <a:t>оптоволокна</a:t>
            </a:r>
            <a:r>
              <a:rPr lang="en-US" sz="2499" dirty="0">
                <a:solidFill>
                  <a:srgbClr val="100F0D"/>
                </a:solidFill>
                <a:latin typeface="Montserrat"/>
              </a:rPr>
              <a:t>,</a:t>
            </a:r>
            <a:r>
              <a:rPr lang="ru-RU" sz="2499" dirty="0">
                <a:solidFill>
                  <a:srgbClr val="100F0D"/>
                </a:solidFill>
                <a:latin typeface="Montserrat"/>
              </a:rPr>
              <a:t> </a:t>
            </a:r>
            <a:r>
              <a:rPr lang="en-US" sz="2499" dirty="0" err="1">
                <a:solidFill>
                  <a:srgbClr val="100F0D"/>
                </a:solidFill>
                <a:latin typeface="Montserrat"/>
              </a:rPr>
              <a:t>она</a:t>
            </a:r>
            <a:r>
              <a:rPr lang="ru-RU" sz="2499" dirty="0">
                <a:solidFill>
                  <a:srgbClr val="100F0D"/>
                </a:solidFill>
                <a:latin typeface="Montserrat"/>
              </a:rPr>
              <a:t> </a:t>
            </a:r>
            <a:r>
              <a:rPr lang="en-US" sz="2499" dirty="0" err="1">
                <a:solidFill>
                  <a:srgbClr val="100F0D"/>
                </a:solidFill>
                <a:latin typeface="Montserrat"/>
              </a:rPr>
              <a:t>составляет</a:t>
            </a:r>
            <a:r>
              <a:rPr lang="en-US" sz="2499" dirty="0">
                <a:solidFill>
                  <a:srgbClr val="100F0D"/>
                </a:solidFill>
                <a:latin typeface="Montserrat"/>
              </a:rPr>
              <a:t> </a:t>
            </a:r>
            <a:r>
              <a:rPr lang="en-US" sz="2499" dirty="0" err="1">
                <a:solidFill>
                  <a:srgbClr val="100F0D"/>
                </a:solidFill>
                <a:latin typeface="Montserrat"/>
              </a:rPr>
              <a:t>менее</a:t>
            </a:r>
            <a:r>
              <a:rPr lang="en-US" sz="2499" dirty="0">
                <a:solidFill>
                  <a:srgbClr val="100F0D"/>
                </a:solidFill>
                <a:latin typeface="Montserrat"/>
              </a:rPr>
              <a:t> 5%</a:t>
            </a:r>
            <a:r>
              <a:rPr lang="ru-RU" sz="2499" dirty="0">
                <a:solidFill>
                  <a:srgbClr val="100F0D"/>
                </a:solidFill>
                <a:latin typeface="Montserrat"/>
              </a:rPr>
              <a:t> </a:t>
            </a:r>
            <a:r>
              <a:rPr lang="en-US" sz="2499" dirty="0">
                <a:solidFill>
                  <a:srgbClr val="100F0D"/>
                </a:solidFill>
                <a:latin typeface="Montserrat"/>
              </a:rPr>
              <a:t>(1</a:t>
            </a:r>
            <a:r>
              <a:rPr lang="ru-RU" sz="2499" dirty="0">
                <a:solidFill>
                  <a:srgbClr val="100F0D"/>
                </a:solidFill>
                <a:latin typeface="Montserrat"/>
              </a:rPr>
              <a:t> </a:t>
            </a:r>
            <a:r>
              <a:rPr lang="en-US" sz="2499" dirty="0" err="1">
                <a:solidFill>
                  <a:srgbClr val="100F0D"/>
                </a:solidFill>
                <a:latin typeface="Montserrat"/>
              </a:rPr>
              <a:t>ф.э</a:t>
            </a:r>
            <a:r>
              <a:rPr lang="en-US" sz="2499" dirty="0">
                <a:solidFill>
                  <a:srgbClr val="100F0D"/>
                </a:solidFill>
                <a:latin typeface="Montserrat"/>
              </a:rPr>
              <a:t>.)</a:t>
            </a:r>
            <a:r>
              <a:rPr lang="ru-RU" sz="2499" dirty="0">
                <a:solidFill>
                  <a:srgbClr val="100F0D"/>
                </a:solidFill>
                <a:latin typeface="Montserrat"/>
              </a:rPr>
              <a:t> </a:t>
            </a:r>
            <a:br>
              <a:rPr lang="ru-RU" sz="2499" dirty="0">
                <a:solidFill>
                  <a:srgbClr val="100F0D"/>
                </a:solidFill>
                <a:latin typeface="Montserrat"/>
              </a:rPr>
            </a:br>
            <a:endParaRPr lang="en-US" sz="2499" dirty="0">
              <a:solidFill>
                <a:srgbClr val="100F0D"/>
              </a:solidFill>
              <a:latin typeface="Montserrat"/>
            </a:endParaRPr>
          </a:p>
        </p:txBody>
      </p:sp>
      <p:sp>
        <p:nvSpPr>
          <p:cNvPr id="13" name="TextBox 12">
            <a:extLst>
              <a:ext uri="{FF2B5EF4-FFF2-40B4-BE49-F238E27FC236}">
                <a16:creationId xmlns:a16="http://schemas.microsoft.com/office/drawing/2014/main" id="{CE2BB00E-39EA-272F-DBC1-26A549E456D7}"/>
              </a:ext>
            </a:extLst>
          </p:cNvPr>
          <p:cNvSpPr txBox="1"/>
          <p:nvPr/>
        </p:nvSpPr>
        <p:spPr>
          <a:xfrm>
            <a:off x="16574537" y="9753541"/>
            <a:ext cx="1527982" cy="400110"/>
          </a:xfrm>
          <a:prstGeom prst="rect">
            <a:avLst/>
          </a:prstGeom>
          <a:noFill/>
        </p:spPr>
        <p:txBody>
          <a:bodyPr wrap="none" rtlCol="0">
            <a:spAutoFit/>
          </a:bodyPr>
          <a:lstStyle/>
          <a:p>
            <a:r>
              <a:rPr lang="ru-RU" sz="2000" b="1" dirty="0">
                <a:latin typeface="Montserrat Semi-Bold" panose="020B0604020202020204" charset="-52"/>
              </a:rPr>
              <a:t>18 СЛАЙД</a:t>
            </a:r>
          </a:p>
        </p:txBody>
      </p:sp>
      <p:pic>
        <p:nvPicPr>
          <p:cNvPr id="9" name="Рисунок 8">
            <a:extLst>
              <a:ext uri="{FF2B5EF4-FFF2-40B4-BE49-F238E27FC236}">
                <a16:creationId xmlns:a16="http://schemas.microsoft.com/office/drawing/2014/main" id="{540CCA85-13F4-D7CB-C806-1C993853EE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4590" y="1946564"/>
            <a:ext cx="8584179" cy="6558849"/>
          </a:xfrm>
          <a:prstGeom prst="rect">
            <a:avLst/>
          </a:prstGeom>
        </p:spPr>
      </p:pic>
    </p:spTree>
    <p:extLst>
      <p:ext uri="{BB962C8B-B14F-4D97-AF65-F5344CB8AC3E}">
        <p14:creationId xmlns:p14="http://schemas.microsoft.com/office/powerpoint/2010/main" val="31396548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2984" t="10187" r="4503" b="11706"/>
          <a:stretch>
            <a:fillRect/>
          </a:stretch>
        </p:blipFill>
        <p:spPr>
          <a:xfrm>
            <a:off x="-1" y="0"/>
            <a:ext cx="18288000" cy="10287000"/>
          </a:xfrm>
          <a:prstGeom prst="rect">
            <a:avLst/>
          </a:prstGeom>
        </p:spPr>
      </p:pic>
      <p:grpSp>
        <p:nvGrpSpPr>
          <p:cNvPr id="3" name="Group 3"/>
          <p:cNvGrpSpPr/>
          <p:nvPr/>
        </p:nvGrpSpPr>
        <p:grpSpPr>
          <a:xfrm>
            <a:off x="-820535" y="8267595"/>
            <a:ext cx="2482203" cy="2482203"/>
            <a:chOff x="0" y="0"/>
            <a:chExt cx="6350000" cy="6350000"/>
          </a:xfrm>
        </p:grpSpPr>
        <p:sp>
          <p:nvSpPr>
            <p:cNvPr id="4" name="Freeform 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D3447"/>
            </a:solidFill>
          </p:spPr>
          <p:txBody>
            <a:bodyPr/>
            <a:lstStyle/>
            <a:p>
              <a:endParaRPr lang="ru-RU"/>
            </a:p>
          </p:txBody>
        </p:sp>
      </p:grpSp>
      <p:grpSp>
        <p:nvGrpSpPr>
          <p:cNvPr id="5" name="Group 5"/>
          <p:cNvGrpSpPr/>
          <p:nvPr/>
        </p:nvGrpSpPr>
        <p:grpSpPr>
          <a:xfrm>
            <a:off x="16316139" y="408672"/>
            <a:ext cx="2412547" cy="2412547"/>
            <a:chOff x="0" y="0"/>
            <a:chExt cx="6350000" cy="6350000"/>
          </a:xfrm>
        </p:grpSpPr>
        <p:sp>
          <p:nvSpPr>
            <p:cNvPr id="6" name="Freeform 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D3447"/>
            </a:solidFill>
          </p:spPr>
          <p:txBody>
            <a:bodyPr/>
            <a:lstStyle/>
            <a:p>
              <a:endParaRPr lang="ru-RU"/>
            </a:p>
          </p:txBody>
        </p:sp>
      </p:grpSp>
      <p:grpSp>
        <p:nvGrpSpPr>
          <p:cNvPr id="7" name="Group 7"/>
          <p:cNvGrpSpPr/>
          <p:nvPr/>
        </p:nvGrpSpPr>
        <p:grpSpPr>
          <a:xfrm>
            <a:off x="-820535" y="-1007180"/>
            <a:ext cx="4071759" cy="4071759"/>
            <a:chOff x="0" y="0"/>
            <a:chExt cx="6350000" cy="6350000"/>
          </a:xfrm>
        </p:grpSpPr>
        <p:sp>
          <p:nvSpPr>
            <p:cNvPr id="8" name="Freeform 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D230"/>
            </a:solidFill>
          </p:spPr>
          <p:txBody>
            <a:bodyPr/>
            <a:lstStyle/>
            <a:p>
              <a:endParaRPr lang="ru-RU"/>
            </a:p>
          </p:txBody>
        </p:sp>
      </p:grpSp>
      <p:sp>
        <p:nvSpPr>
          <p:cNvPr id="9" name="TextBox 9"/>
          <p:cNvSpPr txBox="1"/>
          <p:nvPr/>
        </p:nvSpPr>
        <p:spPr>
          <a:xfrm>
            <a:off x="188985" y="742603"/>
            <a:ext cx="17910028" cy="806831"/>
          </a:xfrm>
          <a:prstGeom prst="rect">
            <a:avLst/>
          </a:prstGeom>
        </p:spPr>
        <p:txBody>
          <a:bodyPr lIns="0" tIns="0" rIns="0" bIns="0" rtlCol="0" anchor="t">
            <a:spAutoFit/>
          </a:bodyPr>
          <a:lstStyle/>
          <a:p>
            <a:pPr marL="0" lvl="0" indent="0" algn="ctr">
              <a:lnSpc>
                <a:spcPts val="6145"/>
              </a:lnSpc>
              <a:spcBef>
                <a:spcPct val="0"/>
              </a:spcBef>
            </a:pPr>
            <a:r>
              <a:rPr lang="en-US" sz="5853" spc="70" dirty="0" err="1">
                <a:solidFill>
                  <a:srgbClr val="100F0D"/>
                </a:solidFill>
                <a:latin typeface="Montserrat Semi-Bold Bold"/>
              </a:rPr>
              <a:t>Основные</a:t>
            </a:r>
            <a:r>
              <a:rPr lang="en-US" sz="5853" spc="70" dirty="0">
                <a:solidFill>
                  <a:srgbClr val="100F0D"/>
                </a:solidFill>
                <a:latin typeface="Montserrat Semi-Bold Bold"/>
              </a:rPr>
              <a:t> </a:t>
            </a:r>
            <a:r>
              <a:rPr lang="en-US" sz="5853" spc="70" dirty="0" err="1">
                <a:solidFill>
                  <a:srgbClr val="100F0D"/>
                </a:solidFill>
                <a:latin typeface="Montserrat Semi-Bold Bold"/>
              </a:rPr>
              <a:t>результаты</a:t>
            </a:r>
            <a:r>
              <a:rPr lang="en-US" sz="5853" spc="70" dirty="0">
                <a:solidFill>
                  <a:srgbClr val="100F0D"/>
                </a:solidFill>
                <a:latin typeface="Montserrat Semi-Bold Bold"/>
              </a:rPr>
              <a:t> </a:t>
            </a:r>
            <a:r>
              <a:rPr lang="en-US" sz="5853" spc="70" dirty="0" err="1">
                <a:solidFill>
                  <a:srgbClr val="100F0D"/>
                </a:solidFill>
                <a:latin typeface="Montserrat Semi-Bold Bold"/>
              </a:rPr>
              <a:t>работы</a:t>
            </a:r>
            <a:endParaRPr lang="en-US" sz="5853" spc="70" dirty="0">
              <a:solidFill>
                <a:srgbClr val="100F0D"/>
              </a:solidFill>
              <a:latin typeface="Montserrat Semi-Bold Bold"/>
            </a:endParaRPr>
          </a:p>
        </p:txBody>
      </p:sp>
      <p:sp>
        <p:nvSpPr>
          <p:cNvPr id="10" name="TextBox 10"/>
          <p:cNvSpPr txBox="1"/>
          <p:nvPr/>
        </p:nvSpPr>
        <p:spPr>
          <a:xfrm>
            <a:off x="1663057" y="1930673"/>
            <a:ext cx="15100695" cy="10276724"/>
          </a:xfrm>
          <a:prstGeom prst="rect">
            <a:avLst/>
          </a:prstGeom>
        </p:spPr>
        <p:txBody>
          <a:bodyPr lIns="0" tIns="0" rIns="0" bIns="0" rtlCol="0" anchor="t">
            <a:spAutoFit/>
          </a:bodyPr>
          <a:lstStyle/>
          <a:p>
            <a:pPr>
              <a:lnSpc>
                <a:spcPct val="150000"/>
              </a:lnSpc>
            </a:pPr>
            <a:r>
              <a:rPr lang="ru-RU" sz="2430" dirty="0">
                <a:solidFill>
                  <a:srgbClr val="100F0D"/>
                </a:solidFill>
                <a:latin typeface="Montserrat Bold"/>
              </a:rPr>
              <a:t> 	В результате проведенной работы была улучшена технология изготовления кубических сцинтилляторов для </a:t>
            </a:r>
            <a:r>
              <a:rPr lang="ru-RU" sz="2430" dirty="0" err="1">
                <a:solidFill>
                  <a:srgbClr val="100F0D"/>
                </a:solidFill>
                <a:latin typeface="Montserrat Bold"/>
              </a:rPr>
              <a:t>спектросмещающих</a:t>
            </a:r>
            <a:r>
              <a:rPr lang="ru-RU" sz="2430" dirty="0">
                <a:solidFill>
                  <a:srgbClr val="100F0D"/>
                </a:solidFill>
                <a:latin typeface="Montserrat Bold"/>
              </a:rPr>
              <a:t> волокон:</a:t>
            </a:r>
          </a:p>
          <a:p>
            <a:pPr marL="342900" indent="-342900">
              <a:lnSpc>
                <a:spcPct val="150000"/>
              </a:lnSpc>
              <a:buFont typeface="Arial" panose="020B0604020202020204" pitchFamily="34" charset="0"/>
              <a:buChar char="•"/>
            </a:pPr>
            <a:r>
              <a:rPr lang="ru-RU" sz="2430" dirty="0">
                <a:solidFill>
                  <a:srgbClr val="100F0D"/>
                </a:solidFill>
                <a:latin typeface="Montserrat Bold"/>
              </a:rPr>
              <a:t>Текущая точность среднего размера стороны кубика составила 37 микрон</a:t>
            </a:r>
          </a:p>
          <a:p>
            <a:pPr marL="342900" indent="-342900">
              <a:lnSpc>
                <a:spcPct val="150000"/>
              </a:lnSpc>
              <a:buFont typeface="Arial" panose="020B0604020202020204" pitchFamily="34" charset="0"/>
              <a:buChar char="•"/>
            </a:pPr>
            <a:r>
              <a:rPr lang="ru-RU" sz="2430" dirty="0">
                <a:solidFill>
                  <a:srgbClr val="100F0D"/>
                </a:solidFill>
                <a:latin typeface="Montserrat Bold"/>
              </a:rPr>
              <a:t>Решена проблема покрытия отражателем кубических сцинтилляторов путем закрытия отверстий с помощью эластомера</a:t>
            </a:r>
          </a:p>
          <a:p>
            <a:pPr marL="342900" indent="-342900">
              <a:lnSpc>
                <a:spcPct val="150000"/>
              </a:lnSpc>
              <a:buFont typeface="Arial" panose="020B0604020202020204" pitchFamily="34" charset="0"/>
              <a:buChar char="•"/>
            </a:pPr>
            <a:r>
              <a:rPr lang="ru-RU" sz="2430" dirty="0">
                <a:solidFill>
                  <a:srgbClr val="100F0D"/>
                </a:solidFill>
                <a:latin typeface="Montserrat Bold"/>
              </a:rPr>
              <a:t>Значения </a:t>
            </a:r>
            <a:r>
              <a:rPr lang="ru-RU" sz="2430" dirty="0" err="1">
                <a:solidFill>
                  <a:srgbClr val="100F0D"/>
                </a:solidFill>
                <a:latin typeface="Montserrat Bold"/>
              </a:rPr>
              <a:t>световыхода</a:t>
            </a:r>
            <a:r>
              <a:rPr lang="ru-RU" sz="2430" dirty="0">
                <a:solidFill>
                  <a:srgbClr val="100F0D"/>
                </a:solidFill>
                <a:latin typeface="Montserrat Bold"/>
              </a:rPr>
              <a:t> для кубиков изготовленных по новой технологии в среднем ниже на ~ 5.2 </a:t>
            </a:r>
            <a:r>
              <a:rPr lang="ru-RU" sz="2430" dirty="0" err="1">
                <a:solidFill>
                  <a:srgbClr val="100F0D"/>
                </a:solidFill>
                <a:latin typeface="Montserrat Bold"/>
              </a:rPr>
              <a:t>ф.э</a:t>
            </a:r>
            <a:r>
              <a:rPr lang="ru-RU" sz="2430" dirty="0">
                <a:solidFill>
                  <a:srgbClr val="100F0D"/>
                </a:solidFill>
                <a:latin typeface="Montserrat Bold"/>
              </a:rPr>
              <a:t>./MIP, по сравнению с кубиками </a:t>
            </a:r>
            <a:r>
              <a:rPr lang="ru-RU" sz="2430" dirty="0" err="1">
                <a:solidFill>
                  <a:srgbClr val="100F0D"/>
                </a:solidFill>
                <a:latin typeface="Montserrat Bold"/>
              </a:rPr>
              <a:t>SuperFGD</a:t>
            </a:r>
            <a:endParaRPr lang="ru-RU" sz="2430" dirty="0">
              <a:solidFill>
                <a:srgbClr val="100F0D"/>
              </a:solidFill>
              <a:latin typeface="Montserrat Bold"/>
            </a:endParaRPr>
          </a:p>
          <a:p>
            <a:pPr marL="342900" indent="-342900">
              <a:lnSpc>
                <a:spcPct val="150000"/>
              </a:lnSpc>
              <a:buFont typeface="Arial" panose="020B0604020202020204" pitchFamily="34" charset="0"/>
              <a:buChar char="•"/>
            </a:pPr>
            <a:r>
              <a:rPr lang="ru-RU" sz="2430" dirty="0">
                <a:solidFill>
                  <a:srgbClr val="100F0D"/>
                </a:solidFill>
                <a:latin typeface="Montserrat Bold"/>
              </a:rPr>
              <a:t>Новая </a:t>
            </a:r>
            <a:r>
              <a:rPr lang="en-US" sz="2430" dirty="0" err="1">
                <a:solidFill>
                  <a:srgbClr val="100F0D"/>
                </a:solidFill>
                <a:latin typeface="Montserrat Bold"/>
              </a:rPr>
              <a:t>технология</a:t>
            </a:r>
            <a:r>
              <a:rPr lang="en-US" sz="2430" dirty="0">
                <a:solidFill>
                  <a:srgbClr val="100F0D"/>
                </a:solidFill>
                <a:latin typeface="Montserrat Bold"/>
              </a:rPr>
              <a:t> </a:t>
            </a:r>
            <a:r>
              <a:rPr lang="en-US" sz="2430" dirty="0" err="1">
                <a:solidFill>
                  <a:srgbClr val="100F0D"/>
                </a:solidFill>
                <a:latin typeface="Montserrat Bold"/>
              </a:rPr>
              <a:t>изготовления</a:t>
            </a:r>
            <a:r>
              <a:rPr lang="en-US" sz="2430" dirty="0">
                <a:solidFill>
                  <a:srgbClr val="100F0D"/>
                </a:solidFill>
                <a:latin typeface="Montserrat Bold"/>
              </a:rPr>
              <a:t> </a:t>
            </a:r>
            <a:r>
              <a:rPr lang="en-US" sz="2430" dirty="0" err="1">
                <a:solidFill>
                  <a:srgbClr val="100F0D"/>
                </a:solidFill>
                <a:latin typeface="Montserrat Bold"/>
              </a:rPr>
              <a:t>кубических</a:t>
            </a:r>
            <a:r>
              <a:rPr lang="en-US" sz="2430" dirty="0">
                <a:solidFill>
                  <a:srgbClr val="100F0D"/>
                </a:solidFill>
                <a:latin typeface="Montserrat Bold"/>
              </a:rPr>
              <a:t> </a:t>
            </a:r>
            <a:r>
              <a:rPr lang="en-US" sz="2430" dirty="0" err="1">
                <a:solidFill>
                  <a:srgbClr val="100F0D"/>
                </a:solidFill>
                <a:latin typeface="Montserrat Bold"/>
              </a:rPr>
              <a:t>элементо</a:t>
            </a:r>
            <a:r>
              <a:rPr lang="ru-RU" sz="2430" dirty="0">
                <a:solidFill>
                  <a:srgbClr val="100F0D"/>
                </a:solidFill>
                <a:latin typeface="Montserrat Bold"/>
              </a:rPr>
              <a:t>в</a:t>
            </a:r>
            <a:r>
              <a:rPr lang="en-US" sz="2430" dirty="0">
                <a:solidFill>
                  <a:srgbClr val="100F0D"/>
                </a:solidFill>
                <a:latin typeface="Montserrat Bold"/>
              </a:rPr>
              <a:t> </a:t>
            </a:r>
            <a:r>
              <a:rPr lang="en-US" sz="2430" dirty="0" err="1">
                <a:solidFill>
                  <a:srgbClr val="100F0D"/>
                </a:solidFill>
                <a:latin typeface="Montserrat Bold"/>
              </a:rPr>
              <a:t>выглядит</a:t>
            </a:r>
            <a:r>
              <a:rPr lang="en-US" sz="2430" dirty="0">
                <a:solidFill>
                  <a:srgbClr val="100F0D"/>
                </a:solidFill>
                <a:latin typeface="Montserrat Bold"/>
              </a:rPr>
              <a:t> </a:t>
            </a:r>
            <a:r>
              <a:rPr lang="en-US" sz="2430" dirty="0" err="1">
                <a:solidFill>
                  <a:srgbClr val="100F0D"/>
                </a:solidFill>
                <a:latin typeface="Montserrat Bold"/>
              </a:rPr>
              <a:t>перспективно</a:t>
            </a:r>
            <a:r>
              <a:rPr lang="en-US" sz="2430" dirty="0">
                <a:solidFill>
                  <a:srgbClr val="100F0D"/>
                </a:solidFill>
                <a:latin typeface="Montserrat Bold"/>
              </a:rPr>
              <a:t>,</a:t>
            </a:r>
            <a:r>
              <a:rPr lang="ru-RU" sz="2430" dirty="0">
                <a:solidFill>
                  <a:srgbClr val="100F0D"/>
                </a:solidFill>
                <a:latin typeface="Montserrat Bold"/>
              </a:rPr>
              <a:t> </a:t>
            </a:r>
            <a:r>
              <a:rPr lang="en-US" sz="2430" dirty="0" err="1">
                <a:solidFill>
                  <a:srgbClr val="100F0D"/>
                </a:solidFill>
                <a:latin typeface="Montserrat Bold"/>
              </a:rPr>
              <a:t>проблемы</a:t>
            </a:r>
            <a:r>
              <a:rPr lang="en-US" sz="2430" dirty="0">
                <a:solidFill>
                  <a:srgbClr val="100F0D"/>
                </a:solidFill>
                <a:latin typeface="Montserrat Bold"/>
              </a:rPr>
              <a:t> </a:t>
            </a:r>
            <a:r>
              <a:rPr lang="ru-RU" sz="2430" dirty="0">
                <a:solidFill>
                  <a:srgbClr val="100F0D"/>
                </a:solidFill>
                <a:latin typeface="Montserrat Bold"/>
              </a:rPr>
              <a:t>связанные </a:t>
            </a:r>
            <a:r>
              <a:rPr lang="en-US" sz="2430" dirty="0" err="1">
                <a:solidFill>
                  <a:srgbClr val="100F0D"/>
                </a:solidFill>
                <a:latin typeface="Montserrat Bold"/>
              </a:rPr>
              <a:t>со</a:t>
            </a:r>
            <a:r>
              <a:rPr lang="en-US" sz="2430" dirty="0">
                <a:solidFill>
                  <a:srgbClr val="100F0D"/>
                </a:solidFill>
                <a:latin typeface="Montserrat Bold"/>
              </a:rPr>
              <a:t> </a:t>
            </a:r>
            <a:r>
              <a:rPr lang="en-US" sz="2430" dirty="0" err="1">
                <a:solidFill>
                  <a:srgbClr val="100F0D"/>
                </a:solidFill>
                <a:latin typeface="Montserrat Bold"/>
              </a:rPr>
              <a:t>световыходом</a:t>
            </a:r>
            <a:r>
              <a:rPr lang="en-US" sz="2430" dirty="0">
                <a:solidFill>
                  <a:srgbClr val="100F0D"/>
                </a:solidFill>
                <a:latin typeface="Montserrat Bold"/>
              </a:rPr>
              <a:t> </a:t>
            </a:r>
            <a:r>
              <a:rPr lang="en-US" sz="2430" dirty="0" err="1">
                <a:solidFill>
                  <a:srgbClr val="100F0D"/>
                </a:solidFill>
                <a:latin typeface="Montserrat Bold"/>
              </a:rPr>
              <a:t>кубических</a:t>
            </a:r>
            <a:r>
              <a:rPr lang="en-US" sz="2430" dirty="0">
                <a:solidFill>
                  <a:srgbClr val="100F0D"/>
                </a:solidFill>
                <a:latin typeface="Montserrat Bold"/>
              </a:rPr>
              <a:t> </a:t>
            </a:r>
            <a:r>
              <a:rPr lang="en-US" sz="2430" dirty="0" err="1">
                <a:solidFill>
                  <a:srgbClr val="100F0D"/>
                </a:solidFill>
                <a:latin typeface="Montserrat Bold"/>
              </a:rPr>
              <a:t>элементов</a:t>
            </a:r>
            <a:r>
              <a:rPr lang="ru-RU" sz="2430" dirty="0">
                <a:solidFill>
                  <a:srgbClr val="100F0D"/>
                </a:solidFill>
                <a:latin typeface="Montserrat Bold"/>
              </a:rPr>
              <a:t> скорее всего в</a:t>
            </a:r>
            <a:r>
              <a:rPr lang="en-US" sz="2430" dirty="0" err="1">
                <a:solidFill>
                  <a:srgbClr val="100F0D"/>
                </a:solidFill>
                <a:latin typeface="Montserrat Bold"/>
              </a:rPr>
              <a:t>ызваны</a:t>
            </a:r>
            <a:r>
              <a:rPr lang="en-US" sz="2430" dirty="0">
                <a:solidFill>
                  <a:srgbClr val="100F0D"/>
                </a:solidFill>
                <a:latin typeface="Montserrat Bold"/>
              </a:rPr>
              <a:t> </a:t>
            </a:r>
            <a:r>
              <a:rPr lang="en-US" sz="2430" dirty="0" err="1">
                <a:solidFill>
                  <a:srgbClr val="100F0D"/>
                </a:solidFill>
                <a:latin typeface="Montserrat Bold"/>
              </a:rPr>
              <a:t>качеством</a:t>
            </a:r>
            <a:r>
              <a:rPr lang="en-US" sz="2430" dirty="0">
                <a:solidFill>
                  <a:srgbClr val="100F0D"/>
                </a:solidFill>
                <a:latin typeface="Montserrat Bold"/>
              </a:rPr>
              <a:t> </a:t>
            </a:r>
            <a:r>
              <a:rPr lang="en-US" sz="2430" dirty="0" err="1">
                <a:solidFill>
                  <a:srgbClr val="100F0D"/>
                </a:solidFill>
                <a:latin typeface="Montserrat Bold"/>
              </a:rPr>
              <a:t>сырья</a:t>
            </a:r>
            <a:endParaRPr lang="ru-RU" sz="2430" dirty="0">
              <a:solidFill>
                <a:srgbClr val="100F0D"/>
              </a:solidFill>
              <a:latin typeface="Montserrat Bold"/>
            </a:endParaRPr>
          </a:p>
          <a:p>
            <a:pPr marL="342900" indent="-342900">
              <a:lnSpc>
                <a:spcPct val="150000"/>
              </a:lnSpc>
              <a:buFont typeface="Arial" panose="020B0604020202020204" pitchFamily="34" charset="0"/>
              <a:buChar char="•"/>
            </a:pPr>
            <a:r>
              <a:rPr lang="ru-RU" sz="2430" dirty="0">
                <a:solidFill>
                  <a:srgbClr val="100F0D"/>
                </a:solidFill>
                <a:latin typeface="Montserrat Bold"/>
              </a:rPr>
              <a:t>Существует зависимость </a:t>
            </a:r>
            <a:r>
              <a:rPr lang="ru-RU" sz="2430" dirty="0" err="1">
                <a:solidFill>
                  <a:srgbClr val="100F0D"/>
                </a:solidFill>
                <a:latin typeface="Montserrat Bold"/>
              </a:rPr>
              <a:t>световыхода</a:t>
            </a:r>
            <a:r>
              <a:rPr lang="ru-RU" sz="2430" dirty="0">
                <a:solidFill>
                  <a:srgbClr val="100F0D"/>
                </a:solidFill>
                <a:latin typeface="Montserrat Bold"/>
              </a:rPr>
              <a:t> от технологии обрезания оптоволокна, она составляет менее 5% (1 </a:t>
            </a:r>
            <a:r>
              <a:rPr lang="ru-RU" sz="2430" dirty="0" err="1">
                <a:solidFill>
                  <a:srgbClr val="100F0D"/>
                </a:solidFill>
                <a:latin typeface="Montserrat Bold"/>
              </a:rPr>
              <a:t>ф.э</a:t>
            </a:r>
            <a:r>
              <a:rPr lang="ru-RU" sz="2430" dirty="0">
                <a:solidFill>
                  <a:srgbClr val="100F0D"/>
                </a:solidFill>
                <a:latin typeface="Montserrat Bold"/>
              </a:rPr>
              <a:t>.). Было предложено</a:t>
            </a:r>
            <a:r>
              <a:rPr lang="en-US" sz="2430" dirty="0">
                <a:solidFill>
                  <a:srgbClr val="100F0D"/>
                </a:solidFill>
                <a:latin typeface="Montserrat Bold"/>
              </a:rPr>
              <a:t>,</a:t>
            </a:r>
            <a:r>
              <a:rPr lang="ru-RU" sz="2430" dirty="0">
                <a:solidFill>
                  <a:srgbClr val="100F0D"/>
                </a:solidFill>
                <a:latin typeface="Montserrat Bold"/>
              </a:rPr>
              <a:t> при обрезании оптоволокна на детекторе </a:t>
            </a:r>
            <a:r>
              <a:rPr lang="ru-RU" sz="2430" dirty="0" err="1">
                <a:solidFill>
                  <a:srgbClr val="100F0D"/>
                </a:solidFill>
                <a:latin typeface="Montserrat Bold"/>
              </a:rPr>
              <a:t>SuperFGD</a:t>
            </a:r>
            <a:r>
              <a:rPr lang="ru-RU" sz="2430" dirty="0">
                <a:solidFill>
                  <a:srgbClr val="100F0D"/>
                </a:solidFill>
                <a:latin typeface="Montserrat Bold"/>
              </a:rPr>
              <a:t> регулярно проверять остроту резцов и менять резцы на новые каждые 6000 волокон. </a:t>
            </a:r>
          </a:p>
          <a:p>
            <a:pPr marL="342900" indent="-342900">
              <a:lnSpc>
                <a:spcPts val="3888"/>
              </a:lnSpc>
              <a:buFont typeface="Arial" panose="020B0604020202020204" pitchFamily="34" charset="0"/>
              <a:buChar char="•"/>
            </a:pPr>
            <a:endParaRPr lang="en-US" sz="2430" dirty="0">
              <a:solidFill>
                <a:srgbClr val="100F0D"/>
              </a:solidFill>
              <a:latin typeface="Montserrat Bold"/>
            </a:endParaRPr>
          </a:p>
          <a:p>
            <a:pPr marL="342900" indent="-342900">
              <a:lnSpc>
                <a:spcPts val="3888"/>
              </a:lnSpc>
              <a:buFont typeface="Arial" panose="020B0604020202020204" pitchFamily="34" charset="0"/>
              <a:buChar char="•"/>
            </a:pPr>
            <a:endParaRPr lang="en-US" sz="2430" dirty="0">
              <a:solidFill>
                <a:srgbClr val="100F0D"/>
              </a:solidFill>
              <a:latin typeface="Montserrat Bold"/>
            </a:endParaRPr>
          </a:p>
          <a:p>
            <a:pPr marL="342900" indent="-342900">
              <a:lnSpc>
                <a:spcPts val="3888"/>
              </a:lnSpc>
              <a:buFont typeface="Arial" panose="020B0604020202020204" pitchFamily="34" charset="0"/>
              <a:buChar char="•"/>
            </a:pPr>
            <a:endParaRPr lang="en-US" sz="2430" dirty="0">
              <a:solidFill>
                <a:srgbClr val="100F0D"/>
              </a:solidFill>
              <a:latin typeface="Montserrat Bold"/>
            </a:endParaRPr>
          </a:p>
          <a:p>
            <a:pPr marL="342900" indent="-342900">
              <a:lnSpc>
                <a:spcPts val="3888"/>
              </a:lnSpc>
              <a:buFont typeface="Arial" panose="020B0604020202020204" pitchFamily="34" charset="0"/>
              <a:buChar char="•"/>
            </a:pPr>
            <a:endParaRPr lang="ru-RU" sz="2430" dirty="0">
              <a:solidFill>
                <a:srgbClr val="100F0D"/>
              </a:solidFill>
              <a:latin typeface="Montserrat Bold"/>
            </a:endParaRPr>
          </a:p>
          <a:p>
            <a:pPr algn="ctr">
              <a:lnSpc>
                <a:spcPts val="3568"/>
              </a:lnSpc>
            </a:pPr>
            <a:endParaRPr lang="en-US" sz="2430" dirty="0">
              <a:solidFill>
                <a:srgbClr val="100F0D"/>
              </a:solidFill>
              <a:latin typeface="Montserrat Bold"/>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2984" t="10187" r="4503" b="11706"/>
          <a:stretch>
            <a:fillRect/>
          </a:stretch>
        </p:blipFill>
        <p:spPr>
          <a:xfrm>
            <a:off x="0" y="38100"/>
            <a:ext cx="18288000" cy="10287000"/>
          </a:xfrm>
          <a:prstGeom prst="rect">
            <a:avLst/>
          </a:prstGeom>
        </p:spPr>
      </p:pic>
      <p:grpSp>
        <p:nvGrpSpPr>
          <p:cNvPr id="3" name="Group 3"/>
          <p:cNvGrpSpPr/>
          <p:nvPr/>
        </p:nvGrpSpPr>
        <p:grpSpPr>
          <a:xfrm>
            <a:off x="-820535" y="8267595"/>
            <a:ext cx="2482203" cy="2482203"/>
            <a:chOff x="0" y="0"/>
            <a:chExt cx="6350000" cy="6350000"/>
          </a:xfrm>
        </p:grpSpPr>
        <p:sp>
          <p:nvSpPr>
            <p:cNvPr id="4" name="Freeform 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D3447"/>
            </a:solidFill>
          </p:spPr>
          <p:txBody>
            <a:bodyPr/>
            <a:lstStyle/>
            <a:p>
              <a:endParaRPr lang="ru-RU"/>
            </a:p>
          </p:txBody>
        </p:sp>
      </p:grpSp>
      <p:grpSp>
        <p:nvGrpSpPr>
          <p:cNvPr id="5" name="Group 5"/>
          <p:cNvGrpSpPr/>
          <p:nvPr/>
        </p:nvGrpSpPr>
        <p:grpSpPr>
          <a:xfrm>
            <a:off x="16161240" y="536818"/>
            <a:ext cx="2412547" cy="2412547"/>
            <a:chOff x="0" y="0"/>
            <a:chExt cx="6350000" cy="6350000"/>
          </a:xfrm>
        </p:grpSpPr>
        <p:sp>
          <p:nvSpPr>
            <p:cNvPr id="6" name="Freeform 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D3447"/>
            </a:solidFill>
          </p:spPr>
          <p:txBody>
            <a:bodyPr/>
            <a:lstStyle/>
            <a:p>
              <a:endParaRPr lang="ru-RU"/>
            </a:p>
          </p:txBody>
        </p:sp>
      </p:grpSp>
      <p:grpSp>
        <p:nvGrpSpPr>
          <p:cNvPr id="7" name="Group 7"/>
          <p:cNvGrpSpPr/>
          <p:nvPr/>
        </p:nvGrpSpPr>
        <p:grpSpPr>
          <a:xfrm>
            <a:off x="-1121479" y="-923682"/>
            <a:ext cx="4071759" cy="4071759"/>
            <a:chOff x="0" y="0"/>
            <a:chExt cx="6350000" cy="6350000"/>
          </a:xfrm>
        </p:grpSpPr>
        <p:sp>
          <p:nvSpPr>
            <p:cNvPr id="8" name="Freeform 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D230"/>
            </a:solidFill>
          </p:spPr>
          <p:txBody>
            <a:bodyPr/>
            <a:lstStyle/>
            <a:p>
              <a:endParaRPr lang="ru-RU"/>
            </a:p>
          </p:txBody>
        </p:sp>
      </p:grpSp>
      <p:sp>
        <p:nvSpPr>
          <p:cNvPr id="9" name="TextBox 9"/>
          <p:cNvSpPr txBox="1"/>
          <p:nvPr/>
        </p:nvSpPr>
        <p:spPr>
          <a:xfrm>
            <a:off x="188986" y="708783"/>
            <a:ext cx="17910028" cy="806831"/>
          </a:xfrm>
          <a:prstGeom prst="rect">
            <a:avLst/>
          </a:prstGeom>
        </p:spPr>
        <p:txBody>
          <a:bodyPr lIns="0" tIns="0" rIns="0" bIns="0" rtlCol="0" anchor="t">
            <a:spAutoFit/>
          </a:bodyPr>
          <a:lstStyle/>
          <a:p>
            <a:pPr marL="0" lvl="0" indent="0" algn="ctr">
              <a:lnSpc>
                <a:spcPts val="6145"/>
              </a:lnSpc>
              <a:spcBef>
                <a:spcPct val="0"/>
              </a:spcBef>
            </a:pPr>
            <a:r>
              <a:rPr lang="ru-RU" sz="5853" spc="70" dirty="0">
                <a:solidFill>
                  <a:srgbClr val="100F0D"/>
                </a:solidFill>
                <a:latin typeface="Montserrat Semi-Bold Bold"/>
              </a:rPr>
              <a:t>Личный вклад и апробация </a:t>
            </a:r>
            <a:endParaRPr lang="en-US" sz="5853" spc="70" dirty="0">
              <a:solidFill>
                <a:srgbClr val="100F0D"/>
              </a:solidFill>
              <a:latin typeface="Montserrat Semi-Bold Bold"/>
            </a:endParaRPr>
          </a:p>
        </p:txBody>
      </p:sp>
      <p:sp>
        <p:nvSpPr>
          <p:cNvPr id="10" name="TextBox 10"/>
          <p:cNvSpPr txBox="1"/>
          <p:nvPr/>
        </p:nvSpPr>
        <p:spPr>
          <a:xfrm>
            <a:off x="1828800" y="1879408"/>
            <a:ext cx="15100695" cy="7560211"/>
          </a:xfrm>
          <a:prstGeom prst="rect">
            <a:avLst/>
          </a:prstGeom>
        </p:spPr>
        <p:txBody>
          <a:bodyPr lIns="0" tIns="0" rIns="0" bIns="0" rtlCol="0" anchor="t">
            <a:spAutoFit/>
          </a:bodyPr>
          <a:lstStyle/>
          <a:p>
            <a:pPr>
              <a:lnSpc>
                <a:spcPct val="150000"/>
              </a:lnSpc>
            </a:pPr>
            <a:r>
              <a:rPr lang="ru-RU" sz="2200" dirty="0">
                <a:solidFill>
                  <a:srgbClr val="100F0D"/>
                </a:solidFill>
                <a:latin typeface="Montserrat Bold"/>
              </a:rPr>
              <a:t>Проведено исследование новой технологии изготовления кубических сцинтилляторов:</a:t>
            </a:r>
          </a:p>
          <a:p>
            <a:pPr marL="342900" indent="-342900">
              <a:lnSpc>
                <a:spcPct val="150000"/>
              </a:lnSpc>
              <a:buFont typeface="Arial" panose="020B0604020202020204" pitchFamily="34" charset="0"/>
              <a:buChar char="•"/>
            </a:pPr>
            <a:r>
              <a:rPr lang="ru-RU" sz="2200" dirty="0">
                <a:solidFill>
                  <a:srgbClr val="100F0D"/>
                </a:solidFill>
                <a:latin typeface="Montserrat Bold"/>
              </a:rPr>
              <a:t>Измерены геометрические параметры кубических сцинтилляторов </a:t>
            </a:r>
          </a:p>
          <a:p>
            <a:pPr marL="342900" indent="-342900">
              <a:lnSpc>
                <a:spcPct val="150000"/>
              </a:lnSpc>
              <a:buFont typeface="Arial" panose="020B0604020202020204" pitchFamily="34" charset="0"/>
              <a:buChar char="•"/>
            </a:pPr>
            <a:r>
              <a:rPr lang="ru-RU" sz="2200" dirty="0">
                <a:solidFill>
                  <a:srgbClr val="100F0D"/>
                </a:solidFill>
                <a:latin typeface="Montserrat Bold"/>
              </a:rPr>
              <a:t>Получен </a:t>
            </a:r>
            <a:r>
              <a:rPr lang="ru-RU" sz="2200" dirty="0" err="1">
                <a:solidFill>
                  <a:srgbClr val="100F0D"/>
                </a:solidFill>
                <a:latin typeface="Montserrat Bold"/>
              </a:rPr>
              <a:t>световыход</a:t>
            </a:r>
            <a:r>
              <a:rPr lang="ru-RU" sz="2200" dirty="0">
                <a:solidFill>
                  <a:srgbClr val="100F0D"/>
                </a:solidFill>
                <a:latin typeface="Montserrat Bold"/>
              </a:rPr>
              <a:t> кубических сцинтилляторов, изготовленных по новой технологии </a:t>
            </a:r>
          </a:p>
          <a:p>
            <a:pPr>
              <a:lnSpc>
                <a:spcPct val="150000"/>
              </a:lnSpc>
            </a:pPr>
            <a:r>
              <a:rPr lang="ru-RU" sz="2200" dirty="0">
                <a:solidFill>
                  <a:srgbClr val="100F0D"/>
                </a:solidFill>
                <a:latin typeface="Montserrat Bold"/>
              </a:rPr>
              <a:t>Помимо этого, проведено исследование технологии обрезания оптоволокна для детектора </a:t>
            </a:r>
            <a:r>
              <a:rPr lang="en-US" sz="2200" dirty="0" err="1">
                <a:solidFill>
                  <a:srgbClr val="100F0D"/>
                </a:solidFill>
                <a:latin typeface="Montserrat Bold"/>
              </a:rPr>
              <a:t>SuperFGD</a:t>
            </a:r>
            <a:br>
              <a:rPr lang="ru-RU" sz="2200" dirty="0">
                <a:solidFill>
                  <a:srgbClr val="100F0D"/>
                </a:solidFill>
                <a:highlight>
                  <a:srgbClr val="FFFF00"/>
                </a:highlight>
                <a:latin typeface="Montserrat Bold"/>
              </a:rPr>
            </a:br>
            <a:endParaRPr lang="ru-RU" sz="2200" dirty="0">
              <a:solidFill>
                <a:srgbClr val="100F0D"/>
              </a:solidFill>
              <a:highlight>
                <a:srgbClr val="FFFF00"/>
              </a:highlight>
              <a:latin typeface="Montserrat Bold"/>
            </a:endParaRPr>
          </a:p>
          <a:p>
            <a:pPr>
              <a:lnSpc>
                <a:spcPct val="150000"/>
              </a:lnSpc>
            </a:pPr>
            <a:r>
              <a:rPr lang="ru-RU" sz="2200" dirty="0">
                <a:solidFill>
                  <a:srgbClr val="100F0D"/>
                </a:solidFill>
                <a:latin typeface="Montserrat Bold"/>
              </a:rPr>
              <a:t>Результаты исследований были представлены </a:t>
            </a:r>
            <a:r>
              <a:rPr lang="ru-RU" sz="2200">
                <a:solidFill>
                  <a:srgbClr val="100F0D"/>
                </a:solidFill>
                <a:latin typeface="Montserrat Bold"/>
              </a:rPr>
              <a:t>на 4 научных </a:t>
            </a:r>
            <a:r>
              <a:rPr lang="ru-RU" sz="2200" dirty="0">
                <a:solidFill>
                  <a:srgbClr val="100F0D"/>
                </a:solidFill>
                <a:latin typeface="Montserrat Bold"/>
              </a:rPr>
              <a:t>конференциях.</a:t>
            </a:r>
          </a:p>
          <a:p>
            <a:pPr marL="342900" indent="-342900">
              <a:lnSpc>
                <a:spcPct val="150000"/>
              </a:lnSpc>
              <a:buFont typeface="Arial" panose="020B0604020202020204" pitchFamily="34" charset="0"/>
              <a:buChar char="•"/>
            </a:pPr>
            <a:r>
              <a:rPr lang="ru-RU" sz="2200" dirty="0">
                <a:solidFill>
                  <a:srgbClr val="100F0D"/>
                </a:solidFill>
                <a:latin typeface="Montserrat Bold"/>
              </a:rPr>
              <a:t>М. В. Данилов</a:t>
            </a:r>
            <a:r>
              <a:rPr lang="en-US" sz="2200" dirty="0">
                <a:solidFill>
                  <a:srgbClr val="100F0D"/>
                </a:solidFill>
                <a:latin typeface="Montserrat Bold"/>
              </a:rPr>
              <a:t>a, </a:t>
            </a:r>
            <a:r>
              <a:rPr lang="ru-RU" sz="2200" dirty="0">
                <a:solidFill>
                  <a:srgbClr val="100F0D"/>
                </a:solidFill>
                <a:latin typeface="Montserrat Bold"/>
              </a:rPr>
              <a:t>Н. В. Ершов</a:t>
            </a:r>
            <a:r>
              <a:rPr lang="en-US" sz="2200" dirty="0">
                <a:solidFill>
                  <a:srgbClr val="100F0D"/>
                </a:solidFill>
                <a:latin typeface="Montserrat Bold"/>
              </a:rPr>
              <a:t>, </a:t>
            </a:r>
            <a:r>
              <a:rPr lang="ru-RU" sz="2200" dirty="0">
                <a:solidFill>
                  <a:srgbClr val="100F0D"/>
                </a:solidFill>
                <a:latin typeface="Montserrat Bold"/>
              </a:rPr>
              <a:t>…</a:t>
            </a:r>
            <a:r>
              <a:rPr lang="en-US" sz="2200" dirty="0">
                <a:solidFill>
                  <a:srgbClr val="100F0D"/>
                </a:solidFill>
                <a:latin typeface="Montserrat Bold"/>
              </a:rPr>
              <a:t>, </a:t>
            </a:r>
            <a:r>
              <a:rPr lang="ru-RU" sz="2200" dirty="0">
                <a:solidFill>
                  <a:srgbClr val="100F0D"/>
                </a:solidFill>
                <a:latin typeface="Montserrat Bold"/>
              </a:rPr>
              <a:t>Д. О. Чернов</a:t>
            </a:r>
            <a:r>
              <a:rPr lang="en-US" sz="2200" dirty="0">
                <a:solidFill>
                  <a:srgbClr val="100F0D"/>
                </a:solidFill>
                <a:latin typeface="Montserrat Bold"/>
              </a:rPr>
              <a:t> // </a:t>
            </a:r>
            <a:r>
              <a:rPr lang="ru-RU" sz="2200" dirty="0">
                <a:solidFill>
                  <a:srgbClr val="100F0D"/>
                </a:solidFill>
                <a:latin typeface="Montserrat Bold"/>
              </a:rPr>
              <a:t>Сцинтилляционные детекторы заряженных частиц</a:t>
            </a:r>
            <a:r>
              <a:rPr lang="en-US" sz="2200" dirty="0">
                <a:solidFill>
                  <a:srgbClr val="100F0D"/>
                </a:solidFill>
                <a:latin typeface="Montserrat Bold"/>
              </a:rPr>
              <a:t> </a:t>
            </a:r>
            <a:r>
              <a:rPr lang="ru-RU" sz="2200" dirty="0">
                <a:solidFill>
                  <a:srgbClr val="100F0D"/>
                </a:solidFill>
                <a:latin typeface="Montserrat Bold"/>
              </a:rPr>
              <a:t>для </a:t>
            </a:r>
            <a:r>
              <a:rPr lang="ru-RU" sz="2200" dirty="0" err="1">
                <a:solidFill>
                  <a:srgbClr val="100F0D"/>
                </a:solidFill>
                <a:latin typeface="Montserrat Bold"/>
              </a:rPr>
              <a:t>черенковского</a:t>
            </a:r>
            <a:r>
              <a:rPr lang="ru-RU" sz="2200" dirty="0">
                <a:solidFill>
                  <a:srgbClr val="100F0D"/>
                </a:solidFill>
                <a:latin typeface="Montserrat Bold"/>
              </a:rPr>
              <a:t> нейтринного детектора</a:t>
            </a:r>
            <a:r>
              <a:rPr lang="en-US" sz="2200" dirty="0">
                <a:solidFill>
                  <a:srgbClr val="100F0D"/>
                </a:solidFill>
                <a:latin typeface="Montserrat Bold"/>
              </a:rPr>
              <a:t>. </a:t>
            </a:r>
            <a:r>
              <a:rPr lang="ru-RU" sz="2200" dirty="0">
                <a:solidFill>
                  <a:srgbClr val="100F0D"/>
                </a:solidFill>
                <a:latin typeface="Montserrat Bold"/>
              </a:rPr>
              <a:t>Приборы и техника эксперимента, 2023, № 4, с. 42–47 </a:t>
            </a:r>
            <a:endParaRPr lang="en-US" sz="2200" dirty="0">
              <a:solidFill>
                <a:srgbClr val="100F0D"/>
              </a:solidFill>
              <a:latin typeface="Montserrat Bold"/>
            </a:endParaRPr>
          </a:p>
          <a:p>
            <a:pPr marL="342900" indent="-342900">
              <a:lnSpc>
                <a:spcPct val="150000"/>
              </a:lnSpc>
              <a:buFont typeface="Arial" panose="020B0604020202020204" pitchFamily="34" charset="0"/>
              <a:buChar char="•"/>
            </a:pPr>
            <a:r>
              <a:rPr lang="en-US" sz="2200" dirty="0">
                <a:solidFill>
                  <a:srgbClr val="100F0D"/>
                </a:solidFill>
                <a:latin typeface="Montserrat Bold"/>
              </a:rPr>
              <a:t>A. </a:t>
            </a:r>
            <a:r>
              <a:rPr lang="en-US" sz="2200" dirty="0" err="1">
                <a:solidFill>
                  <a:srgbClr val="100F0D"/>
                </a:solidFill>
                <a:latin typeface="Montserrat Bold"/>
              </a:rPr>
              <a:t>Dergacheva</a:t>
            </a:r>
            <a:r>
              <a:rPr lang="en-US" sz="2200" dirty="0">
                <a:solidFill>
                  <a:srgbClr val="100F0D"/>
                </a:solidFill>
                <a:latin typeface="Montserrat Bold"/>
              </a:rPr>
              <a:t>, D. Chernov, </a:t>
            </a:r>
            <a:r>
              <a:rPr lang="ru-RU" sz="2200" dirty="0">
                <a:solidFill>
                  <a:srgbClr val="100F0D"/>
                </a:solidFill>
                <a:latin typeface="Montserrat Bold"/>
              </a:rPr>
              <a:t>… </a:t>
            </a:r>
            <a:r>
              <a:rPr lang="en-US" sz="2200" dirty="0">
                <a:solidFill>
                  <a:srgbClr val="100F0D"/>
                </a:solidFill>
                <a:latin typeface="Montserrat Bold"/>
              </a:rPr>
              <a:t>// Current status of the novel 3D </a:t>
            </a:r>
            <a:r>
              <a:rPr lang="en-US" sz="2200" dirty="0" err="1">
                <a:solidFill>
                  <a:srgbClr val="100F0D"/>
                </a:solidFill>
                <a:latin typeface="Montserrat Bold"/>
              </a:rPr>
              <a:t>SuperFGD</a:t>
            </a:r>
            <a:r>
              <a:rPr lang="en-US" sz="2200" dirty="0">
                <a:solidFill>
                  <a:srgbClr val="100F0D"/>
                </a:solidFill>
                <a:latin typeface="Montserrat Bold"/>
              </a:rPr>
              <a:t> detector for the T2K experiment. Accepted for publication in MDPI Physics journal</a:t>
            </a:r>
            <a:br>
              <a:rPr lang="ru-RU" sz="2200" dirty="0">
                <a:solidFill>
                  <a:srgbClr val="100F0D"/>
                </a:solidFill>
                <a:latin typeface="Montserrat Bold"/>
              </a:rPr>
            </a:br>
            <a:endParaRPr lang="ru-RU" sz="2200" dirty="0">
              <a:solidFill>
                <a:srgbClr val="100F0D"/>
              </a:solidFill>
              <a:latin typeface="Montserrat Bold"/>
            </a:endParaRPr>
          </a:p>
          <a:p>
            <a:pPr marL="342900" indent="-342900">
              <a:lnSpc>
                <a:spcPct val="150000"/>
              </a:lnSpc>
              <a:buFont typeface="Wingdings" panose="05000000000000000000" pitchFamily="2" charset="2"/>
              <a:buChar char="Ø"/>
            </a:pPr>
            <a:r>
              <a:rPr lang="ru-RU" sz="2200" dirty="0">
                <a:solidFill>
                  <a:srgbClr val="100F0D"/>
                </a:solidFill>
                <a:latin typeface="Montserrat Bold"/>
              </a:rPr>
              <a:t>Участие в гранте РНФ № 19-12-00325 «Поиск СР нарушения в нейтринных осцилляциях, разработка и создание 3D сегментированного сцинтилляционного детектора нейтрино» (рук. Ю.Г. </a:t>
            </a:r>
            <a:r>
              <a:rPr lang="ru-RU" sz="2200" dirty="0" err="1">
                <a:solidFill>
                  <a:srgbClr val="100F0D"/>
                </a:solidFill>
                <a:latin typeface="Montserrat Bold"/>
              </a:rPr>
              <a:t>Куденко</a:t>
            </a:r>
            <a:r>
              <a:rPr lang="ru-RU" sz="2200" dirty="0">
                <a:solidFill>
                  <a:srgbClr val="100F0D"/>
                </a:solidFill>
                <a:latin typeface="Montserrat Bold"/>
              </a:rPr>
              <a:t>)</a:t>
            </a:r>
          </a:p>
        </p:txBody>
      </p:sp>
      <p:sp>
        <p:nvSpPr>
          <p:cNvPr id="11" name="TextBox 10">
            <a:extLst>
              <a:ext uri="{FF2B5EF4-FFF2-40B4-BE49-F238E27FC236}">
                <a16:creationId xmlns:a16="http://schemas.microsoft.com/office/drawing/2014/main" id="{0918F807-5437-E972-AE3D-1D58DE12FB7E}"/>
              </a:ext>
            </a:extLst>
          </p:cNvPr>
          <p:cNvSpPr txBox="1"/>
          <p:nvPr/>
        </p:nvSpPr>
        <p:spPr>
          <a:xfrm>
            <a:off x="16574537" y="9753541"/>
            <a:ext cx="1412566" cy="400110"/>
          </a:xfrm>
          <a:prstGeom prst="rect">
            <a:avLst/>
          </a:prstGeom>
          <a:noFill/>
        </p:spPr>
        <p:txBody>
          <a:bodyPr wrap="none" rtlCol="0">
            <a:spAutoFit/>
          </a:bodyPr>
          <a:lstStyle/>
          <a:p>
            <a:r>
              <a:rPr lang="ru-RU" sz="2000" b="1" dirty="0">
                <a:latin typeface="Montserrat Semi-Bold" panose="020B0604020202020204" charset="-52"/>
              </a:rPr>
              <a:t>2 СЛАЙД</a:t>
            </a:r>
          </a:p>
        </p:txBody>
      </p:sp>
    </p:spTree>
    <p:extLst>
      <p:ext uri="{BB962C8B-B14F-4D97-AF65-F5344CB8AC3E}">
        <p14:creationId xmlns:p14="http://schemas.microsoft.com/office/powerpoint/2010/main" val="17985736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762324" y="-1585565"/>
            <a:ext cx="3171130" cy="3171130"/>
            <a:chOff x="0" y="0"/>
            <a:chExt cx="6350000" cy="6350000"/>
          </a:xfrm>
        </p:grpSpPr>
        <p:sp>
          <p:nvSpPr>
            <p:cNvPr id="3" name="Freeform 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D3447"/>
            </a:solidFill>
          </p:spPr>
          <p:txBody>
            <a:bodyPr/>
            <a:lstStyle/>
            <a:p>
              <a:endParaRPr lang="ru-RU"/>
            </a:p>
          </p:txBody>
        </p:sp>
      </p:grpSp>
      <p:grpSp>
        <p:nvGrpSpPr>
          <p:cNvPr id="4" name="Group 4"/>
          <p:cNvGrpSpPr/>
          <p:nvPr/>
        </p:nvGrpSpPr>
        <p:grpSpPr>
          <a:xfrm>
            <a:off x="-532248" y="6558503"/>
            <a:ext cx="4486849" cy="4486849"/>
            <a:chOff x="0" y="0"/>
            <a:chExt cx="6350000" cy="6350000"/>
          </a:xfrm>
        </p:grpSpPr>
        <p:sp>
          <p:nvSpPr>
            <p:cNvPr id="5" name="Freeform 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D230"/>
            </a:solidFill>
          </p:spPr>
          <p:txBody>
            <a:bodyPr/>
            <a:lstStyle/>
            <a:p>
              <a:endParaRPr lang="ru-RU"/>
            </a:p>
          </p:txBody>
        </p:sp>
      </p:grpSp>
      <p:grpSp>
        <p:nvGrpSpPr>
          <p:cNvPr id="6" name="Group 6"/>
          <p:cNvGrpSpPr/>
          <p:nvPr/>
        </p:nvGrpSpPr>
        <p:grpSpPr>
          <a:xfrm>
            <a:off x="17220413" y="872745"/>
            <a:ext cx="2100664" cy="2100664"/>
            <a:chOff x="0" y="0"/>
            <a:chExt cx="6350000" cy="6350000"/>
          </a:xfrm>
        </p:grpSpPr>
        <p:sp>
          <p:nvSpPr>
            <p:cNvPr id="7" name="Freeform 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D230"/>
            </a:solidFill>
          </p:spPr>
          <p:txBody>
            <a:bodyPr/>
            <a:lstStyle/>
            <a:p>
              <a:endParaRPr lang="ru-RU"/>
            </a:p>
          </p:txBody>
        </p:sp>
      </p:grpSp>
      <p:sp>
        <p:nvSpPr>
          <p:cNvPr id="12" name="TextBox 12"/>
          <p:cNvSpPr txBox="1"/>
          <p:nvPr/>
        </p:nvSpPr>
        <p:spPr>
          <a:xfrm>
            <a:off x="469202" y="3205253"/>
            <a:ext cx="17349596" cy="2954655"/>
          </a:xfrm>
          <a:prstGeom prst="rect">
            <a:avLst/>
          </a:prstGeom>
        </p:spPr>
        <p:txBody>
          <a:bodyPr lIns="0" tIns="0" rIns="0" bIns="0" rtlCol="0" anchor="t">
            <a:spAutoFit/>
          </a:bodyPr>
          <a:lstStyle/>
          <a:p>
            <a:pPr marL="0" lvl="0" indent="0" algn="ctr">
              <a:spcBef>
                <a:spcPct val="0"/>
              </a:spcBef>
            </a:pPr>
            <a:r>
              <a:rPr lang="ru-RU" sz="9600" spc="59" dirty="0">
                <a:solidFill>
                  <a:srgbClr val="100F0D"/>
                </a:solidFill>
                <a:latin typeface="Montserrat ExtraBold" panose="00000900000000000000" pitchFamily="2" charset="-52"/>
              </a:rPr>
              <a:t>СПАСИБО ЗА ВНИМАНИЕ!</a:t>
            </a:r>
            <a:endParaRPr lang="en-US" sz="9600" spc="59" dirty="0">
              <a:solidFill>
                <a:srgbClr val="100F0D"/>
              </a:solidFill>
              <a:latin typeface="Montserrat ExtraBold" panose="00000900000000000000" pitchFamily="2" charset="-52"/>
            </a:endParaRPr>
          </a:p>
        </p:txBody>
      </p:sp>
      <p:grpSp>
        <p:nvGrpSpPr>
          <p:cNvPr id="8" name="Group 2">
            <a:extLst>
              <a:ext uri="{FF2B5EF4-FFF2-40B4-BE49-F238E27FC236}">
                <a16:creationId xmlns:a16="http://schemas.microsoft.com/office/drawing/2014/main" id="{14191D45-0675-B57E-7326-E141B1FE94C7}"/>
              </a:ext>
            </a:extLst>
          </p:cNvPr>
          <p:cNvGrpSpPr/>
          <p:nvPr/>
        </p:nvGrpSpPr>
        <p:grpSpPr>
          <a:xfrm>
            <a:off x="16459200" y="6159908"/>
            <a:ext cx="3171130" cy="3171130"/>
            <a:chOff x="0" y="0"/>
            <a:chExt cx="6350000" cy="6350000"/>
          </a:xfrm>
        </p:grpSpPr>
        <p:sp>
          <p:nvSpPr>
            <p:cNvPr id="9" name="Freeform 3">
              <a:extLst>
                <a:ext uri="{FF2B5EF4-FFF2-40B4-BE49-F238E27FC236}">
                  <a16:creationId xmlns:a16="http://schemas.microsoft.com/office/drawing/2014/main" id="{7FBD522E-2DA2-50F9-1409-032FF36E49EF}"/>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D3447"/>
            </a:solidFill>
          </p:spPr>
          <p:txBody>
            <a:bodyPr/>
            <a:lstStyle/>
            <a:p>
              <a:endParaRPr lang="ru-RU"/>
            </a:p>
          </p:txBody>
        </p:sp>
      </p:grpSp>
      <p:grpSp>
        <p:nvGrpSpPr>
          <p:cNvPr id="10" name="Group 2">
            <a:extLst>
              <a:ext uri="{FF2B5EF4-FFF2-40B4-BE49-F238E27FC236}">
                <a16:creationId xmlns:a16="http://schemas.microsoft.com/office/drawing/2014/main" id="{E75FD2A7-EB13-3A96-A847-C1F8D3B792F3}"/>
              </a:ext>
            </a:extLst>
          </p:cNvPr>
          <p:cNvGrpSpPr/>
          <p:nvPr/>
        </p:nvGrpSpPr>
        <p:grpSpPr>
          <a:xfrm>
            <a:off x="15392400" y="5295900"/>
            <a:ext cx="5304730" cy="4865088"/>
            <a:chOff x="0" y="0"/>
            <a:chExt cx="6350000" cy="6350000"/>
          </a:xfrm>
        </p:grpSpPr>
        <p:sp>
          <p:nvSpPr>
            <p:cNvPr id="11" name="Freeform 3">
              <a:extLst>
                <a:ext uri="{FF2B5EF4-FFF2-40B4-BE49-F238E27FC236}">
                  <a16:creationId xmlns:a16="http://schemas.microsoft.com/office/drawing/2014/main" id="{31FDCECF-5774-9370-DC58-19612EA179B0}"/>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D3447"/>
            </a:solidFill>
          </p:spPr>
          <p:txBody>
            <a:bodyPr/>
            <a:lstStyle/>
            <a:p>
              <a:endParaRPr lang="ru-RU"/>
            </a:p>
          </p:txBody>
        </p:sp>
      </p:grpSp>
    </p:spTree>
    <p:extLst>
      <p:ext uri="{BB962C8B-B14F-4D97-AF65-F5344CB8AC3E}">
        <p14:creationId xmlns:p14="http://schemas.microsoft.com/office/powerpoint/2010/main" val="29107155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51657" y="8067526"/>
            <a:ext cx="3171130" cy="3171130"/>
            <a:chOff x="0" y="0"/>
            <a:chExt cx="6350000" cy="6350000"/>
          </a:xfrm>
        </p:grpSpPr>
        <p:sp>
          <p:nvSpPr>
            <p:cNvPr id="3" name="Freeform 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D3447"/>
            </a:solidFill>
          </p:spPr>
          <p:txBody>
            <a:bodyPr/>
            <a:lstStyle/>
            <a:p>
              <a:endParaRPr lang="ru-RU"/>
            </a:p>
          </p:txBody>
        </p:sp>
      </p:grpSp>
      <p:grpSp>
        <p:nvGrpSpPr>
          <p:cNvPr id="4" name="Group 4"/>
          <p:cNvGrpSpPr/>
          <p:nvPr/>
        </p:nvGrpSpPr>
        <p:grpSpPr>
          <a:xfrm>
            <a:off x="3943628" y="-27039"/>
            <a:ext cx="1974804" cy="1862736"/>
            <a:chOff x="0" y="0"/>
            <a:chExt cx="6350000" cy="6350000"/>
          </a:xfrm>
        </p:grpSpPr>
        <p:sp>
          <p:nvSpPr>
            <p:cNvPr id="5" name="Freeform 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D230"/>
            </a:solidFill>
          </p:spPr>
          <p:txBody>
            <a:bodyPr/>
            <a:lstStyle/>
            <a:p>
              <a:endParaRPr lang="ru-RU"/>
            </a:p>
          </p:txBody>
        </p:sp>
      </p:grpSp>
      <p:grpSp>
        <p:nvGrpSpPr>
          <p:cNvPr id="6" name="Group 6"/>
          <p:cNvGrpSpPr/>
          <p:nvPr/>
        </p:nvGrpSpPr>
        <p:grpSpPr>
          <a:xfrm>
            <a:off x="17237668" y="6915026"/>
            <a:ext cx="2100664" cy="2100664"/>
            <a:chOff x="0" y="0"/>
            <a:chExt cx="6350000" cy="6350000"/>
          </a:xfrm>
        </p:grpSpPr>
        <p:sp>
          <p:nvSpPr>
            <p:cNvPr id="7" name="Freeform 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D230"/>
            </a:solidFill>
          </p:spPr>
          <p:txBody>
            <a:bodyPr/>
            <a:lstStyle/>
            <a:p>
              <a:endParaRPr lang="ru-RU"/>
            </a:p>
          </p:txBody>
        </p:sp>
      </p:grpSp>
      <p:sp>
        <p:nvSpPr>
          <p:cNvPr id="12" name="TextBox 12"/>
          <p:cNvSpPr txBox="1"/>
          <p:nvPr/>
        </p:nvSpPr>
        <p:spPr>
          <a:xfrm>
            <a:off x="1828800" y="2066232"/>
            <a:ext cx="14401800" cy="7436972"/>
          </a:xfrm>
          <a:prstGeom prst="rect">
            <a:avLst/>
          </a:prstGeom>
        </p:spPr>
        <p:txBody>
          <a:bodyPr wrap="square" lIns="0" tIns="0" rIns="0" bIns="0" rtlCol="0" anchor="t">
            <a:spAutoFit/>
          </a:bodyPr>
          <a:lstStyle/>
          <a:p>
            <a:pPr marL="457200" indent="-457200" algn="just">
              <a:lnSpc>
                <a:spcPct val="150000"/>
              </a:lnSpc>
              <a:buAutoNum type="arabicPeriod"/>
            </a:pPr>
            <a:r>
              <a:rPr lang="ru-RU" sz="2500" dirty="0">
                <a:solidFill>
                  <a:srgbClr val="100F0D"/>
                </a:solidFill>
                <a:latin typeface="Montserrat" panose="00000500000000000000" pitchFamily="2" charset="-52"/>
              </a:rPr>
              <a:t>Не упомянуты другие перспективные эксперименты по регистрации осцилляций нейтрино, например, эксперимент DUNE в лаборатории Ферми (США). В этом эксперименте планируется использование более массивного аналога трекового детектора </a:t>
            </a:r>
            <a:r>
              <a:rPr lang="ru-RU" sz="2500" dirty="0" err="1">
                <a:solidFill>
                  <a:srgbClr val="100F0D"/>
                </a:solidFill>
                <a:latin typeface="Montserrat" panose="00000500000000000000" pitchFamily="2" charset="-52"/>
              </a:rPr>
              <a:t>SuperFGD</a:t>
            </a:r>
            <a:r>
              <a:rPr lang="ru-RU" sz="2500" dirty="0">
                <a:solidFill>
                  <a:srgbClr val="100F0D"/>
                </a:solidFill>
                <a:latin typeface="Montserrat" panose="00000500000000000000" pitchFamily="2" charset="-52"/>
              </a:rPr>
              <a:t>.</a:t>
            </a:r>
            <a:r>
              <a:rPr lang="en-US" sz="2500" dirty="0">
                <a:solidFill>
                  <a:srgbClr val="100F0D"/>
                </a:solidFill>
                <a:latin typeface="Montserrat" panose="00000500000000000000" pitchFamily="2" charset="-52"/>
              </a:rPr>
              <a:t> </a:t>
            </a:r>
            <a:r>
              <a:rPr lang="ru-RU" sz="2500" dirty="0">
                <a:solidFill>
                  <a:srgbClr val="100F0D"/>
                </a:solidFill>
                <a:latin typeface="Montserrat" panose="00000500000000000000" pitchFamily="2" charset="-52"/>
              </a:rPr>
              <a:t>Для столь массивного детектора новая технология изготовления кубиков является наиболее перспективной.</a:t>
            </a:r>
          </a:p>
          <a:p>
            <a:pPr marL="457200" indent="-457200" algn="just">
              <a:lnSpc>
                <a:spcPct val="150000"/>
              </a:lnSpc>
              <a:buAutoNum type="arabicPeriod"/>
            </a:pPr>
            <a:endParaRPr lang="ru-RU" sz="2500" dirty="0">
              <a:solidFill>
                <a:srgbClr val="100F0D"/>
              </a:solidFill>
              <a:latin typeface="Montserrat" panose="00000500000000000000" pitchFamily="2" charset="-52"/>
            </a:endParaRPr>
          </a:p>
          <a:p>
            <a:pPr marL="457200" indent="-457200" algn="just">
              <a:lnSpc>
                <a:spcPct val="150000"/>
              </a:lnSpc>
              <a:buAutoNum type="arabicPeriod"/>
            </a:pPr>
            <a:r>
              <a:rPr lang="ru-RU" sz="2500" dirty="0">
                <a:solidFill>
                  <a:srgbClr val="100F0D"/>
                </a:solidFill>
                <a:latin typeface="Montserrat" panose="00000500000000000000" pitchFamily="2" charset="-52"/>
              </a:rPr>
              <a:t>В некоторых описаниях не хватает наглядности. Например, на стр. 39 наряду с упоминанием «специального приспособления для сверления» следовало бы привести его чертеж или фотографию с помещенным в него кубиком. Это действительно заслуживает наглядной визуализации, так как именно процедура точного позиционирования кубика в кондукторе для сверления отверстий и последующий отбор в сборке на спицах способствовали их успешной сборке в детектор </a:t>
            </a:r>
            <a:r>
              <a:rPr lang="ru-RU" sz="2500" dirty="0" err="1">
                <a:solidFill>
                  <a:srgbClr val="100F0D"/>
                </a:solidFill>
                <a:latin typeface="Montserrat" panose="00000500000000000000" pitchFamily="2" charset="-52"/>
              </a:rPr>
              <a:t>SuperFGD</a:t>
            </a:r>
            <a:r>
              <a:rPr lang="ru-RU" sz="2500" dirty="0">
                <a:solidFill>
                  <a:srgbClr val="100F0D"/>
                </a:solidFill>
                <a:latin typeface="Montserrat" panose="00000500000000000000" pitchFamily="2" charset="-52"/>
              </a:rPr>
              <a:t>. </a:t>
            </a:r>
            <a:endParaRPr lang="en-US" sz="2500" dirty="0">
              <a:solidFill>
                <a:srgbClr val="100F0D"/>
              </a:solidFill>
              <a:latin typeface="Montserrat" panose="00000500000000000000" pitchFamily="2" charset="-52"/>
            </a:endParaRPr>
          </a:p>
        </p:txBody>
      </p:sp>
    </p:spTree>
    <p:extLst>
      <p:ext uri="{BB962C8B-B14F-4D97-AF65-F5344CB8AC3E}">
        <p14:creationId xmlns:p14="http://schemas.microsoft.com/office/powerpoint/2010/main" val="9601552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8">
            <a:extLst>
              <a:ext uri="{FF2B5EF4-FFF2-40B4-BE49-F238E27FC236}">
                <a16:creationId xmlns:a16="http://schemas.microsoft.com/office/drawing/2014/main" id="{D30CE9FA-743D-6646-E839-0EDE37122566}"/>
              </a:ext>
            </a:extLst>
          </p:cNvPr>
          <p:cNvGrpSpPr/>
          <p:nvPr/>
        </p:nvGrpSpPr>
        <p:grpSpPr>
          <a:xfrm>
            <a:off x="1880567" y="3908348"/>
            <a:ext cx="13969033" cy="6013356"/>
            <a:chOff x="0" y="0"/>
            <a:chExt cx="3488830" cy="1138225"/>
          </a:xfrm>
        </p:grpSpPr>
        <p:sp>
          <p:nvSpPr>
            <p:cNvPr id="13" name="Freeform 9">
              <a:extLst>
                <a:ext uri="{FF2B5EF4-FFF2-40B4-BE49-F238E27FC236}">
                  <a16:creationId xmlns:a16="http://schemas.microsoft.com/office/drawing/2014/main" id="{0FBC63F9-5CC3-F784-B492-66774CAC6226}"/>
                </a:ext>
              </a:extLst>
            </p:cNvPr>
            <p:cNvSpPr/>
            <p:nvPr/>
          </p:nvSpPr>
          <p:spPr>
            <a:xfrm>
              <a:off x="0" y="0"/>
              <a:ext cx="3488830" cy="1138225"/>
            </a:xfrm>
            <a:custGeom>
              <a:avLst/>
              <a:gdLst/>
              <a:ahLst/>
              <a:cxnLst/>
              <a:rect l="l" t="t" r="r" b="b"/>
              <a:pathLst>
                <a:path w="3488830" h="1138225">
                  <a:moveTo>
                    <a:pt x="0" y="0"/>
                  </a:moveTo>
                  <a:lnTo>
                    <a:pt x="3488830" y="0"/>
                  </a:lnTo>
                  <a:lnTo>
                    <a:pt x="3488830" y="1138225"/>
                  </a:lnTo>
                  <a:lnTo>
                    <a:pt x="0" y="1138225"/>
                  </a:lnTo>
                  <a:close/>
                </a:path>
              </a:pathLst>
            </a:custGeom>
            <a:gradFill rotWithShape="1">
              <a:gsLst>
                <a:gs pos="0">
                  <a:srgbClr val="FF3131">
                    <a:alpha val="47000"/>
                  </a:srgbClr>
                </a:gs>
                <a:gs pos="100000">
                  <a:srgbClr val="FF914D">
                    <a:alpha val="47000"/>
                  </a:srgbClr>
                </a:gs>
              </a:gsLst>
              <a:lin ang="0"/>
            </a:gradFill>
          </p:spPr>
          <p:txBody>
            <a:bodyPr/>
            <a:lstStyle/>
            <a:p>
              <a:endParaRPr lang="ru-RU" dirty="0"/>
            </a:p>
          </p:txBody>
        </p:sp>
        <p:sp>
          <p:nvSpPr>
            <p:cNvPr id="14" name="TextBox 10">
              <a:extLst>
                <a:ext uri="{FF2B5EF4-FFF2-40B4-BE49-F238E27FC236}">
                  <a16:creationId xmlns:a16="http://schemas.microsoft.com/office/drawing/2014/main" id="{ED02F04F-F3B6-9A5C-4CED-27BCB78C8081}"/>
                </a:ext>
              </a:extLst>
            </p:cNvPr>
            <p:cNvSpPr txBox="1"/>
            <p:nvPr/>
          </p:nvSpPr>
          <p:spPr>
            <a:xfrm>
              <a:off x="0" y="-28575"/>
              <a:ext cx="812800" cy="841375"/>
            </a:xfrm>
            <a:prstGeom prst="rect">
              <a:avLst/>
            </a:prstGeom>
          </p:spPr>
          <p:txBody>
            <a:bodyPr lIns="47351" tIns="47351" rIns="47351" bIns="47351" rtlCol="0" anchor="ctr"/>
            <a:lstStyle/>
            <a:p>
              <a:pPr algn="ctr">
                <a:lnSpc>
                  <a:spcPts val="2479"/>
                </a:lnSpc>
              </a:pPr>
              <a:endParaRPr/>
            </a:p>
          </p:txBody>
        </p:sp>
      </p:grpSp>
      <p:grpSp>
        <p:nvGrpSpPr>
          <p:cNvPr id="2" name="Group 2"/>
          <p:cNvGrpSpPr/>
          <p:nvPr/>
        </p:nvGrpSpPr>
        <p:grpSpPr>
          <a:xfrm>
            <a:off x="-1342330" y="8801100"/>
            <a:ext cx="3171130" cy="3171130"/>
            <a:chOff x="0" y="0"/>
            <a:chExt cx="6350000" cy="6350000"/>
          </a:xfrm>
        </p:grpSpPr>
        <p:sp>
          <p:nvSpPr>
            <p:cNvPr id="3" name="Freeform 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D3447"/>
            </a:solidFill>
          </p:spPr>
          <p:txBody>
            <a:bodyPr/>
            <a:lstStyle/>
            <a:p>
              <a:endParaRPr lang="ru-RU"/>
            </a:p>
          </p:txBody>
        </p:sp>
      </p:grpSp>
      <p:grpSp>
        <p:nvGrpSpPr>
          <p:cNvPr id="4" name="Group 4"/>
          <p:cNvGrpSpPr/>
          <p:nvPr/>
        </p:nvGrpSpPr>
        <p:grpSpPr>
          <a:xfrm>
            <a:off x="3943628" y="-27039"/>
            <a:ext cx="1974804" cy="1862736"/>
            <a:chOff x="0" y="0"/>
            <a:chExt cx="6350000" cy="6350000"/>
          </a:xfrm>
        </p:grpSpPr>
        <p:sp>
          <p:nvSpPr>
            <p:cNvPr id="5" name="Freeform 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D230"/>
            </a:solidFill>
          </p:spPr>
          <p:txBody>
            <a:bodyPr/>
            <a:lstStyle/>
            <a:p>
              <a:endParaRPr lang="ru-RU"/>
            </a:p>
          </p:txBody>
        </p:sp>
      </p:grpSp>
      <p:grpSp>
        <p:nvGrpSpPr>
          <p:cNvPr id="6" name="Group 6"/>
          <p:cNvGrpSpPr/>
          <p:nvPr/>
        </p:nvGrpSpPr>
        <p:grpSpPr>
          <a:xfrm>
            <a:off x="17237668" y="6915026"/>
            <a:ext cx="2100664" cy="2100664"/>
            <a:chOff x="0" y="0"/>
            <a:chExt cx="6350000" cy="6350000"/>
          </a:xfrm>
        </p:grpSpPr>
        <p:sp>
          <p:nvSpPr>
            <p:cNvPr id="7" name="Freeform 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D230"/>
            </a:solidFill>
          </p:spPr>
          <p:txBody>
            <a:bodyPr/>
            <a:lstStyle/>
            <a:p>
              <a:endParaRPr lang="ru-RU"/>
            </a:p>
          </p:txBody>
        </p:sp>
      </p:grpSp>
      <p:sp>
        <p:nvSpPr>
          <p:cNvPr id="12" name="TextBox 12"/>
          <p:cNvSpPr txBox="1"/>
          <p:nvPr/>
        </p:nvSpPr>
        <p:spPr>
          <a:xfrm>
            <a:off x="1828800" y="2066232"/>
            <a:ext cx="14401800" cy="2153538"/>
          </a:xfrm>
          <a:prstGeom prst="rect">
            <a:avLst/>
          </a:prstGeom>
        </p:spPr>
        <p:txBody>
          <a:bodyPr wrap="square" lIns="0" tIns="0" rIns="0" bIns="0" rtlCol="0" anchor="t">
            <a:spAutoFit/>
          </a:bodyPr>
          <a:lstStyle/>
          <a:p>
            <a:pPr algn="just">
              <a:lnSpc>
                <a:spcPct val="150000"/>
              </a:lnSpc>
            </a:pPr>
            <a:r>
              <a:rPr lang="ru-RU" sz="2400" dirty="0">
                <a:solidFill>
                  <a:srgbClr val="100F0D"/>
                </a:solidFill>
                <a:latin typeface="Montserrat"/>
              </a:rPr>
              <a:t>Эксперимент DUNE в лаборатории Ферми (США)</a:t>
            </a:r>
            <a:r>
              <a:rPr lang="en-US" sz="2400" dirty="0">
                <a:solidFill>
                  <a:srgbClr val="100F0D"/>
                </a:solidFill>
                <a:latin typeface="Montserrat"/>
              </a:rPr>
              <a:t> </a:t>
            </a:r>
          </a:p>
          <a:p>
            <a:pPr algn="just">
              <a:lnSpc>
                <a:spcPct val="150000"/>
              </a:lnSpc>
            </a:pPr>
            <a:r>
              <a:rPr lang="en-US" sz="2400" dirty="0">
                <a:solidFill>
                  <a:srgbClr val="100F0D"/>
                </a:solidFill>
                <a:latin typeface="Montserrat"/>
              </a:rPr>
              <a:t>DUNE – Deep Underground Neutrino Experiment (</a:t>
            </a:r>
            <a:r>
              <a:rPr lang="ru-RU" sz="2400" dirty="0">
                <a:solidFill>
                  <a:srgbClr val="100F0D"/>
                </a:solidFill>
                <a:latin typeface="Montserrat"/>
              </a:rPr>
              <a:t>глубокий подземный нейтринный эксперимент)</a:t>
            </a:r>
            <a:endParaRPr lang="en-US" sz="2400" dirty="0">
              <a:solidFill>
                <a:srgbClr val="100F0D"/>
              </a:solidFill>
              <a:latin typeface="Montserrat"/>
            </a:endParaRPr>
          </a:p>
          <a:p>
            <a:pPr algn="just">
              <a:lnSpc>
                <a:spcPct val="150000"/>
              </a:lnSpc>
            </a:pPr>
            <a:endParaRPr lang="en-US" sz="2400" dirty="0">
              <a:solidFill>
                <a:srgbClr val="100F0D"/>
              </a:solidFill>
              <a:latin typeface="Montserrat"/>
            </a:endParaRPr>
          </a:p>
        </p:txBody>
      </p:sp>
      <p:pic>
        <p:nvPicPr>
          <p:cNvPr id="9" name="Рисунок 8">
            <a:extLst>
              <a:ext uri="{FF2B5EF4-FFF2-40B4-BE49-F238E27FC236}">
                <a16:creationId xmlns:a16="http://schemas.microsoft.com/office/drawing/2014/main" id="{578D0342-E580-8A64-457E-9EA2AFD31445}"/>
              </a:ext>
            </a:extLst>
          </p:cNvPr>
          <p:cNvPicPr>
            <a:picLocks noChangeAspect="1"/>
          </p:cNvPicPr>
          <p:nvPr/>
        </p:nvPicPr>
        <p:blipFill>
          <a:blip r:embed="rId2"/>
          <a:stretch>
            <a:fillRect/>
          </a:stretch>
        </p:blipFill>
        <p:spPr>
          <a:xfrm>
            <a:off x="2264165" y="4167161"/>
            <a:ext cx="13189751" cy="5495730"/>
          </a:xfrm>
          <a:prstGeom prst="rect">
            <a:avLst/>
          </a:prstGeom>
          <a:ln>
            <a:noFill/>
          </a:ln>
          <a:effectLst/>
          <a:scene3d>
            <a:camera prst="orthographicFront">
              <a:rot lat="0" lon="0" rev="0"/>
            </a:camera>
            <a:lightRig rig="contrasting" dir="t">
              <a:rot lat="0" lon="0" rev="7800000"/>
            </a:lightRig>
          </a:scene3d>
          <a:sp3d>
            <a:bevelT w="139700" h="139700"/>
          </a:sp3d>
        </p:spPr>
      </p:pic>
    </p:spTree>
    <p:extLst>
      <p:ext uri="{BB962C8B-B14F-4D97-AF65-F5344CB8AC3E}">
        <p14:creationId xmlns:p14="http://schemas.microsoft.com/office/powerpoint/2010/main" val="28132034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35197" y="-1585565"/>
            <a:ext cx="3171130" cy="3171130"/>
            <a:chOff x="0" y="0"/>
            <a:chExt cx="6350000" cy="6350000"/>
          </a:xfrm>
        </p:grpSpPr>
        <p:sp>
          <p:nvSpPr>
            <p:cNvPr id="3" name="Freeform 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D3447"/>
            </a:solidFill>
          </p:spPr>
          <p:txBody>
            <a:bodyPr/>
            <a:lstStyle/>
            <a:p>
              <a:endParaRPr lang="ru-RU"/>
            </a:p>
          </p:txBody>
        </p:sp>
      </p:grpSp>
      <p:grpSp>
        <p:nvGrpSpPr>
          <p:cNvPr id="4" name="Group 4"/>
          <p:cNvGrpSpPr/>
          <p:nvPr/>
        </p:nvGrpSpPr>
        <p:grpSpPr>
          <a:xfrm>
            <a:off x="17065225" y="8963874"/>
            <a:ext cx="2094407" cy="2094407"/>
            <a:chOff x="0" y="0"/>
            <a:chExt cx="6350000" cy="6350000"/>
          </a:xfrm>
        </p:grpSpPr>
        <p:sp>
          <p:nvSpPr>
            <p:cNvPr id="5" name="Freeform 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D230"/>
            </a:solidFill>
          </p:spPr>
          <p:txBody>
            <a:bodyPr/>
            <a:lstStyle/>
            <a:p>
              <a:endParaRPr lang="ru-RU"/>
            </a:p>
          </p:txBody>
        </p:sp>
      </p:grpSp>
      <p:pic>
        <p:nvPicPr>
          <p:cNvPr id="12" name="Рисунок 11">
            <a:extLst>
              <a:ext uri="{FF2B5EF4-FFF2-40B4-BE49-F238E27FC236}">
                <a16:creationId xmlns:a16="http://schemas.microsoft.com/office/drawing/2014/main" id="{C6DF060F-AF58-3DF6-D092-529A517D66B2}"/>
              </a:ext>
            </a:extLst>
          </p:cNvPr>
          <p:cNvPicPr>
            <a:picLocks noChangeAspect="1"/>
          </p:cNvPicPr>
          <p:nvPr/>
        </p:nvPicPr>
        <p:blipFill>
          <a:blip r:embed="rId2"/>
          <a:stretch>
            <a:fillRect/>
          </a:stretch>
        </p:blipFill>
        <p:spPr>
          <a:xfrm>
            <a:off x="2666999" y="1367545"/>
            <a:ext cx="12268200" cy="3758637"/>
          </a:xfrm>
          <a:prstGeom prst="rect">
            <a:avLst/>
          </a:prstGeom>
        </p:spPr>
      </p:pic>
      <p:pic>
        <p:nvPicPr>
          <p:cNvPr id="8" name="object 10">
            <a:extLst>
              <a:ext uri="{FF2B5EF4-FFF2-40B4-BE49-F238E27FC236}">
                <a16:creationId xmlns:a16="http://schemas.microsoft.com/office/drawing/2014/main" id="{AFF3305A-7C83-41D7-D121-C487361F6BD1}"/>
              </a:ext>
            </a:extLst>
          </p:cNvPr>
          <p:cNvPicPr/>
          <p:nvPr/>
        </p:nvPicPr>
        <p:blipFill>
          <a:blip r:embed="rId3" cstate="print"/>
          <a:stretch>
            <a:fillRect/>
          </a:stretch>
        </p:blipFill>
        <p:spPr>
          <a:xfrm>
            <a:off x="9767434" y="5448300"/>
            <a:ext cx="5195474" cy="4208648"/>
          </a:xfrm>
          <a:prstGeom prst="rect">
            <a:avLst/>
          </a:prstGeom>
        </p:spPr>
        <p:style>
          <a:lnRef idx="2">
            <a:schemeClr val="dk1"/>
          </a:lnRef>
          <a:fillRef idx="1">
            <a:schemeClr val="lt1"/>
          </a:fillRef>
          <a:effectRef idx="0">
            <a:schemeClr val="dk1"/>
          </a:effectRef>
          <a:fontRef idx="minor">
            <a:schemeClr val="dk1"/>
          </a:fontRef>
        </p:style>
      </p:pic>
      <p:sp>
        <p:nvSpPr>
          <p:cNvPr id="11" name="TextBox 12">
            <a:extLst>
              <a:ext uri="{FF2B5EF4-FFF2-40B4-BE49-F238E27FC236}">
                <a16:creationId xmlns:a16="http://schemas.microsoft.com/office/drawing/2014/main" id="{350EC3AA-F2EC-FED6-4EFA-D003507CCF8C}"/>
              </a:ext>
            </a:extLst>
          </p:cNvPr>
          <p:cNvSpPr txBox="1"/>
          <p:nvPr/>
        </p:nvSpPr>
        <p:spPr>
          <a:xfrm>
            <a:off x="2464970" y="5905500"/>
            <a:ext cx="5195474" cy="2243243"/>
          </a:xfrm>
          <a:prstGeom prst="rect">
            <a:avLst/>
          </a:prstGeom>
        </p:spPr>
        <p:txBody>
          <a:bodyPr wrap="square" lIns="0" tIns="0" rIns="0" bIns="0" rtlCol="0" anchor="t">
            <a:spAutoFit/>
          </a:bodyPr>
          <a:lstStyle/>
          <a:p>
            <a:pPr marL="342900" indent="-342900" algn="just">
              <a:lnSpc>
                <a:spcPct val="150000"/>
              </a:lnSpc>
              <a:buFont typeface="Arial" panose="020B0604020202020204" pitchFamily="34" charset="0"/>
              <a:buChar char="•"/>
            </a:pPr>
            <a:r>
              <a:rPr lang="ru-RU" sz="2500" dirty="0">
                <a:solidFill>
                  <a:srgbClr val="100F0D"/>
                </a:solidFill>
                <a:latin typeface="Montserrat" panose="00000500000000000000" pitchFamily="2" charset="-52"/>
              </a:rPr>
              <a:t>Сверло диаметром 1.5 мм</a:t>
            </a:r>
            <a:br>
              <a:rPr lang="ru-RU" sz="2500" dirty="0">
                <a:solidFill>
                  <a:srgbClr val="100F0D"/>
                </a:solidFill>
                <a:latin typeface="Montserrat" panose="00000500000000000000" pitchFamily="2" charset="-52"/>
              </a:rPr>
            </a:br>
            <a:endParaRPr lang="ru-RU" sz="2500" dirty="0">
              <a:solidFill>
                <a:srgbClr val="100F0D"/>
              </a:solidFill>
              <a:latin typeface="Montserrat" panose="00000500000000000000" pitchFamily="2" charset="-52"/>
            </a:endParaRPr>
          </a:p>
          <a:p>
            <a:pPr marL="342900" indent="-342900">
              <a:lnSpc>
                <a:spcPct val="150000"/>
              </a:lnSpc>
              <a:buFont typeface="Arial" panose="020B0604020202020204" pitchFamily="34" charset="0"/>
              <a:buChar char="•"/>
            </a:pPr>
            <a:r>
              <a:rPr lang="ru-RU" sz="2500" dirty="0">
                <a:solidFill>
                  <a:srgbClr val="100F0D"/>
                </a:solidFill>
                <a:latin typeface="Montserrat" panose="00000500000000000000" pitchFamily="2" charset="-52"/>
              </a:rPr>
              <a:t>Станок с кондуктором для позиционирования кубиков </a:t>
            </a:r>
            <a:endParaRPr lang="en-US" sz="2500" dirty="0">
              <a:solidFill>
                <a:srgbClr val="100F0D"/>
              </a:solidFill>
              <a:latin typeface="Montserrat" panose="00000500000000000000" pitchFamily="2" charset="-52"/>
            </a:endParaRPr>
          </a:p>
        </p:txBody>
      </p:sp>
    </p:spTree>
    <p:extLst>
      <p:ext uri="{BB962C8B-B14F-4D97-AF65-F5344CB8AC3E}">
        <p14:creationId xmlns:p14="http://schemas.microsoft.com/office/powerpoint/2010/main" val="10035389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762324" y="-1585565"/>
            <a:ext cx="3171130" cy="3171130"/>
            <a:chOff x="0" y="0"/>
            <a:chExt cx="6350000" cy="6350000"/>
          </a:xfrm>
        </p:grpSpPr>
        <p:sp>
          <p:nvSpPr>
            <p:cNvPr id="3" name="Freeform 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D3447"/>
            </a:solidFill>
          </p:spPr>
          <p:txBody>
            <a:bodyPr/>
            <a:lstStyle/>
            <a:p>
              <a:endParaRPr lang="ru-RU"/>
            </a:p>
          </p:txBody>
        </p:sp>
      </p:grpSp>
      <p:grpSp>
        <p:nvGrpSpPr>
          <p:cNvPr id="4" name="Group 4"/>
          <p:cNvGrpSpPr/>
          <p:nvPr/>
        </p:nvGrpSpPr>
        <p:grpSpPr>
          <a:xfrm>
            <a:off x="-532248" y="6558503"/>
            <a:ext cx="4486849" cy="4486849"/>
            <a:chOff x="0" y="0"/>
            <a:chExt cx="6350000" cy="6350000"/>
          </a:xfrm>
        </p:grpSpPr>
        <p:sp>
          <p:nvSpPr>
            <p:cNvPr id="5" name="Freeform 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D230"/>
            </a:solidFill>
          </p:spPr>
          <p:txBody>
            <a:bodyPr/>
            <a:lstStyle/>
            <a:p>
              <a:endParaRPr lang="ru-RU"/>
            </a:p>
          </p:txBody>
        </p:sp>
      </p:grpSp>
      <p:grpSp>
        <p:nvGrpSpPr>
          <p:cNvPr id="6" name="Group 6"/>
          <p:cNvGrpSpPr/>
          <p:nvPr/>
        </p:nvGrpSpPr>
        <p:grpSpPr>
          <a:xfrm>
            <a:off x="17220413" y="872745"/>
            <a:ext cx="2100664" cy="2100664"/>
            <a:chOff x="0" y="0"/>
            <a:chExt cx="6350000" cy="6350000"/>
          </a:xfrm>
        </p:grpSpPr>
        <p:sp>
          <p:nvSpPr>
            <p:cNvPr id="7" name="Freeform 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D230"/>
            </a:solidFill>
          </p:spPr>
          <p:txBody>
            <a:bodyPr/>
            <a:lstStyle/>
            <a:p>
              <a:endParaRPr lang="ru-RU"/>
            </a:p>
          </p:txBody>
        </p:sp>
      </p:grpSp>
      <p:sp>
        <p:nvSpPr>
          <p:cNvPr id="12" name="TextBox 12"/>
          <p:cNvSpPr txBox="1"/>
          <p:nvPr/>
        </p:nvSpPr>
        <p:spPr>
          <a:xfrm>
            <a:off x="469202" y="4741338"/>
            <a:ext cx="17349596" cy="804323"/>
          </a:xfrm>
          <a:prstGeom prst="rect">
            <a:avLst/>
          </a:prstGeom>
        </p:spPr>
        <p:txBody>
          <a:bodyPr lIns="0" tIns="0" rIns="0" bIns="0" rtlCol="0" anchor="t">
            <a:spAutoFit/>
          </a:bodyPr>
          <a:lstStyle/>
          <a:p>
            <a:pPr marL="0" lvl="0" indent="0" algn="ctr">
              <a:lnSpc>
                <a:spcPts val="5228"/>
              </a:lnSpc>
              <a:spcBef>
                <a:spcPct val="0"/>
              </a:spcBef>
            </a:pPr>
            <a:r>
              <a:rPr lang="en-US" sz="9600" spc="59" dirty="0">
                <a:solidFill>
                  <a:srgbClr val="100F0D"/>
                </a:solidFill>
                <a:latin typeface="Montserrat ExtraBold" panose="00000900000000000000" pitchFamily="2" charset="-52"/>
              </a:rPr>
              <a:t>BACK UP</a:t>
            </a:r>
          </a:p>
        </p:txBody>
      </p:sp>
      <p:grpSp>
        <p:nvGrpSpPr>
          <p:cNvPr id="8" name="Group 2">
            <a:extLst>
              <a:ext uri="{FF2B5EF4-FFF2-40B4-BE49-F238E27FC236}">
                <a16:creationId xmlns:a16="http://schemas.microsoft.com/office/drawing/2014/main" id="{14191D45-0675-B57E-7326-E141B1FE94C7}"/>
              </a:ext>
            </a:extLst>
          </p:cNvPr>
          <p:cNvGrpSpPr/>
          <p:nvPr/>
        </p:nvGrpSpPr>
        <p:grpSpPr>
          <a:xfrm>
            <a:off x="16459200" y="6159908"/>
            <a:ext cx="3171130" cy="3171130"/>
            <a:chOff x="0" y="0"/>
            <a:chExt cx="6350000" cy="6350000"/>
          </a:xfrm>
        </p:grpSpPr>
        <p:sp>
          <p:nvSpPr>
            <p:cNvPr id="9" name="Freeform 3">
              <a:extLst>
                <a:ext uri="{FF2B5EF4-FFF2-40B4-BE49-F238E27FC236}">
                  <a16:creationId xmlns:a16="http://schemas.microsoft.com/office/drawing/2014/main" id="{7FBD522E-2DA2-50F9-1409-032FF36E49EF}"/>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D3447"/>
            </a:solidFill>
          </p:spPr>
          <p:txBody>
            <a:bodyPr/>
            <a:lstStyle/>
            <a:p>
              <a:endParaRPr lang="ru-RU"/>
            </a:p>
          </p:txBody>
        </p:sp>
      </p:grpSp>
      <p:grpSp>
        <p:nvGrpSpPr>
          <p:cNvPr id="10" name="Group 2">
            <a:extLst>
              <a:ext uri="{FF2B5EF4-FFF2-40B4-BE49-F238E27FC236}">
                <a16:creationId xmlns:a16="http://schemas.microsoft.com/office/drawing/2014/main" id="{E75FD2A7-EB13-3A96-A847-C1F8D3B792F3}"/>
              </a:ext>
            </a:extLst>
          </p:cNvPr>
          <p:cNvGrpSpPr/>
          <p:nvPr/>
        </p:nvGrpSpPr>
        <p:grpSpPr>
          <a:xfrm>
            <a:off x="15392400" y="5295900"/>
            <a:ext cx="5304730" cy="4865088"/>
            <a:chOff x="0" y="0"/>
            <a:chExt cx="6350000" cy="6350000"/>
          </a:xfrm>
        </p:grpSpPr>
        <p:sp>
          <p:nvSpPr>
            <p:cNvPr id="11" name="Freeform 3">
              <a:extLst>
                <a:ext uri="{FF2B5EF4-FFF2-40B4-BE49-F238E27FC236}">
                  <a16:creationId xmlns:a16="http://schemas.microsoft.com/office/drawing/2014/main" id="{31FDCECF-5774-9370-DC58-19612EA179B0}"/>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D3447"/>
            </a:solidFill>
          </p:spPr>
          <p:txBody>
            <a:bodyPr/>
            <a:lstStyle/>
            <a:p>
              <a:endParaRPr lang="ru-RU"/>
            </a:p>
          </p:txBody>
        </p:sp>
      </p:grpSp>
    </p:spTree>
    <p:extLst>
      <p:ext uri="{BB962C8B-B14F-4D97-AF65-F5344CB8AC3E}">
        <p14:creationId xmlns:p14="http://schemas.microsoft.com/office/powerpoint/2010/main" val="7677778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51657" y="8067526"/>
            <a:ext cx="3171130" cy="3171130"/>
            <a:chOff x="0" y="0"/>
            <a:chExt cx="6350000" cy="6350000"/>
          </a:xfrm>
        </p:grpSpPr>
        <p:sp>
          <p:nvSpPr>
            <p:cNvPr id="3" name="Freeform 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D3447"/>
            </a:solidFill>
          </p:spPr>
          <p:txBody>
            <a:bodyPr/>
            <a:lstStyle/>
            <a:p>
              <a:endParaRPr lang="ru-RU"/>
            </a:p>
          </p:txBody>
        </p:sp>
      </p:grpSp>
      <p:grpSp>
        <p:nvGrpSpPr>
          <p:cNvPr id="4" name="Group 4"/>
          <p:cNvGrpSpPr/>
          <p:nvPr/>
        </p:nvGrpSpPr>
        <p:grpSpPr>
          <a:xfrm>
            <a:off x="4869878" y="0"/>
            <a:ext cx="1759522" cy="1655097"/>
            <a:chOff x="0" y="0"/>
            <a:chExt cx="6350000" cy="6350000"/>
          </a:xfrm>
        </p:grpSpPr>
        <p:sp>
          <p:nvSpPr>
            <p:cNvPr id="5" name="Freeform 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D230"/>
            </a:solidFill>
          </p:spPr>
          <p:txBody>
            <a:bodyPr/>
            <a:lstStyle/>
            <a:p>
              <a:endParaRPr lang="ru-RU"/>
            </a:p>
          </p:txBody>
        </p:sp>
      </p:grpSp>
      <p:grpSp>
        <p:nvGrpSpPr>
          <p:cNvPr id="6" name="Group 6"/>
          <p:cNvGrpSpPr/>
          <p:nvPr/>
        </p:nvGrpSpPr>
        <p:grpSpPr>
          <a:xfrm>
            <a:off x="17058969" y="4660955"/>
            <a:ext cx="2100664" cy="2100664"/>
            <a:chOff x="0" y="0"/>
            <a:chExt cx="6350000" cy="6350000"/>
          </a:xfrm>
        </p:grpSpPr>
        <p:sp>
          <p:nvSpPr>
            <p:cNvPr id="7" name="Freeform 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D230"/>
            </a:solidFill>
          </p:spPr>
          <p:txBody>
            <a:bodyPr/>
            <a:lstStyle/>
            <a:p>
              <a:endParaRPr lang="ru-RU"/>
            </a:p>
          </p:txBody>
        </p:sp>
      </p:grpSp>
      <p:grpSp>
        <p:nvGrpSpPr>
          <p:cNvPr id="8" name="Group 8"/>
          <p:cNvGrpSpPr/>
          <p:nvPr/>
        </p:nvGrpSpPr>
        <p:grpSpPr>
          <a:xfrm>
            <a:off x="1902874" y="929423"/>
            <a:ext cx="14482251" cy="8428154"/>
            <a:chOff x="0" y="0"/>
            <a:chExt cx="3488830" cy="1138225"/>
          </a:xfrm>
        </p:grpSpPr>
        <p:sp>
          <p:nvSpPr>
            <p:cNvPr id="9" name="Freeform 9"/>
            <p:cNvSpPr/>
            <p:nvPr/>
          </p:nvSpPr>
          <p:spPr>
            <a:xfrm>
              <a:off x="0" y="0"/>
              <a:ext cx="3488830" cy="1138225"/>
            </a:xfrm>
            <a:custGeom>
              <a:avLst/>
              <a:gdLst/>
              <a:ahLst/>
              <a:cxnLst/>
              <a:rect l="l" t="t" r="r" b="b"/>
              <a:pathLst>
                <a:path w="3488830" h="1138225">
                  <a:moveTo>
                    <a:pt x="0" y="0"/>
                  </a:moveTo>
                  <a:lnTo>
                    <a:pt x="3488830" y="0"/>
                  </a:lnTo>
                  <a:lnTo>
                    <a:pt x="3488830" y="1138225"/>
                  </a:lnTo>
                  <a:lnTo>
                    <a:pt x="0" y="1138225"/>
                  </a:lnTo>
                  <a:close/>
                </a:path>
              </a:pathLst>
            </a:custGeom>
            <a:gradFill rotWithShape="1">
              <a:gsLst>
                <a:gs pos="0">
                  <a:srgbClr val="FF3131">
                    <a:alpha val="47000"/>
                  </a:srgbClr>
                </a:gs>
                <a:gs pos="100000">
                  <a:srgbClr val="FF914D">
                    <a:alpha val="47000"/>
                  </a:srgbClr>
                </a:gs>
              </a:gsLst>
              <a:lin ang="0"/>
            </a:gradFill>
          </p:spPr>
          <p:txBody>
            <a:bodyPr/>
            <a:lstStyle/>
            <a:p>
              <a:endParaRPr lang="ru-RU"/>
            </a:p>
          </p:txBody>
        </p:sp>
        <p:sp>
          <p:nvSpPr>
            <p:cNvPr id="10" name="TextBox 10"/>
            <p:cNvSpPr txBox="1"/>
            <p:nvPr/>
          </p:nvSpPr>
          <p:spPr>
            <a:xfrm>
              <a:off x="0" y="-28575"/>
              <a:ext cx="812800" cy="841375"/>
            </a:xfrm>
            <a:prstGeom prst="rect">
              <a:avLst/>
            </a:prstGeom>
          </p:spPr>
          <p:txBody>
            <a:bodyPr lIns="47351" tIns="47351" rIns="47351" bIns="47351" rtlCol="0" anchor="ctr"/>
            <a:lstStyle/>
            <a:p>
              <a:pPr algn="ctr">
                <a:lnSpc>
                  <a:spcPts val="2479"/>
                </a:lnSpc>
              </a:pPr>
              <a:endParaRPr/>
            </a:p>
          </p:txBody>
        </p:sp>
      </p:grpSp>
      <p:grpSp>
        <p:nvGrpSpPr>
          <p:cNvPr id="14" name="Group 2">
            <a:extLst>
              <a:ext uri="{FF2B5EF4-FFF2-40B4-BE49-F238E27FC236}">
                <a16:creationId xmlns:a16="http://schemas.microsoft.com/office/drawing/2014/main" id="{03B4AA4F-7A6B-129C-947C-6F661338085D}"/>
              </a:ext>
            </a:extLst>
          </p:cNvPr>
          <p:cNvGrpSpPr/>
          <p:nvPr/>
        </p:nvGrpSpPr>
        <p:grpSpPr>
          <a:xfrm>
            <a:off x="-533400" y="1892458"/>
            <a:ext cx="1905000" cy="1803242"/>
            <a:chOff x="0" y="0"/>
            <a:chExt cx="6350000" cy="6350000"/>
          </a:xfrm>
        </p:grpSpPr>
        <p:sp>
          <p:nvSpPr>
            <p:cNvPr id="15" name="Freeform 3">
              <a:extLst>
                <a:ext uri="{FF2B5EF4-FFF2-40B4-BE49-F238E27FC236}">
                  <a16:creationId xmlns:a16="http://schemas.microsoft.com/office/drawing/2014/main" id="{32A54F88-DC65-7EC5-095A-3DE5AD8FCA4D}"/>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D3447"/>
            </a:solidFill>
          </p:spPr>
          <p:txBody>
            <a:bodyPr/>
            <a:lstStyle/>
            <a:p>
              <a:endParaRPr lang="ru-RU"/>
            </a:p>
          </p:txBody>
        </p:sp>
      </p:grpSp>
      <p:pic>
        <p:nvPicPr>
          <p:cNvPr id="11" name="Рисунок 10">
            <a:extLst>
              <a:ext uri="{FF2B5EF4-FFF2-40B4-BE49-F238E27FC236}">
                <a16:creationId xmlns:a16="http://schemas.microsoft.com/office/drawing/2014/main" id="{B584952E-DEB7-8364-7BD5-370E879D0D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50805" y="1315088"/>
            <a:ext cx="13586388" cy="7656824"/>
          </a:xfrm>
          <a:prstGeom prst="rect">
            <a:avLst/>
          </a:prstGeom>
        </p:spPr>
      </p:pic>
    </p:spTree>
    <p:extLst>
      <p:ext uri="{BB962C8B-B14F-4D97-AF65-F5344CB8AC3E}">
        <p14:creationId xmlns:p14="http://schemas.microsoft.com/office/powerpoint/2010/main" val="56136071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35197" y="-1585565"/>
            <a:ext cx="3171130" cy="3171130"/>
            <a:chOff x="0" y="0"/>
            <a:chExt cx="6350000" cy="6350000"/>
          </a:xfrm>
        </p:grpSpPr>
        <p:sp>
          <p:nvSpPr>
            <p:cNvPr id="3" name="Freeform 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D3447"/>
            </a:solidFill>
          </p:spPr>
          <p:txBody>
            <a:bodyPr/>
            <a:lstStyle/>
            <a:p>
              <a:endParaRPr lang="ru-RU"/>
            </a:p>
          </p:txBody>
        </p:sp>
      </p:grpSp>
      <p:grpSp>
        <p:nvGrpSpPr>
          <p:cNvPr id="4" name="Group 4"/>
          <p:cNvGrpSpPr/>
          <p:nvPr/>
        </p:nvGrpSpPr>
        <p:grpSpPr>
          <a:xfrm>
            <a:off x="17065225" y="8963874"/>
            <a:ext cx="2094407" cy="2094407"/>
            <a:chOff x="0" y="0"/>
            <a:chExt cx="6350000" cy="6350000"/>
          </a:xfrm>
        </p:grpSpPr>
        <p:sp>
          <p:nvSpPr>
            <p:cNvPr id="5" name="Freeform 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D230"/>
            </a:solidFill>
          </p:spPr>
          <p:txBody>
            <a:bodyPr/>
            <a:lstStyle/>
            <a:p>
              <a:endParaRPr lang="ru-RU"/>
            </a:p>
          </p:txBody>
        </p:sp>
      </p:grpSp>
      <p:pic>
        <p:nvPicPr>
          <p:cNvPr id="7" name="Picture 2">
            <a:extLst>
              <a:ext uri="{FF2B5EF4-FFF2-40B4-BE49-F238E27FC236}">
                <a16:creationId xmlns:a16="http://schemas.microsoft.com/office/drawing/2014/main" id="{1E320341-5F87-974C-6E44-3458A4CB0E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9621" y="1149113"/>
            <a:ext cx="16948758" cy="79887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57351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4869878" y="0"/>
            <a:ext cx="1759522" cy="1655097"/>
            <a:chOff x="0" y="0"/>
            <a:chExt cx="6350000" cy="6350000"/>
          </a:xfrm>
        </p:grpSpPr>
        <p:sp>
          <p:nvSpPr>
            <p:cNvPr id="5" name="Freeform 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D230"/>
            </a:solidFill>
          </p:spPr>
          <p:txBody>
            <a:bodyPr/>
            <a:lstStyle/>
            <a:p>
              <a:endParaRPr lang="ru-RU"/>
            </a:p>
          </p:txBody>
        </p:sp>
      </p:grpSp>
      <p:grpSp>
        <p:nvGrpSpPr>
          <p:cNvPr id="6" name="Group 6"/>
          <p:cNvGrpSpPr/>
          <p:nvPr/>
        </p:nvGrpSpPr>
        <p:grpSpPr>
          <a:xfrm>
            <a:off x="17058969" y="4660955"/>
            <a:ext cx="2100664" cy="2100664"/>
            <a:chOff x="0" y="0"/>
            <a:chExt cx="6350000" cy="6350000"/>
          </a:xfrm>
        </p:grpSpPr>
        <p:sp>
          <p:nvSpPr>
            <p:cNvPr id="7" name="Freeform 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D230"/>
            </a:solidFill>
          </p:spPr>
          <p:txBody>
            <a:bodyPr/>
            <a:lstStyle/>
            <a:p>
              <a:endParaRPr lang="ru-RU"/>
            </a:p>
          </p:txBody>
        </p:sp>
      </p:grpSp>
      <p:grpSp>
        <p:nvGrpSpPr>
          <p:cNvPr id="8" name="Group 8"/>
          <p:cNvGrpSpPr/>
          <p:nvPr/>
        </p:nvGrpSpPr>
        <p:grpSpPr>
          <a:xfrm>
            <a:off x="10006657" y="2476378"/>
            <a:ext cx="6753387" cy="5761154"/>
            <a:chOff x="0" y="0"/>
            <a:chExt cx="3488830" cy="1138225"/>
          </a:xfrm>
        </p:grpSpPr>
        <p:sp>
          <p:nvSpPr>
            <p:cNvPr id="9" name="Freeform 9"/>
            <p:cNvSpPr/>
            <p:nvPr/>
          </p:nvSpPr>
          <p:spPr>
            <a:xfrm>
              <a:off x="0" y="0"/>
              <a:ext cx="3488830" cy="1138225"/>
            </a:xfrm>
            <a:custGeom>
              <a:avLst/>
              <a:gdLst/>
              <a:ahLst/>
              <a:cxnLst/>
              <a:rect l="l" t="t" r="r" b="b"/>
              <a:pathLst>
                <a:path w="3488830" h="1138225">
                  <a:moveTo>
                    <a:pt x="0" y="0"/>
                  </a:moveTo>
                  <a:lnTo>
                    <a:pt x="3488830" y="0"/>
                  </a:lnTo>
                  <a:lnTo>
                    <a:pt x="3488830" y="1138225"/>
                  </a:lnTo>
                  <a:lnTo>
                    <a:pt x="0" y="1138225"/>
                  </a:lnTo>
                  <a:close/>
                </a:path>
              </a:pathLst>
            </a:custGeom>
            <a:gradFill rotWithShape="1">
              <a:gsLst>
                <a:gs pos="0">
                  <a:srgbClr val="FF3131">
                    <a:alpha val="47000"/>
                  </a:srgbClr>
                </a:gs>
                <a:gs pos="100000">
                  <a:srgbClr val="FF914D">
                    <a:alpha val="47000"/>
                  </a:srgbClr>
                </a:gs>
              </a:gsLst>
              <a:lin ang="0"/>
            </a:gradFill>
          </p:spPr>
          <p:txBody>
            <a:bodyPr/>
            <a:lstStyle/>
            <a:p>
              <a:endParaRPr lang="ru-RU"/>
            </a:p>
          </p:txBody>
        </p:sp>
        <p:sp>
          <p:nvSpPr>
            <p:cNvPr id="10" name="TextBox 10"/>
            <p:cNvSpPr txBox="1"/>
            <p:nvPr/>
          </p:nvSpPr>
          <p:spPr>
            <a:xfrm>
              <a:off x="0" y="-28575"/>
              <a:ext cx="812800" cy="841375"/>
            </a:xfrm>
            <a:prstGeom prst="rect">
              <a:avLst/>
            </a:prstGeom>
          </p:spPr>
          <p:txBody>
            <a:bodyPr lIns="47351" tIns="47351" rIns="47351" bIns="47351" rtlCol="0" anchor="ctr"/>
            <a:lstStyle/>
            <a:p>
              <a:pPr algn="ctr">
                <a:lnSpc>
                  <a:spcPts val="2479"/>
                </a:lnSpc>
              </a:pPr>
              <a:endParaRPr/>
            </a:p>
          </p:txBody>
        </p:sp>
      </p:grpSp>
      <p:sp>
        <p:nvSpPr>
          <p:cNvPr id="12" name="TextBox 12"/>
          <p:cNvSpPr txBox="1"/>
          <p:nvPr/>
        </p:nvSpPr>
        <p:spPr>
          <a:xfrm>
            <a:off x="2769118" y="722698"/>
            <a:ext cx="12749763" cy="630170"/>
          </a:xfrm>
          <a:prstGeom prst="rect">
            <a:avLst/>
          </a:prstGeom>
        </p:spPr>
        <p:txBody>
          <a:bodyPr lIns="0" tIns="0" rIns="0" bIns="0" rtlCol="0" anchor="t">
            <a:spAutoFit/>
          </a:bodyPr>
          <a:lstStyle/>
          <a:p>
            <a:pPr marL="0" lvl="0" indent="0" algn="ctr">
              <a:lnSpc>
                <a:spcPts val="4808"/>
              </a:lnSpc>
              <a:spcBef>
                <a:spcPct val="0"/>
              </a:spcBef>
            </a:pPr>
            <a:r>
              <a:rPr lang="en-US" sz="4579" spc="54" dirty="0">
                <a:solidFill>
                  <a:srgbClr val="100F0D"/>
                </a:solidFill>
                <a:latin typeface="Montserrat Semi-Bold Bold"/>
              </a:rPr>
              <a:t>ND280</a:t>
            </a:r>
          </a:p>
        </p:txBody>
      </p:sp>
      <p:grpSp>
        <p:nvGrpSpPr>
          <p:cNvPr id="14" name="Group 2">
            <a:extLst>
              <a:ext uri="{FF2B5EF4-FFF2-40B4-BE49-F238E27FC236}">
                <a16:creationId xmlns:a16="http://schemas.microsoft.com/office/drawing/2014/main" id="{03B4AA4F-7A6B-129C-947C-6F661338085D}"/>
              </a:ext>
            </a:extLst>
          </p:cNvPr>
          <p:cNvGrpSpPr/>
          <p:nvPr/>
        </p:nvGrpSpPr>
        <p:grpSpPr>
          <a:xfrm>
            <a:off x="-533400" y="1892458"/>
            <a:ext cx="1905000" cy="1803242"/>
            <a:chOff x="0" y="0"/>
            <a:chExt cx="6350000" cy="6350000"/>
          </a:xfrm>
        </p:grpSpPr>
        <p:sp>
          <p:nvSpPr>
            <p:cNvPr id="15" name="Freeform 3">
              <a:extLst>
                <a:ext uri="{FF2B5EF4-FFF2-40B4-BE49-F238E27FC236}">
                  <a16:creationId xmlns:a16="http://schemas.microsoft.com/office/drawing/2014/main" id="{32A54F88-DC65-7EC5-095A-3DE5AD8FCA4D}"/>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D3447"/>
            </a:solidFill>
          </p:spPr>
          <p:txBody>
            <a:bodyPr/>
            <a:lstStyle/>
            <a:p>
              <a:endParaRPr lang="ru-RU"/>
            </a:p>
          </p:txBody>
        </p:sp>
      </p:grpSp>
      <p:sp>
        <p:nvSpPr>
          <p:cNvPr id="20" name="Freeform 11">
            <a:extLst>
              <a:ext uri="{FF2B5EF4-FFF2-40B4-BE49-F238E27FC236}">
                <a16:creationId xmlns:a16="http://schemas.microsoft.com/office/drawing/2014/main" id="{BB7BBEB4-BE2C-2819-447E-BECECA80F4C5}"/>
              </a:ext>
            </a:extLst>
          </p:cNvPr>
          <p:cNvSpPr/>
          <p:nvPr/>
        </p:nvSpPr>
        <p:spPr>
          <a:xfrm>
            <a:off x="10215506" y="2724708"/>
            <a:ext cx="6335687" cy="5248274"/>
          </a:xfrm>
          <a:custGeom>
            <a:avLst/>
            <a:gdLst/>
            <a:ahLst/>
            <a:cxnLst/>
            <a:rect l="l" t="t" r="r" b="b"/>
            <a:pathLst>
              <a:path w="12604090" h="3740569">
                <a:moveTo>
                  <a:pt x="0" y="0"/>
                </a:moveTo>
                <a:lnTo>
                  <a:pt x="12604089" y="0"/>
                </a:lnTo>
                <a:lnTo>
                  <a:pt x="12604089" y="3740569"/>
                </a:lnTo>
                <a:lnTo>
                  <a:pt x="0" y="3740569"/>
                </a:lnTo>
                <a:lnTo>
                  <a:pt x="0" y="0"/>
                </a:lnTo>
                <a:close/>
              </a:path>
            </a:pathLst>
          </a:custGeom>
          <a:blipFill>
            <a:blip r:embed="rId2"/>
            <a:stretch>
              <a:fillRect l="-126144"/>
            </a:stretch>
          </a:blipFill>
          <a:ln>
            <a:noFill/>
          </a:ln>
          <a:effectLst/>
          <a:scene3d>
            <a:camera prst="orthographicFront">
              <a:rot lat="0" lon="0" rev="0"/>
            </a:camera>
            <a:lightRig rig="contrasting" dir="t">
              <a:rot lat="0" lon="0" rev="7800000"/>
            </a:lightRig>
          </a:scene3d>
          <a:sp3d>
            <a:bevelT w="139700" h="139700"/>
          </a:sp3d>
        </p:spPr>
        <p:txBody>
          <a:bodyPr/>
          <a:lstStyle/>
          <a:p>
            <a:endParaRPr lang="ru-RU" dirty="0"/>
          </a:p>
        </p:txBody>
      </p:sp>
      <p:grpSp>
        <p:nvGrpSpPr>
          <p:cNvPr id="2" name="Group 2"/>
          <p:cNvGrpSpPr/>
          <p:nvPr/>
        </p:nvGrpSpPr>
        <p:grpSpPr>
          <a:xfrm>
            <a:off x="-1339562" y="8368031"/>
            <a:ext cx="3171130" cy="3171130"/>
            <a:chOff x="0" y="0"/>
            <a:chExt cx="6350000" cy="6350000"/>
          </a:xfrm>
        </p:grpSpPr>
        <p:sp>
          <p:nvSpPr>
            <p:cNvPr id="3" name="Freeform 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D3447"/>
            </a:solidFill>
          </p:spPr>
          <p:txBody>
            <a:bodyPr/>
            <a:lstStyle/>
            <a:p>
              <a:endParaRPr lang="ru-RU"/>
            </a:p>
          </p:txBody>
        </p:sp>
      </p:grpSp>
      <p:sp>
        <p:nvSpPr>
          <p:cNvPr id="13" name="TextBox 13">
            <a:extLst>
              <a:ext uri="{FF2B5EF4-FFF2-40B4-BE49-F238E27FC236}">
                <a16:creationId xmlns:a16="http://schemas.microsoft.com/office/drawing/2014/main" id="{9589F3D6-6CEF-1F5E-035D-5FA2579AD6DA}"/>
              </a:ext>
            </a:extLst>
          </p:cNvPr>
          <p:cNvSpPr txBox="1"/>
          <p:nvPr/>
        </p:nvSpPr>
        <p:spPr>
          <a:xfrm>
            <a:off x="1845448" y="1892458"/>
            <a:ext cx="7400031" cy="7139519"/>
          </a:xfrm>
          <a:prstGeom prst="rect">
            <a:avLst/>
          </a:prstGeom>
        </p:spPr>
        <p:txBody>
          <a:bodyPr wrap="square" lIns="0" tIns="0" rIns="0" bIns="0" rtlCol="0" anchor="t">
            <a:spAutoFit/>
          </a:bodyPr>
          <a:lstStyle/>
          <a:p>
            <a:pPr marL="342900" lvl="0" indent="-342900" algn="just">
              <a:lnSpc>
                <a:spcPct val="150000"/>
              </a:lnSpc>
              <a:spcBef>
                <a:spcPct val="0"/>
              </a:spcBef>
              <a:buFont typeface="Arial" panose="020B0604020202020204" pitchFamily="34" charset="0"/>
              <a:buChar char="•"/>
            </a:pPr>
            <a:r>
              <a:rPr lang="en-US" sz="2400" b="0" i="0" u="none" strike="noStrike" baseline="0" dirty="0">
                <a:latin typeface="Montserrat" panose="00000500000000000000" pitchFamily="2" charset="-52"/>
              </a:rPr>
              <a:t>TPC (High-Angle TPC) </a:t>
            </a:r>
            <a:r>
              <a:rPr lang="ru-RU" sz="2400" b="0" i="0" u="none" strike="noStrike" baseline="0" dirty="0">
                <a:latin typeface="Montserrat" panose="00000500000000000000" pitchFamily="2" charset="-52"/>
              </a:rPr>
              <a:t>производят измерение импульса мюона.</a:t>
            </a:r>
            <a:endParaRPr lang="en-US" sz="2400" b="0" i="0" u="none" strike="noStrike" baseline="0" dirty="0">
              <a:latin typeface="Montserrat" panose="00000500000000000000" pitchFamily="2" charset="-52"/>
            </a:endParaRPr>
          </a:p>
          <a:p>
            <a:pPr marL="342900" lvl="0" indent="-342900" algn="just">
              <a:lnSpc>
                <a:spcPct val="150000"/>
              </a:lnSpc>
              <a:spcBef>
                <a:spcPct val="0"/>
              </a:spcBef>
              <a:buFont typeface="Arial" panose="020B0604020202020204" pitchFamily="34" charset="0"/>
              <a:buChar char="•"/>
            </a:pPr>
            <a:r>
              <a:rPr lang="ru-RU" sz="2400" b="0" i="0" u="none" strike="noStrike" baseline="0" dirty="0">
                <a:latin typeface="Montserrat" panose="00000500000000000000" pitchFamily="2" charset="-52"/>
              </a:rPr>
              <a:t>Шесть времяпролетных детекторов (</a:t>
            </a:r>
            <a:r>
              <a:rPr lang="en-US" sz="2400" b="0" i="0" u="none" strike="noStrike" baseline="0" dirty="0">
                <a:latin typeface="Montserrat" panose="00000500000000000000" pitchFamily="2" charset="-52"/>
              </a:rPr>
              <a:t>TOF)</a:t>
            </a:r>
            <a:r>
              <a:rPr lang="ru-RU" sz="2400" b="0" i="0" u="none" strike="noStrike" baseline="0" dirty="0">
                <a:latin typeface="Montserrat" panose="00000500000000000000" pitchFamily="2" charset="-52"/>
              </a:rPr>
              <a:t> предназначены для определения направления, в котором движется частица.</a:t>
            </a:r>
            <a:endParaRPr lang="ru-RU" sz="2400" dirty="0">
              <a:latin typeface="Montserrat" panose="00000500000000000000" pitchFamily="2" charset="-52"/>
            </a:endParaRPr>
          </a:p>
          <a:p>
            <a:pPr marL="342900" lvl="0" indent="-342900" algn="just">
              <a:lnSpc>
                <a:spcPct val="150000"/>
              </a:lnSpc>
              <a:spcBef>
                <a:spcPct val="0"/>
              </a:spcBef>
              <a:buFont typeface="Arial" panose="020B0604020202020204" pitchFamily="34" charset="0"/>
              <a:buChar char="•"/>
            </a:pPr>
            <a:r>
              <a:rPr lang="en-US" sz="2400" b="0" i="0" u="none" strike="noStrike" baseline="0" dirty="0">
                <a:latin typeface="Montserrat" panose="00000500000000000000" pitchFamily="2" charset="-52"/>
              </a:rPr>
              <a:t>E</a:t>
            </a:r>
            <a:r>
              <a:rPr lang="en-US" sz="2400" dirty="0">
                <a:latin typeface="Montserrat" panose="00000500000000000000" pitchFamily="2" charset="-52"/>
              </a:rPr>
              <a:t>CAL – </a:t>
            </a:r>
            <a:r>
              <a:rPr lang="ru-RU" sz="2400" dirty="0">
                <a:latin typeface="Montserrat" panose="00000500000000000000" pitchFamily="2" charset="-52"/>
              </a:rPr>
              <a:t>электромагнитный калориметр, предназначенный для детектирования и идентификации частиц, покидающих объём этих детекторов</a:t>
            </a:r>
            <a:endParaRPr lang="en-US" sz="2400" dirty="0">
              <a:latin typeface="Montserrat" panose="00000500000000000000" pitchFamily="2" charset="-52"/>
            </a:endParaRPr>
          </a:p>
          <a:p>
            <a:pPr marL="342900" lvl="0" indent="-342900" algn="just">
              <a:lnSpc>
                <a:spcPct val="150000"/>
              </a:lnSpc>
              <a:spcBef>
                <a:spcPct val="0"/>
              </a:spcBef>
              <a:buFont typeface="Arial" panose="020B0604020202020204" pitchFamily="34" charset="0"/>
              <a:buChar char="•"/>
            </a:pPr>
            <a:r>
              <a:rPr lang="en-US" sz="2400" b="0" i="0" u="none" strike="noStrike" baseline="0" dirty="0">
                <a:latin typeface="Montserrat" panose="00000500000000000000" pitchFamily="2" charset="-52"/>
              </a:rPr>
              <a:t>POD </a:t>
            </a:r>
            <a:r>
              <a:rPr lang="en-US" sz="2400" dirty="0">
                <a:latin typeface="Montserrat" panose="00000500000000000000" pitchFamily="2" charset="-52"/>
              </a:rPr>
              <a:t>–</a:t>
            </a:r>
            <a:r>
              <a:rPr lang="ru-RU" sz="2400" dirty="0">
                <a:latin typeface="Montserrat" panose="00000500000000000000" pitchFamily="2" charset="-52"/>
              </a:rPr>
              <a:t> </a:t>
            </a:r>
            <a:r>
              <a:rPr lang="ru-RU" sz="2400" b="0" i="0" u="none" strike="noStrike" baseline="0" dirty="0">
                <a:latin typeface="Montserrat" panose="00000500000000000000" pitchFamily="2" charset="-52"/>
              </a:rPr>
              <a:t>детектор нейтральных пионов </a:t>
            </a:r>
          </a:p>
          <a:p>
            <a:pPr marL="342900" lvl="0" indent="-342900" algn="just">
              <a:lnSpc>
                <a:spcPct val="150000"/>
              </a:lnSpc>
              <a:spcBef>
                <a:spcPct val="0"/>
              </a:spcBef>
              <a:buFont typeface="Arial" panose="020B0604020202020204" pitchFamily="34" charset="0"/>
              <a:buChar char="•"/>
            </a:pPr>
            <a:r>
              <a:rPr lang="ru-RU" sz="2400" b="0" i="0" u="none" strike="noStrike" baseline="0" dirty="0">
                <a:latin typeface="Montserrat" panose="00000500000000000000" pitchFamily="2" charset="-52"/>
              </a:rPr>
              <a:t>FGD служат для идентификации и измерения кинематических параметров протона</a:t>
            </a:r>
            <a:endParaRPr lang="en-US" sz="2400" b="0" i="0" u="none" strike="noStrike" baseline="0" dirty="0">
              <a:latin typeface="Montserrat" panose="00000500000000000000" pitchFamily="2" charset="-52"/>
            </a:endParaRPr>
          </a:p>
        </p:txBody>
      </p:sp>
    </p:spTree>
    <p:extLst>
      <p:ext uri="{BB962C8B-B14F-4D97-AF65-F5344CB8AC3E}">
        <p14:creationId xmlns:p14="http://schemas.microsoft.com/office/powerpoint/2010/main" val="94843844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51657" y="8067526"/>
            <a:ext cx="3171130" cy="3171130"/>
            <a:chOff x="0" y="0"/>
            <a:chExt cx="6350000" cy="6350000"/>
          </a:xfrm>
        </p:grpSpPr>
        <p:sp>
          <p:nvSpPr>
            <p:cNvPr id="3" name="Freeform 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D3447"/>
            </a:solidFill>
          </p:spPr>
          <p:txBody>
            <a:bodyPr/>
            <a:lstStyle/>
            <a:p>
              <a:endParaRPr lang="ru-RU"/>
            </a:p>
          </p:txBody>
        </p:sp>
      </p:grpSp>
      <p:grpSp>
        <p:nvGrpSpPr>
          <p:cNvPr id="4" name="Group 4"/>
          <p:cNvGrpSpPr/>
          <p:nvPr/>
        </p:nvGrpSpPr>
        <p:grpSpPr>
          <a:xfrm>
            <a:off x="4869878" y="0"/>
            <a:ext cx="1759522" cy="1655097"/>
            <a:chOff x="0" y="0"/>
            <a:chExt cx="6350000" cy="6350000"/>
          </a:xfrm>
        </p:grpSpPr>
        <p:sp>
          <p:nvSpPr>
            <p:cNvPr id="5" name="Freeform 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D230"/>
            </a:solidFill>
          </p:spPr>
          <p:txBody>
            <a:bodyPr/>
            <a:lstStyle/>
            <a:p>
              <a:endParaRPr lang="ru-RU"/>
            </a:p>
          </p:txBody>
        </p:sp>
      </p:grpSp>
      <p:grpSp>
        <p:nvGrpSpPr>
          <p:cNvPr id="6" name="Group 6"/>
          <p:cNvGrpSpPr/>
          <p:nvPr/>
        </p:nvGrpSpPr>
        <p:grpSpPr>
          <a:xfrm>
            <a:off x="17058969" y="4660955"/>
            <a:ext cx="2100664" cy="2100664"/>
            <a:chOff x="0" y="0"/>
            <a:chExt cx="6350000" cy="6350000"/>
          </a:xfrm>
        </p:grpSpPr>
        <p:sp>
          <p:nvSpPr>
            <p:cNvPr id="7" name="Freeform 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D230"/>
            </a:solidFill>
          </p:spPr>
          <p:txBody>
            <a:bodyPr/>
            <a:lstStyle/>
            <a:p>
              <a:endParaRPr lang="ru-RU"/>
            </a:p>
          </p:txBody>
        </p:sp>
      </p:grpSp>
      <p:sp>
        <p:nvSpPr>
          <p:cNvPr id="12" name="TextBox 12"/>
          <p:cNvSpPr txBox="1"/>
          <p:nvPr/>
        </p:nvSpPr>
        <p:spPr>
          <a:xfrm>
            <a:off x="2769118" y="512463"/>
            <a:ext cx="12749763" cy="630170"/>
          </a:xfrm>
          <a:prstGeom prst="rect">
            <a:avLst/>
          </a:prstGeom>
        </p:spPr>
        <p:txBody>
          <a:bodyPr lIns="0" tIns="0" rIns="0" bIns="0" rtlCol="0" anchor="t">
            <a:spAutoFit/>
          </a:bodyPr>
          <a:lstStyle/>
          <a:p>
            <a:pPr marL="0" lvl="0" indent="0" algn="ctr">
              <a:lnSpc>
                <a:spcPts val="4808"/>
              </a:lnSpc>
              <a:spcBef>
                <a:spcPct val="0"/>
              </a:spcBef>
            </a:pPr>
            <a:r>
              <a:rPr lang="en-US" sz="4579" spc="54" dirty="0">
                <a:solidFill>
                  <a:srgbClr val="100F0D"/>
                </a:solidFill>
                <a:latin typeface="Montserrat Semi-Bold Bold"/>
              </a:rPr>
              <a:t>М</a:t>
            </a:r>
            <a:r>
              <a:rPr lang="ru-RU" sz="4579" spc="54" dirty="0" err="1">
                <a:solidFill>
                  <a:srgbClr val="100F0D"/>
                </a:solidFill>
                <a:latin typeface="Montserrat Semi-Bold Bold"/>
              </a:rPr>
              <a:t>отивация</a:t>
            </a:r>
            <a:r>
              <a:rPr lang="ru-RU" sz="4579" spc="54" dirty="0">
                <a:solidFill>
                  <a:srgbClr val="100F0D"/>
                </a:solidFill>
                <a:latin typeface="Montserrat Semi-Bold Bold"/>
              </a:rPr>
              <a:t> апгрейда </a:t>
            </a:r>
            <a:r>
              <a:rPr lang="en-US" sz="4579" spc="54" dirty="0">
                <a:solidFill>
                  <a:srgbClr val="100F0D"/>
                </a:solidFill>
                <a:latin typeface="Montserrat Semi-Bold Bold"/>
              </a:rPr>
              <a:t>ND280</a:t>
            </a:r>
          </a:p>
        </p:txBody>
      </p:sp>
      <p:grpSp>
        <p:nvGrpSpPr>
          <p:cNvPr id="14" name="Group 2">
            <a:extLst>
              <a:ext uri="{FF2B5EF4-FFF2-40B4-BE49-F238E27FC236}">
                <a16:creationId xmlns:a16="http://schemas.microsoft.com/office/drawing/2014/main" id="{03B4AA4F-7A6B-129C-947C-6F661338085D}"/>
              </a:ext>
            </a:extLst>
          </p:cNvPr>
          <p:cNvGrpSpPr/>
          <p:nvPr/>
        </p:nvGrpSpPr>
        <p:grpSpPr>
          <a:xfrm>
            <a:off x="-533400" y="1892458"/>
            <a:ext cx="1905000" cy="1803242"/>
            <a:chOff x="0" y="0"/>
            <a:chExt cx="6350000" cy="6350000"/>
          </a:xfrm>
        </p:grpSpPr>
        <p:sp>
          <p:nvSpPr>
            <p:cNvPr id="15" name="Freeform 3">
              <a:extLst>
                <a:ext uri="{FF2B5EF4-FFF2-40B4-BE49-F238E27FC236}">
                  <a16:creationId xmlns:a16="http://schemas.microsoft.com/office/drawing/2014/main" id="{32A54F88-DC65-7EC5-095A-3DE5AD8FCA4D}"/>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D3447"/>
            </a:solidFill>
          </p:spPr>
          <p:txBody>
            <a:bodyPr/>
            <a:lstStyle/>
            <a:p>
              <a:endParaRPr lang="ru-RU"/>
            </a:p>
          </p:txBody>
        </p:sp>
      </p:grpSp>
      <p:sp>
        <p:nvSpPr>
          <p:cNvPr id="21" name="TextBox 13">
            <a:extLst>
              <a:ext uri="{FF2B5EF4-FFF2-40B4-BE49-F238E27FC236}">
                <a16:creationId xmlns:a16="http://schemas.microsoft.com/office/drawing/2014/main" id="{89C83E6E-424F-4B89-BD18-E8D140CB0557}"/>
              </a:ext>
            </a:extLst>
          </p:cNvPr>
          <p:cNvSpPr txBox="1"/>
          <p:nvPr/>
        </p:nvSpPr>
        <p:spPr>
          <a:xfrm>
            <a:off x="1676400" y="1658560"/>
            <a:ext cx="15696306" cy="4369530"/>
          </a:xfrm>
          <a:prstGeom prst="rect">
            <a:avLst/>
          </a:prstGeom>
        </p:spPr>
        <p:txBody>
          <a:bodyPr wrap="square" lIns="0" tIns="0" rIns="0" bIns="0" rtlCol="0" anchor="t">
            <a:spAutoFit/>
          </a:bodyPr>
          <a:lstStyle/>
          <a:p>
            <a:pPr marL="0" lvl="0" indent="0" algn="just">
              <a:lnSpc>
                <a:spcPct val="150000"/>
              </a:lnSpc>
              <a:spcBef>
                <a:spcPct val="0"/>
              </a:spcBef>
            </a:pPr>
            <a:r>
              <a:rPr lang="ru-RU" sz="2400" b="0" i="0" u="none" strike="noStrike" baseline="0" dirty="0">
                <a:latin typeface="Montserrat" panose="00000500000000000000" pitchFamily="2" charset="-52"/>
              </a:rPr>
              <a:t> 	Этот апгрейд нацелен на уменьшение систематической ошибки в анализе нейтринных осцилляций с уровня в 6–7% до 3–4%. Для решения этой задачи необходим </a:t>
            </a:r>
            <a:r>
              <a:rPr lang="ru-RU" sz="2400" b="0" i="0" u="none" strike="noStrike" baseline="0" dirty="0" err="1">
                <a:latin typeface="Montserrat" panose="00000500000000000000" pitchFamily="2" charset="-52"/>
              </a:rPr>
              <a:t>высокосегментированный</a:t>
            </a:r>
            <a:r>
              <a:rPr lang="ru-RU" sz="2400" b="0" i="0" u="none" strike="noStrike" baseline="0" dirty="0">
                <a:latin typeface="Montserrat" panose="00000500000000000000" pitchFamily="2" charset="-52"/>
              </a:rPr>
              <a:t> детектор с низким энергетическими порогом детектирования заряженных частиц, c широким динамическим диапазоном, высокой эффективностью регистрации заряженных частиц и нейтронов в полном телесном угле. </a:t>
            </a:r>
          </a:p>
          <a:p>
            <a:pPr marL="0" lvl="0" indent="0" algn="just">
              <a:lnSpc>
                <a:spcPct val="150000"/>
              </a:lnSpc>
              <a:spcBef>
                <a:spcPct val="0"/>
              </a:spcBef>
            </a:pPr>
            <a:r>
              <a:rPr lang="ru-RU" sz="2400" dirty="0">
                <a:latin typeface="Montserrat" panose="00000500000000000000" pitchFamily="2" charset="-52"/>
              </a:rPr>
              <a:t> 	</a:t>
            </a:r>
            <a:r>
              <a:rPr lang="ru-RU" sz="2400" b="0" i="0" u="none" strike="noStrike" baseline="0" dirty="0">
                <a:latin typeface="Montserrat" panose="00000500000000000000" pitchFamily="2" charset="-52"/>
              </a:rPr>
              <a:t>Детектор </a:t>
            </a:r>
            <a:r>
              <a:rPr lang="en-US" sz="2400" b="0" i="0" u="none" strike="noStrike" baseline="0" dirty="0">
                <a:latin typeface="Montserrat" panose="00000500000000000000" pitchFamily="2" charset="-52"/>
              </a:rPr>
              <a:t>ND280</a:t>
            </a:r>
            <a:r>
              <a:rPr lang="ru-RU" sz="2400" b="0" i="0" u="none" strike="noStrike" baseline="0" dirty="0">
                <a:latin typeface="Montserrat" panose="00000500000000000000" pitchFamily="2" charset="-52"/>
              </a:rPr>
              <a:t> отвечает за определение потока нейтрино в близи мишени, определение состава нейтринного пучка и определение энергетического спектра нейтрино до процесса осцилляций, а также измерение сечений взаимодействия нейтрино с веществом</a:t>
            </a:r>
          </a:p>
        </p:txBody>
      </p:sp>
      <p:grpSp>
        <p:nvGrpSpPr>
          <p:cNvPr id="8" name="object 6">
            <a:extLst>
              <a:ext uri="{FF2B5EF4-FFF2-40B4-BE49-F238E27FC236}">
                <a16:creationId xmlns:a16="http://schemas.microsoft.com/office/drawing/2014/main" id="{D3367593-EB2D-01DC-6B59-44E43AE6C2B9}"/>
              </a:ext>
            </a:extLst>
          </p:cNvPr>
          <p:cNvGrpSpPr/>
          <p:nvPr/>
        </p:nvGrpSpPr>
        <p:grpSpPr>
          <a:xfrm>
            <a:off x="5486400" y="6254115"/>
            <a:ext cx="6192979" cy="3626821"/>
            <a:chOff x="6030214" y="714629"/>
            <a:chExt cx="5438140" cy="2811145"/>
          </a:xfrm>
          <a:scene3d>
            <a:camera prst="orthographicFront">
              <a:rot lat="0" lon="0" rev="0"/>
            </a:camera>
            <a:lightRig rig="contrasting" dir="t">
              <a:rot lat="0" lon="0" rev="1500000"/>
            </a:lightRig>
          </a:scene3d>
        </p:grpSpPr>
        <p:pic>
          <p:nvPicPr>
            <p:cNvPr id="9" name="object 7">
              <a:extLst>
                <a:ext uri="{FF2B5EF4-FFF2-40B4-BE49-F238E27FC236}">
                  <a16:creationId xmlns:a16="http://schemas.microsoft.com/office/drawing/2014/main" id="{37869944-9303-8095-C0B4-E8F36E3F06C7}"/>
                </a:ext>
              </a:extLst>
            </p:cNvPr>
            <p:cNvPicPr/>
            <p:nvPr/>
          </p:nvPicPr>
          <p:blipFill>
            <a:blip r:embed="rId2" cstate="print"/>
            <a:stretch>
              <a:fillRect/>
            </a:stretch>
          </p:blipFill>
          <p:spPr>
            <a:xfrm>
              <a:off x="6035040" y="719328"/>
              <a:ext cx="5428488" cy="2801112"/>
            </a:xfrm>
            <a:prstGeom prst="rect">
              <a:avLst/>
            </a:prstGeom>
            <a:ln>
              <a:noFill/>
            </a:ln>
            <a:effectLst>
              <a:outerShdw blurRad="149987" dist="250190" dir="8460000" algn="ctr">
                <a:srgbClr val="000000">
                  <a:alpha val="28000"/>
                </a:srgbClr>
              </a:outerShdw>
            </a:effectLst>
            <a:sp3d prstMaterial="metal">
              <a:bevelT w="88900" h="88900"/>
            </a:sp3d>
          </p:spPr>
        </p:pic>
        <p:sp>
          <p:nvSpPr>
            <p:cNvPr id="10" name="object 8">
              <a:extLst>
                <a:ext uri="{FF2B5EF4-FFF2-40B4-BE49-F238E27FC236}">
                  <a16:creationId xmlns:a16="http://schemas.microsoft.com/office/drawing/2014/main" id="{6C757681-C334-17D7-D274-CD0C968CD3A7}"/>
                </a:ext>
              </a:extLst>
            </p:cNvPr>
            <p:cNvSpPr/>
            <p:nvPr/>
          </p:nvSpPr>
          <p:spPr>
            <a:xfrm>
              <a:off x="6030214" y="714629"/>
              <a:ext cx="5438140" cy="2811145"/>
            </a:xfrm>
            <a:custGeom>
              <a:avLst/>
              <a:gdLst/>
              <a:ahLst/>
              <a:cxnLst/>
              <a:rect l="l" t="t" r="r" b="b"/>
              <a:pathLst>
                <a:path w="5438140" h="2811145">
                  <a:moveTo>
                    <a:pt x="0" y="2810637"/>
                  </a:moveTo>
                  <a:lnTo>
                    <a:pt x="5438013" y="2810637"/>
                  </a:lnTo>
                  <a:lnTo>
                    <a:pt x="5438013" y="0"/>
                  </a:lnTo>
                  <a:lnTo>
                    <a:pt x="0" y="0"/>
                  </a:lnTo>
                  <a:lnTo>
                    <a:pt x="0" y="2810637"/>
                  </a:lnTo>
                  <a:close/>
                </a:path>
              </a:pathLst>
            </a:custGeom>
            <a:ln w="9524">
              <a:noFill/>
            </a:ln>
            <a:effectLst>
              <a:outerShdw blurRad="149987" dist="250190" dir="8460000" algn="ctr">
                <a:srgbClr val="000000">
                  <a:alpha val="28000"/>
                </a:srgbClr>
              </a:outerShdw>
            </a:effectLst>
            <a:sp3d prstMaterial="metal">
              <a:bevelT w="88900" h="88900"/>
            </a:sp3d>
          </p:spPr>
          <p:txBody>
            <a:bodyPr wrap="square" lIns="0" tIns="0" rIns="0" bIns="0" rtlCol="0"/>
            <a:lstStyle/>
            <a:p>
              <a:endParaRPr/>
            </a:p>
          </p:txBody>
        </p:sp>
      </p:grpSp>
      <p:sp>
        <p:nvSpPr>
          <p:cNvPr id="16" name="TextBox 10">
            <a:extLst>
              <a:ext uri="{FF2B5EF4-FFF2-40B4-BE49-F238E27FC236}">
                <a16:creationId xmlns:a16="http://schemas.microsoft.com/office/drawing/2014/main" id="{04466841-100A-FE63-E160-C278E36DE267}"/>
              </a:ext>
            </a:extLst>
          </p:cNvPr>
          <p:cNvSpPr txBox="1"/>
          <p:nvPr/>
        </p:nvSpPr>
        <p:spPr>
          <a:xfrm>
            <a:off x="2077124" y="1370170"/>
            <a:ext cx="3698722" cy="3407579"/>
          </a:xfrm>
          <a:prstGeom prst="rect">
            <a:avLst/>
          </a:prstGeom>
        </p:spPr>
        <p:txBody>
          <a:bodyPr lIns="47351" tIns="47351" rIns="47351" bIns="47351" rtlCol="0" anchor="ctr"/>
          <a:lstStyle/>
          <a:p>
            <a:pPr algn="ctr">
              <a:lnSpc>
                <a:spcPts val="2479"/>
              </a:lnSpc>
            </a:pPr>
            <a:endParaRPr/>
          </a:p>
        </p:txBody>
      </p:sp>
    </p:spTree>
    <p:extLst>
      <p:ext uri="{BB962C8B-B14F-4D97-AF65-F5344CB8AC3E}">
        <p14:creationId xmlns:p14="http://schemas.microsoft.com/office/powerpoint/2010/main" val="154021098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478352" y="-556865"/>
            <a:ext cx="3171130" cy="3171130"/>
            <a:chOff x="0" y="0"/>
            <a:chExt cx="6350000" cy="6350000"/>
          </a:xfrm>
        </p:grpSpPr>
        <p:sp>
          <p:nvSpPr>
            <p:cNvPr id="3" name="Freeform 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D3447"/>
            </a:solidFill>
          </p:spPr>
          <p:txBody>
            <a:bodyPr/>
            <a:lstStyle/>
            <a:p>
              <a:endParaRPr lang="ru-RU"/>
            </a:p>
          </p:txBody>
        </p:sp>
      </p:grpSp>
      <p:grpSp>
        <p:nvGrpSpPr>
          <p:cNvPr id="4" name="Group 4"/>
          <p:cNvGrpSpPr/>
          <p:nvPr/>
        </p:nvGrpSpPr>
        <p:grpSpPr>
          <a:xfrm>
            <a:off x="-687145" y="8677505"/>
            <a:ext cx="1715845" cy="1715845"/>
            <a:chOff x="0" y="0"/>
            <a:chExt cx="6350000" cy="6350000"/>
          </a:xfrm>
        </p:grpSpPr>
        <p:sp>
          <p:nvSpPr>
            <p:cNvPr id="5" name="Freeform 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D230"/>
            </a:solidFill>
          </p:spPr>
          <p:txBody>
            <a:bodyPr/>
            <a:lstStyle/>
            <a:p>
              <a:endParaRPr lang="ru-RU"/>
            </a:p>
          </p:txBody>
        </p:sp>
      </p:grpSp>
      <p:grpSp>
        <p:nvGrpSpPr>
          <p:cNvPr id="6" name="Group 6"/>
          <p:cNvGrpSpPr/>
          <p:nvPr/>
        </p:nvGrpSpPr>
        <p:grpSpPr>
          <a:xfrm>
            <a:off x="17058969" y="4660955"/>
            <a:ext cx="2100664" cy="2100664"/>
            <a:chOff x="0" y="0"/>
            <a:chExt cx="6350000" cy="6350000"/>
          </a:xfrm>
        </p:grpSpPr>
        <p:sp>
          <p:nvSpPr>
            <p:cNvPr id="7" name="Freeform 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D230"/>
            </a:solidFill>
          </p:spPr>
          <p:txBody>
            <a:bodyPr/>
            <a:lstStyle/>
            <a:p>
              <a:endParaRPr lang="ru-RU"/>
            </a:p>
          </p:txBody>
        </p:sp>
      </p:grpSp>
      <p:grpSp>
        <p:nvGrpSpPr>
          <p:cNvPr id="8" name="Group 8"/>
          <p:cNvGrpSpPr/>
          <p:nvPr/>
        </p:nvGrpSpPr>
        <p:grpSpPr>
          <a:xfrm>
            <a:off x="2077124" y="1485899"/>
            <a:ext cx="14133750" cy="5715000"/>
            <a:chOff x="0" y="0"/>
            <a:chExt cx="3105914" cy="1411107"/>
          </a:xfrm>
        </p:grpSpPr>
        <p:sp>
          <p:nvSpPr>
            <p:cNvPr id="9" name="Freeform 9"/>
            <p:cNvSpPr/>
            <p:nvPr/>
          </p:nvSpPr>
          <p:spPr>
            <a:xfrm>
              <a:off x="0" y="0"/>
              <a:ext cx="3105914" cy="1411107"/>
            </a:xfrm>
            <a:custGeom>
              <a:avLst/>
              <a:gdLst/>
              <a:ahLst/>
              <a:cxnLst/>
              <a:rect l="l" t="t" r="r" b="b"/>
              <a:pathLst>
                <a:path w="3105914" h="1411107">
                  <a:moveTo>
                    <a:pt x="0" y="0"/>
                  </a:moveTo>
                  <a:lnTo>
                    <a:pt x="3105914" y="0"/>
                  </a:lnTo>
                  <a:lnTo>
                    <a:pt x="3105914" y="1411107"/>
                  </a:lnTo>
                  <a:lnTo>
                    <a:pt x="0" y="1411107"/>
                  </a:lnTo>
                  <a:close/>
                </a:path>
              </a:pathLst>
            </a:custGeom>
            <a:gradFill rotWithShape="1">
              <a:gsLst>
                <a:gs pos="0">
                  <a:srgbClr val="5DE0E6">
                    <a:alpha val="47000"/>
                  </a:srgbClr>
                </a:gs>
                <a:gs pos="100000">
                  <a:srgbClr val="004AAD">
                    <a:alpha val="47000"/>
                  </a:srgbClr>
                </a:gs>
              </a:gsLst>
              <a:lin ang="0"/>
            </a:gradFill>
          </p:spPr>
          <p:txBody>
            <a:bodyPr/>
            <a:lstStyle/>
            <a:p>
              <a:endParaRPr lang="ru-RU"/>
            </a:p>
          </p:txBody>
        </p:sp>
        <p:sp>
          <p:nvSpPr>
            <p:cNvPr id="10" name="TextBox 10"/>
            <p:cNvSpPr txBox="1"/>
            <p:nvPr/>
          </p:nvSpPr>
          <p:spPr>
            <a:xfrm>
              <a:off x="0" y="-28575"/>
              <a:ext cx="812800" cy="841375"/>
            </a:xfrm>
            <a:prstGeom prst="rect">
              <a:avLst/>
            </a:prstGeom>
          </p:spPr>
          <p:txBody>
            <a:bodyPr lIns="47351" tIns="47351" rIns="47351" bIns="47351" rtlCol="0" anchor="ctr"/>
            <a:lstStyle/>
            <a:p>
              <a:pPr algn="ctr">
                <a:lnSpc>
                  <a:spcPts val="2479"/>
                </a:lnSpc>
              </a:pPr>
              <a:endParaRPr/>
            </a:p>
          </p:txBody>
        </p:sp>
      </p:grpSp>
      <p:sp>
        <p:nvSpPr>
          <p:cNvPr id="12" name="TextBox 12"/>
          <p:cNvSpPr txBox="1"/>
          <p:nvPr/>
        </p:nvSpPr>
        <p:spPr>
          <a:xfrm>
            <a:off x="4661929" y="593423"/>
            <a:ext cx="8964141" cy="752090"/>
          </a:xfrm>
          <a:prstGeom prst="rect">
            <a:avLst/>
          </a:prstGeom>
        </p:spPr>
        <p:txBody>
          <a:bodyPr lIns="0" tIns="0" rIns="0" bIns="0" rtlCol="0" anchor="t">
            <a:spAutoFit/>
          </a:bodyPr>
          <a:lstStyle/>
          <a:p>
            <a:pPr marL="0" lvl="0" indent="0" algn="ctr">
              <a:lnSpc>
                <a:spcPts val="5753"/>
              </a:lnSpc>
              <a:spcBef>
                <a:spcPct val="0"/>
              </a:spcBef>
            </a:pPr>
            <a:r>
              <a:rPr lang="en-US" sz="5479" spc="65">
                <a:solidFill>
                  <a:srgbClr val="100F0D"/>
                </a:solidFill>
                <a:latin typeface="Montserrat Semi-Bold Bold"/>
              </a:rPr>
              <a:t>Детектор SuperFGD</a:t>
            </a:r>
          </a:p>
        </p:txBody>
      </p:sp>
      <p:sp>
        <p:nvSpPr>
          <p:cNvPr id="13" name="TextBox 13"/>
          <p:cNvSpPr txBox="1"/>
          <p:nvPr/>
        </p:nvSpPr>
        <p:spPr>
          <a:xfrm>
            <a:off x="1689117" y="7290817"/>
            <a:ext cx="7145319" cy="2932278"/>
          </a:xfrm>
          <a:prstGeom prst="rect">
            <a:avLst/>
          </a:prstGeom>
        </p:spPr>
        <p:txBody>
          <a:bodyPr wrap="square" lIns="0" tIns="0" rIns="0" bIns="0" rtlCol="0" anchor="t">
            <a:spAutoFit/>
          </a:bodyPr>
          <a:lstStyle/>
          <a:p>
            <a:pPr marL="0" lvl="0" indent="0" algn="ctr">
              <a:lnSpc>
                <a:spcPct val="150000"/>
              </a:lnSpc>
              <a:spcBef>
                <a:spcPct val="0"/>
              </a:spcBef>
            </a:pPr>
            <a:r>
              <a:rPr lang="ru-RU" sz="2599" dirty="0">
                <a:solidFill>
                  <a:srgbClr val="100F0D"/>
                </a:solidFill>
                <a:latin typeface="Montserrat"/>
              </a:rPr>
              <a:t>Слева: эффективность регистрации мюонов (если мюон родится в активном объёме, то мы его зарегистрируем) в зависимости от угла их вылета относительно нейтринного пучка</a:t>
            </a:r>
            <a:endParaRPr lang="en-US" sz="2599" dirty="0">
              <a:solidFill>
                <a:srgbClr val="100F0D"/>
              </a:solidFill>
              <a:latin typeface="Montserrat"/>
            </a:endParaRPr>
          </a:p>
        </p:txBody>
      </p:sp>
      <p:pic>
        <p:nvPicPr>
          <p:cNvPr id="17" name="Рисунок 16">
            <a:extLst>
              <a:ext uri="{FF2B5EF4-FFF2-40B4-BE49-F238E27FC236}">
                <a16:creationId xmlns:a16="http://schemas.microsoft.com/office/drawing/2014/main" id="{A86DF6C7-7272-62C8-7A58-710334B928D9}"/>
              </a:ext>
            </a:extLst>
          </p:cNvPr>
          <p:cNvPicPr>
            <a:picLocks noChangeAspect="1"/>
          </p:cNvPicPr>
          <p:nvPr/>
        </p:nvPicPr>
        <p:blipFill>
          <a:blip r:embed="rId2"/>
          <a:stretch>
            <a:fillRect/>
          </a:stretch>
        </p:blipFill>
        <p:spPr>
          <a:xfrm>
            <a:off x="2337422" y="1888916"/>
            <a:ext cx="6374157" cy="4908967"/>
          </a:xfrm>
          <a:prstGeom prst="rect">
            <a:avLst/>
          </a:prstGeom>
        </p:spPr>
      </p:pic>
      <p:sp>
        <p:nvSpPr>
          <p:cNvPr id="14" name="TextBox 13">
            <a:extLst>
              <a:ext uri="{FF2B5EF4-FFF2-40B4-BE49-F238E27FC236}">
                <a16:creationId xmlns:a16="http://schemas.microsoft.com/office/drawing/2014/main" id="{175789A3-9991-95AB-E5BF-B36F602C7E9B}"/>
              </a:ext>
            </a:extLst>
          </p:cNvPr>
          <p:cNvSpPr txBox="1"/>
          <p:nvPr/>
        </p:nvSpPr>
        <p:spPr>
          <a:xfrm>
            <a:off x="9143999" y="7290817"/>
            <a:ext cx="7145319" cy="1132361"/>
          </a:xfrm>
          <a:prstGeom prst="rect">
            <a:avLst/>
          </a:prstGeom>
        </p:spPr>
        <p:txBody>
          <a:bodyPr wrap="square" lIns="0" tIns="0" rIns="0" bIns="0" rtlCol="0" anchor="t">
            <a:spAutoFit/>
          </a:bodyPr>
          <a:lstStyle/>
          <a:p>
            <a:pPr marL="0" lvl="0" indent="0" algn="ctr">
              <a:lnSpc>
                <a:spcPct val="150000"/>
              </a:lnSpc>
              <a:spcBef>
                <a:spcPct val="0"/>
              </a:spcBef>
            </a:pPr>
            <a:r>
              <a:rPr lang="ru-RU" sz="2599" dirty="0">
                <a:solidFill>
                  <a:srgbClr val="100F0D"/>
                </a:solidFill>
                <a:latin typeface="Montserrat"/>
              </a:rPr>
              <a:t>Справа: порог регистрации протонов в детекторе ND280 до и после апгрейда</a:t>
            </a:r>
            <a:endParaRPr lang="en-US" sz="2599" dirty="0">
              <a:solidFill>
                <a:srgbClr val="100F0D"/>
              </a:solidFill>
              <a:latin typeface="Montserrat"/>
            </a:endParaRPr>
          </a:p>
        </p:txBody>
      </p:sp>
      <p:pic>
        <p:nvPicPr>
          <p:cNvPr id="18" name="Рисунок 17">
            <a:extLst>
              <a:ext uri="{FF2B5EF4-FFF2-40B4-BE49-F238E27FC236}">
                <a16:creationId xmlns:a16="http://schemas.microsoft.com/office/drawing/2014/main" id="{EA5FC74A-166C-DE58-FE3C-42DE2CFD35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71266" y="1891817"/>
            <a:ext cx="6979920" cy="4907280"/>
          </a:xfrm>
          <a:prstGeom prst="rect">
            <a:avLst/>
          </a:prstGeom>
        </p:spPr>
      </p:pic>
    </p:spTree>
    <p:extLst>
      <p:ext uri="{BB962C8B-B14F-4D97-AF65-F5344CB8AC3E}">
        <p14:creationId xmlns:p14="http://schemas.microsoft.com/office/powerpoint/2010/main" val="33776038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CF7"/>
        </a:solidFill>
        <a:effectLst/>
      </p:bgPr>
    </p:bg>
    <p:spTree>
      <p:nvGrpSpPr>
        <p:cNvPr id="1" name=""/>
        <p:cNvGrpSpPr/>
        <p:nvPr/>
      </p:nvGrpSpPr>
      <p:grpSpPr>
        <a:xfrm>
          <a:off x="0" y="0"/>
          <a:ext cx="0" cy="0"/>
          <a:chOff x="0" y="0"/>
          <a:chExt cx="0" cy="0"/>
        </a:xfrm>
      </p:grpSpPr>
      <p:grpSp>
        <p:nvGrpSpPr>
          <p:cNvPr id="2" name="Group 2"/>
          <p:cNvGrpSpPr/>
          <p:nvPr/>
        </p:nvGrpSpPr>
        <p:grpSpPr>
          <a:xfrm>
            <a:off x="-820535" y="8267595"/>
            <a:ext cx="2482203" cy="2482203"/>
            <a:chOff x="0" y="0"/>
            <a:chExt cx="6350000" cy="6350000"/>
          </a:xfrm>
        </p:grpSpPr>
        <p:sp>
          <p:nvSpPr>
            <p:cNvPr id="3" name="Freeform 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D3447"/>
            </a:solidFill>
          </p:spPr>
          <p:txBody>
            <a:bodyPr/>
            <a:lstStyle/>
            <a:p>
              <a:endParaRPr lang="ru-RU"/>
            </a:p>
          </p:txBody>
        </p:sp>
      </p:grpSp>
      <p:grpSp>
        <p:nvGrpSpPr>
          <p:cNvPr id="4" name="Group 4"/>
          <p:cNvGrpSpPr/>
          <p:nvPr/>
        </p:nvGrpSpPr>
        <p:grpSpPr>
          <a:xfrm>
            <a:off x="-2572427" y="-2147710"/>
            <a:ext cx="4071759" cy="4071759"/>
            <a:chOff x="0" y="0"/>
            <a:chExt cx="6350000" cy="6350000"/>
          </a:xfrm>
        </p:grpSpPr>
        <p:sp>
          <p:nvSpPr>
            <p:cNvPr id="5" name="Freeform 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D230"/>
            </a:solidFill>
          </p:spPr>
          <p:txBody>
            <a:bodyPr/>
            <a:lstStyle/>
            <a:p>
              <a:endParaRPr lang="ru-RU"/>
            </a:p>
          </p:txBody>
        </p:sp>
      </p:grpSp>
      <p:grpSp>
        <p:nvGrpSpPr>
          <p:cNvPr id="8" name="Group 8"/>
          <p:cNvGrpSpPr/>
          <p:nvPr/>
        </p:nvGrpSpPr>
        <p:grpSpPr>
          <a:xfrm>
            <a:off x="16884198" y="8267595"/>
            <a:ext cx="750204" cy="750204"/>
            <a:chOff x="0" y="0"/>
            <a:chExt cx="6350000" cy="6350000"/>
          </a:xfrm>
        </p:grpSpPr>
        <p:sp>
          <p:nvSpPr>
            <p:cNvPr id="9" name="Freeform 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D230"/>
            </a:solidFill>
          </p:spPr>
          <p:txBody>
            <a:bodyPr/>
            <a:lstStyle/>
            <a:p>
              <a:endParaRPr lang="ru-RU"/>
            </a:p>
          </p:txBody>
        </p:sp>
      </p:grpSp>
      <p:grpSp>
        <p:nvGrpSpPr>
          <p:cNvPr id="10" name="Group 10"/>
          <p:cNvGrpSpPr/>
          <p:nvPr/>
        </p:nvGrpSpPr>
        <p:grpSpPr>
          <a:xfrm>
            <a:off x="3034305" y="6896100"/>
            <a:ext cx="12628292" cy="3333751"/>
            <a:chOff x="0" y="0"/>
            <a:chExt cx="3920794" cy="1181943"/>
          </a:xfrm>
        </p:grpSpPr>
        <p:sp>
          <p:nvSpPr>
            <p:cNvPr id="11" name="Freeform 11"/>
            <p:cNvSpPr/>
            <p:nvPr/>
          </p:nvSpPr>
          <p:spPr>
            <a:xfrm>
              <a:off x="0" y="0"/>
              <a:ext cx="3920794" cy="1181943"/>
            </a:xfrm>
            <a:custGeom>
              <a:avLst/>
              <a:gdLst/>
              <a:ahLst/>
              <a:cxnLst/>
              <a:rect l="l" t="t" r="r" b="b"/>
              <a:pathLst>
                <a:path w="3920794" h="1181943">
                  <a:moveTo>
                    <a:pt x="0" y="0"/>
                  </a:moveTo>
                  <a:lnTo>
                    <a:pt x="3920794" y="0"/>
                  </a:lnTo>
                  <a:lnTo>
                    <a:pt x="3920794" y="1181943"/>
                  </a:lnTo>
                  <a:lnTo>
                    <a:pt x="0" y="1181943"/>
                  </a:lnTo>
                  <a:close/>
                </a:path>
              </a:pathLst>
            </a:custGeom>
            <a:gradFill rotWithShape="1">
              <a:gsLst>
                <a:gs pos="0">
                  <a:srgbClr val="FFDE59">
                    <a:alpha val="47000"/>
                  </a:srgbClr>
                </a:gs>
                <a:gs pos="100000">
                  <a:srgbClr val="FF914D">
                    <a:alpha val="47000"/>
                  </a:srgbClr>
                </a:gs>
              </a:gsLst>
              <a:lin ang="0"/>
            </a:gradFill>
          </p:spPr>
          <p:txBody>
            <a:bodyPr/>
            <a:lstStyle/>
            <a:p>
              <a:endParaRPr lang="ru-RU"/>
            </a:p>
          </p:txBody>
        </p:sp>
        <p:sp>
          <p:nvSpPr>
            <p:cNvPr id="12" name="TextBox 12"/>
            <p:cNvSpPr txBox="1"/>
            <p:nvPr/>
          </p:nvSpPr>
          <p:spPr>
            <a:xfrm>
              <a:off x="0" y="-28575"/>
              <a:ext cx="812800" cy="841375"/>
            </a:xfrm>
            <a:prstGeom prst="rect">
              <a:avLst/>
            </a:prstGeom>
          </p:spPr>
          <p:txBody>
            <a:bodyPr lIns="47351" tIns="47351" rIns="47351" bIns="47351" rtlCol="0" anchor="ctr"/>
            <a:lstStyle/>
            <a:p>
              <a:pPr algn="ctr">
                <a:lnSpc>
                  <a:spcPts val="2479"/>
                </a:lnSpc>
              </a:pPr>
              <a:endParaRPr/>
            </a:p>
          </p:txBody>
        </p:sp>
      </p:grpSp>
      <p:sp>
        <p:nvSpPr>
          <p:cNvPr id="14" name="TextBox 14"/>
          <p:cNvSpPr txBox="1"/>
          <p:nvPr/>
        </p:nvSpPr>
        <p:spPr>
          <a:xfrm>
            <a:off x="6477000" y="743809"/>
            <a:ext cx="7484582" cy="874009"/>
          </a:xfrm>
          <a:prstGeom prst="rect">
            <a:avLst/>
          </a:prstGeom>
        </p:spPr>
        <p:txBody>
          <a:bodyPr wrap="square" lIns="0" tIns="0" rIns="0" bIns="0" rtlCol="0" anchor="t">
            <a:spAutoFit/>
          </a:bodyPr>
          <a:lstStyle/>
          <a:p>
            <a:pPr marL="0" lvl="0" indent="0" algn="l">
              <a:lnSpc>
                <a:spcPts val="6698"/>
              </a:lnSpc>
              <a:spcBef>
                <a:spcPct val="0"/>
              </a:spcBef>
            </a:pPr>
            <a:r>
              <a:rPr lang="en-US" sz="6379" spc="76" dirty="0">
                <a:solidFill>
                  <a:srgbClr val="100F0D"/>
                </a:solidFill>
                <a:latin typeface="Montserrat Semi-Bold Bold"/>
              </a:rPr>
              <a:t> ЭКСПЕРИМЕНТ</a:t>
            </a:r>
          </a:p>
        </p:txBody>
      </p:sp>
      <p:sp>
        <p:nvSpPr>
          <p:cNvPr id="15" name="TextBox 15"/>
          <p:cNvSpPr txBox="1"/>
          <p:nvPr/>
        </p:nvSpPr>
        <p:spPr>
          <a:xfrm>
            <a:off x="790367" y="2228278"/>
            <a:ext cx="8107926" cy="4434868"/>
          </a:xfrm>
          <a:prstGeom prst="rect">
            <a:avLst/>
          </a:prstGeom>
        </p:spPr>
        <p:txBody>
          <a:bodyPr wrap="square" lIns="0" tIns="0" rIns="0" bIns="0" rtlCol="0" anchor="t">
            <a:spAutoFit/>
          </a:bodyPr>
          <a:lstStyle/>
          <a:p>
            <a:pPr>
              <a:lnSpc>
                <a:spcPct val="150000"/>
              </a:lnSpc>
              <a:spcBef>
                <a:spcPts val="130"/>
              </a:spcBef>
              <a:spcAft>
                <a:spcPts val="150"/>
              </a:spcAft>
            </a:pPr>
            <a:r>
              <a:rPr lang="ru-RU" sz="2400" dirty="0">
                <a:solidFill>
                  <a:srgbClr val="100F0D"/>
                </a:solidFill>
                <a:latin typeface="Montserrat"/>
              </a:rPr>
              <a:t>- </a:t>
            </a:r>
            <a:r>
              <a:rPr lang="en-US" sz="2400" dirty="0" err="1">
                <a:solidFill>
                  <a:srgbClr val="100F0D"/>
                </a:solidFill>
                <a:latin typeface="Montserrat"/>
              </a:rPr>
              <a:t>Это</a:t>
            </a:r>
            <a:r>
              <a:rPr lang="en-US" sz="2400" dirty="0">
                <a:solidFill>
                  <a:srgbClr val="100F0D"/>
                </a:solidFill>
                <a:latin typeface="Montserrat"/>
              </a:rPr>
              <a:t> </a:t>
            </a:r>
            <a:r>
              <a:rPr lang="en-US" sz="2400" dirty="0" err="1">
                <a:solidFill>
                  <a:srgbClr val="100F0D"/>
                </a:solidFill>
                <a:latin typeface="Montserrat"/>
              </a:rPr>
              <a:t>нейтринный</a:t>
            </a:r>
            <a:r>
              <a:rPr lang="en-US" sz="2400" dirty="0">
                <a:solidFill>
                  <a:srgbClr val="100F0D"/>
                </a:solidFill>
                <a:latin typeface="Montserrat"/>
              </a:rPr>
              <a:t> </a:t>
            </a:r>
            <a:r>
              <a:rPr lang="en-US" sz="2400" dirty="0" err="1">
                <a:solidFill>
                  <a:srgbClr val="100F0D"/>
                </a:solidFill>
                <a:latin typeface="Montserrat"/>
              </a:rPr>
              <a:t>ускорительный</a:t>
            </a:r>
            <a:r>
              <a:rPr lang="ru-RU" sz="2400" dirty="0">
                <a:solidFill>
                  <a:srgbClr val="100F0D"/>
                </a:solidFill>
                <a:latin typeface="Montserrat"/>
              </a:rPr>
              <a:t> </a:t>
            </a:r>
            <a:r>
              <a:rPr lang="en-US" sz="2400" dirty="0" err="1">
                <a:solidFill>
                  <a:srgbClr val="100F0D"/>
                </a:solidFill>
                <a:latin typeface="Montserrat"/>
              </a:rPr>
              <a:t>эксперимент</a:t>
            </a:r>
            <a:r>
              <a:rPr lang="ru-RU" sz="2400" dirty="0">
                <a:solidFill>
                  <a:srgbClr val="100F0D"/>
                </a:solidFill>
                <a:latin typeface="Montserrat"/>
              </a:rPr>
              <a:t> </a:t>
            </a:r>
            <a:r>
              <a:rPr lang="en-US" sz="2400" dirty="0">
                <a:solidFill>
                  <a:srgbClr val="100F0D"/>
                </a:solidFill>
                <a:latin typeface="Montserrat"/>
              </a:rPr>
              <a:t>с </a:t>
            </a:r>
            <a:r>
              <a:rPr lang="en-US" sz="2400" dirty="0" err="1">
                <a:solidFill>
                  <a:srgbClr val="100F0D"/>
                </a:solidFill>
                <a:latin typeface="Montserrat"/>
              </a:rPr>
              <a:t>длинной</a:t>
            </a:r>
            <a:r>
              <a:rPr lang="en-US" sz="2400" dirty="0">
                <a:solidFill>
                  <a:srgbClr val="100F0D"/>
                </a:solidFill>
                <a:latin typeface="Montserrat"/>
              </a:rPr>
              <a:t> </a:t>
            </a:r>
            <a:r>
              <a:rPr lang="en-US" sz="2400" dirty="0" err="1">
                <a:solidFill>
                  <a:srgbClr val="100F0D"/>
                </a:solidFill>
                <a:latin typeface="Montserrat"/>
              </a:rPr>
              <a:t>базой</a:t>
            </a:r>
            <a:r>
              <a:rPr lang="en-US" sz="2400" dirty="0">
                <a:solidFill>
                  <a:srgbClr val="100F0D"/>
                </a:solidFill>
                <a:latin typeface="Montserrat"/>
              </a:rPr>
              <a:t>. </a:t>
            </a:r>
            <a:br>
              <a:rPr lang="ru-RU" sz="2400" dirty="0">
                <a:solidFill>
                  <a:srgbClr val="100F0D"/>
                </a:solidFill>
                <a:latin typeface="Montserrat"/>
              </a:rPr>
            </a:br>
            <a:r>
              <a:rPr lang="en-US" sz="2400" dirty="0" err="1">
                <a:solidFill>
                  <a:srgbClr val="100F0D"/>
                </a:solidFill>
                <a:latin typeface="Montserrat"/>
              </a:rPr>
              <a:t>Основны</a:t>
            </a:r>
            <a:r>
              <a:rPr lang="ru-RU" sz="2400" dirty="0">
                <a:solidFill>
                  <a:srgbClr val="100F0D"/>
                </a:solidFill>
                <a:latin typeface="Montserrat"/>
              </a:rPr>
              <a:t>е </a:t>
            </a:r>
            <a:r>
              <a:rPr lang="en-US" sz="2400" dirty="0" err="1">
                <a:solidFill>
                  <a:srgbClr val="100F0D"/>
                </a:solidFill>
                <a:latin typeface="Montserrat"/>
              </a:rPr>
              <a:t>элемент</a:t>
            </a:r>
            <a:r>
              <a:rPr lang="ru-RU" sz="2400" dirty="0">
                <a:solidFill>
                  <a:srgbClr val="100F0D"/>
                </a:solidFill>
                <a:latin typeface="Montserrat"/>
              </a:rPr>
              <a:t>ы</a:t>
            </a:r>
            <a:r>
              <a:rPr lang="en-US" sz="2400" dirty="0">
                <a:solidFill>
                  <a:srgbClr val="100F0D"/>
                </a:solidFill>
                <a:latin typeface="Montserrat"/>
              </a:rPr>
              <a:t> </a:t>
            </a:r>
            <a:r>
              <a:rPr lang="en-US" sz="2400" dirty="0" err="1">
                <a:solidFill>
                  <a:srgbClr val="100F0D"/>
                </a:solidFill>
                <a:latin typeface="Montserrat"/>
              </a:rPr>
              <a:t>эксперимента</a:t>
            </a:r>
            <a:r>
              <a:rPr lang="ru-RU" sz="2400" dirty="0">
                <a:solidFill>
                  <a:srgbClr val="100F0D"/>
                </a:solidFill>
                <a:latin typeface="Montserrat"/>
              </a:rPr>
              <a:t>: </a:t>
            </a:r>
          </a:p>
          <a:p>
            <a:pPr marL="342900" indent="-342900">
              <a:lnSpc>
                <a:spcPct val="150000"/>
              </a:lnSpc>
              <a:spcBef>
                <a:spcPts val="130"/>
              </a:spcBef>
              <a:spcAft>
                <a:spcPts val="150"/>
              </a:spcAft>
              <a:buFont typeface="Arial" panose="020B0604020202020204" pitchFamily="34" charset="0"/>
              <a:buChar char="•"/>
            </a:pPr>
            <a:r>
              <a:rPr lang="ru-RU" sz="2400" dirty="0">
                <a:solidFill>
                  <a:srgbClr val="100F0D"/>
                </a:solidFill>
                <a:latin typeface="Montserrat"/>
              </a:rPr>
              <a:t>У</a:t>
            </a:r>
            <a:r>
              <a:rPr lang="en-US" sz="2400" dirty="0" err="1">
                <a:solidFill>
                  <a:srgbClr val="100F0D"/>
                </a:solidFill>
                <a:latin typeface="Montserrat"/>
              </a:rPr>
              <a:t>скорительный</a:t>
            </a:r>
            <a:r>
              <a:rPr lang="en-US" sz="2400" dirty="0">
                <a:solidFill>
                  <a:srgbClr val="100F0D"/>
                </a:solidFill>
                <a:latin typeface="Montserrat"/>
              </a:rPr>
              <a:t> </a:t>
            </a:r>
            <a:r>
              <a:rPr lang="en-US" sz="2400" dirty="0" err="1">
                <a:solidFill>
                  <a:srgbClr val="100F0D"/>
                </a:solidFill>
                <a:latin typeface="Montserrat"/>
              </a:rPr>
              <a:t>комплекс</a:t>
            </a:r>
            <a:r>
              <a:rPr lang="en-US" sz="2400" dirty="0">
                <a:solidFill>
                  <a:srgbClr val="100F0D"/>
                </a:solidFill>
                <a:latin typeface="Montserrat"/>
              </a:rPr>
              <a:t> J-PARC</a:t>
            </a:r>
            <a:endParaRPr lang="ru-RU" sz="2400" dirty="0">
              <a:solidFill>
                <a:srgbClr val="100F0D"/>
              </a:solidFill>
              <a:latin typeface="Montserrat"/>
            </a:endParaRPr>
          </a:p>
          <a:p>
            <a:pPr marL="342900" indent="-342900">
              <a:lnSpc>
                <a:spcPct val="150000"/>
              </a:lnSpc>
              <a:spcBef>
                <a:spcPts val="130"/>
              </a:spcBef>
              <a:spcAft>
                <a:spcPts val="150"/>
              </a:spcAft>
              <a:buFont typeface="Arial" panose="020B0604020202020204" pitchFamily="34" charset="0"/>
              <a:buChar char="•"/>
            </a:pPr>
            <a:r>
              <a:rPr lang="en-US" sz="2400" dirty="0">
                <a:solidFill>
                  <a:srgbClr val="100F0D"/>
                </a:solidFill>
                <a:latin typeface="Montserrat"/>
              </a:rPr>
              <a:t> </a:t>
            </a:r>
            <a:r>
              <a:rPr lang="ru-RU" sz="2400" dirty="0">
                <a:solidFill>
                  <a:srgbClr val="100F0D"/>
                </a:solidFill>
                <a:latin typeface="Montserrat"/>
              </a:rPr>
              <a:t>Комплекс </a:t>
            </a:r>
            <a:r>
              <a:rPr lang="en-US" sz="2400" dirty="0" err="1">
                <a:solidFill>
                  <a:srgbClr val="100F0D"/>
                </a:solidFill>
                <a:latin typeface="Montserrat"/>
              </a:rPr>
              <a:t>ближних</a:t>
            </a:r>
            <a:r>
              <a:rPr lang="en-US" sz="2400" dirty="0">
                <a:solidFill>
                  <a:srgbClr val="100F0D"/>
                </a:solidFill>
                <a:latin typeface="Montserrat"/>
              </a:rPr>
              <a:t> </a:t>
            </a:r>
            <a:r>
              <a:rPr lang="en-US" sz="2400" dirty="0" err="1">
                <a:solidFill>
                  <a:srgbClr val="100F0D"/>
                </a:solidFill>
                <a:latin typeface="Montserrat"/>
              </a:rPr>
              <a:t>нейтринных</a:t>
            </a:r>
            <a:r>
              <a:rPr lang="en-US" sz="2400" dirty="0">
                <a:solidFill>
                  <a:srgbClr val="100F0D"/>
                </a:solidFill>
                <a:latin typeface="Montserrat"/>
              </a:rPr>
              <a:t> </a:t>
            </a:r>
            <a:r>
              <a:rPr lang="en-US" sz="2400" dirty="0" err="1">
                <a:solidFill>
                  <a:srgbClr val="100F0D"/>
                </a:solidFill>
                <a:latin typeface="Montserrat"/>
              </a:rPr>
              <a:t>детекторов</a:t>
            </a:r>
            <a:r>
              <a:rPr lang="en-US" sz="2400" dirty="0">
                <a:solidFill>
                  <a:srgbClr val="100F0D"/>
                </a:solidFill>
                <a:latin typeface="Montserrat"/>
              </a:rPr>
              <a:t> ND-280</a:t>
            </a:r>
            <a:endParaRPr lang="ru-RU" sz="2400" dirty="0">
              <a:solidFill>
                <a:srgbClr val="100F0D"/>
              </a:solidFill>
              <a:latin typeface="Montserrat"/>
            </a:endParaRPr>
          </a:p>
          <a:p>
            <a:pPr marL="342900" indent="-342900">
              <a:lnSpc>
                <a:spcPct val="150000"/>
              </a:lnSpc>
              <a:spcBef>
                <a:spcPts val="130"/>
              </a:spcBef>
              <a:spcAft>
                <a:spcPts val="150"/>
              </a:spcAft>
              <a:buFont typeface="Arial" panose="020B0604020202020204" pitchFamily="34" charset="0"/>
              <a:buChar char="•"/>
            </a:pPr>
            <a:r>
              <a:rPr lang="ru-RU" sz="2400" dirty="0">
                <a:solidFill>
                  <a:srgbClr val="100F0D"/>
                </a:solidFill>
                <a:latin typeface="Montserrat"/>
              </a:rPr>
              <a:t>Д</a:t>
            </a:r>
            <a:r>
              <a:rPr lang="en-US" sz="2400" dirty="0" err="1">
                <a:solidFill>
                  <a:srgbClr val="100F0D"/>
                </a:solidFill>
                <a:latin typeface="Montserrat"/>
              </a:rPr>
              <a:t>альний</a:t>
            </a:r>
            <a:r>
              <a:rPr lang="en-US" sz="2400" dirty="0">
                <a:solidFill>
                  <a:srgbClr val="100F0D"/>
                </a:solidFill>
                <a:latin typeface="Montserrat"/>
              </a:rPr>
              <a:t> </a:t>
            </a:r>
            <a:r>
              <a:rPr lang="en-US" sz="2400" dirty="0" err="1">
                <a:solidFill>
                  <a:srgbClr val="100F0D"/>
                </a:solidFill>
                <a:latin typeface="Montserrat"/>
              </a:rPr>
              <a:t>детектор</a:t>
            </a:r>
            <a:r>
              <a:rPr lang="en-US" sz="2400" dirty="0">
                <a:solidFill>
                  <a:srgbClr val="100F0D"/>
                </a:solidFill>
                <a:latin typeface="Montserrat"/>
              </a:rPr>
              <a:t> </a:t>
            </a:r>
            <a:r>
              <a:rPr lang="en-US" sz="2400" dirty="0" err="1">
                <a:solidFill>
                  <a:srgbClr val="100F0D"/>
                </a:solidFill>
                <a:latin typeface="Montserrat"/>
              </a:rPr>
              <a:t>Супер-Камиоканде</a:t>
            </a:r>
            <a:endParaRPr lang="en-US" sz="2400" dirty="0">
              <a:solidFill>
                <a:srgbClr val="100F0D"/>
              </a:solidFill>
              <a:latin typeface="Montserrat"/>
            </a:endParaRPr>
          </a:p>
          <a:p>
            <a:pPr marL="0" lvl="0" indent="0">
              <a:lnSpc>
                <a:spcPts val="3499"/>
              </a:lnSpc>
              <a:spcBef>
                <a:spcPct val="0"/>
              </a:spcBef>
            </a:pPr>
            <a:endParaRPr lang="en-US" sz="2499" dirty="0">
              <a:solidFill>
                <a:srgbClr val="100F0D"/>
              </a:solidFill>
              <a:latin typeface="Montserrat"/>
            </a:endParaRPr>
          </a:p>
        </p:txBody>
      </p:sp>
      <p:pic>
        <p:nvPicPr>
          <p:cNvPr id="19" name="Рисунок 18">
            <a:extLst>
              <a:ext uri="{FF2B5EF4-FFF2-40B4-BE49-F238E27FC236}">
                <a16:creationId xmlns:a16="http://schemas.microsoft.com/office/drawing/2014/main" id="{EB61D2EE-EA0C-A966-EB7B-594C32947E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670526" y="133349"/>
            <a:ext cx="3581400" cy="1790700"/>
          </a:xfrm>
          <a:prstGeom prst="rect">
            <a:avLst/>
          </a:prstGeom>
        </p:spPr>
      </p:pic>
      <p:pic>
        <p:nvPicPr>
          <p:cNvPr id="7" name="object 6">
            <a:extLst>
              <a:ext uri="{FF2B5EF4-FFF2-40B4-BE49-F238E27FC236}">
                <a16:creationId xmlns:a16="http://schemas.microsoft.com/office/drawing/2014/main" id="{59E3016F-5345-1B3A-0FD6-33A56F4CBE3B}"/>
              </a:ext>
            </a:extLst>
          </p:cNvPr>
          <p:cNvPicPr/>
          <p:nvPr/>
        </p:nvPicPr>
        <p:blipFill>
          <a:blip r:embed="rId3" cstate="print"/>
          <a:stretch>
            <a:fillRect/>
          </a:stretch>
        </p:blipFill>
        <p:spPr>
          <a:xfrm>
            <a:off x="3268767" y="7059012"/>
            <a:ext cx="12161979" cy="3037488"/>
          </a:xfrm>
          <a:prstGeom prst="rect">
            <a:avLst/>
          </a:prstGeom>
        </p:spPr>
      </p:pic>
      <p:sp>
        <p:nvSpPr>
          <p:cNvPr id="6" name="TextBox 5">
            <a:extLst>
              <a:ext uri="{FF2B5EF4-FFF2-40B4-BE49-F238E27FC236}">
                <a16:creationId xmlns:a16="http://schemas.microsoft.com/office/drawing/2014/main" id="{26E0C6C5-3039-AB65-0587-67EE27B1E816}"/>
              </a:ext>
            </a:extLst>
          </p:cNvPr>
          <p:cNvSpPr txBox="1"/>
          <p:nvPr/>
        </p:nvSpPr>
        <p:spPr>
          <a:xfrm>
            <a:off x="16574537" y="9753541"/>
            <a:ext cx="1412566" cy="400110"/>
          </a:xfrm>
          <a:prstGeom prst="rect">
            <a:avLst/>
          </a:prstGeom>
          <a:noFill/>
        </p:spPr>
        <p:txBody>
          <a:bodyPr wrap="none" rtlCol="0">
            <a:spAutoFit/>
          </a:bodyPr>
          <a:lstStyle/>
          <a:p>
            <a:r>
              <a:rPr lang="ru-RU" sz="2000" b="1" dirty="0">
                <a:latin typeface="Montserrat Semi-Bold" panose="020B0604020202020204" charset="-52"/>
              </a:rPr>
              <a:t>3 СЛАЙД</a:t>
            </a:r>
          </a:p>
        </p:txBody>
      </p:sp>
      <p:sp>
        <p:nvSpPr>
          <p:cNvPr id="16" name="TextBox 15">
            <a:extLst>
              <a:ext uri="{FF2B5EF4-FFF2-40B4-BE49-F238E27FC236}">
                <a16:creationId xmlns:a16="http://schemas.microsoft.com/office/drawing/2014/main" id="{D07C79FC-CD8E-DD8B-AD64-0D7B1FC5263C}"/>
              </a:ext>
            </a:extLst>
          </p:cNvPr>
          <p:cNvSpPr txBox="1"/>
          <p:nvPr/>
        </p:nvSpPr>
        <p:spPr>
          <a:xfrm>
            <a:off x="9645130" y="3168095"/>
            <a:ext cx="7852503" cy="1999650"/>
          </a:xfrm>
          <a:prstGeom prst="rect">
            <a:avLst/>
          </a:prstGeom>
          <a:ln>
            <a:solidFill>
              <a:schemeClr val="tx1"/>
            </a:solidFill>
          </a:ln>
        </p:spPr>
        <p:txBody>
          <a:bodyPr wrap="square" lIns="0" tIns="0" rIns="0" bIns="0" rtlCol="0" anchor="t">
            <a:spAutoFit/>
          </a:bodyPr>
          <a:lstStyle/>
          <a:p>
            <a:pPr>
              <a:lnSpc>
                <a:spcPct val="150000"/>
              </a:lnSpc>
              <a:spcBef>
                <a:spcPts val="130"/>
              </a:spcBef>
              <a:spcAft>
                <a:spcPts val="150"/>
              </a:spcAft>
            </a:pPr>
            <a:r>
              <a:rPr lang="ru-RU" sz="2400" dirty="0">
                <a:solidFill>
                  <a:srgbClr val="100F0D"/>
                </a:solidFill>
                <a:latin typeface="Montserrat"/>
              </a:rPr>
              <a:t> Основные задачи эксперимента:</a:t>
            </a:r>
          </a:p>
          <a:p>
            <a:pPr marL="457200" indent="-457200">
              <a:lnSpc>
                <a:spcPct val="200000"/>
              </a:lnSpc>
              <a:spcBef>
                <a:spcPts val="130"/>
              </a:spcBef>
              <a:spcAft>
                <a:spcPts val="150"/>
              </a:spcAft>
              <a:buFont typeface="Arial" panose="020B0604020202020204" pitchFamily="34" charset="0"/>
              <a:buChar char="•"/>
            </a:pPr>
            <a:r>
              <a:rPr lang="ru-RU" sz="2400" dirty="0">
                <a:solidFill>
                  <a:srgbClr val="100F0D"/>
                </a:solidFill>
                <a:latin typeface="Montserrat"/>
              </a:rPr>
              <a:t>Изучение нейтринных осцилляций</a:t>
            </a:r>
            <a:endParaRPr lang="ru-RU" sz="2400" dirty="0">
              <a:solidFill>
                <a:srgbClr val="100F0D"/>
              </a:solidFill>
              <a:latin typeface="Montserrat" panose="00000500000000000000" pitchFamily="2" charset="-52"/>
            </a:endParaRPr>
          </a:p>
          <a:p>
            <a:pPr marL="457200" indent="-457200">
              <a:lnSpc>
                <a:spcPct val="200000"/>
              </a:lnSpc>
              <a:spcBef>
                <a:spcPts val="130"/>
              </a:spcBef>
              <a:spcAft>
                <a:spcPts val="150"/>
              </a:spcAft>
              <a:buFont typeface="Arial" panose="020B0604020202020204" pitchFamily="34" charset="0"/>
              <a:buChar char="•"/>
            </a:pPr>
            <a:r>
              <a:rPr lang="ru-RU" sz="2400" dirty="0">
                <a:solidFill>
                  <a:srgbClr val="100F0D"/>
                </a:solidFill>
                <a:latin typeface="Montserrat"/>
              </a:rPr>
              <a:t>Поиск СР-нарушения в лептонном секторе</a:t>
            </a:r>
          </a:p>
        </p:txBody>
      </p:sp>
      <p:pic>
        <p:nvPicPr>
          <p:cNvPr id="17" name="Рисунок 16">
            <a:extLst>
              <a:ext uri="{FF2B5EF4-FFF2-40B4-BE49-F238E27FC236}">
                <a16:creationId xmlns:a16="http://schemas.microsoft.com/office/drawing/2014/main" id="{8C9EB421-7744-1F6A-0BC7-67DF8B6E1700}"/>
              </a:ext>
            </a:extLst>
          </p:cNvPr>
          <p:cNvPicPr>
            <a:picLocks noChangeAspect="1"/>
          </p:cNvPicPr>
          <p:nvPr/>
        </p:nvPicPr>
        <p:blipFill>
          <a:blip r:embed="rId4"/>
          <a:stretch>
            <a:fillRect/>
          </a:stretch>
        </p:blipFill>
        <p:spPr>
          <a:xfrm>
            <a:off x="686355" y="1628308"/>
            <a:ext cx="8437869" cy="5080867"/>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51657" y="8067526"/>
            <a:ext cx="3171130" cy="3171130"/>
            <a:chOff x="0" y="0"/>
            <a:chExt cx="6350000" cy="6350000"/>
          </a:xfrm>
        </p:grpSpPr>
        <p:sp>
          <p:nvSpPr>
            <p:cNvPr id="3" name="Freeform 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D3447"/>
            </a:solidFill>
          </p:spPr>
          <p:txBody>
            <a:bodyPr/>
            <a:lstStyle/>
            <a:p>
              <a:endParaRPr lang="ru-RU"/>
            </a:p>
          </p:txBody>
        </p:sp>
      </p:grpSp>
      <p:grpSp>
        <p:nvGrpSpPr>
          <p:cNvPr id="4" name="Group 4"/>
          <p:cNvGrpSpPr/>
          <p:nvPr/>
        </p:nvGrpSpPr>
        <p:grpSpPr>
          <a:xfrm>
            <a:off x="3943628" y="-27039"/>
            <a:ext cx="1974804" cy="1862736"/>
            <a:chOff x="0" y="0"/>
            <a:chExt cx="6350000" cy="6350000"/>
          </a:xfrm>
        </p:grpSpPr>
        <p:sp>
          <p:nvSpPr>
            <p:cNvPr id="5" name="Freeform 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D230"/>
            </a:solidFill>
          </p:spPr>
          <p:txBody>
            <a:bodyPr/>
            <a:lstStyle/>
            <a:p>
              <a:endParaRPr lang="ru-RU"/>
            </a:p>
          </p:txBody>
        </p:sp>
      </p:grpSp>
      <p:grpSp>
        <p:nvGrpSpPr>
          <p:cNvPr id="6" name="Group 6"/>
          <p:cNvGrpSpPr/>
          <p:nvPr/>
        </p:nvGrpSpPr>
        <p:grpSpPr>
          <a:xfrm>
            <a:off x="17237668" y="6915026"/>
            <a:ext cx="2100664" cy="2100664"/>
            <a:chOff x="0" y="0"/>
            <a:chExt cx="6350000" cy="6350000"/>
          </a:xfrm>
        </p:grpSpPr>
        <p:sp>
          <p:nvSpPr>
            <p:cNvPr id="7" name="Freeform 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D230"/>
            </a:solidFill>
          </p:spPr>
          <p:txBody>
            <a:bodyPr/>
            <a:lstStyle/>
            <a:p>
              <a:endParaRPr lang="ru-RU"/>
            </a:p>
          </p:txBody>
        </p:sp>
      </p:grpSp>
      <p:sp>
        <p:nvSpPr>
          <p:cNvPr id="11" name="TextBox 11"/>
          <p:cNvSpPr txBox="1"/>
          <p:nvPr/>
        </p:nvSpPr>
        <p:spPr>
          <a:xfrm>
            <a:off x="2330963" y="647700"/>
            <a:ext cx="13626071" cy="743793"/>
          </a:xfrm>
          <a:prstGeom prst="rect">
            <a:avLst/>
          </a:prstGeom>
        </p:spPr>
        <p:txBody>
          <a:bodyPr wrap="square" lIns="0" tIns="0" rIns="0" bIns="0" rtlCol="0" anchor="t">
            <a:spAutoFit/>
          </a:bodyPr>
          <a:lstStyle/>
          <a:p>
            <a:pPr marL="0" lvl="0" indent="0" algn="ctr">
              <a:lnSpc>
                <a:spcPts val="5753"/>
              </a:lnSpc>
              <a:spcBef>
                <a:spcPct val="0"/>
              </a:spcBef>
            </a:pPr>
            <a:r>
              <a:rPr lang="ru-RU" sz="5479" spc="65" dirty="0">
                <a:solidFill>
                  <a:srgbClr val="100F0D"/>
                </a:solidFill>
                <a:latin typeface="Montserrat Semi-Bold Bold"/>
              </a:rPr>
              <a:t>Зачем нужен  д</a:t>
            </a:r>
            <a:r>
              <a:rPr lang="en-US" sz="5479" spc="65" dirty="0" err="1">
                <a:solidFill>
                  <a:srgbClr val="100F0D"/>
                </a:solidFill>
                <a:latin typeface="Montserrat Semi-Bold Bold"/>
              </a:rPr>
              <a:t>етектор</a:t>
            </a:r>
            <a:r>
              <a:rPr lang="en-US" sz="5479" spc="65" dirty="0">
                <a:solidFill>
                  <a:srgbClr val="100F0D"/>
                </a:solidFill>
                <a:latin typeface="Montserrat Semi-Bold Bold"/>
              </a:rPr>
              <a:t> </a:t>
            </a:r>
            <a:r>
              <a:rPr lang="en-US" sz="5479" spc="65" dirty="0" err="1">
                <a:solidFill>
                  <a:srgbClr val="100F0D"/>
                </a:solidFill>
                <a:latin typeface="Montserrat Semi-Bold Bold"/>
              </a:rPr>
              <a:t>SuperFGD</a:t>
            </a:r>
            <a:endParaRPr lang="en-US" sz="5479" spc="65" dirty="0">
              <a:solidFill>
                <a:srgbClr val="100F0D"/>
              </a:solidFill>
              <a:latin typeface="Montserrat Semi-Bold Bold"/>
            </a:endParaRPr>
          </a:p>
        </p:txBody>
      </p:sp>
      <p:sp>
        <p:nvSpPr>
          <p:cNvPr id="12" name="TextBox 12"/>
          <p:cNvSpPr txBox="1"/>
          <p:nvPr/>
        </p:nvSpPr>
        <p:spPr>
          <a:xfrm>
            <a:off x="1943100" y="2324100"/>
            <a:ext cx="14401800" cy="4923527"/>
          </a:xfrm>
          <a:prstGeom prst="rect">
            <a:avLst/>
          </a:prstGeom>
        </p:spPr>
        <p:txBody>
          <a:bodyPr wrap="square" lIns="0" tIns="0" rIns="0" bIns="0" rtlCol="0" anchor="t">
            <a:spAutoFit/>
          </a:bodyPr>
          <a:lstStyle/>
          <a:p>
            <a:pPr algn="just">
              <a:lnSpc>
                <a:spcPct val="150000"/>
              </a:lnSpc>
            </a:pPr>
            <a:r>
              <a:rPr lang="ru-RU" sz="2400" dirty="0">
                <a:solidFill>
                  <a:srgbClr val="100F0D"/>
                </a:solidFill>
                <a:latin typeface="Montserrat"/>
              </a:rPr>
              <a:t> 	Данный детектор должен значительно увеличить чувствительность эксперимента Т2К для поиска СР-нарушения в лептонном секторе за счет уменьшения существующих систематических погрешностей с текущего уровня в 6–7% до 3–4% . Эти цели могут быть достигнуты за счет возможности регистрации в детекторе </a:t>
            </a:r>
            <a:r>
              <a:rPr lang="ru-RU" sz="2400" dirty="0" err="1">
                <a:solidFill>
                  <a:srgbClr val="100F0D"/>
                </a:solidFill>
                <a:latin typeface="Montserrat"/>
              </a:rPr>
              <a:t>SuperFGD</a:t>
            </a:r>
            <a:r>
              <a:rPr lang="ru-RU" sz="2400" dirty="0">
                <a:solidFill>
                  <a:srgbClr val="100F0D"/>
                </a:solidFill>
                <a:latin typeface="Montserrat"/>
              </a:rPr>
              <a:t> заряженных лептонов, протонов и нейтронов в полном телесном угле и с низким порогом регистрации, а так же эффективность регистрации частиц не зависит от их угла вылета относительно пучка. </a:t>
            </a:r>
          </a:p>
          <a:p>
            <a:pPr algn="just">
              <a:lnSpc>
                <a:spcPct val="150000"/>
              </a:lnSpc>
            </a:pPr>
            <a:endParaRPr lang="ru-RU" sz="2400" dirty="0">
              <a:solidFill>
                <a:srgbClr val="100F0D"/>
              </a:solidFill>
              <a:latin typeface="Montserrat"/>
            </a:endParaRPr>
          </a:p>
          <a:p>
            <a:pPr algn="just">
              <a:lnSpc>
                <a:spcPct val="150000"/>
              </a:lnSpc>
            </a:pPr>
            <a:r>
              <a:rPr lang="ru-RU" sz="2400" dirty="0">
                <a:solidFill>
                  <a:srgbClr val="100F0D"/>
                </a:solidFill>
                <a:latin typeface="Montserrat"/>
              </a:rPr>
              <a:t> 	</a:t>
            </a:r>
            <a:endParaRPr lang="en-US" sz="2400" dirty="0">
              <a:solidFill>
                <a:srgbClr val="100F0D"/>
              </a:solidFill>
              <a:latin typeface="Montserrat"/>
            </a:endParaRPr>
          </a:p>
        </p:txBody>
      </p:sp>
    </p:spTree>
    <p:extLst>
      <p:ext uri="{BB962C8B-B14F-4D97-AF65-F5344CB8AC3E}">
        <p14:creationId xmlns:p14="http://schemas.microsoft.com/office/powerpoint/2010/main" val="317242936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35197" y="-1585565"/>
            <a:ext cx="3171130" cy="3171130"/>
            <a:chOff x="0" y="0"/>
            <a:chExt cx="6350000" cy="6350000"/>
          </a:xfrm>
        </p:grpSpPr>
        <p:sp>
          <p:nvSpPr>
            <p:cNvPr id="3" name="Freeform 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D3447"/>
            </a:solidFill>
          </p:spPr>
          <p:txBody>
            <a:bodyPr/>
            <a:lstStyle/>
            <a:p>
              <a:endParaRPr lang="ru-RU"/>
            </a:p>
          </p:txBody>
        </p:sp>
      </p:grpSp>
      <p:grpSp>
        <p:nvGrpSpPr>
          <p:cNvPr id="4" name="Group 4"/>
          <p:cNvGrpSpPr/>
          <p:nvPr/>
        </p:nvGrpSpPr>
        <p:grpSpPr>
          <a:xfrm>
            <a:off x="17065225" y="8963874"/>
            <a:ext cx="2094407" cy="2094407"/>
            <a:chOff x="0" y="0"/>
            <a:chExt cx="6350000" cy="6350000"/>
          </a:xfrm>
        </p:grpSpPr>
        <p:sp>
          <p:nvSpPr>
            <p:cNvPr id="5" name="Freeform 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D230"/>
            </a:solidFill>
          </p:spPr>
          <p:txBody>
            <a:bodyPr/>
            <a:lstStyle/>
            <a:p>
              <a:endParaRPr lang="ru-RU"/>
            </a:p>
          </p:txBody>
        </p:sp>
      </p:grpSp>
      <p:sp>
        <p:nvSpPr>
          <p:cNvPr id="9" name="TextBox 9"/>
          <p:cNvSpPr txBox="1"/>
          <p:nvPr/>
        </p:nvSpPr>
        <p:spPr>
          <a:xfrm>
            <a:off x="554573" y="201924"/>
            <a:ext cx="17127917" cy="1487587"/>
          </a:xfrm>
          <a:prstGeom prst="rect">
            <a:avLst/>
          </a:prstGeom>
        </p:spPr>
        <p:txBody>
          <a:bodyPr lIns="0" tIns="0" rIns="0" bIns="0" rtlCol="0" anchor="t">
            <a:spAutoFit/>
          </a:bodyPr>
          <a:lstStyle/>
          <a:p>
            <a:pPr marL="0" lvl="0" indent="0" algn="ctr">
              <a:lnSpc>
                <a:spcPts val="5753"/>
              </a:lnSpc>
              <a:spcBef>
                <a:spcPct val="0"/>
              </a:spcBef>
            </a:pPr>
            <a:r>
              <a:rPr lang="en-US" sz="5479" spc="65" dirty="0" err="1">
                <a:solidFill>
                  <a:srgbClr val="100F0D"/>
                </a:solidFill>
                <a:latin typeface="Montserrat Semi-Bold Bold"/>
              </a:rPr>
              <a:t>Новая</a:t>
            </a:r>
            <a:r>
              <a:rPr lang="en-US" sz="5479" spc="65" dirty="0">
                <a:solidFill>
                  <a:srgbClr val="100F0D"/>
                </a:solidFill>
                <a:latin typeface="Montserrat Semi-Bold Bold"/>
              </a:rPr>
              <a:t> </a:t>
            </a:r>
            <a:r>
              <a:rPr lang="en-US" sz="5479" spc="65" dirty="0" err="1">
                <a:solidFill>
                  <a:srgbClr val="100F0D"/>
                </a:solidFill>
                <a:latin typeface="Montserrat Semi-Bold Bold"/>
              </a:rPr>
              <a:t>технологи</a:t>
            </a:r>
            <a:r>
              <a:rPr lang="ru-RU" sz="5479" spc="65" dirty="0">
                <a:solidFill>
                  <a:srgbClr val="100F0D"/>
                </a:solidFill>
                <a:latin typeface="Montserrat Semi-Bold Bold"/>
              </a:rPr>
              <a:t>я </a:t>
            </a:r>
            <a:r>
              <a:rPr lang="en-US" sz="5479" spc="65" dirty="0" err="1">
                <a:solidFill>
                  <a:srgbClr val="100F0D"/>
                </a:solidFill>
                <a:latin typeface="Montserrat Semi-Bold Bold"/>
              </a:rPr>
              <a:t>изготовления</a:t>
            </a:r>
            <a:r>
              <a:rPr lang="en-US" sz="5479" spc="65" dirty="0">
                <a:solidFill>
                  <a:srgbClr val="100F0D"/>
                </a:solidFill>
                <a:latin typeface="Montserrat Semi-Bold Bold"/>
              </a:rPr>
              <a:t> </a:t>
            </a:r>
            <a:r>
              <a:rPr lang="en-US" sz="5479" spc="65" dirty="0" err="1">
                <a:solidFill>
                  <a:srgbClr val="100F0D"/>
                </a:solidFill>
                <a:latin typeface="Montserrat Semi-Bold Bold"/>
              </a:rPr>
              <a:t>кубических</a:t>
            </a:r>
            <a:r>
              <a:rPr lang="en-US" sz="5479" spc="65" dirty="0">
                <a:solidFill>
                  <a:srgbClr val="100F0D"/>
                </a:solidFill>
                <a:latin typeface="Montserrat Semi-Bold Bold"/>
              </a:rPr>
              <a:t> </a:t>
            </a:r>
            <a:r>
              <a:rPr lang="en-US" sz="5479" spc="65" dirty="0" err="1">
                <a:solidFill>
                  <a:srgbClr val="100F0D"/>
                </a:solidFill>
                <a:latin typeface="Montserrat Semi-Bold Bold"/>
              </a:rPr>
              <a:t>сцинтилляторов</a:t>
            </a:r>
            <a:endParaRPr lang="en-US" sz="5479" spc="65" dirty="0">
              <a:solidFill>
                <a:srgbClr val="100F0D"/>
              </a:solidFill>
              <a:latin typeface="Montserrat Semi-Bold Bold"/>
            </a:endParaRPr>
          </a:p>
        </p:txBody>
      </p:sp>
      <p:sp>
        <p:nvSpPr>
          <p:cNvPr id="10" name="TextBox 10"/>
          <p:cNvSpPr txBox="1"/>
          <p:nvPr/>
        </p:nvSpPr>
        <p:spPr>
          <a:xfrm>
            <a:off x="1414846" y="8572500"/>
            <a:ext cx="15407372" cy="1865575"/>
          </a:xfrm>
          <a:prstGeom prst="rect">
            <a:avLst/>
          </a:prstGeom>
        </p:spPr>
        <p:txBody>
          <a:bodyPr lIns="0" tIns="0" rIns="0" bIns="0" rtlCol="0" anchor="t">
            <a:spAutoFit/>
          </a:bodyPr>
          <a:lstStyle/>
          <a:p>
            <a:pPr algn="ctr">
              <a:lnSpc>
                <a:spcPct val="150000"/>
              </a:lnSpc>
            </a:pPr>
            <a:r>
              <a:rPr lang="ru-RU" sz="2799" dirty="0">
                <a:solidFill>
                  <a:srgbClr val="100F0D"/>
                </a:solidFill>
                <a:latin typeface="Montserrat"/>
              </a:rPr>
              <a:t>В пресс форме 4 гнезда. Скорость изготовления одной партии примерно 70-80 секунд </a:t>
            </a:r>
            <a:br>
              <a:rPr lang="ru-RU" sz="2799" dirty="0">
                <a:solidFill>
                  <a:srgbClr val="100F0D"/>
                </a:solidFill>
                <a:highlight>
                  <a:srgbClr val="FFFF00"/>
                </a:highlight>
                <a:latin typeface="Montserrat"/>
              </a:rPr>
            </a:br>
            <a:endParaRPr lang="en-US" sz="2799" dirty="0">
              <a:solidFill>
                <a:srgbClr val="100F0D"/>
              </a:solidFill>
              <a:latin typeface="Montserrat"/>
            </a:endParaRPr>
          </a:p>
        </p:txBody>
      </p:sp>
      <p:sp>
        <p:nvSpPr>
          <p:cNvPr id="14" name="Freeform 9">
            <a:extLst>
              <a:ext uri="{FF2B5EF4-FFF2-40B4-BE49-F238E27FC236}">
                <a16:creationId xmlns:a16="http://schemas.microsoft.com/office/drawing/2014/main" id="{43AF40FA-FE10-7B3A-F5AA-0AE1105E8B84}"/>
              </a:ext>
            </a:extLst>
          </p:cNvPr>
          <p:cNvSpPr/>
          <p:nvPr/>
        </p:nvSpPr>
        <p:spPr>
          <a:xfrm>
            <a:off x="87464" y="1793458"/>
            <a:ext cx="18048135" cy="6646786"/>
          </a:xfrm>
          <a:custGeom>
            <a:avLst/>
            <a:gdLst/>
            <a:ahLst/>
            <a:cxnLst/>
            <a:rect l="l" t="t" r="r" b="b"/>
            <a:pathLst>
              <a:path w="3033268" h="1822768">
                <a:moveTo>
                  <a:pt x="0" y="0"/>
                </a:moveTo>
                <a:lnTo>
                  <a:pt x="3033268" y="0"/>
                </a:lnTo>
                <a:lnTo>
                  <a:pt x="3033268" y="1822768"/>
                </a:lnTo>
                <a:lnTo>
                  <a:pt x="0" y="1822768"/>
                </a:lnTo>
                <a:close/>
              </a:path>
            </a:pathLst>
          </a:custGeom>
          <a:gradFill rotWithShape="1">
            <a:gsLst>
              <a:gs pos="0">
                <a:srgbClr val="5DE0E6">
                  <a:alpha val="47000"/>
                </a:srgbClr>
              </a:gs>
              <a:gs pos="100000">
                <a:srgbClr val="004AAD">
                  <a:alpha val="47000"/>
                </a:srgbClr>
              </a:gs>
            </a:gsLst>
            <a:lin ang="0"/>
          </a:gradFill>
        </p:spPr>
        <p:txBody>
          <a:bodyPr/>
          <a:lstStyle/>
          <a:p>
            <a:endParaRPr lang="ru-RU"/>
          </a:p>
        </p:txBody>
      </p:sp>
      <p:pic>
        <p:nvPicPr>
          <p:cNvPr id="15" name="Рисунок 14">
            <a:extLst>
              <a:ext uri="{FF2B5EF4-FFF2-40B4-BE49-F238E27FC236}">
                <a16:creationId xmlns:a16="http://schemas.microsoft.com/office/drawing/2014/main" id="{82BEB56A-501D-272B-B2F1-9CC4C128E3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01651" y="1864090"/>
            <a:ext cx="8591864" cy="6443898"/>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16" name="Рисунок 15">
            <a:extLst>
              <a:ext uri="{FF2B5EF4-FFF2-40B4-BE49-F238E27FC236}">
                <a16:creationId xmlns:a16="http://schemas.microsoft.com/office/drawing/2014/main" id="{63609014-E552-BD8C-1281-2166146D64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6548" y="1864090"/>
            <a:ext cx="8609802" cy="6443898"/>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Tree>
    <p:extLst>
      <p:ext uri="{BB962C8B-B14F-4D97-AF65-F5344CB8AC3E}">
        <p14:creationId xmlns:p14="http://schemas.microsoft.com/office/powerpoint/2010/main" val="322979606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09045" y="399725"/>
            <a:ext cx="17546416" cy="9630532"/>
            <a:chOff x="-19450" y="9727"/>
            <a:chExt cx="5935454" cy="3257736"/>
          </a:xfrm>
        </p:grpSpPr>
        <p:sp>
          <p:nvSpPr>
            <p:cNvPr id="3" name="Freeform 3"/>
            <p:cNvSpPr/>
            <p:nvPr/>
          </p:nvSpPr>
          <p:spPr>
            <a:xfrm>
              <a:off x="-19450" y="9727"/>
              <a:ext cx="5935454" cy="3257736"/>
            </a:xfrm>
            <a:custGeom>
              <a:avLst/>
              <a:gdLst/>
              <a:ahLst/>
              <a:cxnLst/>
              <a:rect l="l" t="t" r="r" b="b"/>
              <a:pathLst>
                <a:path w="5935454" h="3257736">
                  <a:moveTo>
                    <a:pt x="0" y="0"/>
                  </a:moveTo>
                  <a:lnTo>
                    <a:pt x="5935454" y="0"/>
                  </a:lnTo>
                  <a:lnTo>
                    <a:pt x="5935454" y="3257736"/>
                  </a:lnTo>
                  <a:lnTo>
                    <a:pt x="0" y="3257736"/>
                  </a:lnTo>
                  <a:close/>
                </a:path>
              </a:pathLst>
            </a:custGeom>
            <a:solidFill>
              <a:srgbClr val="FFFCF7"/>
            </a:solidFill>
          </p:spPr>
          <p:txBody>
            <a:bodyPr/>
            <a:lstStyle/>
            <a:p>
              <a:endParaRPr lang="ru-RU"/>
            </a:p>
          </p:txBody>
        </p:sp>
      </p:grpSp>
      <p:sp>
        <p:nvSpPr>
          <p:cNvPr id="7" name="Freeform 7"/>
          <p:cNvSpPr/>
          <p:nvPr/>
        </p:nvSpPr>
        <p:spPr>
          <a:xfrm>
            <a:off x="8219481" y="3157591"/>
            <a:ext cx="9582466" cy="4114800"/>
          </a:xfrm>
          <a:custGeom>
            <a:avLst/>
            <a:gdLst/>
            <a:ahLst/>
            <a:cxnLst/>
            <a:rect l="l" t="t" r="r" b="b"/>
            <a:pathLst>
              <a:path w="8366729" h="3200135">
                <a:moveTo>
                  <a:pt x="0" y="0"/>
                </a:moveTo>
                <a:lnTo>
                  <a:pt x="8366728" y="0"/>
                </a:lnTo>
                <a:lnTo>
                  <a:pt x="8366728" y="3200135"/>
                </a:lnTo>
                <a:lnTo>
                  <a:pt x="0" y="3200135"/>
                </a:lnTo>
                <a:lnTo>
                  <a:pt x="0" y="0"/>
                </a:lnTo>
                <a:close/>
              </a:path>
            </a:pathLst>
          </a:custGeom>
          <a:blipFill>
            <a:blip r:embed="rId2"/>
            <a:stretch>
              <a:fillRect/>
            </a:stretch>
          </a:blipFill>
        </p:spPr>
        <p:txBody>
          <a:bodyPr/>
          <a:lstStyle/>
          <a:p>
            <a:endParaRPr lang="ru-RU"/>
          </a:p>
        </p:txBody>
      </p:sp>
      <p:sp>
        <p:nvSpPr>
          <p:cNvPr id="9" name="TextBox 9"/>
          <p:cNvSpPr txBox="1"/>
          <p:nvPr/>
        </p:nvSpPr>
        <p:spPr>
          <a:xfrm>
            <a:off x="912352" y="2371773"/>
            <a:ext cx="7767672" cy="1050224"/>
          </a:xfrm>
          <a:prstGeom prst="rect">
            <a:avLst/>
          </a:prstGeom>
        </p:spPr>
        <p:txBody>
          <a:bodyPr lIns="0" tIns="0" rIns="0" bIns="0" rtlCol="0" anchor="t">
            <a:spAutoFit/>
          </a:bodyPr>
          <a:lstStyle/>
          <a:p>
            <a:pPr>
              <a:lnSpc>
                <a:spcPts val="4304"/>
              </a:lnSpc>
            </a:pPr>
            <a:br>
              <a:rPr lang="ru-RU" sz="2690" dirty="0">
                <a:solidFill>
                  <a:srgbClr val="100F0D"/>
                </a:solidFill>
                <a:latin typeface="Montserrat"/>
              </a:rPr>
            </a:br>
            <a:endParaRPr lang="en-US" sz="2690" dirty="0">
              <a:solidFill>
                <a:srgbClr val="100F0D"/>
              </a:solidFill>
              <a:latin typeface="Montserrat"/>
            </a:endParaRPr>
          </a:p>
        </p:txBody>
      </p:sp>
      <p:sp>
        <p:nvSpPr>
          <p:cNvPr id="8" name="TextBox 9">
            <a:extLst>
              <a:ext uri="{FF2B5EF4-FFF2-40B4-BE49-F238E27FC236}">
                <a16:creationId xmlns:a16="http://schemas.microsoft.com/office/drawing/2014/main" id="{4CA7AE86-D4D5-8ADE-1853-06521CD01076}"/>
              </a:ext>
            </a:extLst>
          </p:cNvPr>
          <p:cNvSpPr txBox="1"/>
          <p:nvPr/>
        </p:nvSpPr>
        <p:spPr>
          <a:xfrm>
            <a:off x="8324198" y="7370686"/>
            <a:ext cx="9582466" cy="1089081"/>
          </a:xfrm>
          <a:prstGeom prst="rect">
            <a:avLst/>
          </a:prstGeom>
        </p:spPr>
        <p:txBody>
          <a:bodyPr wrap="square" lIns="0" tIns="0" rIns="0" bIns="0" rtlCol="0" anchor="t">
            <a:spAutoFit/>
          </a:bodyPr>
          <a:lstStyle/>
          <a:p>
            <a:pPr algn="ctr">
              <a:lnSpc>
                <a:spcPct val="150000"/>
              </a:lnSpc>
            </a:pPr>
            <a:r>
              <a:rPr lang="en-US" sz="2500" dirty="0" err="1">
                <a:solidFill>
                  <a:srgbClr val="100F0D"/>
                </a:solidFill>
                <a:latin typeface="Montserrat" panose="00000500000000000000" pitchFamily="2" charset="-52"/>
              </a:rPr>
              <a:t>Для</a:t>
            </a:r>
            <a:r>
              <a:rPr lang="en-US" sz="2500" dirty="0">
                <a:solidFill>
                  <a:srgbClr val="100F0D"/>
                </a:solidFill>
                <a:latin typeface="Montserrat" panose="00000500000000000000" pitchFamily="2" charset="-52"/>
              </a:rPr>
              <a:t> </a:t>
            </a:r>
            <a:r>
              <a:rPr lang="en-US" sz="2500" dirty="0" err="1">
                <a:solidFill>
                  <a:srgbClr val="100F0D"/>
                </a:solidFill>
                <a:latin typeface="Montserrat" panose="00000500000000000000" pitchFamily="2" charset="-52"/>
              </a:rPr>
              <a:t>измерений</a:t>
            </a:r>
            <a:r>
              <a:rPr lang="en-US" sz="2500" dirty="0">
                <a:solidFill>
                  <a:srgbClr val="100F0D"/>
                </a:solidFill>
                <a:latin typeface="Montserrat" panose="00000500000000000000" pitchFamily="2" charset="-52"/>
              </a:rPr>
              <a:t> </a:t>
            </a:r>
            <a:r>
              <a:rPr lang="en-US" sz="2500" dirty="0" err="1">
                <a:solidFill>
                  <a:srgbClr val="100F0D"/>
                </a:solidFill>
                <a:latin typeface="Montserrat" panose="00000500000000000000" pitchFamily="2" charset="-52"/>
              </a:rPr>
              <a:t>размеров</a:t>
            </a:r>
            <a:r>
              <a:rPr lang="en-US" sz="2500" dirty="0">
                <a:solidFill>
                  <a:srgbClr val="100F0D"/>
                </a:solidFill>
                <a:latin typeface="Montserrat" panose="00000500000000000000" pitchFamily="2" charset="-52"/>
              </a:rPr>
              <a:t> </a:t>
            </a:r>
            <a:r>
              <a:rPr lang="en-US" sz="2500" dirty="0" err="1">
                <a:solidFill>
                  <a:srgbClr val="100F0D"/>
                </a:solidFill>
                <a:latin typeface="Montserrat" panose="00000500000000000000" pitchFamily="2" charset="-52"/>
              </a:rPr>
              <a:t>сторон</a:t>
            </a:r>
            <a:r>
              <a:rPr lang="en-US" sz="2500" dirty="0">
                <a:solidFill>
                  <a:srgbClr val="100F0D"/>
                </a:solidFill>
                <a:latin typeface="Montserrat" panose="00000500000000000000" pitchFamily="2" charset="-52"/>
              </a:rPr>
              <a:t> </a:t>
            </a:r>
            <a:r>
              <a:rPr lang="en-US" sz="2500" dirty="0" err="1">
                <a:solidFill>
                  <a:srgbClr val="100F0D"/>
                </a:solidFill>
                <a:latin typeface="Montserrat" panose="00000500000000000000" pitchFamily="2" charset="-52"/>
              </a:rPr>
              <a:t>кубических</a:t>
            </a:r>
            <a:r>
              <a:rPr lang="en-US" sz="2500" dirty="0">
                <a:solidFill>
                  <a:srgbClr val="100F0D"/>
                </a:solidFill>
                <a:latin typeface="Montserrat" panose="00000500000000000000" pitchFamily="2" charset="-52"/>
              </a:rPr>
              <a:t> </a:t>
            </a:r>
            <a:r>
              <a:rPr lang="en-US" sz="2500" dirty="0" err="1">
                <a:solidFill>
                  <a:srgbClr val="100F0D"/>
                </a:solidFill>
                <a:latin typeface="Montserrat" panose="00000500000000000000" pitchFamily="2" charset="-52"/>
              </a:rPr>
              <a:t>элементов</a:t>
            </a:r>
            <a:r>
              <a:rPr lang="en-US" sz="2500" dirty="0">
                <a:solidFill>
                  <a:srgbClr val="100F0D"/>
                </a:solidFill>
                <a:latin typeface="Montserrat" panose="00000500000000000000" pitchFamily="2" charset="-52"/>
              </a:rPr>
              <a:t> </a:t>
            </a:r>
            <a:r>
              <a:rPr lang="en-US" sz="2500" dirty="0" err="1">
                <a:solidFill>
                  <a:srgbClr val="100F0D"/>
                </a:solidFill>
                <a:latin typeface="Montserrat" panose="00000500000000000000" pitchFamily="2" charset="-52"/>
              </a:rPr>
              <a:t>использовался</a:t>
            </a:r>
            <a:r>
              <a:rPr lang="en-US" sz="2500" dirty="0">
                <a:solidFill>
                  <a:srgbClr val="100F0D"/>
                </a:solidFill>
                <a:latin typeface="Montserrat" panose="00000500000000000000" pitchFamily="2" charset="-52"/>
              </a:rPr>
              <a:t> </a:t>
            </a:r>
            <a:r>
              <a:rPr lang="en-US" sz="2500" dirty="0" err="1">
                <a:solidFill>
                  <a:srgbClr val="100F0D"/>
                </a:solidFill>
                <a:latin typeface="Montserrat" panose="00000500000000000000" pitchFamily="2" charset="-52"/>
              </a:rPr>
              <a:t>цифровой</a:t>
            </a:r>
            <a:r>
              <a:rPr lang="en-US" sz="2500" dirty="0">
                <a:solidFill>
                  <a:srgbClr val="100F0D"/>
                </a:solidFill>
                <a:latin typeface="Montserrat" panose="00000500000000000000" pitchFamily="2" charset="-52"/>
              </a:rPr>
              <a:t> </a:t>
            </a:r>
            <a:r>
              <a:rPr lang="en-US" sz="2500" dirty="0" err="1">
                <a:solidFill>
                  <a:srgbClr val="100F0D"/>
                </a:solidFill>
                <a:latin typeface="Montserrat" panose="00000500000000000000" pitchFamily="2" charset="-52"/>
              </a:rPr>
              <a:t>микрометр</a:t>
            </a:r>
            <a:r>
              <a:rPr lang="en-US" sz="2500" dirty="0">
                <a:solidFill>
                  <a:srgbClr val="100F0D"/>
                </a:solidFill>
                <a:latin typeface="Montserrat" panose="00000500000000000000" pitchFamily="2" charset="-52"/>
              </a:rPr>
              <a:t> IP54 МИК</a:t>
            </a:r>
          </a:p>
        </p:txBody>
      </p:sp>
      <p:sp>
        <p:nvSpPr>
          <p:cNvPr id="13" name="TextBox 6">
            <a:extLst>
              <a:ext uri="{FF2B5EF4-FFF2-40B4-BE49-F238E27FC236}">
                <a16:creationId xmlns:a16="http://schemas.microsoft.com/office/drawing/2014/main" id="{C96B64E3-90AF-9234-73FE-EAAB993FEB7B}"/>
              </a:ext>
            </a:extLst>
          </p:cNvPr>
          <p:cNvSpPr txBox="1"/>
          <p:nvPr/>
        </p:nvSpPr>
        <p:spPr>
          <a:xfrm>
            <a:off x="1233002" y="570607"/>
            <a:ext cx="15821993" cy="1256754"/>
          </a:xfrm>
          <a:prstGeom prst="rect">
            <a:avLst/>
          </a:prstGeom>
        </p:spPr>
        <p:txBody>
          <a:bodyPr lIns="0" tIns="0" rIns="0" bIns="0" rtlCol="0" anchor="t">
            <a:spAutoFit/>
          </a:bodyPr>
          <a:lstStyle/>
          <a:p>
            <a:pPr marL="0" lvl="0" indent="0" algn="ctr">
              <a:lnSpc>
                <a:spcPts val="4934"/>
              </a:lnSpc>
              <a:spcBef>
                <a:spcPct val="0"/>
              </a:spcBef>
            </a:pPr>
            <a:r>
              <a:rPr lang="en-US" sz="4699" spc="56" dirty="0" err="1">
                <a:solidFill>
                  <a:srgbClr val="100F0D"/>
                </a:solidFill>
                <a:latin typeface="Montserrat Semi-Bold Bold"/>
              </a:rPr>
              <a:t>Геометрические</a:t>
            </a:r>
            <a:r>
              <a:rPr lang="en-US" sz="4699" spc="56" dirty="0">
                <a:solidFill>
                  <a:srgbClr val="100F0D"/>
                </a:solidFill>
                <a:latin typeface="Montserrat Semi-Bold Bold"/>
              </a:rPr>
              <a:t> </a:t>
            </a:r>
            <a:r>
              <a:rPr lang="en-US" sz="4699" spc="56" dirty="0" err="1">
                <a:solidFill>
                  <a:srgbClr val="100F0D"/>
                </a:solidFill>
                <a:latin typeface="Montserrat Semi-Bold Bold"/>
              </a:rPr>
              <a:t>параметры</a:t>
            </a:r>
            <a:r>
              <a:rPr lang="en-US" sz="4699" spc="56" dirty="0">
                <a:solidFill>
                  <a:srgbClr val="100F0D"/>
                </a:solidFill>
                <a:latin typeface="Montserrat Semi-Bold Bold"/>
              </a:rPr>
              <a:t> </a:t>
            </a:r>
            <a:r>
              <a:rPr lang="en-US" sz="4699" spc="56" dirty="0" err="1">
                <a:solidFill>
                  <a:srgbClr val="100F0D"/>
                </a:solidFill>
                <a:latin typeface="Montserrat Semi-Bold Bold"/>
              </a:rPr>
              <a:t>сцинтилляционных</a:t>
            </a:r>
            <a:r>
              <a:rPr lang="en-US" sz="4699" spc="56" dirty="0">
                <a:solidFill>
                  <a:srgbClr val="100F0D"/>
                </a:solidFill>
                <a:latin typeface="Montserrat Semi-Bold Bold"/>
              </a:rPr>
              <a:t> </a:t>
            </a:r>
            <a:r>
              <a:rPr lang="en-US" sz="4699" spc="56" dirty="0" err="1">
                <a:solidFill>
                  <a:srgbClr val="100F0D"/>
                </a:solidFill>
                <a:latin typeface="Montserrat Semi-Bold Bold"/>
              </a:rPr>
              <a:t>элементов</a:t>
            </a:r>
            <a:endParaRPr lang="en-US" sz="4699" spc="56" dirty="0">
              <a:solidFill>
                <a:srgbClr val="100F0D"/>
              </a:solidFill>
              <a:highlight>
                <a:srgbClr val="FFFF00"/>
              </a:highlight>
              <a:latin typeface="Montserrat Semi-Bold Bold"/>
            </a:endParaRPr>
          </a:p>
        </p:txBody>
      </p:sp>
      <p:sp>
        <p:nvSpPr>
          <p:cNvPr id="14" name="TextBox 9">
            <a:extLst>
              <a:ext uri="{FF2B5EF4-FFF2-40B4-BE49-F238E27FC236}">
                <a16:creationId xmlns:a16="http://schemas.microsoft.com/office/drawing/2014/main" id="{67EB0E4F-205E-D3D3-373A-E6BD4BC5D632}"/>
              </a:ext>
            </a:extLst>
          </p:cNvPr>
          <p:cNvSpPr txBox="1"/>
          <p:nvPr/>
        </p:nvSpPr>
        <p:spPr>
          <a:xfrm>
            <a:off x="388263" y="3227748"/>
            <a:ext cx="7548635" cy="3974486"/>
          </a:xfrm>
          <a:prstGeom prst="rect">
            <a:avLst/>
          </a:prstGeom>
        </p:spPr>
        <p:txBody>
          <a:bodyPr wrap="square" lIns="0" tIns="0" rIns="0" bIns="0" rtlCol="0" anchor="t">
            <a:spAutoFit/>
          </a:bodyPr>
          <a:lstStyle/>
          <a:p>
            <a:pPr algn="just">
              <a:lnSpc>
                <a:spcPct val="150000"/>
              </a:lnSpc>
            </a:pPr>
            <a:r>
              <a:rPr lang="ru-RU" sz="2500" dirty="0">
                <a:solidFill>
                  <a:srgbClr val="100F0D"/>
                </a:solidFill>
                <a:latin typeface="Montserrat"/>
              </a:rPr>
              <a:t>	Стоит отметить, что отражатель наносился разными слоями, потому что кубики опускали маленькими группами и есть разброс толщины отражателя, а для </a:t>
            </a:r>
            <a:r>
              <a:rPr lang="ru-RU" sz="2500" dirty="0" err="1">
                <a:solidFill>
                  <a:srgbClr val="100F0D"/>
                </a:solidFill>
                <a:latin typeface="Montserrat"/>
              </a:rPr>
              <a:t>SuperFGD</a:t>
            </a:r>
            <a:r>
              <a:rPr lang="ru-RU" sz="2500" dirty="0">
                <a:solidFill>
                  <a:srgbClr val="100F0D"/>
                </a:solidFill>
                <a:latin typeface="Montserrat"/>
              </a:rPr>
              <a:t> кубики производились массовыми партиями и поэтому отражатель там был примерно одного размера</a:t>
            </a:r>
          </a:p>
        </p:txBody>
      </p:sp>
    </p:spTree>
    <p:extLst>
      <p:ext uri="{BB962C8B-B14F-4D97-AF65-F5344CB8AC3E}">
        <p14:creationId xmlns:p14="http://schemas.microsoft.com/office/powerpoint/2010/main" val="172554470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Рисунок 33" descr="MPPC S13720 series">
            <a:extLst>
              <a:ext uri="{FF2B5EF4-FFF2-40B4-BE49-F238E27FC236}">
                <a16:creationId xmlns:a16="http://schemas.microsoft.com/office/drawing/2014/main" id="{6D59426D-5F09-6B73-25BA-D6FF768ADAEC}"/>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1887200" y="5343337"/>
            <a:ext cx="4648200" cy="3982641"/>
          </a:xfrm>
          <a:prstGeom prst="rect">
            <a:avLst/>
          </a:prstGeom>
          <a:noFill/>
          <a:ln>
            <a:noFill/>
          </a:ln>
        </p:spPr>
      </p:pic>
      <p:grpSp>
        <p:nvGrpSpPr>
          <p:cNvPr id="3" name="Group 3"/>
          <p:cNvGrpSpPr/>
          <p:nvPr/>
        </p:nvGrpSpPr>
        <p:grpSpPr>
          <a:xfrm>
            <a:off x="-998121" y="8113990"/>
            <a:ext cx="3171130" cy="3171130"/>
            <a:chOff x="0" y="0"/>
            <a:chExt cx="6350000" cy="6350000"/>
          </a:xfrm>
        </p:grpSpPr>
        <p:sp>
          <p:nvSpPr>
            <p:cNvPr id="4" name="Freeform 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D3447"/>
            </a:solidFill>
          </p:spPr>
          <p:txBody>
            <a:bodyPr/>
            <a:lstStyle/>
            <a:p>
              <a:endParaRPr lang="ru-RU"/>
            </a:p>
          </p:txBody>
        </p:sp>
      </p:grpSp>
      <p:grpSp>
        <p:nvGrpSpPr>
          <p:cNvPr id="5" name="Group 5"/>
          <p:cNvGrpSpPr/>
          <p:nvPr/>
        </p:nvGrpSpPr>
        <p:grpSpPr>
          <a:xfrm>
            <a:off x="-111829" y="2886407"/>
            <a:ext cx="1345513" cy="1345513"/>
            <a:chOff x="0" y="0"/>
            <a:chExt cx="6350000" cy="6350000"/>
          </a:xfrm>
        </p:grpSpPr>
        <p:sp>
          <p:nvSpPr>
            <p:cNvPr id="6" name="Freeform 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D230"/>
            </a:solidFill>
          </p:spPr>
          <p:txBody>
            <a:bodyPr/>
            <a:lstStyle/>
            <a:p>
              <a:endParaRPr lang="ru-RU"/>
            </a:p>
          </p:txBody>
        </p:sp>
      </p:grpSp>
      <p:grpSp>
        <p:nvGrpSpPr>
          <p:cNvPr id="7" name="Group 7"/>
          <p:cNvGrpSpPr/>
          <p:nvPr/>
        </p:nvGrpSpPr>
        <p:grpSpPr>
          <a:xfrm>
            <a:off x="16300655" y="8275646"/>
            <a:ext cx="2100664" cy="2100664"/>
            <a:chOff x="0" y="0"/>
            <a:chExt cx="6350000" cy="6350000"/>
          </a:xfrm>
        </p:grpSpPr>
        <p:sp>
          <p:nvSpPr>
            <p:cNvPr id="8" name="Freeform 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D230"/>
            </a:solidFill>
          </p:spPr>
          <p:txBody>
            <a:bodyPr/>
            <a:lstStyle/>
            <a:p>
              <a:endParaRPr lang="ru-RU"/>
            </a:p>
          </p:txBody>
        </p:sp>
      </p:grpSp>
      <p:sp>
        <p:nvSpPr>
          <p:cNvPr id="30" name="TextBox 9">
            <a:extLst>
              <a:ext uri="{FF2B5EF4-FFF2-40B4-BE49-F238E27FC236}">
                <a16:creationId xmlns:a16="http://schemas.microsoft.com/office/drawing/2014/main" id="{2C977C34-949F-9CA4-9722-5B6C498D252D}"/>
              </a:ext>
            </a:extLst>
          </p:cNvPr>
          <p:cNvSpPr txBox="1"/>
          <p:nvPr/>
        </p:nvSpPr>
        <p:spPr>
          <a:xfrm>
            <a:off x="680763" y="447954"/>
            <a:ext cx="17127917" cy="743793"/>
          </a:xfrm>
          <a:prstGeom prst="rect">
            <a:avLst/>
          </a:prstGeom>
        </p:spPr>
        <p:txBody>
          <a:bodyPr lIns="0" tIns="0" rIns="0" bIns="0" rtlCol="0" anchor="t">
            <a:spAutoFit/>
          </a:bodyPr>
          <a:lstStyle/>
          <a:p>
            <a:pPr marL="0" lvl="0" indent="0" algn="ctr">
              <a:lnSpc>
                <a:spcPts val="5753"/>
              </a:lnSpc>
              <a:spcBef>
                <a:spcPct val="0"/>
              </a:spcBef>
            </a:pPr>
            <a:r>
              <a:rPr lang="ru-RU" sz="5479" spc="65" dirty="0">
                <a:solidFill>
                  <a:srgbClr val="100F0D"/>
                </a:solidFill>
                <a:latin typeface="Montserrat Semi-Bold Bold"/>
              </a:rPr>
              <a:t>Метод проведения тестов</a:t>
            </a:r>
            <a:endParaRPr lang="en-US" sz="5479" spc="65" dirty="0">
              <a:solidFill>
                <a:srgbClr val="100F0D"/>
              </a:solidFill>
              <a:latin typeface="Montserrat Semi-Bold Bold"/>
            </a:endParaRPr>
          </a:p>
        </p:txBody>
      </p:sp>
      <p:graphicFrame>
        <p:nvGraphicFramePr>
          <p:cNvPr id="33" name="Таблица 32">
            <a:extLst>
              <a:ext uri="{FF2B5EF4-FFF2-40B4-BE49-F238E27FC236}">
                <a16:creationId xmlns:a16="http://schemas.microsoft.com/office/drawing/2014/main" id="{DC7A71BD-C6C9-986D-287A-1A17A9A88FE0}"/>
              </a:ext>
            </a:extLst>
          </p:cNvPr>
          <p:cNvGraphicFramePr>
            <a:graphicFrameLocks noGrp="1"/>
          </p:cNvGraphicFramePr>
          <p:nvPr/>
        </p:nvGraphicFramePr>
        <p:xfrm>
          <a:off x="2219632" y="5343337"/>
          <a:ext cx="9448800" cy="4422007"/>
        </p:xfrm>
        <a:graphic>
          <a:graphicData uri="http://schemas.openxmlformats.org/drawingml/2006/table">
            <a:tbl>
              <a:tblPr firstRow="1" firstCol="1" bandRow="1">
                <a:tableStyleId>{3B4B98B0-60AC-42C2-AFA5-B58CD77FA1E5}</a:tableStyleId>
              </a:tblPr>
              <a:tblGrid>
                <a:gridCol w="5910335">
                  <a:extLst>
                    <a:ext uri="{9D8B030D-6E8A-4147-A177-3AD203B41FA5}">
                      <a16:colId xmlns:a16="http://schemas.microsoft.com/office/drawing/2014/main" val="4218553470"/>
                    </a:ext>
                  </a:extLst>
                </a:gridCol>
                <a:gridCol w="3538465">
                  <a:extLst>
                    <a:ext uri="{9D8B030D-6E8A-4147-A177-3AD203B41FA5}">
                      <a16:colId xmlns:a16="http://schemas.microsoft.com/office/drawing/2014/main" val="1192857819"/>
                    </a:ext>
                  </a:extLst>
                </a:gridCol>
              </a:tblGrid>
              <a:tr h="329811">
                <a:tc>
                  <a:txBody>
                    <a:bodyPr/>
                    <a:lstStyle/>
                    <a:p>
                      <a:pPr algn="ctr">
                        <a:lnSpc>
                          <a:spcPct val="115000"/>
                        </a:lnSpc>
                      </a:pPr>
                      <a:r>
                        <a:rPr lang="ru-RU" sz="2000" kern="50">
                          <a:effectLst/>
                          <a:latin typeface="Montserrat Semi-Bold" panose="020B0604020202020204" charset="-52"/>
                        </a:rPr>
                        <a:t>Параметр</a:t>
                      </a:r>
                      <a:endParaRPr lang="ru-RU" sz="2000" kern="50">
                        <a:effectLst/>
                        <a:latin typeface="Montserrat Semi-Bold" panose="020B0604020202020204" charset="-52"/>
                        <a:ea typeface="Andale Sans UI"/>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pPr>
                      <a:r>
                        <a:rPr lang="ru-RU" sz="2000" kern="50" dirty="0">
                          <a:effectLst/>
                          <a:latin typeface="Montserrat Semi-Bold" panose="020B0604020202020204" charset="-52"/>
                        </a:rPr>
                        <a:t>Значение</a:t>
                      </a:r>
                      <a:endParaRPr lang="ru-RU" sz="2000" kern="50" dirty="0">
                        <a:effectLst/>
                        <a:latin typeface="Montserrat Semi-Bold" panose="020B0604020202020204" charset="-52"/>
                        <a:ea typeface="Andale Sans UI"/>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1742193"/>
                  </a:ext>
                </a:extLst>
              </a:tr>
              <a:tr h="676148">
                <a:tc>
                  <a:txBody>
                    <a:bodyPr/>
                    <a:lstStyle/>
                    <a:p>
                      <a:pPr algn="ctr">
                        <a:lnSpc>
                          <a:spcPct val="115000"/>
                        </a:lnSpc>
                      </a:pPr>
                      <a:r>
                        <a:rPr lang="ru-RU" sz="2000" kern="50" dirty="0">
                          <a:effectLst/>
                          <a:latin typeface="Montserrat Semi-Bold" panose="020B0604020202020204" charset="-52"/>
                        </a:rPr>
                        <a:t>Площадь чувствительной области, мм</a:t>
                      </a:r>
                      <a:r>
                        <a:rPr lang="ru-RU" sz="2000" kern="50" baseline="30000" dirty="0">
                          <a:effectLst/>
                          <a:latin typeface="Montserrat Semi-Bold" panose="020B0604020202020204" charset="-52"/>
                        </a:rPr>
                        <a:t>2</a:t>
                      </a:r>
                      <a:endParaRPr lang="ru-RU" sz="2000" kern="50" dirty="0">
                        <a:effectLst/>
                        <a:latin typeface="Montserrat Semi-Bold" panose="020B0604020202020204" charset="-52"/>
                        <a:ea typeface="Andale Sans UI"/>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pPr>
                      <a:r>
                        <a:rPr lang="ru-RU" sz="2000" kern="50">
                          <a:effectLst/>
                          <a:latin typeface="Montserrat Semi-Bold" panose="020B0604020202020204" charset="-52"/>
                        </a:rPr>
                        <a:t>1,3ⅹ1,3 </a:t>
                      </a:r>
                      <a:endParaRPr lang="ru-RU" sz="2000" kern="50">
                        <a:effectLst/>
                        <a:latin typeface="Montserrat Semi-Bold" panose="020B0604020202020204" charset="-52"/>
                        <a:ea typeface="Andale Sans UI"/>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43444765"/>
                  </a:ext>
                </a:extLst>
              </a:tr>
              <a:tr h="329811">
                <a:tc>
                  <a:txBody>
                    <a:bodyPr/>
                    <a:lstStyle/>
                    <a:p>
                      <a:pPr algn="ctr">
                        <a:lnSpc>
                          <a:spcPct val="115000"/>
                        </a:lnSpc>
                      </a:pPr>
                      <a:r>
                        <a:rPr lang="ru-RU" sz="2000" kern="50" dirty="0">
                          <a:effectLst/>
                          <a:latin typeface="Montserrat Semi-Bold" panose="020B0604020202020204" charset="-52"/>
                        </a:rPr>
                        <a:t>Количество пикселей</a:t>
                      </a:r>
                      <a:endParaRPr lang="ru-RU" sz="2000" kern="50" dirty="0">
                        <a:effectLst/>
                        <a:latin typeface="Montserrat Semi-Bold" panose="020B0604020202020204" charset="-52"/>
                        <a:ea typeface="Andale Sans UI"/>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pPr>
                      <a:r>
                        <a:rPr lang="ru-RU" sz="2000" kern="50">
                          <a:effectLst/>
                          <a:latin typeface="Montserrat Semi-Bold" panose="020B0604020202020204" charset="-52"/>
                        </a:rPr>
                        <a:t>667</a:t>
                      </a:r>
                      <a:endParaRPr lang="ru-RU" sz="2000" kern="50">
                        <a:effectLst/>
                        <a:latin typeface="Montserrat Semi-Bold" panose="020B0604020202020204" charset="-52"/>
                        <a:ea typeface="Andale Sans UI"/>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91969248"/>
                  </a:ext>
                </a:extLst>
              </a:tr>
              <a:tr h="414697">
                <a:tc>
                  <a:txBody>
                    <a:bodyPr/>
                    <a:lstStyle/>
                    <a:p>
                      <a:pPr algn="ctr">
                        <a:lnSpc>
                          <a:spcPct val="115000"/>
                        </a:lnSpc>
                      </a:pPr>
                      <a:r>
                        <a:rPr lang="ru-RU" sz="2000" kern="50">
                          <a:effectLst/>
                          <a:latin typeface="Montserrat Semi-Bold" panose="020B0604020202020204" charset="-52"/>
                        </a:rPr>
                        <a:t>Размер пикселя, мкм</a:t>
                      </a:r>
                      <a:r>
                        <a:rPr lang="ru-RU" sz="2000" kern="50" baseline="30000">
                          <a:effectLst/>
                          <a:latin typeface="Montserrat Semi-Bold" panose="020B0604020202020204" charset="-52"/>
                        </a:rPr>
                        <a:t>2</a:t>
                      </a:r>
                      <a:endParaRPr lang="ru-RU" sz="2000" kern="50">
                        <a:effectLst/>
                        <a:latin typeface="Montserrat Semi-Bold" panose="020B0604020202020204" charset="-52"/>
                        <a:ea typeface="Andale Sans UI"/>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pPr>
                      <a:r>
                        <a:rPr lang="ru-RU" sz="2000" kern="50" dirty="0">
                          <a:effectLst/>
                          <a:latin typeface="Montserrat Semi-Bold" panose="020B0604020202020204" charset="-52"/>
                        </a:rPr>
                        <a:t>50 ⅹ50 </a:t>
                      </a:r>
                      <a:endParaRPr lang="ru-RU" sz="2000" kern="50" dirty="0">
                        <a:effectLst/>
                        <a:latin typeface="Montserrat Semi-Bold" panose="020B0604020202020204" charset="-52"/>
                        <a:ea typeface="Andale Sans UI"/>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92319501"/>
                  </a:ext>
                </a:extLst>
              </a:tr>
              <a:tr h="329811">
                <a:tc>
                  <a:txBody>
                    <a:bodyPr/>
                    <a:lstStyle/>
                    <a:p>
                      <a:pPr algn="ctr">
                        <a:lnSpc>
                          <a:spcPct val="115000"/>
                        </a:lnSpc>
                      </a:pPr>
                      <a:r>
                        <a:rPr lang="ru-RU" sz="2000" kern="50">
                          <a:effectLst/>
                          <a:latin typeface="Montserrat Semi-Bold" panose="020B0604020202020204" charset="-52"/>
                        </a:rPr>
                        <a:t>Усиление</a:t>
                      </a:r>
                      <a:endParaRPr lang="ru-RU" sz="2000" kern="50">
                        <a:effectLst/>
                        <a:latin typeface="Montserrat Semi-Bold" panose="020B0604020202020204" charset="-52"/>
                        <a:ea typeface="Andale Sans UI"/>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15000"/>
                        </a:lnSpc>
                      </a:pPr>
                      <a:r>
                        <a:rPr lang="ru-RU" sz="2000" kern="50" dirty="0">
                          <a:effectLst/>
                          <a:latin typeface="Montserrat Semi-Bold" panose="020B0604020202020204" charset="-52"/>
                        </a:rPr>
                        <a:t>10</a:t>
                      </a:r>
                      <a:r>
                        <a:rPr lang="ru-RU" sz="2000" kern="50" baseline="30000" dirty="0">
                          <a:effectLst/>
                          <a:latin typeface="Montserrat Semi-Bold" panose="020B0604020202020204" charset="-52"/>
                        </a:rPr>
                        <a:t>6</a:t>
                      </a:r>
                      <a:endParaRPr lang="ru-RU" sz="2000" kern="50" dirty="0">
                        <a:effectLst/>
                        <a:latin typeface="Montserrat Semi-Bold" panose="020B0604020202020204" charset="-52"/>
                        <a:ea typeface="Andale Sans UI"/>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06177217"/>
                  </a:ext>
                </a:extLst>
              </a:tr>
              <a:tr h="329811">
                <a:tc>
                  <a:txBody>
                    <a:bodyPr/>
                    <a:lstStyle/>
                    <a:p>
                      <a:pPr algn="ctr">
                        <a:lnSpc>
                          <a:spcPct val="115000"/>
                        </a:lnSpc>
                      </a:pPr>
                      <a:r>
                        <a:rPr lang="ru-RU" sz="2000" kern="50">
                          <a:effectLst/>
                          <a:latin typeface="Montserrat Semi-Bold" panose="020B0604020202020204" charset="-52"/>
                        </a:rPr>
                        <a:t>Рабочее напряжение, В</a:t>
                      </a:r>
                      <a:endParaRPr lang="ru-RU" sz="2000" kern="50">
                        <a:effectLst/>
                        <a:latin typeface="Montserrat Semi-Bold" panose="020B0604020202020204" charset="-52"/>
                        <a:ea typeface="Andale Sans UI"/>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pPr>
                      <a:r>
                        <a:rPr lang="en-US" sz="2000" kern="50" dirty="0">
                          <a:effectLst/>
                          <a:latin typeface="Montserrat Semi-Bold" panose="020B0604020202020204" charset="-52"/>
                        </a:rPr>
                        <a:t>~ 54,6 </a:t>
                      </a:r>
                      <a:endParaRPr lang="ru-RU" sz="2000" kern="50" dirty="0">
                        <a:effectLst/>
                        <a:latin typeface="Montserrat Semi-Bold" panose="020B0604020202020204" charset="-52"/>
                        <a:ea typeface="Andale Sans UI"/>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86348903"/>
                  </a:ext>
                </a:extLst>
              </a:tr>
              <a:tr h="676148">
                <a:tc>
                  <a:txBody>
                    <a:bodyPr/>
                    <a:lstStyle/>
                    <a:p>
                      <a:pPr algn="ctr">
                        <a:lnSpc>
                          <a:spcPct val="115000"/>
                        </a:lnSpc>
                      </a:pPr>
                      <a:r>
                        <a:rPr lang="ru-RU" sz="2000" kern="50">
                          <a:effectLst/>
                          <a:latin typeface="Montserrat Semi-Bold" panose="020B0604020202020204" charset="-52"/>
                        </a:rPr>
                        <a:t>Пиковая спектральная чувствительность, нм</a:t>
                      </a:r>
                      <a:endParaRPr lang="ru-RU" sz="2000" kern="50">
                        <a:effectLst/>
                        <a:latin typeface="Montserrat Semi-Bold" panose="020B0604020202020204" charset="-52"/>
                        <a:ea typeface="Andale Sans UI"/>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pPr>
                      <a:r>
                        <a:rPr lang="ru-RU" sz="2000" kern="50" dirty="0">
                          <a:effectLst/>
                          <a:latin typeface="Montserrat Semi-Bold" panose="020B0604020202020204" charset="-52"/>
                        </a:rPr>
                        <a:t>500</a:t>
                      </a:r>
                      <a:endParaRPr lang="ru-RU" sz="2000" kern="50" dirty="0">
                        <a:effectLst/>
                        <a:latin typeface="Montserrat Semi-Bold" panose="020B0604020202020204" charset="-52"/>
                        <a:ea typeface="Andale Sans UI"/>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45101535"/>
                  </a:ext>
                </a:extLst>
              </a:tr>
              <a:tr h="676148">
                <a:tc>
                  <a:txBody>
                    <a:bodyPr/>
                    <a:lstStyle/>
                    <a:p>
                      <a:pPr algn="ctr">
                        <a:lnSpc>
                          <a:spcPct val="115000"/>
                        </a:lnSpc>
                      </a:pPr>
                      <a:r>
                        <a:rPr lang="ru-RU" sz="2000" kern="50">
                          <a:effectLst/>
                          <a:latin typeface="Montserrat Semi-Bold" panose="020B0604020202020204" charset="-52"/>
                        </a:rPr>
                        <a:t>Темновой счёт для порога 0,5 ф.э., кГц </a:t>
                      </a:r>
                      <a:endParaRPr lang="ru-RU" sz="2000" kern="50">
                        <a:effectLst/>
                        <a:latin typeface="Montserrat Semi-Bold" panose="020B0604020202020204" charset="-52"/>
                        <a:ea typeface="Andale Sans UI"/>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pPr>
                      <a:r>
                        <a:rPr lang="ru-RU" sz="2000" kern="50" dirty="0">
                          <a:effectLst/>
                          <a:latin typeface="Montserrat Semi-Bold" panose="020B0604020202020204" charset="-52"/>
                          <a:ea typeface="Andale Sans UI"/>
                        </a:rPr>
                        <a:t>300</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83130467"/>
                  </a:ext>
                </a:extLst>
              </a:tr>
              <a:tr h="329811">
                <a:tc>
                  <a:txBody>
                    <a:bodyPr/>
                    <a:lstStyle/>
                    <a:p>
                      <a:pPr algn="ctr">
                        <a:lnSpc>
                          <a:spcPct val="115000"/>
                        </a:lnSpc>
                      </a:pPr>
                      <a:r>
                        <a:rPr lang="ru-RU" sz="2000" kern="50">
                          <a:effectLst/>
                          <a:latin typeface="Montserrat Semi-Bold" panose="020B0604020202020204" charset="-52"/>
                        </a:rPr>
                        <a:t>Кросстолк</a:t>
                      </a:r>
                      <a:endParaRPr lang="ru-RU" sz="2000" kern="50">
                        <a:effectLst/>
                        <a:latin typeface="Montserrat Semi-Bold" panose="020B0604020202020204" charset="-52"/>
                        <a:ea typeface="Andale Sans UI"/>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pPr>
                      <a:r>
                        <a:rPr lang="en-US" sz="2000" kern="50" dirty="0">
                          <a:effectLst/>
                          <a:latin typeface="Montserrat Semi-Bold" panose="020B0604020202020204" charset="-52"/>
                        </a:rPr>
                        <a:t>~ 5-7%</a:t>
                      </a:r>
                      <a:endParaRPr lang="ru-RU" sz="2000" kern="50" dirty="0">
                        <a:effectLst/>
                        <a:latin typeface="Montserrat Semi-Bold" panose="020B0604020202020204" charset="-52"/>
                        <a:ea typeface="Andale Sans UI"/>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9949266"/>
                  </a:ext>
                </a:extLst>
              </a:tr>
              <a:tr h="329811">
                <a:tc>
                  <a:txBody>
                    <a:bodyPr/>
                    <a:lstStyle/>
                    <a:p>
                      <a:pPr algn="ctr">
                        <a:lnSpc>
                          <a:spcPct val="115000"/>
                        </a:lnSpc>
                      </a:pPr>
                      <a:r>
                        <a:rPr lang="en-US" sz="2000" kern="50" dirty="0">
                          <a:effectLst/>
                          <a:latin typeface="Montserrat Semi-Bold" panose="020B0604020202020204" charset="-52"/>
                        </a:rPr>
                        <a:t>PDE</a:t>
                      </a:r>
                      <a:r>
                        <a:rPr lang="ru-RU" sz="2000" kern="50" dirty="0">
                          <a:effectLst/>
                          <a:latin typeface="Montserrat Semi-Bold" panose="020B0604020202020204" charset="-52"/>
                        </a:rPr>
                        <a:t> на 450 нм</a:t>
                      </a:r>
                      <a:endParaRPr lang="ru-RU" sz="2000" kern="50" dirty="0">
                        <a:effectLst/>
                        <a:latin typeface="Montserrat Semi-Bold" panose="020B0604020202020204" charset="-52"/>
                        <a:ea typeface="Andale Sans UI"/>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pPr>
                      <a:r>
                        <a:rPr lang="ru-RU" sz="2000" kern="50" dirty="0">
                          <a:effectLst/>
                          <a:latin typeface="Montserrat Semi-Bold" panose="020B0604020202020204" charset="-52"/>
                        </a:rPr>
                        <a:t>35%</a:t>
                      </a:r>
                      <a:endParaRPr lang="ru-RU" sz="2000" kern="50" dirty="0">
                        <a:effectLst/>
                        <a:latin typeface="Montserrat Semi-Bold" panose="020B0604020202020204" charset="-52"/>
                        <a:ea typeface="Andale Sans UI"/>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54296483"/>
                  </a:ext>
                </a:extLst>
              </a:tr>
            </a:tbl>
          </a:graphicData>
        </a:graphic>
      </p:graphicFrame>
      <mc:AlternateContent xmlns:mc="http://schemas.openxmlformats.org/markup-compatibility/2006" xmlns:a14="http://schemas.microsoft.com/office/drawing/2010/main">
        <mc:Choice Requires="a14">
          <p:sp>
            <p:nvSpPr>
              <p:cNvPr id="35" name="TextBox 10">
                <a:extLst>
                  <a:ext uri="{FF2B5EF4-FFF2-40B4-BE49-F238E27FC236}">
                    <a16:creationId xmlns:a16="http://schemas.microsoft.com/office/drawing/2014/main" id="{4057ED4A-87DF-599C-485F-A24448EBF5A0}"/>
                  </a:ext>
                </a:extLst>
              </p:cNvPr>
              <p:cNvSpPr txBox="1"/>
              <p:nvPr/>
            </p:nvSpPr>
            <p:spPr>
              <a:xfrm>
                <a:off x="1752600" y="1451630"/>
                <a:ext cx="15697200" cy="4144468"/>
              </a:xfrm>
              <a:prstGeom prst="rect">
                <a:avLst/>
              </a:prstGeom>
            </p:spPr>
            <p:txBody>
              <a:bodyPr wrap="square" lIns="0" tIns="0" rIns="0" bIns="0" rtlCol="0" anchor="t">
                <a:spAutoFit/>
              </a:bodyPr>
              <a:lstStyle/>
              <a:p>
                <a:pPr marL="342900" indent="-342900">
                  <a:lnSpc>
                    <a:spcPct val="150000"/>
                  </a:lnSpc>
                  <a:buFont typeface="Arial" panose="020B0604020202020204" pitchFamily="34" charset="0"/>
                  <a:buChar char="•"/>
                </a:pPr>
                <a:r>
                  <a:rPr lang="ru-RU" sz="2000" dirty="0">
                    <a:solidFill>
                      <a:srgbClr val="100F0D"/>
                    </a:solidFill>
                    <a:latin typeface="Montserrat Semi-Bold" panose="020B0604020202020204" charset="-52"/>
                  </a:rPr>
                  <a:t>Тестирования проводились космическими мюонами в </a:t>
                </a:r>
                <a:r>
                  <a:rPr lang="ru-RU" sz="2000" dirty="0" err="1">
                    <a:solidFill>
                      <a:srgbClr val="100F0D"/>
                    </a:solidFill>
                    <a:latin typeface="Montserrat Semi-Bold" panose="020B0604020202020204" charset="-52"/>
                  </a:rPr>
                  <a:t>светоизолированном</a:t>
                </a:r>
                <a:r>
                  <a:rPr lang="ru-RU" sz="2000" dirty="0">
                    <a:solidFill>
                      <a:srgbClr val="100F0D"/>
                    </a:solidFill>
                    <a:latin typeface="Montserrat Semi-Bold" panose="020B0604020202020204" charset="-52"/>
                  </a:rPr>
                  <a:t> стенде </a:t>
                </a:r>
              </a:p>
              <a:p>
                <a:pPr marL="342900" indent="-342900">
                  <a:lnSpc>
                    <a:spcPct val="150000"/>
                  </a:lnSpc>
                  <a:buFont typeface="Arial" panose="020B0604020202020204" pitchFamily="34" charset="0"/>
                  <a:buChar char="•"/>
                </a:pPr>
                <a:r>
                  <a:rPr lang="ru-RU" sz="2000" dirty="0">
                    <a:solidFill>
                      <a:srgbClr val="100F0D"/>
                    </a:solidFill>
                    <a:latin typeface="Montserrat Semi-Bold" panose="020B0604020202020204" charset="-52"/>
                  </a:rPr>
                  <a:t>Верхний размер триггерного счётчика 100x100 </a:t>
                </a:r>
                <a14:m>
                  <m:oMath xmlns:m="http://schemas.openxmlformats.org/officeDocument/2006/math">
                    <m:sSup>
                      <m:sSupPr>
                        <m:ctrlPr>
                          <a:rPr lang="en-US" sz="2000" i="1" dirty="0" smtClean="0">
                            <a:solidFill>
                              <a:srgbClr val="100F0D"/>
                            </a:solidFill>
                            <a:latin typeface="Cambria Math" panose="02040503050406030204" pitchFamily="18" charset="0"/>
                          </a:rPr>
                        </m:ctrlPr>
                      </m:sSupPr>
                      <m:e>
                        <m:r>
                          <a:rPr lang="ru-RU" sz="2000" b="0" i="1" dirty="0" smtClean="0">
                            <a:solidFill>
                              <a:srgbClr val="100F0D"/>
                            </a:solidFill>
                            <a:latin typeface="Cambria Math" panose="02040503050406030204" pitchFamily="18" charset="0"/>
                          </a:rPr>
                          <m:t>мм</m:t>
                        </m:r>
                      </m:e>
                      <m:sup>
                        <m:r>
                          <a:rPr lang="en-US" sz="2000" i="1" dirty="0" smtClean="0">
                            <a:solidFill>
                              <a:srgbClr val="100F0D"/>
                            </a:solidFill>
                            <a:latin typeface="Cambria Math" panose="02040503050406030204" pitchFamily="18" charset="0"/>
                          </a:rPr>
                          <m:t>2</m:t>
                        </m:r>
                      </m:sup>
                    </m:sSup>
                  </m:oMath>
                </a14:m>
                <a:endParaRPr lang="ru-RU" sz="2000" dirty="0">
                  <a:solidFill>
                    <a:srgbClr val="100F0D"/>
                  </a:solidFill>
                  <a:latin typeface="Montserrat Semi-Bold" panose="020B0604020202020204" charset="-52"/>
                </a:endParaRPr>
              </a:p>
              <a:p>
                <a:pPr marL="342900" indent="-342900">
                  <a:lnSpc>
                    <a:spcPct val="150000"/>
                  </a:lnSpc>
                  <a:buFont typeface="Arial" panose="020B0604020202020204" pitchFamily="34" charset="0"/>
                  <a:buChar char="•"/>
                </a:pPr>
                <a:r>
                  <a:rPr lang="ru-RU" sz="2000" dirty="0">
                    <a:solidFill>
                      <a:srgbClr val="100F0D"/>
                    </a:solidFill>
                    <a:latin typeface="Montserrat Semi-Bold" panose="020B0604020202020204" charset="-52"/>
                  </a:rPr>
                  <a:t>Нижний размер триггерного счётчика 120x100 </a:t>
                </a:r>
                <a14:m>
                  <m:oMath xmlns:m="http://schemas.openxmlformats.org/officeDocument/2006/math">
                    <m:sSup>
                      <m:sSupPr>
                        <m:ctrlPr>
                          <a:rPr lang="en-US" sz="2000" i="1" dirty="0" smtClean="0">
                            <a:solidFill>
                              <a:srgbClr val="100F0D"/>
                            </a:solidFill>
                            <a:latin typeface="Cambria Math" panose="02040503050406030204" pitchFamily="18" charset="0"/>
                          </a:rPr>
                        </m:ctrlPr>
                      </m:sSupPr>
                      <m:e>
                        <m:r>
                          <a:rPr lang="ru-RU" sz="2000" b="0" i="1" dirty="0" smtClean="0">
                            <a:solidFill>
                              <a:srgbClr val="100F0D"/>
                            </a:solidFill>
                            <a:latin typeface="Cambria Math" panose="02040503050406030204" pitchFamily="18" charset="0"/>
                          </a:rPr>
                          <m:t>мм</m:t>
                        </m:r>
                      </m:e>
                      <m:sup>
                        <m:r>
                          <a:rPr lang="en-US" sz="2000" i="1" dirty="0" smtClean="0">
                            <a:solidFill>
                              <a:srgbClr val="100F0D"/>
                            </a:solidFill>
                            <a:latin typeface="Cambria Math" panose="02040503050406030204" pitchFamily="18" charset="0"/>
                          </a:rPr>
                          <m:t>2</m:t>
                        </m:r>
                      </m:sup>
                    </m:sSup>
                    <m:r>
                      <a:rPr lang="en-US" sz="2000" i="1" dirty="0" smtClean="0">
                        <a:solidFill>
                          <a:srgbClr val="100F0D"/>
                        </a:solidFill>
                        <a:latin typeface="Cambria Math" panose="02040503050406030204" pitchFamily="18" charset="0"/>
                      </a:rPr>
                      <m:t> </m:t>
                    </m:r>
                  </m:oMath>
                </a14:m>
                <a:endParaRPr lang="ru-RU" sz="2000" dirty="0">
                  <a:solidFill>
                    <a:srgbClr val="100F0D"/>
                  </a:solidFill>
                  <a:latin typeface="Montserrat Semi-Bold" panose="020B0604020202020204" charset="-52"/>
                </a:endParaRPr>
              </a:p>
              <a:p>
                <a:pPr marL="342900" indent="-342900">
                  <a:lnSpc>
                    <a:spcPct val="150000"/>
                  </a:lnSpc>
                  <a:buFont typeface="Arial" panose="020B0604020202020204" pitchFamily="34" charset="0"/>
                  <a:buChar char="•"/>
                </a:pPr>
                <a:r>
                  <a:rPr lang="ru-RU" sz="2000" dirty="0">
                    <a:solidFill>
                      <a:srgbClr val="100F0D"/>
                    </a:solidFill>
                    <a:latin typeface="Montserrat Semi-Bold" panose="020B0604020202020204" charset="-52"/>
                  </a:rPr>
                  <a:t>Тестирование по 3 кубика, волокно проходит через все отверстия (для тестов на </a:t>
                </a:r>
                <a:r>
                  <a:rPr lang="ru-RU" sz="2000" dirty="0" err="1">
                    <a:solidFill>
                      <a:srgbClr val="100F0D"/>
                    </a:solidFill>
                    <a:latin typeface="Montserrat Semi-Bold" panose="020B0604020202020204" charset="-52"/>
                  </a:rPr>
                  <a:t>световыход</a:t>
                </a:r>
                <a:r>
                  <a:rPr lang="ru-RU" sz="2000" dirty="0">
                    <a:solidFill>
                      <a:srgbClr val="100F0D"/>
                    </a:solidFill>
                    <a:latin typeface="Montserrat Semi-Bold" panose="020B0604020202020204" charset="-52"/>
                  </a:rPr>
                  <a:t>)</a:t>
                </a:r>
              </a:p>
              <a:p>
                <a:pPr marL="342900" indent="-342900">
                  <a:lnSpc>
                    <a:spcPct val="150000"/>
                  </a:lnSpc>
                  <a:buFont typeface="Arial" panose="020B0604020202020204" pitchFamily="34" charset="0"/>
                  <a:buChar char="•"/>
                </a:pPr>
                <a:r>
                  <a:rPr lang="ru-RU" sz="2000" dirty="0">
                    <a:solidFill>
                      <a:srgbClr val="100F0D"/>
                    </a:solidFill>
                    <a:latin typeface="Montserrat Semi-Bold" panose="020B0604020202020204" charset="-52"/>
                  </a:rPr>
                  <a:t>Тестирование по 10 кубика, волокно проходит через все отверстия (для тестов обр. волокна)</a:t>
                </a:r>
              </a:p>
              <a:p>
                <a:pPr marL="342900" indent="-342900">
                  <a:lnSpc>
                    <a:spcPct val="150000"/>
                  </a:lnSpc>
                  <a:buFont typeface="Arial" panose="020B0604020202020204" pitchFamily="34" charset="0"/>
                  <a:buChar char="•"/>
                </a:pPr>
                <a:r>
                  <a:rPr lang="ru-RU" sz="2000" dirty="0">
                    <a:solidFill>
                      <a:srgbClr val="100F0D"/>
                    </a:solidFill>
                    <a:latin typeface="Montserrat Semi-Bold" panose="020B0604020202020204" charset="-52"/>
                  </a:rPr>
                  <a:t>Длина </a:t>
                </a:r>
                <a:r>
                  <a:rPr lang="ru-RU" sz="2000" dirty="0" err="1">
                    <a:solidFill>
                      <a:srgbClr val="100F0D"/>
                    </a:solidFill>
                    <a:latin typeface="Montserrat Semi-Bold" panose="020B0604020202020204" charset="-52"/>
                  </a:rPr>
                  <a:t>спектросмещающего</a:t>
                </a:r>
                <a:r>
                  <a:rPr lang="ru-RU" sz="2000" dirty="0">
                    <a:solidFill>
                      <a:srgbClr val="100F0D"/>
                    </a:solidFill>
                    <a:latin typeface="Montserrat Semi-Bold" panose="020B0604020202020204" charset="-52"/>
                  </a:rPr>
                  <a:t> волокна </a:t>
                </a:r>
                <a:r>
                  <a:rPr lang="ru-RU" sz="2000" dirty="0" err="1">
                    <a:solidFill>
                      <a:srgbClr val="100F0D"/>
                    </a:solidFill>
                    <a:latin typeface="Montserrat Semi-Bold" panose="020B0604020202020204" charset="-52"/>
                  </a:rPr>
                  <a:t>Kuraray</a:t>
                </a:r>
                <a:r>
                  <a:rPr lang="ru-RU" sz="2000" dirty="0">
                    <a:solidFill>
                      <a:srgbClr val="100F0D"/>
                    </a:solidFill>
                    <a:latin typeface="Montserrat Semi-Bold" panose="020B0604020202020204" charset="-52"/>
                  </a:rPr>
                  <a:t> Y11 210 см для тестирований технологии обрезания оптоволокна </a:t>
                </a:r>
              </a:p>
              <a:p>
                <a:pPr marL="342900" indent="-342900">
                  <a:lnSpc>
                    <a:spcPct val="150000"/>
                  </a:lnSpc>
                  <a:buFont typeface="Arial" panose="020B0604020202020204" pitchFamily="34" charset="0"/>
                  <a:buChar char="•"/>
                </a:pPr>
                <a:r>
                  <a:rPr lang="ru-RU" sz="2000" dirty="0">
                    <a:solidFill>
                      <a:srgbClr val="100F0D"/>
                    </a:solidFill>
                    <a:latin typeface="Montserrat Semi-Bold" panose="020B0604020202020204" charset="-52"/>
                  </a:rPr>
                  <a:t>16 канальный цифровой преобразователь C</a:t>
                </a:r>
                <a:r>
                  <a:rPr lang="en-US" sz="2000" dirty="0">
                    <a:solidFill>
                      <a:srgbClr val="100F0D"/>
                    </a:solidFill>
                    <a:latin typeface="Montserrat Semi-Bold" panose="020B0604020202020204" charset="-52"/>
                  </a:rPr>
                  <a:t>AE</a:t>
                </a:r>
                <a:r>
                  <a:rPr lang="ru-RU" sz="2000" dirty="0">
                    <a:solidFill>
                      <a:srgbClr val="100F0D"/>
                    </a:solidFill>
                    <a:latin typeface="Montserrat Semi-Bold" panose="020B0604020202020204" charset="-52"/>
                  </a:rPr>
                  <a:t>N DT5742 с частотой 5 ГГц и разрешением 12 бит</a:t>
                </a:r>
              </a:p>
              <a:p>
                <a:pPr marL="342900" indent="-342900">
                  <a:lnSpc>
                    <a:spcPct val="150000"/>
                  </a:lnSpc>
                  <a:buFont typeface="Arial" panose="020B0604020202020204" pitchFamily="34" charset="0"/>
                  <a:buChar char="•"/>
                </a:pPr>
                <a:r>
                  <a:rPr lang="ru-RU" sz="2000" dirty="0">
                    <a:solidFill>
                      <a:srgbClr val="100F0D"/>
                    </a:solidFill>
                    <a:latin typeface="Montserrat Semi-Bold" panose="020B0604020202020204" charset="-52"/>
                  </a:rPr>
                  <a:t>MPPC </a:t>
                </a:r>
                <a:r>
                  <a:rPr lang="ru-RU" sz="2000" dirty="0" err="1">
                    <a:solidFill>
                      <a:srgbClr val="100F0D"/>
                    </a:solidFill>
                    <a:latin typeface="Montserrat Semi-Bold" panose="020B0604020202020204" charset="-52"/>
                  </a:rPr>
                  <a:t>Hamamatsu</a:t>
                </a:r>
                <a:r>
                  <a:rPr lang="en-US" sz="2000" dirty="0">
                    <a:solidFill>
                      <a:srgbClr val="100F0D"/>
                    </a:solidFill>
                    <a:latin typeface="Montserrat Semi-Bold" panose="020B0604020202020204" charset="-52"/>
                  </a:rPr>
                  <a:t> S13081-050C</a:t>
                </a:r>
                <a:endParaRPr lang="ru-RU" sz="2000" dirty="0">
                  <a:solidFill>
                    <a:srgbClr val="100F0D"/>
                  </a:solidFill>
                  <a:latin typeface="Montserrat Semi-Bold" panose="020B0604020202020204" charset="-52"/>
                </a:endParaRPr>
              </a:p>
              <a:p>
                <a:pPr marL="0" lvl="0" indent="0" algn="ctr">
                  <a:lnSpc>
                    <a:spcPts val="3919"/>
                  </a:lnSpc>
                  <a:spcBef>
                    <a:spcPct val="0"/>
                  </a:spcBef>
                </a:pPr>
                <a:endParaRPr lang="en-US" sz="2400" dirty="0">
                  <a:solidFill>
                    <a:srgbClr val="100F0D"/>
                  </a:solidFill>
                  <a:latin typeface="Montserrat"/>
                </a:endParaRPr>
              </a:p>
            </p:txBody>
          </p:sp>
        </mc:Choice>
        <mc:Fallback xmlns="">
          <p:sp>
            <p:nvSpPr>
              <p:cNvPr id="35" name="TextBox 10">
                <a:extLst>
                  <a:ext uri="{FF2B5EF4-FFF2-40B4-BE49-F238E27FC236}">
                    <a16:creationId xmlns:a16="http://schemas.microsoft.com/office/drawing/2014/main" id="{4057ED4A-87DF-599C-485F-A24448EBF5A0}"/>
                  </a:ext>
                </a:extLst>
              </p:cNvPr>
              <p:cNvSpPr txBox="1">
                <a:spLocks noRot="1" noChangeAspect="1" noMove="1" noResize="1" noEditPoints="1" noAdjustHandles="1" noChangeArrowheads="1" noChangeShapeType="1" noTextEdit="1"/>
              </p:cNvSpPr>
              <p:nvPr/>
            </p:nvSpPr>
            <p:spPr>
              <a:xfrm>
                <a:off x="1752600" y="1451630"/>
                <a:ext cx="15697200" cy="4144468"/>
              </a:xfrm>
              <a:prstGeom prst="rect">
                <a:avLst/>
              </a:prstGeom>
              <a:blipFill>
                <a:blip r:embed="rId3"/>
                <a:stretch>
                  <a:fillRect l="-932"/>
                </a:stretch>
              </a:blipFill>
            </p:spPr>
            <p:txBody>
              <a:bodyPr/>
              <a:lstStyle/>
              <a:p>
                <a:r>
                  <a:rPr lang="ru-RU">
                    <a:noFill/>
                  </a:rPr>
                  <a:t> </a:t>
                </a:r>
              </a:p>
            </p:txBody>
          </p:sp>
        </mc:Fallback>
      </mc:AlternateContent>
      <p:sp>
        <p:nvSpPr>
          <p:cNvPr id="36" name="TextBox 13">
            <a:extLst>
              <a:ext uri="{FF2B5EF4-FFF2-40B4-BE49-F238E27FC236}">
                <a16:creationId xmlns:a16="http://schemas.microsoft.com/office/drawing/2014/main" id="{D0F74857-C69E-E56D-A031-82E2A434FF49}"/>
              </a:ext>
            </a:extLst>
          </p:cNvPr>
          <p:cNvSpPr txBox="1"/>
          <p:nvPr/>
        </p:nvSpPr>
        <p:spPr>
          <a:xfrm>
            <a:off x="12121945" y="8637480"/>
            <a:ext cx="4178710" cy="416887"/>
          </a:xfrm>
          <a:prstGeom prst="rect">
            <a:avLst/>
          </a:prstGeom>
        </p:spPr>
        <p:txBody>
          <a:bodyPr wrap="square" lIns="0" tIns="0" rIns="0" bIns="0" rtlCol="0" anchor="t">
            <a:spAutoFit/>
          </a:bodyPr>
          <a:lstStyle/>
          <a:p>
            <a:pPr>
              <a:lnSpc>
                <a:spcPct val="150000"/>
              </a:lnSpc>
            </a:pPr>
            <a:r>
              <a:rPr lang="ru-RU" sz="2000" dirty="0">
                <a:solidFill>
                  <a:srgbClr val="100F0D"/>
                </a:solidFill>
                <a:latin typeface="Montserrat Semi-Bold" panose="020B0604020202020204" charset="-52"/>
              </a:rPr>
              <a:t>MPPC </a:t>
            </a:r>
            <a:r>
              <a:rPr lang="ru-RU" sz="2000" dirty="0" err="1">
                <a:solidFill>
                  <a:srgbClr val="100F0D"/>
                </a:solidFill>
                <a:latin typeface="Montserrat Semi-Bold" panose="020B0604020202020204" charset="-52"/>
              </a:rPr>
              <a:t>Hamamatsu</a:t>
            </a:r>
            <a:r>
              <a:rPr lang="en-US" sz="2000" dirty="0">
                <a:solidFill>
                  <a:srgbClr val="100F0D"/>
                </a:solidFill>
                <a:latin typeface="Montserrat Semi-Bold" panose="020B0604020202020204" charset="-52"/>
              </a:rPr>
              <a:t> S13081-050C</a:t>
            </a:r>
            <a:endParaRPr lang="ru-RU" sz="2000" dirty="0">
              <a:solidFill>
                <a:srgbClr val="100F0D"/>
              </a:solidFill>
              <a:latin typeface="Montserrat Semi-Bold" panose="020B0604020202020204" charset="-52"/>
            </a:endParaRPr>
          </a:p>
        </p:txBody>
      </p:sp>
    </p:spTree>
    <p:extLst>
      <p:ext uri="{BB962C8B-B14F-4D97-AF65-F5344CB8AC3E}">
        <p14:creationId xmlns:p14="http://schemas.microsoft.com/office/powerpoint/2010/main" val="44675135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35197" y="-1585565"/>
            <a:ext cx="3171130" cy="3171130"/>
            <a:chOff x="0" y="0"/>
            <a:chExt cx="6350000" cy="6350000"/>
          </a:xfrm>
        </p:grpSpPr>
        <p:sp>
          <p:nvSpPr>
            <p:cNvPr id="3" name="Freeform 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D3447"/>
            </a:solidFill>
          </p:spPr>
          <p:txBody>
            <a:bodyPr/>
            <a:lstStyle/>
            <a:p>
              <a:endParaRPr lang="ru-RU"/>
            </a:p>
          </p:txBody>
        </p:sp>
      </p:grpSp>
      <p:grpSp>
        <p:nvGrpSpPr>
          <p:cNvPr id="4" name="Group 4"/>
          <p:cNvGrpSpPr/>
          <p:nvPr/>
        </p:nvGrpSpPr>
        <p:grpSpPr>
          <a:xfrm>
            <a:off x="17065225" y="8963874"/>
            <a:ext cx="2094407" cy="2094407"/>
            <a:chOff x="0" y="0"/>
            <a:chExt cx="6350000" cy="6350000"/>
          </a:xfrm>
        </p:grpSpPr>
        <p:sp>
          <p:nvSpPr>
            <p:cNvPr id="5" name="Freeform 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D230"/>
            </a:solidFill>
          </p:spPr>
          <p:txBody>
            <a:bodyPr/>
            <a:lstStyle/>
            <a:p>
              <a:endParaRPr lang="ru-RU"/>
            </a:p>
          </p:txBody>
        </p:sp>
      </p:grpSp>
      <p:sp>
        <p:nvSpPr>
          <p:cNvPr id="6" name="TextBox 5">
            <a:extLst>
              <a:ext uri="{FF2B5EF4-FFF2-40B4-BE49-F238E27FC236}">
                <a16:creationId xmlns:a16="http://schemas.microsoft.com/office/drawing/2014/main" id="{F1E413C7-CCD0-4883-9199-43A676839594}"/>
              </a:ext>
            </a:extLst>
          </p:cNvPr>
          <p:cNvSpPr txBox="1"/>
          <p:nvPr/>
        </p:nvSpPr>
        <p:spPr>
          <a:xfrm>
            <a:off x="933048" y="1477802"/>
            <a:ext cx="16875632" cy="6555962"/>
          </a:xfrm>
          <a:prstGeom prst="rect">
            <a:avLst/>
          </a:prstGeom>
        </p:spPr>
        <p:txBody>
          <a:bodyPr wrap="square" lIns="0" tIns="0" rIns="0" bIns="0" rtlCol="0" anchor="t">
            <a:spAutoFit/>
          </a:bodyPr>
          <a:lstStyle/>
          <a:p>
            <a:pPr>
              <a:lnSpc>
                <a:spcPct val="150000"/>
              </a:lnSpc>
            </a:pPr>
            <a:r>
              <a:rPr lang="ru-RU" sz="2400" dirty="0">
                <a:solidFill>
                  <a:srgbClr val="100F0D"/>
                </a:solidFill>
                <a:latin typeface="Montserrat"/>
              </a:rPr>
              <a:t> 	Фотоны попадают внутрь </a:t>
            </a:r>
            <a:r>
              <a:rPr lang="ru-RU" sz="2400" dirty="0" err="1">
                <a:solidFill>
                  <a:srgbClr val="100F0D"/>
                </a:solidFill>
                <a:latin typeface="Montserrat"/>
              </a:rPr>
              <a:t>спектросмещающего</a:t>
            </a:r>
            <a:r>
              <a:rPr lang="ru-RU" sz="2400" dirty="0">
                <a:solidFill>
                  <a:srgbClr val="100F0D"/>
                </a:solidFill>
                <a:latin typeface="Montserrat"/>
              </a:rPr>
              <a:t> оптоволокна и идут на входы фотоэлектронных умножителей, которыми в данном случае служат MPPC. </a:t>
            </a:r>
            <a:br>
              <a:rPr lang="ru-RU" sz="2400" dirty="0">
                <a:solidFill>
                  <a:srgbClr val="100F0D"/>
                </a:solidFill>
                <a:latin typeface="Montserrat"/>
              </a:rPr>
            </a:br>
            <a:endParaRPr lang="ru-RU" sz="2400" dirty="0">
              <a:solidFill>
                <a:srgbClr val="100F0D"/>
              </a:solidFill>
              <a:latin typeface="Montserrat"/>
            </a:endParaRPr>
          </a:p>
          <a:p>
            <a:pPr>
              <a:lnSpc>
                <a:spcPct val="150000"/>
              </a:lnSpc>
            </a:pPr>
            <a:r>
              <a:rPr lang="ru-RU" sz="2400" dirty="0">
                <a:solidFill>
                  <a:srgbClr val="100F0D"/>
                </a:solidFill>
                <a:latin typeface="Montserrat"/>
              </a:rPr>
              <a:t> 	MPPC (</a:t>
            </a:r>
            <a:r>
              <a:rPr lang="ru-RU" sz="2400" dirty="0" err="1">
                <a:solidFill>
                  <a:srgbClr val="100F0D"/>
                </a:solidFill>
                <a:latin typeface="Montserrat"/>
              </a:rPr>
              <a:t>multi-pixel</a:t>
            </a:r>
            <a:r>
              <a:rPr lang="ru-RU" sz="2400" dirty="0">
                <a:solidFill>
                  <a:srgbClr val="100F0D"/>
                </a:solidFill>
                <a:latin typeface="Montserrat"/>
              </a:rPr>
              <a:t> </a:t>
            </a:r>
            <a:r>
              <a:rPr lang="ru-RU" sz="2400" dirty="0" err="1">
                <a:solidFill>
                  <a:srgbClr val="100F0D"/>
                </a:solidFill>
                <a:latin typeface="Montserrat"/>
              </a:rPr>
              <a:t>photon</a:t>
            </a:r>
            <a:r>
              <a:rPr lang="ru-RU" sz="2400" dirty="0">
                <a:solidFill>
                  <a:srgbClr val="100F0D"/>
                </a:solidFill>
                <a:latin typeface="Montserrat"/>
              </a:rPr>
              <a:t> </a:t>
            </a:r>
            <a:r>
              <a:rPr lang="ru-RU" sz="2400" dirty="0" err="1">
                <a:solidFill>
                  <a:srgbClr val="100F0D"/>
                </a:solidFill>
                <a:latin typeface="Montserrat"/>
              </a:rPr>
              <a:t>counter</a:t>
            </a:r>
            <a:r>
              <a:rPr lang="ru-RU" sz="2400" dirty="0">
                <a:solidFill>
                  <a:srgbClr val="100F0D"/>
                </a:solidFill>
                <a:latin typeface="Montserrat"/>
              </a:rPr>
              <a:t>) – это тип кремниевых фотоумножителей (</a:t>
            </a:r>
            <a:r>
              <a:rPr lang="ru-RU" sz="2400" dirty="0" err="1">
                <a:solidFill>
                  <a:srgbClr val="100F0D"/>
                </a:solidFill>
                <a:latin typeface="Montserrat"/>
              </a:rPr>
              <a:t>SiPM</a:t>
            </a:r>
            <a:r>
              <a:rPr lang="ru-RU" sz="2400" dirty="0">
                <a:solidFill>
                  <a:srgbClr val="100F0D"/>
                </a:solidFill>
                <a:latin typeface="Montserrat"/>
              </a:rPr>
              <a:t>), состоящих из нескольких лавинных фотодиодов (пикселей), работающих в режиме счётчика Гейгера. Каждый пиксель при регистрации одного фотона создаёт импульс. Сигнал на выходе MPPC – сумма сигналов от всех пикселей. В тестах использовались MPPC HamamatsuS13081-050C.</a:t>
            </a:r>
            <a:br>
              <a:rPr lang="ru-RU" sz="2400" dirty="0">
                <a:solidFill>
                  <a:srgbClr val="100F0D"/>
                </a:solidFill>
                <a:latin typeface="Montserrat"/>
              </a:rPr>
            </a:br>
            <a:endParaRPr lang="ru-RU" sz="2400" dirty="0">
              <a:solidFill>
                <a:srgbClr val="100F0D"/>
              </a:solidFill>
              <a:latin typeface="Montserrat"/>
            </a:endParaRPr>
          </a:p>
          <a:p>
            <a:pPr algn="just">
              <a:lnSpc>
                <a:spcPct val="150000"/>
              </a:lnSpc>
            </a:pPr>
            <a:r>
              <a:rPr lang="ru-RU" sz="2400" dirty="0">
                <a:solidFill>
                  <a:srgbClr val="100F0D"/>
                </a:solidFill>
                <a:latin typeface="Montserrat"/>
              </a:rPr>
              <a:t> 	С MPPC сигнал идёт на 16 канальный цифровой преобразователь C</a:t>
            </a:r>
            <a:r>
              <a:rPr lang="en-US" sz="2400" dirty="0">
                <a:solidFill>
                  <a:srgbClr val="100F0D"/>
                </a:solidFill>
                <a:latin typeface="Montserrat"/>
              </a:rPr>
              <a:t>A</a:t>
            </a:r>
            <a:r>
              <a:rPr lang="ru-RU" sz="2400" dirty="0">
                <a:solidFill>
                  <a:srgbClr val="100F0D"/>
                </a:solidFill>
                <a:latin typeface="Montserrat"/>
              </a:rPr>
              <a:t>EN DT5742 с частотой 5 ГГц и разрешением 12 бит, где происходит его оцифровка. Далее цифровой сигнал попадает на портативный компьютер</a:t>
            </a:r>
            <a:r>
              <a:rPr lang="ru-RU" sz="2600" dirty="0">
                <a:solidFill>
                  <a:srgbClr val="100F0D"/>
                </a:solidFill>
                <a:latin typeface="Montserrat"/>
              </a:rPr>
              <a:t>, где уже обрабатывается специальным программным обеспечением.</a:t>
            </a:r>
          </a:p>
          <a:p>
            <a:pPr algn="just">
              <a:lnSpc>
                <a:spcPts val="3499"/>
              </a:lnSpc>
            </a:pPr>
            <a:endParaRPr lang="en-US" sz="2499" dirty="0">
              <a:solidFill>
                <a:srgbClr val="100F0D"/>
              </a:solidFill>
              <a:latin typeface="Montserrat"/>
            </a:endParaRPr>
          </a:p>
        </p:txBody>
      </p:sp>
      <p:pic>
        <p:nvPicPr>
          <p:cNvPr id="7" name="Рисунок 6" descr="MPPC S13720 series">
            <a:extLst>
              <a:ext uri="{FF2B5EF4-FFF2-40B4-BE49-F238E27FC236}">
                <a16:creationId xmlns:a16="http://schemas.microsoft.com/office/drawing/2014/main" id="{43F73A5F-0417-4CE9-FDA7-CB4253A49AD0}"/>
              </a:ext>
            </a:extLst>
          </p:cNvPr>
          <p:cNvPicPr/>
          <p:nvPr/>
        </p:nvPicPr>
        <p:blipFill rotWithShape="1">
          <a:blip r:embed="rId2">
            <a:extLst>
              <a:ext uri="{28A0092B-C50C-407E-A947-70E740481C1C}">
                <a14:useLocalDpi xmlns:a14="http://schemas.microsoft.com/office/drawing/2010/main" val="0"/>
              </a:ext>
            </a:extLst>
          </a:blip>
          <a:srcRect l="11476" t="19328" r="9835" b="19185"/>
          <a:stretch/>
        </p:blipFill>
        <p:spPr bwMode="auto">
          <a:xfrm>
            <a:off x="12877800" y="7584811"/>
            <a:ext cx="3657600" cy="2448774"/>
          </a:xfrm>
          <a:prstGeom prst="rect">
            <a:avLst/>
          </a:prstGeom>
          <a:noFill/>
          <a:ln>
            <a:noFill/>
          </a:ln>
        </p:spPr>
      </p:pic>
      <p:sp>
        <p:nvSpPr>
          <p:cNvPr id="8" name="TextBox 9">
            <a:extLst>
              <a:ext uri="{FF2B5EF4-FFF2-40B4-BE49-F238E27FC236}">
                <a16:creationId xmlns:a16="http://schemas.microsoft.com/office/drawing/2014/main" id="{0522892F-E85A-2F9A-05EB-79F362C9433B}"/>
              </a:ext>
            </a:extLst>
          </p:cNvPr>
          <p:cNvSpPr txBox="1"/>
          <p:nvPr/>
        </p:nvSpPr>
        <p:spPr>
          <a:xfrm>
            <a:off x="680763" y="447954"/>
            <a:ext cx="17127917" cy="743793"/>
          </a:xfrm>
          <a:prstGeom prst="rect">
            <a:avLst/>
          </a:prstGeom>
        </p:spPr>
        <p:txBody>
          <a:bodyPr lIns="0" tIns="0" rIns="0" bIns="0" rtlCol="0" anchor="t">
            <a:spAutoFit/>
          </a:bodyPr>
          <a:lstStyle/>
          <a:p>
            <a:pPr marL="0" lvl="0" indent="0" algn="ctr">
              <a:lnSpc>
                <a:spcPts val="5753"/>
              </a:lnSpc>
              <a:spcBef>
                <a:spcPct val="0"/>
              </a:spcBef>
            </a:pPr>
            <a:r>
              <a:rPr lang="ru-RU" sz="5479" spc="65" dirty="0">
                <a:solidFill>
                  <a:srgbClr val="100F0D"/>
                </a:solidFill>
                <a:latin typeface="Montserrat Semi-Bold Bold"/>
              </a:rPr>
              <a:t>Метод проведения тестов</a:t>
            </a:r>
            <a:endParaRPr lang="en-US" sz="5479" spc="65" dirty="0">
              <a:solidFill>
                <a:srgbClr val="100F0D"/>
              </a:solidFill>
              <a:latin typeface="Montserrat Semi-Bold Bold"/>
            </a:endParaRPr>
          </a:p>
        </p:txBody>
      </p:sp>
    </p:spTree>
    <p:extLst>
      <p:ext uri="{BB962C8B-B14F-4D97-AF65-F5344CB8AC3E}">
        <p14:creationId xmlns:p14="http://schemas.microsoft.com/office/powerpoint/2010/main" val="300935963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06498" y="7893690"/>
            <a:ext cx="3171130" cy="3171130"/>
            <a:chOff x="0" y="0"/>
            <a:chExt cx="6350000" cy="6350000"/>
          </a:xfrm>
        </p:grpSpPr>
        <p:sp>
          <p:nvSpPr>
            <p:cNvPr id="3" name="Freeform 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D3447"/>
            </a:solidFill>
          </p:spPr>
          <p:txBody>
            <a:bodyPr/>
            <a:lstStyle/>
            <a:p>
              <a:endParaRPr lang="ru-RU"/>
            </a:p>
          </p:txBody>
        </p:sp>
      </p:grpSp>
      <p:grpSp>
        <p:nvGrpSpPr>
          <p:cNvPr id="4" name="Group 4"/>
          <p:cNvGrpSpPr/>
          <p:nvPr/>
        </p:nvGrpSpPr>
        <p:grpSpPr>
          <a:xfrm>
            <a:off x="-1257719" y="-1530471"/>
            <a:ext cx="3473571" cy="3473571"/>
            <a:chOff x="0" y="0"/>
            <a:chExt cx="6350000" cy="6350000"/>
          </a:xfrm>
        </p:grpSpPr>
        <p:sp>
          <p:nvSpPr>
            <p:cNvPr id="5" name="Freeform 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D230"/>
            </a:solidFill>
          </p:spPr>
          <p:txBody>
            <a:bodyPr/>
            <a:lstStyle/>
            <a:p>
              <a:endParaRPr lang="ru-RU"/>
            </a:p>
          </p:txBody>
        </p:sp>
      </p:grpSp>
      <p:grpSp>
        <p:nvGrpSpPr>
          <p:cNvPr id="6" name="Group 6"/>
          <p:cNvGrpSpPr/>
          <p:nvPr/>
        </p:nvGrpSpPr>
        <p:grpSpPr>
          <a:xfrm>
            <a:off x="15719626" y="8190014"/>
            <a:ext cx="1870981" cy="1870981"/>
            <a:chOff x="0" y="0"/>
            <a:chExt cx="6350000" cy="6350000"/>
          </a:xfrm>
        </p:grpSpPr>
        <p:sp>
          <p:nvSpPr>
            <p:cNvPr id="7" name="Freeform 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D230"/>
            </a:solidFill>
          </p:spPr>
          <p:txBody>
            <a:bodyPr/>
            <a:lstStyle/>
            <a:p>
              <a:endParaRPr lang="ru-RU"/>
            </a:p>
          </p:txBody>
        </p:sp>
      </p:grpSp>
      <p:sp>
        <p:nvSpPr>
          <p:cNvPr id="11" name="TextBox 11"/>
          <p:cNvSpPr txBox="1"/>
          <p:nvPr/>
        </p:nvSpPr>
        <p:spPr>
          <a:xfrm>
            <a:off x="-373007" y="729906"/>
            <a:ext cx="19704438" cy="524182"/>
          </a:xfrm>
          <a:prstGeom prst="rect">
            <a:avLst/>
          </a:prstGeom>
        </p:spPr>
        <p:txBody>
          <a:bodyPr lIns="0" tIns="0" rIns="0" bIns="0" rtlCol="0" anchor="t">
            <a:spAutoFit/>
          </a:bodyPr>
          <a:lstStyle/>
          <a:p>
            <a:pPr marL="0" lvl="0" indent="0" algn="ctr">
              <a:lnSpc>
                <a:spcPts val="3968"/>
              </a:lnSpc>
              <a:spcBef>
                <a:spcPct val="0"/>
              </a:spcBef>
            </a:pPr>
            <a:r>
              <a:rPr lang="en-US" sz="4000" spc="45" dirty="0" err="1">
                <a:solidFill>
                  <a:srgbClr val="100F0D"/>
                </a:solidFill>
                <a:latin typeface="Montserrat Semi-Bold Bold"/>
              </a:rPr>
              <a:t>Тестирование</a:t>
            </a:r>
            <a:r>
              <a:rPr lang="en-US" sz="4000" spc="45" dirty="0">
                <a:solidFill>
                  <a:srgbClr val="100F0D"/>
                </a:solidFill>
                <a:latin typeface="Montserrat Semi-Bold Bold"/>
              </a:rPr>
              <a:t> </a:t>
            </a:r>
            <a:r>
              <a:rPr lang="en-US" sz="4000" spc="45" dirty="0" err="1">
                <a:solidFill>
                  <a:srgbClr val="100F0D"/>
                </a:solidFill>
                <a:latin typeface="Montserrat Semi-Bold Bold"/>
              </a:rPr>
              <a:t>технологии</a:t>
            </a:r>
            <a:r>
              <a:rPr lang="en-US" sz="4000" spc="45" dirty="0">
                <a:solidFill>
                  <a:srgbClr val="100F0D"/>
                </a:solidFill>
                <a:latin typeface="Montserrat Semi-Bold Bold"/>
              </a:rPr>
              <a:t> </a:t>
            </a:r>
            <a:r>
              <a:rPr lang="en-US" sz="4000" spc="45" dirty="0" err="1">
                <a:solidFill>
                  <a:srgbClr val="100F0D"/>
                </a:solidFill>
                <a:latin typeface="Montserrat Semi-Bold Bold"/>
              </a:rPr>
              <a:t>обрезания</a:t>
            </a:r>
            <a:r>
              <a:rPr lang="en-US" sz="4000" spc="45" dirty="0">
                <a:solidFill>
                  <a:srgbClr val="100F0D"/>
                </a:solidFill>
                <a:latin typeface="Montserrat Semi-Bold Bold"/>
              </a:rPr>
              <a:t> </a:t>
            </a:r>
            <a:r>
              <a:rPr lang="en-US" sz="4000" spc="45" dirty="0" err="1">
                <a:solidFill>
                  <a:srgbClr val="100F0D"/>
                </a:solidFill>
                <a:latin typeface="Montserrat Semi-Bold Bold"/>
              </a:rPr>
              <a:t>оптоволокна</a:t>
            </a:r>
            <a:endParaRPr lang="en-US" sz="4000" spc="45" dirty="0">
              <a:solidFill>
                <a:srgbClr val="100F0D"/>
              </a:solidFill>
              <a:latin typeface="Montserrat Semi-Bold Bold"/>
            </a:endParaRPr>
          </a:p>
        </p:txBody>
      </p:sp>
      <p:pic>
        <p:nvPicPr>
          <p:cNvPr id="15" name="Рисунок 14">
            <a:extLst>
              <a:ext uri="{FF2B5EF4-FFF2-40B4-BE49-F238E27FC236}">
                <a16:creationId xmlns:a16="http://schemas.microsoft.com/office/drawing/2014/main" id="{660D6F57-A65D-72B5-D45D-E75C201229A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12054" y="2104644"/>
            <a:ext cx="7278624" cy="6053328"/>
          </a:xfrm>
          <a:prstGeom prst="rect">
            <a:avLst/>
          </a:prstGeom>
        </p:spPr>
      </p:pic>
      <p:pic>
        <p:nvPicPr>
          <p:cNvPr id="17" name="Рисунок 16">
            <a:extLst>
              <a:ext uri="{FF2B5EF4-FFF2-40B4-BE49-F238E27FC236}">
                <a16:creationId xmlns:a16="http://schemas.microsoft.com/office/drawing/2014/main" id="{DD349BAD-D910-F540-EE9C-4F2DB13755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77400" y="2104644"/>
            <a:ext cx="7522464" cy="6077712"/>
          </a:xfrm>
          <a:prstGeom prst="rect">
            <a:avLst/>
          </a:prstGeom>
        </p:spPr>
      </p:pic>
    </p:spTree>
    <p:extLst>
      <p:ext uri="{BB962C8B-B14F-4D97-AF65-F5344CB8AC3E}">
        <p14:creationId xmlns:p14="http://schemas.microsoft.com/office/powerpoint/2010/main" val="135886706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762324" y="-1585565"/>
            <a:ext cx="3171130" cy="3171130"/>
            <a:chOff x="0" y="0"/>
            <a:chExt cx="6350000" cy="6350000"/>
          </a:xfrm>
        </p:grpSpPr>
        <p:sp>
          <p:nvSpPr>
            <p:cNvPr id="3" name="Freeform 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D3447"/>
            </a:solidFill>
          </p:spPr>
          <p:txBody>
            <a:bodyPr/>
            <a:lstStyle/>
            <a:p>
              <a:endParaRPr lang="ru-RU"/>
            </a:p>
          </p:txBody>
        </p:sp>
      </p:grpSp>
      <p:grpSp>
        <p:nvGrpSpPr>
          <p:cNvPr id="4" name="Group 4"/>
          <p:cNvGrpSpPr/>
          <p:nvPr/>
        </p:nvGrpSpPr>
        <p:grpSpPr>
          <a:xfrm>
            <a:off x="-1743649" y="7510116"/>
            <a:ext cx="4486849" cy="4486849"/>
            <a:chOff x="0" y="0"/>
            <a:chExt cx="6350000" cy="6350000"/>
          </a:xfrm>
        </p:grpSpPr>
        <p:sp>
          <p:nvSpPr>
            <p:cNvPr id="5" name="Freeform 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D230"/>
            </a:solidFill>
          </p:spPr>
          <p:txBody>
            <a:bodyPr/>
            <a:lstStyle/>
            <a:p>
              <a:endParaRPr lang="ru-RU"/>
            </a:p>
          </p:txBody>
        </p:sp>
      </p:grpSp>
      <p:grpSp>
        <p:nvGrpSpPr>
          <p:cNvPr id="6" name="Group 6"/>
          <p:cNvGrpSpPr/>
          <p:nvPr/>
        </p:nvGrpSpPr>
        <p:grpSpPr>
          <a:xfrm>
            <a:off x="17220413" y="872745"/>
            <a:ext cx="2100664" cy="2100664"/>
            <a:chOff x="0" y="0"/>
            <a:chExt cx="6350000" cy="6350000"/>
          </a:xfrm>
        </p:grpSpPr>
        <p:sp>
          <p:nvSpPr>
            <p:cNvPr id="7" name="Freeform 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D230"/>
            </a:solidFill>
          </p:spPr>
          <p:txBody>
            <a:bodyPr/>
            <a:lstStyle/>
            <a:p>
              <a:endParaRPr lang="ru-RU"/>
            </a:p>
          </p:txBody>
        </p:sp>
      </p:grpSp>
      <p:sp>
        <p:nvSpPr>
          <p:cNvPr id="12" name="TextBox 12"/>
          <p:cNvSpPr txBox="1"/>
          <p:nvPr/>
        </p:nvSpPr>
        <p:spPr>
          <a:xfrm>
            <a:off x="497777" y="572900"/>
            <a:ext cx="17349596" cy="675890"/>
          </a:xfrm>
          <a:prstGeom prst="rect">
            <a:avLst/>
          </a:prstGeom>
        </p:spPr>
        <p:txBody>
          <a:bodyPr lIns="0" tIns="0" rIns="0" bIns="0" rtlCol="0" anchor="t">
            <a:spAutoFit/>
          </a:bodyPr>
          <a:lstStyle/>
          <a:p>
            <a:pPr marL="0" lvl="0" indent="0" algn="ctr">
              <a:lnSpc>
                <a:spcPts val="5228"/>
              </a:lnSpc>
              <a:spcBef>
                <a:spcPct val="0"/>
              </a:spcBef>
            </a:pPr>
            <a:r>
              <a:rPr lang="ru-RU" sz="4979" spc="59" dirty="0">
                <a:solidFill>
                  <a:srgbClr val="100F0D"/>
                </a:solidFill>
                <a:latin typeface="Montserrat Semi-Bold Bold"/>
              </a:rPr>
              <a:t>Текущее состояние детектора </a:t>
            </a:r>
            <a:r>
              <a:rPr lang="en-US" sz="4979" spc="59" dirty="0" err="1">
                <a:solidFill>
                  <a:srgbClr val="100F0D"/>
                </a:solidFill>
                <a:latin typeface="Montserrat Semi-Bold Bold"/>
              </a:rPr>
              <a:t>SuperFGD</a:t>
            </a:r>
            <a:endParaRPr lang="en-US" sz="4979" spc="59" dirty="0">
              <a:solidFill>
                <a:srgbClr val="100F0D"/>
              </a:solidFill>
              <a:latin typeface="Montserrat Semi-Bold Bold"/>
            </a:endParaRPr>
          </a:p>
        </p:txBody>
      </p:sp>
      <p:sp>
        <p:nvSpPr>
          <p:cNvPr id="15" name="Freeform 9">
            <a:extLst>
              <a:ext uri="{FF2B5EF4-FFF2-40B4-BE49-F238E27FC236}">
                <a16:creationId xmlns:a16="http://schemas.microsoft.com/office/drawing/2014/main" id="{5889D09C-4F4C-8E15-8F9C-43ED108475B0}"/>
              </a:ext>
            </a:extLst>
          </p:cNvPr>
          <p:cNvSpPr/>
          <p:nvPr/>
        </p:nvSpPr>
        <p:spPr>
          <a:xfrm>
            <a:off x="3048000" y="1393121"/>
            <a:ext cx="11049000" cy="8474779"/>
          </a:xfrm>
          <a:custGeom>
            <a:avLst/>
            <a:gdLst/>
            <a:ahLst/>
            <a:cxnLst/>
            <a:rect l="l" t="t" r="r" b="b"/>
            <a:pathLst>
              <a:path w="3033268" h="1822768">
                <a:moveTo>
                  <a:pt x="0" y="0"/>
                </a:moveTo>
                <a:lnTo>
                  <a:pt x="3033268" y="0"/>
                </a:lnTo>
                <a:lnTo>
                  <a:pt x="3033268" y="1822768"/>
                </a:lnTo>
                <a:lnTo>
                  <a:pt x="0" y="1822768"/>
                </a:lnTo>
                <a:close/>
              </a:path>
            </a:pathLst>
          </a:custGeom>
          <a:gradFill rotWithShape="1">
            <a:gsLst>
              <a:gs pos="0">
                <a:srgbClr val="5DE0E6">
                  <a:alpha val="47000"/>
                </a:srgbClr>
              </a:gs>
              <a:gs pos="100000">
                <a:srgbClr val="004AAD">
                  <a:alpha val="47000"/>
                </a:srgbClr>
              </a:gs>
            </a:gsLst>
            <a:lin ang="0"/>
          </a:gradFill>
        </p:spPr>
        <p:txBody>
          <a:bodyPr/>
          <a:lstStyle/>
          <a:p>
            <a:endParaRPr lang="ru-RU"/>
          </a:p>
        </p:txBody>
      </p:sp>
      <p:pic>
        <p:nvPicPr>
          <p:cNvPr id="17" name="Рисунок 16">
            <a:extLst>
              <a:ext uri="{FF2B5EF4-FFF2-40B4-BE49-F238E27FC236}">
                <a16:creationId xmlns:a16="http://schemas.microsoft.com/office/drawing/2014/main" id="{A29B23B0-5BFD-9F59-7DBD-A82B8A5B585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52800" y="1804095"/>
            <a:ext cx="10318035" cy="7738526"/>
          </a:xfrm>
          <a:prstGeom prst="rect">
            <a:avLst/>
          </a:prstGeom>
        </p:spPr>
      </p:pic>
    </p:spTree>
    <p:extLst>
      <p:ext uri="{BB962C8B-B14F-4D97-AF65-F5344CB8AC3E}">
        <p14:creationId xmlns:p14="http://schemas.microsoft.com/office/powerpoint/2010/main" val="6462648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762324" y="-1585565"/>
            <a:ext cx="3171130" cy="3171130"/>
            <a:chOff x="0" y="0"/>
            <a:chExt cx="6350000" cy="6350000"/>
          </a:xfrm>
        </p:grpSpPr>
        <p:sp>
          <p:nvSpPr>
            <p:cNvPr id="3" name="Freeform 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D3447"/>
            </a:solidFill>
          </p:spPr>
          <p:txBody>
            <a:bodyPr/>
            <a:lstStyle/>
            <a:p>
              <a:endParaRPr lang="ru-RU"/>
            </a:p>
          </p:txBody>
        </p:sp>
      </p:grpSp>
      <p:grpSp>
        <p:nvGrpSpPr>
          <p:cNvPr id="4" name="Group 4"/>
          <p:cNvGrpSpPr/>
          <p:nvPr/>
        </p:nvGrpSpPr>
        <p:grpSpPr>
          <a:xfrm>
            <a:off x="-1743649" y="7510116"/>
            <a:ext cx="4486849" cy="4486849"/>
            <a:chOff x="0" y="0"/>
            <a:chExt cx="6350000" cy="6350000"/>
          </a:xfrm>
        </p:grpSpPr>
        <p:sp>
          <p:nvSpPr>
            <p:cNvPr id="5" name="Freeform 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D230"/>
            </a:solidFill>
          </p:spPr>
          <p:txBody>
            <a:bodyPr/>
            <a:lstStyle/>
            <a:p>
              <a:endParaRPr lang="ru-RU"/>
            </a:p>
          </p:txBody>
        </p:sp>
      </p:grpSp>
      <p:grpSp>
        <p:nvGrpSpPr>
          <p:cNvPr id="6" name="Group 6"/>
          <p:cNvGrpSpPr/>
          <p:nvPr/>
        </p:nvGrpSpPr>
        <p:grpSpPr>
          <a:xfrm>
            <a:off x="17220413" y="872745"/>
            <a:ext cx="2100664" cy="2100664"/>
            <a:chOff x="0" y="0"/>
            <a:chExt cx="6350000" cy="6350000"/>
          </a:xfrm>
        </p:grpSpPr>
        <p:sp>
          <p:nvSpPr>
            <p:cNvPr id="7" name="Freeform 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D230"/>
            </a:solidFill>
          </p:spPr>
          <p:txBody>
            <a:bodyPr/>
            <a:lstStyle/>
            <a:p>
              <a:endParaRPr lang="ru-RU"/>
            </a:p>
          </p:txBody>
        </p:sp>
      </p:grpSp>
      <p:sp>
        <p:nvSpPr>
          <p:cNvPr id="15" name="Freeform 9">
            <a:extLst>
              <a:ext uri="{FF2B5EF4-FFF2-40B4-BE49-F238E27FC236}">
                <a16:creationId xmlns:a16="http://schemas.microsoft.com/office/drawing/2014/main" id="{5889D09C-4F4C-8E15-8F9C-43ED108475B0}"/>
              </a:ext>
            </a:extLst>
          </p:cNvPr>
          <p:cNvSpPr/>
          <p:nvPr/>
        </p:nvSpPr>
        <p:spPr>
          <a:xfrm>
            <a:off x="2224865" y="225045"/>
            <a:ext cx="13838269" cy="9905999"/>
          </a:xfrm>
          <a:custGeom>
            <a:avLst/>
            <a:gdLst/>
            <a:ahLst/>
            <a:cxnLst/>
            <a:rect l="l" t="t" r="r" b="b"/>
            <a:pathLst>
              <a:path w="3033268" h="1822768">
                <a:moveTo>
                  <a:pt x="0" y="0"/>
                </a:moveTo>
                <a:lnTo>
                  <a:pt x="3033268" y="0"/>
                </a:lnTo>
                <a:lnTo>
                  <a:pt x="3033268" y="1822768"/>
                </a:lnTo>
                <a:lnTo>
                  <a:pt x="0" y="1822768"/>
                </a:lnTo>
                <a:close/>
              </a:path>
            </a:pathLst>
          </a:custGeom>
          <a:gradFill rotWithShape="1">
            <a:gsLst>
              <a:gs pos="0">
                <a:srgbClr val="5DE0E6">
                  <a:alpha val="47000"/>
                </a:srgbClr>
              </a:gs>
              <a:gs pos="100000">
                <a:srgbClr val="004AAD">
                  <a:alpha val="47000"/>
                </a:srgbClr>
              </a:gs>
            </a:gsLst>
            <a:lin ang="0"/>
          </a:gradFill>
        </p:spPr>
        <p:txBody>
          <a:bodyPr/>
          <a:lstStyle/>
          <a:p>
            <a:endParaRPr lang="ru-RU" dirty="0"/>
          </a:p>
        </p:txBody>
      </p:sp>
      <p:pic>
        <p:nvPicPr>
          <p:cNvPr id="9" name="Рисунок 8">
            <a:extLst>
              <a:ext uri="{FF2B5EF4-FFF2-40B4-BE49-F238E27FC236}">
                <a16:creationId xmlns:a16="http://schemas.microsoft.com/office/drawing/2014/main" id="{7BC48D7D-B9F0-AA38-A5B8-A46B505606E1}"/>
              </a:ext>
            </a:extLst>
          </p:cNvPr>
          <p:cNvPicPr>
            <a:picLocks noChangeAspect="1"/>
          </p:cNvPicPr>
          <p:nvPr/>
        </p:nvPicPr>
        <p:blipFill>
          <a:blip r:embed="rId2"/>
          <a:stretch>
            <a:fillRect/>
          </a:stretch>
        </p:blipFill>
        <p:spPr>
          <a:xfrm>
            <a:off x="2459764" y="360172"/>
            <a:ext cx="13368472" cy="9566655"/>
          </a:xfrm>
          <a:prstGeom prst="rect">
            <a:avLst/>
          </a:prstGeom>
        </p:spPr>
      </p:pic>
    </p:spTree>
    <p:extLst>
      <p:ext uri="{BB962C8B-B14F-4D97-AF65-F5344CB8AC3E}">
        <p14:creationId xmlns:p14="http://schemas.microsoft.com/office/powerpoint/2010/main" val="130347669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51657" y="8067526"/>
            <a:ext cx="3171130" cy="3171130"/>
            <a:chOff x="0" y="0"/>
            <a:chExt cx="6350000" cy="6350000"/>
          </a:xfrm>
        </p:grpSpPr>
        <p:sp>
          <p:nvSpPr>
            <p:cNvPr id="3" name="Freeform 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D3447"/>
            </a:solidFill>
          </p:spPr>
          <p:txBody>
            <a:bodyPr/>
            <a:lstStyle/>
            <a:p>
              <a:endParaRPr lang="ru-RU"/>
            </a:p>
          </p:txBody>
        </p:sp>
      </p:grpSp>
      <p:grpSp>
        <p:nvGrpSpPr>
          <p:cNvPr id="4" name="Group 4"/>
          <p:cNvGrpSpPr/>
          <p:nvPr/>
        </p:nvGrpSpPr>
        <p:grpSpPr>
          <a:xfrm>
            <a:off x="3943628" y="-27039"/>
            <a:ext cx="1974804" cy="1862736"/>
            <a:chOff x="0" y="0"/>
            <a:chExt cx="6350000" cy="6350000"/>
          </a:xfrm>
        </p:grpSpPr>
        <p:sp>
          <p:nvSpPr>
            <p:cNvPr id="5" name="Freeform 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D230"/>
            </a:solidFill>
          </p:spPr>
          <p:txBody>
            <a:bodyPr/>
            <a:lstStyle/>
            <a:p>
              <a:endParaRPr lang="ru-RU"/>
            </a:p>
          </p:txBody>
        </p:sp>
      </p:grpSp>
      <p:grpSp>
        <p:nvGrpSpPr>
          <p:cNvPr id="6" name="Group 6"/>
          <p:cNvGrpSpPr/>
          <p:nvPr/>
        </p:nvGrpSpPr>
        <p:grpSpPr>
          <a:xfrm>
            <a:off x="17237668" y="6915026"/>
            <a:ext cx="2100664" cy="2100664"/>
            <a:chOff x="0" y="0"/>
            <a:chExt cx="6350000" cy="6350000"/>
          </a:xfrm>
        </p:grpSpPr>
        <p:sp>
          <p:nvSpPr>
            <p:cNvPr id="7" name="Freeform 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D230"/>
            </a:solidFill>
          </p:spPr>
          <p:txBody>
            <a:bodyPr/>
            <a:lstStyle/>
            <a:p>
              <a:endParaRPr lang="ru-RU"/>
            </a:p>
          </p:txBody>
        </p:sp>
      </p:grpSp>
      <p:sp>
        <p:nvSpPr>
          <p:cNvPr id="11" name="TextBox 11"/>
          <p:cNvSpPr txBox="1"/>
          <p:nvPr/>
        </p:nvSpPr>
        <p:spPr>
          <a:xfrm>
            <a:off x="2330963" y="647700"/>
            <a:ext cx="13626071" cy="1487587"/>
          </a:xfrm>
          <a:prstGeom prst="rect">
            <a:avLst/>
          </a:prstGeom>
        </p:spPr>
        <p:txBody>
          <a:bodyPr wrap="square" lIns="0" tIns="0" rIns="0" bIns="0" rtlCol="0" anchor="t">
            <a:spAutoFit/>
          </a:bodyPr>
          <a:lstStyle/>
          <a:p>
            <a:pPr marL="0" lvl="0" indent="0" algn="ctr">
              <a:lnSpc>
                <a:spcPts val="5753"/>
              </a:lnSpc>
              <a:spcBef>
                <a:spcPct val="0"/>
              </a:spcBef>
            </a:pPr>
            <a:r>
              <a:rPr lang="en-US" sz="5479" spc="65" dirty="0" err="1">
                <a:solidFill>
                  <a:srgbClr val="100F0D"/>
                </a:solidFill>
                <a:latin typeface="Montserrat Semi-Bold Bold"/>
              </a:rPr>
              <a:t>SuperFGD</a:t>
            </a:r>
            <a:r>
              <a:rPr lang="en-US" sz="5479" spc="65" dirty="0">
                <a:solidFill>
                  <a:srgbClr val="100F0D"/>
                </a:solidFill>
                <a:latin typeface="Montserrat Semi-Bold Bold"/>
              </a:rPr>
              <a:t> </a:t>
            </a:r>
            <a:r>
              <a:rPr lang="ru-RU" sz="5479" spc="65" dirty="0">
                <a:solidFill>
                  <a:srgbClr val="100F0D"/>
                </a:solidFill>
                <a:latin typeface="Montserrat Semi-Bold Bold"/>
              </a:rPr>
              <a:t>в 2021</a:t>
            </a:r>
          </a:p>
          <a:p>
            <a:pPr marL="0" lvl="0" indent="0" algn="ctr">
              <a:lnSpc>
                <a:spcPts val="5753"/>
              </a:lnSpc>
              <a:spcBef>
                <a:spcPct val="0"/>
              </a:spcBef>
            </a:pPr>
            <a:endParaRPr lang="en-US" sz="5479" spc="65" dirty="0">
              <a:solidFill>
                <a:srgbClr val="100F0D"/>
              </a:solidFill>
              <a:latin typeface="Montserrat Semi-Bold Bold"/>
            </a:endParaRPr>
          </a:p>
        </p:txBody>
      </p:sp>
      <p:pic>
        <p:nvPicPr>
          <p:cNvPr id="9" name="Рисунок 8">
            <a:extLst>
              <a:ext uri="{FF2B5EF4-FFF2-40B4-BE49-F238E27FC236}">
                <a16:creationId xmlns:a16="http://schemas.microsoft.com/office/drawing/2014/main" id="{18BAC25C-0D77-AB89-4569-4838FED8E36E}"/>
              </a:ext>
            </a:extLst>
          </p:cNvPr>
          <p:cNvPicPr>
            <a:picLocks noChangeAspect="1"/>
          </p:cNvPicPr>
          <p:nvPr/>
        </p:nvPicPr>
        <p:blipFill rotWithShape="1">
          <a:blip r:embed="rId2"/>
          <a:srcRect b="54521"/>
          <a:stretch/>
        </p:blipFill>
        <p:spPr>
          <a:xfrm>
            <a:off x="9601200" y="2458662"/>
            <a:ext cx="8319914" cy="5045124"/>
          </a:xfrm>
          <a:prstGeom prst="rect">
            <a:avLst/>
          </a:prstGeom>
        </p:spPr>
      </p:pic>
      <p:pic>
        <p:nvPicPr>
          <p:cNvPr id="10" name="Рисунок 9">
            <a:extLst>
              <a:ext uri="{FF2B5EF4-FFF2-40B4-BE49-F238E27FC236}">
                <a16:creationId xmlns:a16="http://schemas.microsoft.com/office/drawing/2014/main" id="{EF912DB7-671C-249D-FC85-CEC0BBE5BE4B}"/>
              </a:ext>
            </a:extLst>
          </p:cNvPr>
          <p:cNvPicPr>
            <a:picLocks noChangeAspect="1"/>
          </p:cNvPicPr>
          <p:nvPr/>
        </p:nvPicPr>
        <p:blipFill rotWithShape="1">
          <a:blip r:embed="rId2"/>
          <a:srcRect t="49419"/>
          <a:stretch/>
        </p:blipFill>
        <p:spPr>
          <a:xfrm>
            <a:off x="533398" y="1943100"/>
            <a:ext cx="8610600" cy="5807124"/>
          </a:xfrm>
          <a:prstGeom prst="rect">
            <a:avLst/>
          </a:prstGeom>
        </p:spPr>
      </p:pic>
    </p:spTree>
    <p:extLst>
      <p:ext uri="{BB962C8B-B14F-4D97-AF65-F5344CB8AC3E}">
        <p14:creationId xmlns:p14="http://schemas.microsoft.com/office/powerpoint/2010/main" val="199754847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51657" y="8067526"/>
            <a:ext cx="3171130" cy="3171130"/>
            <a:chOff x="0" y="0"/>
            <a:chExt cx="6350000" cy="6350000"/>
          </a:xfrm>
        </p:grpSpPr>
        <p:sp>
          <p:nvSpPr>
            <p:cNvPr id="3" name="Freeform 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D3447"/>
            </a:solidFill>
          </p:spPr>
          <p:txBody>
            <a:bodyPr/>
            <a:lstStyle/>
            <a:p>
              <a:endParaRPr lang="ru-RU"/>
            </a:p>
          </p:txBody>
        </p:sp>
      </p:grpSp>
      <p:grpSp>
        <p:nvGrpSpPr>
          <p:cNvPr id="4" name="Group 4"/>
          <p:cNvGrpSpPr/>
          <p:nvPr/>
        </p:nvGrpSpPr>
        <p:grpSpPr>
          <a:xfrm>
            <a:off x="3943628" y="-27039"/>
            <a:ext cx="1974804" cy="1862736"/>
            <a:chOff x="0" y="0"/>
            <a:chExt cx="6350000" cy="6350000"/>
          </a:xfrm>
        </p:grpSpPr>
        <p:sp>
          <p:nvSpPr>
            <p:cNvPr id="5" name="Freeform 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D230"/>
            </a:solidFill>
          </p:spPr>
          <p:txBody>
            <a:bodyPr/>
            <a:lstStyle/>
            <a:p>
              <a:endParaRPr lang="ru-RU"/>
            </a:p>
          </p:txBody>
        </p:sp>
      </p:grpSp>
      <p:grpSp>
        <p:nvGrpSpPr>
          <p:cNvPr id="6" name="Group 6"/>
          <p:cNvGrpSpPr/>
          <p:nvPr/>
        </p:nvGrpSpPr>
        <p:grpSpPr>
          <a:xfrm>
            <a:off x="17237668" y="6915026"/>
            <a:ext cx="2100664" cy="2100664"/>
            <a:chOff x="0" y="0"/>
            <a:chExt cx="6350000" cy="6350000"/>
          </a:xfrm>
        </p:grpSpPr>
        <p:sp>
          <p:nvSpPr>
            <p:cNvPr id="7" name="Freeform 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D230"/>
            </a:solidFill>
          </p:spPr>
          <p:txBody>
            <a:bodyPr/>
            <a:lstStyle/>
            <a:p>
              <a:endParaRPr lang="ru-RU"/>
            </a:p>
          </p:txBody>
        </p:sp>
      </p:grpSp>
      <p:sp>
        <p:nvSpPr>
          <p:cNvPr id="11" name="TextBox 11"/>
          <p:cNvSpPr txBox="1"/>
          <p:nvPr/>
        </p:nvSpPr>
        <p:spPr>
          <a:xfrm>
            <a:off x="2330963" y="647700"/>
            <a:ext cx="13626071" cy="743793"/>
          </a:xfrm>
          <a:prstGeom prst="rect">
            <a:avLst/>
          </a:prstGeom>
        </p:spPr>
        <p:txBody>
          <a:bodyPr wrap="square" lIns="0" tIns="0" rIns="0" bIns="0" rtlCol="0" anchor="t">
            <a:spAutoFit/>
          </a:bodyPr>
          <a:lstStyle/>
          <a:p>
            <a:pPr marL="0" lvl="0" indent="0" algn="ctr">
              <a:lnSpc>
                <a:spcPts val="5753"/>
              </a:lnSpc>
              <a:spcBef>
                <a:spcPct val="0"/>
              </a:spcBef>
            </a:pPr>
            <a:r>
              <a:rPr lang="ru-RU" sz="5479" spc="65" dirty="0">
                <a:solidFill>
                  <a:srgbClr val="100F0D"/>
                </a:solidFill>
                <a:latin typeface="Montserrat Semi-Bold Bold"/>
              </a:rPr>
              <a:t>Регистрация нейтрино</a:t>
            </a:r>
            <a:endParaRPr lang="en-US" sz="5479" spc="65" dirty="0">
              <a:solidFill>
                <a:srgbClr val="100F0D"/>
              </a:solidFill>
              <a:latin typeface="Montserrat Semi-Bold Bold"/>
            </a:endParaRPr>
          </a:p>
        </p:txBody>
      </p:sp>
      <p:sp>
        <p:nvSpPr>
          <p:cNvPr id="12" name="TextBox 12"/>
          <p:cNvSpPr txBox="1"/>
          <p:nvPr/>
        </p:nvSpPr>
        <p:spPr>
          <a:xfrm>
            <a:off x="1676400" y="3887257"/>
            <a:ext cx="7239000" cy="2512483"/>
          </a:xfrm>
          <a:prstGeom prst="rect">
            <a:avLst/>
          </a:prstGeom>
        </p:spPr>
        <p:txBody>
          <a:bodyPr wrap="square" lIns="0" tIns="0" rIns="0" bIns="0" rtlCol="0" anchor="t">
            <a:spAutoFit/>
          </a:bodyPr>
          <a:lstStyle/>
          <a:p>
            <a:pPr algn="just">
              <a:lnSpc>
                <a:spcPct val="150000"/>
              </a:lnSpc>
            </a:pPr>
            <a:r>
              <a:rPr lang="ru-RU" sz="2800" dirty="0">
                <a:solidFill>
                  <a:srgbClr val="100F0D"/>
                </a:solidFill>
                <a:latin typeface="Montserrat"/>
              </a:rPr>
              <a:t>Регистрация нейтрино происходит  через вторичные частицы, образующиеся в процессе нейтринного взаимодействия </a:t>
            </a:r>
            <a:endParaRPr lang="en-US" sz="2800" dirty="0">
              <a:solidFill>
                <a:srgbClr val="100F0D"/>
              </a:solidFill>
              <a:latin typeface="Montserrat"/>
            </a:endParaRPr>
          </a:p>
        </p:txBody>
      </p:sp>
      <p:pic>
        <p:nvPicPr>
          <p:cNvPr id="9" name="Рисунок 8">
            <a:extLst>
              <a:ext uri="{FF2B5EF4-FFF2-40B4-BE49-F238E27FC236}">
                <a16:creationId xmlns:a16="http://schemas.microsoft.com/office/drawing/2014/main" id="{20F03C28-7C55-35F6-220D-463DA6E27B2F}"/>
              </a:ext>
            </a:extLst>
          </p:cNvPr>
          <p:cNvPicPr>
            <a:picLocks noChangeAspect="1"/>
          </p:cNvPicPr>
          <p:nvPr/>
        </p:nvPicPr>
        <p:blipFill rotWithShape="1">
          <a:blip r:embed="rId2"/>
          <a:srcRect b="2178"/>
          <a:stretch/>
        </p:blipFill>
        <p:spPr>
          <a:xfrm>
            <a:off x="10287000" y="2561358"/>
            <a:ext cx="5905609" cy="5164282"/>
          </a:xfrm>
          <a:prstGeom prst="rect">
            <a:avLst/>
          </a:prstGeom>
        </p:spPr>
      </p:pic>
    </p:spTree>
    <p:extLst>
      <p:ext uri="{BB962C8B-B14F-4D97-AF65-F5344CB8AC3E}">
        <p14:creationId xmlns:p14="http://schemas.microsoft.com/office/powerpoint/2010/main" val="3003759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CF7"/>
        </a:solidFill>
        <a:effectLst/>
      </p:bgPr>
    </p:bg>
    <p:spTree>
      <p:nvGrpSpPr>
        <p:cNvPr id="1" name=""/>
        <p:cNvGrpSpPr/>
        <p:nvPr/>
      </p:nvGrpSpPr>
      <p:grpSpPr>
        <a:xfrm>
          <a:off x="0" y="0"/>
          <a:ext cx="0" cy="0"/>
          <a:chOff x="0" y="0"/>
          <a:chExt cx="0" cy="0"/>
        </a:xfrm>
      </p:grpSpPr>
      <p:grpSp>
        <p:nvGrpSpPr>
          <p:cNvPr id="4" name="Group 4"/>
          <p:cNvGrpSpPr/>
          <p:nvPr/>
        </p:nvGrpSpPr>
        <p:grpSpPr>
          <a:xfrm>
            <a:off x="4869878" y="0"/>
            <a:ext cx="1759522" cy="1655097"/>
            <a:chOff x="0" y="0"/>
            <a:chExt cx="6350000" cy="6350000"/>
          </a:xfrm>
        </p:grpSpPr>
        <p:sp>
          <p:nvSpPr>
            <p:cNvPr id="5" name="Freeform 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D230"/>
            </a:solidFill>
          </p:spPr>
          <p:txBody>
            <a:bodyPr/>
            <a:lstStyle/>
            <a:p>
              <a:endParaRPr lang="ru-RU"/>
            </a:p>
          </p:txBody>
        </p:sp>
      </p:grpSp>
      <p:grpSp>
        <p:nvGrpSpPr>
          <p:cNvPr id="6" name="Group 6"/>
          <p:cNvGrpSpPr/>
          <p:nvPr/>
        </p:nvGrpSpPr>
        <p:grpSpPr>
          <a:xfrm>
            <a:off x="17058969" y="4660955"/>
            <a:ext cx="2100664" cy="2100664"/>
            <a:chOff x="0" y="0"/>
            <a:chExt cx="6350000" cy="6350000"/>
          </a:xfrm>
        </p:grpSpPr>
        <p:sp>
          <p:nvSpPr>
            <p:cNvPr id="7" name="Freeform 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D230"/>
            </a:solidFill>
          </p:spPr>
          <p:txBody>
            <a:bodyPr/>
            <a:lstStyle/>
            <a:p>
              <a:endParaRPr lang="ru-RU"/>
            </a:p>
          </p:txBody>
        </p:sp>
      </p:grpSp>
      <p:grpSp>
        <p:nvGrpSpPr>
          <p:cNvPr id="8" name="Group 8"/>
          <p:cNvGrpSpPr/>
          <p:nvPr/>
        </p:nvGrpSpPr>
        <p:grpSpPr>
          <a:xfrm>
            <a:off x="1831568" y="3372269"/>
            <a:ext cx="14827819" cy="5761154"/>
            <a:chOff x="0" y="0"/>
            <a:chExt cx="3488830" cy="1138225"/>
          </a:xfrm>
        </p:grpSpPr>
        <p:sp>
          <p:nvSpPr>
            <p:cNvPr id="9" name="Freeform 9"/>
            <p:cNvSpPr/>
            <p:nvPr/>
          </p:nvSpPr>
          <p:spPr>
            <a:xfrm>
              <a:off x="0" y="0"/>
              <a:ext cx="3488830" cy="1138225"/>
            </a:xfrm>
            <a:custGeom>
              <a:avLst/>
              <a:gdLst/>
              <a:ahLst/>
              <a:cxnLst/>
              <a:rect l="l" t="t" r="r" b="b"/>
              <a:pathLst>
                <a:path w="3488830" h="1138225">
                  <a:moveTo>
                    <a:pt x="0" y="0"/>
                  </a:moveTo>
                  <a:lnTo>
                    <a:pt x="3488830" y="0"/>
                  </a:lnTo>
                  <a:lnTo>
                    <a:pt x="3488830" y="1138225"/>
                  </a:lnTo>
                  <a:lnTo>
                    <a:pt x="0" y="1138225"/>
                  </a:lnTo>
                  <a:close/>
                </a:path>
              </a:pathLst>
            </a:custGeom>
            <a:gradFill rotWithShape="1">
              <a:gsLst>
                <a:gs pos="0">
                  <a:srgbClr val="FF3131">
                    <a:alpha val="47000"/>
                  </a:srgbClr>
                </a:gs>
                <a:gs pos="100000">
                  <a:srgbClr val="FF914D">
                    <a:alpha val="47000"/>
                  </a:srgbClr>
                </a:gs>
              </a:gsLst>
              <a:lin ang="0"/>
            </a:gradFill>
          </p:spPr>
          <p:txBody>
            <a:bodyPr/>
            <a:lstStyle/>
            <a:p>
              <a:endParaRPr lang="ru-RU"/>
            </a:p>
          </p:txBody>
        </p:sp>
        <p:sp>
          <p:nvSpPr>
            <p:cNvPr id="10" name="TextBox 10"/>
            <p:cNvSpPr txBox="1"/>
            <p:nvPr/>
          </p:nvSpPr>
          <p:spPr>
            <a:xfrm>
              <a:off x="0" y="-28575"/>
              <a:ext cx="812800" cy="841375"/>
            </a:xfrm>
            <a:prstGeom prst="rect">
              <a:avLst/>
            </a:prstGeom>
          </p:spPr>
          <p:txBody>
            <a:bodyPr lIns="47351" tIns="47351" rIns="47351" bIns="47351" rtlCol="0" anchor="ctr"/>
            <a:lstStyle/>
            <a:p>
              <a:pPr algn="ctr">
                <a:lnSpc>
                  <a:spcPts val="2479"/>
                </a:lnSpc>
              </a:pPr>
              <a:endParaRPr/>
            </a:p>
          </p:txBody>
        </p:sp>
      </p:grpSp>
      <p:sp>
        <p:nvSpPr>
          <p:cNvPr id="12" name="TextBox 12"/>
          <p:cNvSpPr txBox="1"/>
          <p:nvPr/>
        </p:nvSpPr>
        <p:spPr>
          <a:xfrm>
            <a:off x="2870598" y="746952"/>
            <a:ext cx="12749763" cy="630170"/>
          </a:xfrm>
          <a:prstGeom prst="rect">
            <a:avLst/>
          </a:prstGeom>
        </p:spPr>
        <p:txBody>
          <a:bodyPr lIns="0" tIns="0" rIns="0" bIns="0" rtlCol="0" anchor="t">
            <a:spAutoFit/>
          </a:bodyPr>
          <a:lstStyle/>
          <a:p>
            <a:pPr marL="0" lvl="0" indent="0" algn="ctr">
              <a:lnSpc>
                <a:spcPts val="4808"/>
              </a:lnSpc>
              <a:spcBef>
                <a:spcPct val="0"/>
              </a:spcBef>
            </a:pPr>
            <a:r>
              <a:rPr lang="en-US" sz="4579" spc="54" dirty="0">
                <a:solidFill>
                  <a:srgbClr val="100F0D"/>
                </a:solidFill>
                <a:latin typeface="Montserrat Semi-Bold Bold"/>
              </a:rPr>
              <a:t>МОДЕРНИЗАЦИЯ ДЕТЕКТОРА ND280</a:t>
            </a:r>
          </a:p>
        </p:txBody>
      </p:sp>
      <p:grpSp>
        <p:nvGrpSpPr>
          <p:cNvPr id="14" name="Group 2">
            <a:extLst>
              <a:ext uri="{FF2B5EF4-FFF2-40B4-BE49-F238E27FC236}">
                <a16:creationId xmlns:a16="http://schemas.microsoft.com/office/drawing/2014/main" id="{03B4AA4F-7A6B-129C-947C-6F661338085D}"/>
              </a:ext>
            </a:extLst>
          </p:cNvPr>
          <p:cNvGrpSpPr/>
          <p:nvPr/>
        </p:nvGrpSpPr>
        <p:grpSpPr>
          <a:xfrm>
            <a:off x="-533400" y="1892458"/>
            <a:ext cx="1905000" cy="1803242"/>
            <a:chOff x="0" y="0"/>
            <a:chExt cx="6350000" cy="6350000"/>
          </a:xfrm>
        </p:grpSpPr>
        <p:sp>
          <p:nvSpPr>
            <p:cNvPr id="15" name="Freeform 3">
              <a:extLst>
                <a:ext uri="{FF2B5EF4-FFF2-40B4-BE49-F238E27FC236}">
                  <a16:creationId xmlns:a16="http://schemas.microsoft.com/office/drawing/2014/main" id="{32A54F88-DC65-7EC5-095A-3DE5AD8FCA4D}"/>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D3447"/>
            </a:solidFill>
          </p:spPr>
          <p:txBody>
            <a:bodyPr/>
            <a:lstStyle/>
            <a:p>
              <a:endParaRPr lang="ru-RU"/>
            </a:p>
          </p:txBody>
        </p:sp>
      </p:grpSp>
      <p:sp>
        <p:nvSpPr>
          <p:cNvPr id="16" name="TextBox 15">
            <a:extLst>
              <a:ext uri="{FF2B5EF4-FFF2-40B4-BE49-F238E27FC236}">
                <a16:creationId xmlns:a16="http://schemas.microsoft.com/office/drawing/2014/main" id="{EB5E80BD-9175-A567-D4E8-030B628FE83F}"/>
              </a:ext>
            </a:extLst>
          </p:cNvPr>
          <p:cNvSpPr txBox="1"/>
          <p:nvPr/>
        </p:nvSpPr>
        <p:spPr>
          <a:xfrm>
            <a:off x="16574537" y="9753541"/>
            <a:ext cx="1438214" cy="400110"/>
          </a:xfrm>
          <a:prstGeom prst="rect">
            <a:avLst/>
          </a:prstGeom>
          <a:noFill/>
        </p:spPr>
        <p:txBody>
          <a:bodyPr wrap="none" rtlCol="0">
            <a:spAutoFit/>
          </a:bodyPr>
          <a:lstStyle/>
          <a:p>
            <a:r>
              <a:rPr lang="ru-RU" sz="2000" b="1" dirty="0">
                <a:latin typeface="Montserrat Semi-Bold" panose="020B0604020202020204" charset="-52"/>
              </a:rPr>
              <a:t>4 СЛАЙД</a:t>
            </a:r>
          </a:p>
        </p:txBody>
      </p:sp>
      <p:sp>
        <p:nvSpPr>
          <p:cNvPr id="20" name="Freeform 11">
            <a:extLst>
              <a:ext uri="{FF2B5EF4-FFF2-40B4-BE49-F238E27FC236}">
                <a16:creationId xmlns:a16="http://schemas.microsoft.com/office/drawing/2014/main" id="{BB7BBEB4-BE2C-2819-447E-BECECA80F4C5}"/>
              </a:ext>
            </a:extLst>
          </p:cNvPr>
          <p:cNvSpPr/>
          <p:nvPr/>
        </p:nvSpPr>
        <p:spPr>
          <a:xfrm>
            <a:off x="2081613" y="3628709"/>
            <a:ext cx="14327728" cy="5248274"/>
          </a:xfrm>
          <a:custGeom>
            <a:avLst/>
            <a:gdLst/>
            <a:ahLst/>
            <a:cxnLst/>
            <a:rect l="l" t="t" r="r" b="b"/>
            <a:pathLst>
              <a:path w="12604090" h="3740569">
                <a:moveTo>
                  <a:pt x="0" y="0"/>
                </a:moveTo>
                <a:lnTo>
                  <a:pt x="12604089" y="0"/>
                </a:lnTo>
                <a:lnTo>
                  <a:pt x="12604089" y="3740569"/>
                </a:lnTo>
                <a:lnTo>
                  <a:pt x="0" y="3740569"/>
                </a:lnTo>
                <a:lnTo>
                  <a:pt x="0" y="0"/>
                </a:lnTo>
                <a:close/>
              </a:path>
            </a:pathLst>
          </a:custGeom>
          <a:blipFill>
            <a:blip r:embed="rId2"/>
            <a:stretch>
              <a:fillRect/>
            </a:stretch>
          </a:blipFill>
          <a:ln>
            <a:noFill/>
          </a:ln>
          <a:effectLst/>
          <a:scene3d>
            <a:camera prst="orthographicFront">
              <a:rot lat="0" lon="0" rev="0"/>
            </a:camera>
            <a:lightRig rig="contrasting" dir="t">
              <a:rot lat="0" lon="0" rev="7800000"/>
            </a:lightRig>
          </a:scene3d>
          <a:sp3d>
            <a:bevelT w="139700" h="139700"/>
          </a:sp3d>
        </p:spPr>
        <p:txBody>
          <a:bodyPr/>
          <a:lstStyle/>
          <a:p>
            <a:endParaRPr lang="ru-RU"/>
          </a:p>
        </p:txBody>
      </p:sp>
      <p:sp>
        <p:nvSpPr>
          <p:cNvPr id="21" name="TextBox 13">
            <a:extLst>
              <a:ext uri="{FF2B5EF4-FFF2-40B4-BE49-F238E27FC236}">
                <a16:creationId xmlns:a16="http://schemas.microsoft.com/office/drawing/2014/main" id="{89C83E6E-424F-4B89-BD18-E8D140CB0557}"/>
              </a:ext>
            </a:extLst>
          </p:cNvPr>
          <p:cNvSpPr txBox="1"/>
          <p:nvPr/>
        </p:nvSpPr>
        <p:spPr>
          <a:xfrm>
            <a:off x="2060832" y="1851924"/>
            <a:ext cx="14827819" cy="1045543"/>
          </a:xfrm>
          <a:prstGeom prst="rect">
            <a:avLst/>
          </a:prstGeom>
        </p:spPr>
        <p:txBody>
          <a:bodyPr wrap="square" lIns="0" tIns="0" rIns="0" bIns="0" rtlCol="0" anchor="t">
            <a:spAutoFit/>
          </a:bodyPr>
          <a:lstStyle/>
          <a:p>
            <a:pPr marL="0" lvl="0" indent="0" algn="ctr">
              <a:lnSpc>
                <a:spcPct val="150000"/>
              </a:lnSpc>
              <a:spcBef>
                <a:spcPct val="0"/>
              </a:spcBef>
            </a:pPr>
            <a:r>
              <a:rPr lang="ru-RU" sz="2400" dirty="0">
                <a:solidFill>
                  <a:srgbClr val="100F0D"/>
                </a:solidFill>
                <a:latin typeface="Montserrat" panose="00000500000000000000" pitchFamily="2" charset="-52"/>
              </a:rPr>
              <a:t>Основной целью является уменьшение систематической ошибки в </a:t>
            </a:r>
            <a:r>
              <a:rPr lang="ru-RU" sz="2400" b="0" i="0" u="none" strike="noStrike" baseline="0" dirty="0">
                <a:latin typeface="Montserrat" panose="00000500000000000000" pitchFamily="2" charset="-52"/>
              </a:rPr>
              <a:t>анализе нейтринных осцилляций с 6-7% до 3-4%</a:t>
            </a:r>
            <a:r>
              <a:rPr lang="en-US" sz="2400" dirty="0">
                <a:latin typeface="Montserrat" panose="00000500000000000000" pitchFamily="2" charset="-52"/>
              </a:rPr>
              <a:t>. </a:t>
            </a:r>
            <a:r>
              <a:rPr lang="ru-RU" sz="2400" dirty="0">
                <a:latin typeface="Montserrat" panose="00000500000000000000" pitchFamily="2" charset="-52"/>
              </a:rPr>
              <a:t>Ключевым элементом</a:t>
            </a:r>
            <a:r>
              <a:rPr lang="en-US" sz="2400" dirty="0">
                <a:latin typeface="Montserrat" panose="00000500000000000000" pitchFamily="2" charset="-52"/>
              </a:rPr>
              <a:t> </a:t>
            </a:r>
            <a:r>
              <a:rPr lang="ru-RU" sz="2400" dirty="0">
                <a:latin typeface="Montserrat" panose="00000500000000000000" pitchFamily="2" charset="-52"/>
              </a:rPr>
              <a:t>является детектор </a:t>
            </a:r>
            <a:r>
              <a:rPr lang="en-US" sz="2400" dirty="0" err="1">
                <a:latin typeface="Montserrat" panose="00000500000000000000" pitchFamily="2" charset="-52"/>
              </a:rPr>
              <a:t>SuperFGD</a:t>
            </a:r>
            <a:r>
              <a:rPr lang="en-US" sz="2400" dirty="0">
                <a:latin typeface="Montserrat" panose="00000500000000000000" pitchFamily="2" charset="-52"/>
              </a:rPr>
              <a:t>. </a:t>
            </a:r>
            <a:endParaRPr lang="ru-RU" sz="2400" i="0" u="none" strike="noStrike" baseline="0" dirty="0">
              <a:latin typeface="Montserrat" panose="00000500000000000000" pitchFamily="2" charset="-52"/>
            </a:endParaRPr>
          </a:p>
        </p:txBody>
      </p:sp>
      <p:grpSp>
        <p:nvGrpSpPr>
          <p:cNvPr id="2" name="Group 2"/>
          <p:cNvGrpSpPr/>
          <p:nvPr/>
        </p:nvGrpSpPr>
        <p:grpSpPr>
          <a:xfrm>
            <a:off x="-1339562" y="8368031"/>
            <a:ext cx="3171130" cy="3171130"/>
            <a:chOff x="0" y="0"/>
            <a:chExt cx="6350000" cy="6350000"/>
          </a:xfrm>
        </p:grpSpPr>
        <p:sp>
          <p:nvSpPr>
            <p:cNvPr id="3" name="Freeform 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D3447"/>
            </a:solidFill>
          </p:spPr>
          <p:txBody>
            <a:bodyPr/>
            <a:lstStyle/>
            <a:p>
              <a:endParaRPr lang="ru-RU"/>
            </a:p>
          </p:txBody>
        </p:sp>
      </p:gr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51657" y="8067526"/>
            <a:ext cx="3171130" cy="3171130"/>
            <a:chOff x="0" y="0"/>
            <a:chExt cx="6350000" cy="6350000"/>
          </a:xfrm>
        </p:grpSpPr>
        <p:sp>
          <p:nvSpPr>
            <p:cNvPr id="3" name="Freeform 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D3447"/>
            </a:solidFill>
          </p:spPr>
          <p:txBody>
            <a:bodyPr/>
            <a:lstStyle/>
            <a:p>
              <a:endParaRPr lang="ru-RU"/>
            </a:p>
          </p:txBody>
        </p:sp>
      </p:grpSp>
      <p:grpSp>
        <p:nvGrpSpPr>
          <p:cNvPr id="4" name="Group 4"/>
          <p:cNvGrpSpPr/>
          <p:nvPr/>
        </p:nvGrpSpPr>
        <p:grpSpPr>
          <a:xfrm>
            <a:off x="3943628" y="-27039"/>
            <a:ext cx="1974804" cy="1862736"/>
            <a:chOff x="0" y="0"/>
            <a:chExt cx="6350000" cy="6350000"/>
          </a:xfrm>
        </p:grpSpPr>
        <p:sp>
          <p:nvSpPr>
            <p:cNvPr id="5" name="Freeform 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D230"/>
            </a:solidFill>
          </p:spPr>
          <p:txBody>
            <a:bodyPr/>
            <a:lstStyle/>
            <a:p>
              <a:endParaRPr lang="ru-RU"/>
            </a:p>
          </p:txBody>
        </p:sp>
      </p:grpSp>
      <p:grpSp>
        <p:nvGrpSpPr>
          <p:cNvPr id="6" name="Group 6"/>
          <p:cNvGrpSpPr/>
          <p:nvPr/>
        </p:nvGrpSpPr>
        <p:grpSpPr>
          <a:xfrm>
            <a:off x="17237668" y="6915026"/>
            <a:ext cx="2100664" cy="2100664"/>
            <a:chOff x="0" y="0"/>
            <a:chExt cx="6350000" cy="6350000"/>
          </a:xfrm>
        </p:grpSpPr>
        <p:sp>
          <p:nvSpPr>
            <p:cNvPr id="7" name="Freeform 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D230"/>
            </a:solidFill>
          </p:spPr>
          <p:txBody>
            <a:bodyPr/>
            <a:lstStyle/>
            <a:p>
              <a:endParaRPr lang="ru-RU"/>
            </a:p>
          </p:txBody>
        </p:sp>
      </p:grpSp>
      <p:sp>
        <p:nvSpPr>
          <p:cNvPr id="11" name="TextBox 11"/>
          <p:cNvSpPr txBox="1"/>
          <p:nvPr/>
        </p:nvSpPr>
        <p:spPr>
          <a:xfrm>
            <a:off x="2330963" y="647700"/>
            <a:ext cx="13626071" cy="743793"/>
          </a:xfrm>
          <a:prstGeom prst="rect">
            <a:avLst/>
          </a:prstGeom>
        </p:spPr>
        <p:txBody>
          <a:bodyPr wrap="square" lIns="0" tIns="0" rIns="0" bIns="0" rtlCol="0" anchor="t">
            <a:spAutoFit/>
          </a:bodyPr>
          <a:lstStyle/>
          <a:p>
            <a:pPr marL="0" lvl="0" indent="0" algn="ctr">
              <a:lnSpc>
                <a:spcPts val="5753"/>
              </a:lnSpc>
              <a:spcBef>
                <a:spcPct val="0"/>
              </a:spcBef>
            </a:pPr>
            <a:r>
              <a:rPr lang="ru-RU" sz="5479" spc="65" dirty="0">
                <a:solidFill>
                  <a:srgbClr val="100F0D"/>
                </a:solidFill>
                <a:latin typeface="Montserrat Semi-Bold Bold"/>
              </a:rPr>
              <a:t>Сцинтилляторы</a:t>
            </a:r>
            <a:endParaRPr lang="en-US" sz="5479" spc="65" dirty="0">
              <a:solidFill>
                <a:srgbClr val="100F0D"/>
              </a:solidFill>
              <a:latin typeface="Montserrat Semi-Bold Bold"/>
            </a:endParaRPr>
          </a:p>
        </p:txBody>
      </p:sp>
      <p:sp>
        <p:nvSpPr>
          <p:cNvPr id="12" name="TextBox 12"/>
          <p:cNvSpPr txBox="1"/>
          <p:nvPr/>
        </p:nvSpPr>
        <p:spPr>
          <a:xfrm>
            <a:off x="668544" y="1859942"/>
            <a:ext cx="17009856" cy="4369530"/>
          </a:xfrm>
          <a:prstGeom prst="rect">
            <a:avLst/>
          </a:prstGeom>
        </p:spPr>
        <p:txBody>
          <a:bodyPr wrap="square" lIns="0" tIns="0" rIns="0" bIns="0" rtlCol="0" anchor="t">
            <a:spAutoFit/>
          </a:bodyPr>
          <a:lstStyle/>
          <a:p>
            <a:pPr algn="just">
              <a:lnSpc>
                <a:spcPct val="150000"/>
              </a:lnSpc>
            </a:pPr>
            <a:r>
              <a:rPr lang="ru-RU" sz="2400" dirty="0">
                <a:solidFill>
                  <a:srgbClr val="100F0D"/>
                </a:solidFill>
                <a:latin typeface="Montserrat"/>
              </a:rPr>
              <a:t> 	Сцинтилляторы – это вещества, проявляющие сцинтилляцию (то есть излучающие свет при поглощении ионизирующего излучения. Как правило, излучаемое количество фотонов для данного типа излучения приближённо пропорционально поглощённой энергии, что позволяет получать энергетические спектры излучения.</a:t>
            </a:r>
          </a:p>
          <a:p>
            <a:pPr algn="just">
              <a:lnSpc>
                <a:spcPct val="150000"/>
              </a:lnSpc>
            </a:pPr>
            <a:r>
              <a:rPr lang="ru-RU" sz="2400" dirty="0">
                <a:solidFill>
                  <a:srgbClr val="100F0D"/>
                </a:solidFill>
                <a:latin typeface="Montserrat"/>
              </a:rPr>
              <a:t>У Сцинтилляторов есть определенные характеристики:</a:t>
            </a:r>
          </a:p>
          <a:p>
            <a:pPr algn="just">
              <a:lnSpc>
                <a:spcPct val="150000"/>
              </a:lnSpc>
            </a:pPr>
            <a:r>
              <a:rPr lang="ru-RU" sz="2400" dirty="0">
                <a:solidFill>
                  <a:srgbClr val="100F0D"/>
                </a:solidFill>
                <a:latin typeface="Montserrat"/>
              </a:rPr>
              <a:t> 	</a:t>
            </a:r>
            <a:r>
              <a:rPr lang="ru-RU" sz="2400" dirty="0" err="1">
                <a:solidFill>
                  <a:srgbClr val="100F0D"/>
                </a:solidFill>
                <a:latin typeface="Montserrat"/>
              </a:rPr>
              <a:t>Световыход</a:t>
            </a:r>
            <a:r>
              <a:rPr lang="ru-RU" sz="2400" dirty="0">
                <a:solidFill>
                  <a:srgbClr val="100F0D"/>
                </a:solidFill>
                <a:latin typeface="Montserrat"/>
              </a:rPr>
              <a:t> — количество фотонов, излучаемых сцинтиллятором при поглощении определённого количества энергии.</a:t>
            </a:r>
          </a:p>
          <a:p>
            <a:pPr algn="just">
              <a:lnSpc>
                <a:spcPct val="150000"/>
              </a:lnSpc>
            </a:pPr>
            <a:r>
              <a:rPr lang="ru-RU" sz="2400" dirty="0">
                <a:solidFill>
                  <a:srgbClr val="100F0D"/>
                </a:solidFill>
                <a:latin typeface="Montserrat"/>
              </a:rPr>
              <a:t> 	</a:t>
            </a:r>
            <a:endParaRPr lang="en-US" sz="2400" dirty="0">
              <a:solidFill>
                <a:srgbClr val="100F0D"/>
              </a:solidFill>
              <a:latin typeface="Montserrat"/>
            </a:endParaRPr>
          </a:p>
        </p:txBody>
      </p:sp>
      <p:pic>
        <p:nvPicPr>
          <p:cNvPr id="8" name="Рисунок 7">
            <a:extLst>
              <a:ext uri="{FF2B5EF4-FFF2-40B4-BE49-F238E27FC236}">
                <a16:creationId xmlns:a16="http://schemas.microsoft.com/office/drawing/2014/main" id="{5DE04C22-F6D4-0859-A21B-B3DE43CF36F4}"/>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9829801" y="5372101"/>
            <a:ext cx="6127234" cy="4469420"/>
          </a:xfrm>
          <a:prstGeom prst="rect">
            <a:avLst/>
          </a:prstGeom>
          <a:noFill/>
          <a:ln>
            <a:noFill/>
          </a:ln>
        </p:spPr>
      </p:pic>
    </p:spTree>
    <p:extLst>
      <p:ext uri="{BB962C8B-B14F-4D97-AF65-F5344CB8AC3E}">
        <p14:creationId xmlns:p14="http://schemas.microsoft.com/office/powerpoint/2010/main" val="183020484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35197" y="-1585565"/>
            <a:ext cx="3171130" cy="3171130"/>
            <a:chOff x="0" y="0"/>
            <a:chExt cx="6350000" cy="6350000"/>
          </a:xfrm>
        </p:grpSpPr>
        <p:sp>
          <p:nvSpPr>
            <p:cNvPr id="3" name="Freeform 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D3447"/>
            </a:solidFill>
          </p:spPr>
          <p:txBody>
            <a:bodyPr/>
            <a:lstStyle/>
            <a:p>
              <a:endParaRPr lang="ru-RU"/>
            </a:p>
          </p:txBody>
        </p:sp>
      </p:grpSp>
      <p:grpSp>
        <p:nvGrpSpPr>
          <p:cNvPr id="4" name="Group 4"/>
          <p:cNvGrpSpPr/>
          <p:nvPr/>
        </p:nvGrpSpPr>
        <p:grpSpPr>
          <a:xfrm>
            <a:off x="17065225" y="8963874"/>
            <a:ext cx="2094407" cy="2094407"/>
            <a:chOff x="0" y="0"/>
            <a:chExt cx="6350000" cy="6350000"/>
          </a:xfrm>
        </p:grpSpPr>
        <p:sp>
          <p:nvSpPr>
            <p:cNvPr id="5" name="Freeform 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D230"/>
            </a:solidFill>
          </p:spPr>
          <p:txBody>
            <a:bodyPr/>
            <a:lstStyle/>
            <a:p>
              <a:endParaRPr lang="ru-RU"/>
            </a:p>
          </p:txBody>
        </p:sp>
      </p:grpSp>
      <p:sp>
        <p:nvSpPr>
          <p:cNvPr id="6" name="TextBox 5">
            <a:extLst>
              <a:ext uri="{FF2B5EF4-FFF2-40B4-BE49-F238E27FC236}">
                <a16:creationId xmlns:a16="http://schemas.microsoft.com/office/drawing/2014/main" id="{F1E413C7-CCD0-4883-9199-43A676839594}"/>
              </a:ext>
            </a:extLst>
          </p:cNvPr>
          <p:cNvSpPr txBox="1"/>
          <p:nvPr/>
        </p:nvSpPr>
        <p:spPr>
          <a:xfrm>
            <a:off x="914400" y="1585565"/>
            <a:ext cx="16155498" cy="10671768"/>
          </a:xfrm>
          <a:prstGeom prst="rect">
            <a:avLst/>
          </a:prstGeom>
        </p:spPr>
        <p:txBody>
          <a:bodyPr wrap="square" lIns="0" tIns="0" rIns="0" bIns="0" rtlCol="0" anchor="t">
            <a:spAutoFit/>
          </a:bodyPr>
          <a:lstStyle/>
          <a:p>
            <a:pPr algn="just">
              <a:lnSpc>
                <a:spcPct val="150000"/>
              </a:lnSpc>
            </a:pPr>
            <a:r>
              <a:rPr lang="ru-RU" sz="2499" dirty="0">
                <a:solidFill>
                  <a:srgbClr val="100F0D"/>
                </a:solidFill>
                <a:latin typeface="Montserrat"/>
              </a:rPr>
              <a:t>Зачем нужно было обрезать концы волокон? Чтобы подключить к </a:t>
            </a:r>
            <a:r>
              <a:rPr lang="en-US" sz="2499" dirty="0">
                <a:solidFill>
                  <a:srgbClr val="100F0D"/>
                </a:solidFill>
                <a:latin typeface="Montserrat"/>
              </a:rPr>
              <a:t>LED </a:t>
            </a:r>
            <a:r>
              <a:rPr lang="ru-RU" sz="2499" dirty="0">
                <a:solidFill>
                  <a:srgbClr val="100F0D"/>
                </a:solidFill>
                <a:latin typeface="Montserrat"/>
              </a:rPr>
              <a:t>диоду который их засвечивает</a:t>
            </a:r>
            <a:r>
              <a:rPr lang="en-US" sz="2499" dirty="0">
                <a:solidFill>
                  <a:srgbClr val="100F0D"/>
                </a:solidFill>
                <a:latin typeface="Montserrat"/>
              </a:rPr>
              <a:t>,</a:t>
            </a:r>
            <a:r>
              <a:rPr lang="ru-RU" sz="2499" dirty="0">
                <a:solidFill>
                  <a:srgbClr val="100F0D"/>
                </a:solidFill>
                <a:latin typeface="Montserrat"/>
              </a:rPr>
              <a:t> причем контакт между MPPC и волокном должен быть  менее одного миллиметра, если впритык то можно повредить MPPC, если много меньше, то тогда сложно калиброваться.</a:t>
            </a:r>
            <a:br>
              <a:rPr lang="ru-RU" sz="2499" dirty="0">
                <a:solidFill>
                  <a:srgbClr val="100F0D"/>
                </a:solidFill>
                <a:latin typeface="Montserrat"/>
              </a:rPr>
            </a:br>
            <a:r>
              <a:rPr lang="en-US" sz="2499" dirty="0">
                <a:solidFill>
                  <a:srgbClr val="100F0D"/>
                </a:solidFill>
                <a:latin typeface="Montserrat"/>
              </a:rPr>
              <a:t>LED </a:t>
            </a:r>
            <a:r>
              <a:rPr lang="ru-RU" sz="2499" dirty="0">
                <a:solidFill>
                  <a:srgbClr val="100F0D"/>
                </a:solidFill>
                <a:latin typeface="Montserrat"/>
              </a:rPr>
              <a:t>диоды нужны чтобы калибровать MPPC, так как они малошумящие.  Не можем полировать и использовать отражатель</a:t>
            </a:r>
          </a:p>
          <a:p>
            <a:pPr algn="just">
              <a:lnSpc>
                <a:spcPct val="150000"/>
              </a:lnSpc>
            </a:pPr>
            <a:endParaRPr lang="ru-RU" sz="2499" dirty="0">
              <a:solidFill>
                <a:srgbClr val="100F0D"/>
              </a:solidFill>
              <a:latin typeface="Montserrat"/>
            </a:endParaRPr>
          </a:p>
          <a:p>
            <a:pPr algn="just">
              <a:lnSpc>
                <a:spcPct val="150000"/>
              </a:lnSpc>
            </a:pPr>
            <a:r>
              <a:rPr lang="ru-RU" sz="2499" dirty="0">
                <a:solidFill>
                  <a:srgbClr val="100F0D"/>
                </a:solidFill>
                <a:latin typeface="Montserrat"/>
              </a:rPr>
              <a:t> 	</a:t>
            </a:r>
            <a:r>
              <a:rPr lang="ru-RU" sz="2499" dirty="0" err="1">
                <a:solidFill>
                  <a:srgbClr val="100F0D"/>
                </a:solidFill>
                <a:latin typeface="Montserrat"/>
              </a:rPr>
              <a:t>Minimum</a:t>
            </a:r>
            <a:r>
              <a:rPr lang="ru-RU" sz="2499" dirty="0">
                <a:solidFill>
                  <a:srgbClr val="100F0D"/>
                </a:solidFill>
                <a:latin typeface="Montserrat"/>
              </a:rPr>
              <a:t> </a:t>
            </a:r>
            <a:r>
              <a:rPr lang="ru-RU" sz="2499" dirty="0" err="1">
                <a:solidFill>
                  <a:srgbClr val="100F0D"/>
                </a:solidFill>
                <a:latin typeface="Montserrat"/>
              </a:rPr>
              <a:t>ionizing</a:t>
            </a:r>
            <a:r>
              <a:rPr lang="ru-RU" sz="2499" dirty="0">
                <a:solidFill>
                  <a:srgbClr val="100F0D"/>
                </a:solidFill>
                <a:latin typeface="Montserrat"/>
              </a:rPr>
              <a:t> </a:t>
            </a:r>
            <a:r>
              <a:rPr lang="ru-RU" sz="2499" dirty="0" err="1">
                <a:solidFill>
                  <a:srgbClr val="100F0D"/>
                </a:solidFill>
                <a:latin typeface="Montserrat"/>
              </a:rPr>
              <a:t>particles</a:t>
            </a:r>
            <a:r>
              <a:rPr lang="ru-RU" sz="2499" dirty="0">
                <a:solidFill>
                  <a:srgbClr val="100F0D"/>
                </a:solidFill>
                <a:latin typeface="Montserrat"/>
              </a:rPr>
              <a:t> (</a:t>
            </a:r>
            <a:r>
              <a:rPr lang="ru-RU" sz="2499" dirty="0" err="1">
                <a:solidFill>
                  <a:srgbClr val="100F0D"/>
                </a:solidFill>
                <a:latin typeface="Montserrat"/>
              </a:rPr>
              <a:t>mip</a:t>
            </a:r>
            <a:r>
              <a:rPr lang="ru-RU" sz="2499" dirty="0">
                <a:solidFill>
                  <a:srgbClr val="100F0D"/>
                </a:solidFill>
                <a:latin typeface="Montserrat"/>
              </a:rPr>
              <a:t>) – минимально ионизирующие частицы. Так называют релятивистские частицы с энергией E &gt; Mc2, их удельные потери </a:t>
            </a:r>
            <a:r>
              <a:rPr lang="ru-RU" sz="2499" dirty="0" err="1">
                <a:solidFill>
                  <a:srgbClr val="100F0D"/>
                </a:solidFill>
                <a:latin typeface="Montserrat"/>
              </a:rPr>
              <a:t>dE</a:t>
            </a:r>
            <a:r>
              <a:rPr lang="ru-RU" sz="2499" dirty="0">
                <a:solidFill>
                  <a:srgbClr val="100F0D"/>
                </a:solidFill>
                <a:latin typeface="Montserrat"/>
              </a:rPr>
              <a:t>/</a:t>
            </a:r>
            <a:r>
              <a:rPr lang="ru-RU" sz="2499" dirty="0" err="1">
                <a:solidFill>
                  <a:srgbClr val="100F0D"/>
                </a:solidFill>
                <a:latin typeface="Montserrat"/>
              </a:rPr>
              <a:t>dx</a:t>
            </a:r>
            <a:r>
              <a:rPr lang="ru-RU" sz="2499" dirty="0">
                <a:solidFill>
                  <a:srgbClr val="100F0D"/>
                </a:solidFill>
                <a:latin typeface="Montserrat"/>
              </a:rPr>
              <a:t> почти не зависят от энергии. Минимальные удельные потери </a:t>
            </a:r>
            <a:r>
              <a:rPr lang="ru-RU" sz="2499" dirty="0" err="1">
                <a:solidFill>
                  <a:srgbClr val="100F0D"/>
                </a:solidFill>
                <a:latin typeface="Montserrat"/>
              </a:rPr>
              <a:t>dE</a:t>
            </a:r>
            <a:r>
              <a:rPr lang="ru-RU" sz="2499" dirty="0">
                <a:solidFill>
                  <a:srgbClr val="100F0D"/>
                </a:solidFill>
                <a:latin typeface="Montserrat"/>
              </a:rPr>
              <a:t>/d(</a:t>
            </a:r>
            <a:r>
              <a:rPr lang="ru-RU" sz="2499" dirty="0" err="1">
                <a:solidFill>
                  <a:srgbClr val="100F0D"/>
                </a:solidFill>
                <a:latin typeface="Montserrat"/>
              </a:rPr>
              <a:t>ρx</a:t>
            </a:r>
            <a:r>
              <a:rPr lang="ru-RU" sz="2499" dirty="0">
                <a:solidFill>
                  <a:srgbClr val="100F0D"/>
                </a:solidFill>
                <a:latin typeface="Montserrat"/>
              </a:rPr>
              <a:t>) для разных веществ от углерода до свинца практически одинаковы и приблизительно равны 1.5 МэВ/(г/см2). Минимально ионизирующие частицы это идеализация. Любая минимально ионизирующая частица, пролетев небольшое расстояние в веществе, перестанет ей быть. Наиболее "похожи" на </a:t>
            </a:r>
            <a:r>
              <a:rPr lang="ru-RU" sz="2499" dirty="0" err="1">
                <a:solidFill>
                  <a:srgbClr val="100F0D"/>
                </a:solidFill>
                <a:latin typeface="Montserrat"/>
              </a:rPr>
              <a:t>mip</a:t>
            </a:r>
            <a:r>
              <a:rPr lang="ru-RU" sz="2499" dirty="0">
                <a:solidFill>
                  <a:srgbClr val="100F0D"/>
                </a:solidFill>
                <a:latin typeface="Montserrat"/>
              </a:rPr>
              <a:t> мюоны. </a:t>
            </a:r>
          </a:p>
          <a:p>
            <a:pPr algn="just">
              <a:lnSpc>
                <a:spcPct val="150000"/>
              </a:lnSpc>
            </a:pPr>
            <a:endParaRPr lang="ru-RU" sz="2499" dirty="0">
              <a:solidFill>
                <a:srgbClr val="100F0D"/>
              </a:solidFill>
              <a:latin typeface="Montserrat"/>
            </a:endParaRPr>
          </a:p>
          <a:p>
            <a:pPr algn="just">
              <a:lnSpc>
                <a:spcPct val="150000"/>
              </a:lnSpc>
            </a:pPr>
            <a:endParaRPr lang="ru-RU" sz="2499" dirty="0">
              <a:solidFill>
                <a:srgbClr val="100F0D"/>
              </a:solidFill>
              <a:latin typeface="Montserrat"/>
            </a:endParaRPr>
          </a:p>
          <a:p>
            <a:pPr algn="just">
              <a:lnSpc>
                <a:spcPct val="150000"/>
              </a:lnSpc>
            </a:pPr>
            <a:endParaRPr lang="ru-RU" sz="2499" dirty="0">
              <a:solidFill>
                <a:srgbClr val="100F0D"/>
              </a:solidFill>
              <a:latin typeface="Montserrat"/>
            </a:endParaRPr>
          </a:p>
          <a:p>
            <a:pPr algn="just">
              <a:lnSpc>
                <a:spcPct val="150000"/>
              </a:lnSpc>
            </a:pPr>
            <a:endParaRPr lang="ru-RU" sz="2499" dirty="0">
              <a:solidFill>
                <a:srgbClr val="100F0D"/>
              </a:solidFill>
              <a:latin typeface="Montserrat"/>
            </a:endParaRPr>
          </a:p>
          <a:p>
            <a:pPr algn="just">
              <a:lnSpc>
                <a:spcPct val="150000"/>
              </a:lnSpc>
            </a:pPr>
            <a:endParaRPr lang="ru-RU" sz="2499" dirty="0">
              <a:solidFill>
                <a:srgbClr val="100F0D"/>
              </a:solidFill>
              <a:latin typeface="Montserrat"/>
            </a:endParaRPr>
          </a:p>
          <a:p>
            <a:pPr algn="just">
              <a:lnSpc>
                <a:spcPts val="3499"/>
              </a:lnSpc>
            </a:pPr>
            <a:endParaRPr lang="ru-RU" sz="2499" dirty="0">
              <a:solidFill>
                <a:srgbClr val="100F0D"/>
              </a:solidFill>
              <a:latin typeface="Montserrat"/>
            </a:endParaRPr>
          </a:p>
          <a:p>
            <a:pPr algn="just">
              <a:lnSpc>
                <a:spcPts val="3499"/>
              </a:lnSpc>
            </a:pPr>
            <a:endParaRPr lang="en-US" sz="2499" dirty="0">
              <a:solidFill>
                <a:srgbClr val="100F0D"/>
              </a:solidFill>
              <a:latin typeface="Montserrat"/>
            </a:endParaRPr>
          </a:p>
        </p:txBody>
      </p:sp>
    </p:spTree>
    <p:extLst>
      <p:ext uri="{BB962C8B-B14F-4D97-AF65-F5344CB8AC3E}">
        <p14:creationId xmlns:p14="http://schemas.microsoft.com/office/powerpoint/2010/main" val="130758124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35197" y="-1585565"/>
            <a:ext cx="3171130" cy="3171130"/>
            <a:chOff x="0" y="0"/>
            <a:chExt cx="6350000" cy="6350000"/>
          </a:xfrm>
        </p:grpSpPr>
        <p:sp>
          <p:nvSpPr>
            <p:cNvPr id="3" name="Freeform 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D3447"/>
            </a:solidFill>
          </p:spPr>
          <p:txBody>
            <a:bodyPr/>
            <a:lstStyle/>
            <a:p>
              <a:endParaRPr lang="ru-RU"/>
            </a:p>
          </p:txBody>
        </p:sp>
      </p:grpSp>
      <p:grpSp>
        <p:nvGrpSpPr>
          <p:cNvPr id="4" name="Group 4"/>
          <p:cNvGrpSpPr/>
          <p:nvPr/>
        </p:nvGrpSpPr>
        <p:grpSpPr>
          <a:xfrm>
            <a:off x="17065225" y="8963874"/>
            <a:ext cx="2094407" cy="2094407"/>
            <a:chOff x="0" y="0"/>
            <a:chExt cx="6350000" cy="6350000"/>
          </a:xfrm>
        </p:grpSpPr>
        <p:sp>
          <p:nvSpPr>
            <p:cNvPr id="5" name="Freeform 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D230"/>
            </a:solidFill>
          </p:spPr>
          <p:txBody>
            <a:bodyPr/>
            <a:lstStyle/>
            <a:p>
              <a:endParaRPr lang="ru-RU"/>
            </a:p>
          </p:txBody>
        </p:sp>
      </p:grpSp>
      <p:sp>
        <p:nvSpPr>
          <p:cNvPr id="6" name="TextBox 5">
            <a:extLst>
              <a:ext uri="{FF2B5EF4-FFF2-40B4-BE49-F238E27FC236}">
                <a16:creationId xmlns:a16="http://schemas.microsoft.com/office/drawing/2014/main" id="{F1E413C7-CCD0-4883-9199-43A676839594}"/>
              </a:ext>
            </a:extLst>
          </p:cNvPr>
          <p:cNvSpPr txBox="1"/>
          <p:nvPr/>
        </p:nvSpPr>
        <p:spPr>
          <a:xfrm>
            <a:off x="1066251" y="723900"/>
            <a:ext cx="16155498" cy="11825545"/>
          </a:xfrm>
          <a:prstGeom prst="rect">
            <a:avLst/>
          </a:prstGeom>
        </p:spPr>
        <p:txBody>
          <a:bodyPr wrap="square" lIns="0" tIns="0" rIns="0" bIns="0" rtlCol="0" anchor="t">
            <a:spAutoFit/>
          </a:bodyPr>
          <a:lstStyle/>
          <a:p>
            <a:pPr algn="just">
              <a:lnSpc>
                <a:spcPct val="150000"/>
              </a:lnSpc>
            </a:pPr>
            <a:endParaRPr lang="ru-RU" sz="2499" dirty="0">
              <a:solidFill>
                <a:srgbClr val="100F0D"/>
              </a:solidFill>
              <a:latin typeface="Montserrat"/>
            </a:endParaRPr>
          </a:p>
          <a:p>
            <a:pPr algn="just">
              <a:lnSpc>
                <a:spcPct val="150000"/>
              </a:lnSpc>
            </a:pPr>
            <a:r>
              <a:rPr lang="ru-RU" sz="2499" dirty="0">
                <a:solidFill>
                  <a:srgbClr val="100F0D"/>
                </a:solidFill>
                <a:latin typeface="Montserrat"/>
              </a:rPr>
              <a:t>Цель ученых – найти нарушения комбинированной зарядово-</a:t>
            </a:r>
            <a:r>
              <a:rPr lang="ru-RU" sz="2499" dirty="0" err="1">
                <a:solidFill>
                  <a:srgbClr val="100F0D"/>
                </a:solidFill>
                <a:latin typeface="Montserrat"/>
              </a:rPr>
              <a:t>пространстренной</a:t>
            </a:r>
            <a:r>
              <a:rPr lang="ru-RU" sz="2499" dirty="0">
                <a:solidFill>
                  <a:srgbClr val="100F0D"/>
                </a:solidFill>
                <a:latin typeface="Montserrat"/>
              </a:rPr>
              <a:t> CP-симметрии в лептонном секторе. Это нарушение, то есть </a:t>
            </a:r>
            <a:r>
              <a:rPr lang="ru-RU" sz="2499" dirty="0" err="1">
                <a:solidFill>
                  <a:srgbClr val="100F0D"/>
                </a:solidFill>
                <a:latin typeface="Montserrat"/>
              </a:rPr>
              <a:t>неинвариантность</a:t>
            </a:r>
            <a:r>
              <a:rPr lang="ru-RU" sz="2499" dirty="0">
                <a:solidFill>
                  <a:srgbClr val="100F0D"/>
                </a:solidFill>
                <a:latin typeface="Montserrat"/>
              </a:rPr>
              <a:t> физических законов относительно операции зеркального отражения с одновременной заменой всех частиц на античастицы. </a:t>
            </a:r>
          </a:p>
          <a:p>
            <a:pPr algn="just">
              <a:lnSpc>
                <a:spcPct val="150000"/>
              </a:lnSpc>
            </a:pPr>
            <a:r>
              <a:rPr lang="ru-RU" sz="2499" dirty="0">
                <a:solidFill>
                  <a:srgbClr val="100F0D"/>
                </a:solidFill>
                <a:latin typeface="Montserrat"/>
              </a:rPr>
              <a:t> 	Для того чтобы процесс эволюции Вселенной привел к наблюдаемому доминированию материи над антиматерией, необходимо существование нарушения комбинированной зарядово-пространственной четности (CP-симметрии). Однако СР нарушение в кварковом секторе дает слишком малую величину барионной асимметрии Вселенной: примерно на 10 порядков меньше величины, которую наблюдают ученые. Возможно, что нейтрино, их удивительные свойства, приводящие к нарушению СР-симметрии, откроют новый путь к решению этой проблемы, а эксперимент Т2К сделал очень важный шаг в этом направлении. </a:t>
            </a:r>
          </a:p>
          <a:p>
            <a:pPr algn="just">
              <a:lnSpc>
                <a:spcPct val="150000"/>
              </a:lnSpc>
            </a:pPr>
            <a:r>
              <a:rPr lang="ru-RU" sz="2499" dirty="0">
                <a:solidFill>
                  <a:srgbClr val="100F0D"/>
                </a:solidFill>
                <a:latin typeface="Montserrat"/>
              </a:rPr>
              <a:t>Есть разные источники нейтрино: в недрах Солнца, при термоядерных реакциях, в верхних слоях атмосферы при ее бомбардировке космическими лучами, при бета-распаде частиц в ядерных реакторах, а также в глубине Земли.</a:t>
            </a:r>
          </a:p>
          <a:p>
            <a:pPr algn="just">
              <a:lnSpc>
                <a:spcPct val="150000"/>
              </a:lnSpc>
            </a:pPr>
            <a:endParaRPr lang="ru-RU" sz="2499" dirty="0">
              <a:solidFill>
                <a:srgbClr val="100F0D"/>
              </a:solidFill>
              <a:latin typeface="Montserrat"/>
            </a:endParaRPr>
          </a:p>
          <a:p>
            <a:pPr algn="just">
              <a:lnSpc>
                <a:spcPct val="150000"/>
              </a:lnSpc>
            </a:pPr>
            <a:endParaRPr lang="ru-RU" sz="2499" dirty="0">
              <a:solidFill>
                <a:srgbClr val="100F0D"/>
              </a:solidFill>
              <a:latin typeface="Montserrat"/>
            </a:endParaRPr>
          </a:p>
          <a:p>
            <a:pPr algn="just">
              <a:lnSpc>
                <a:spcPct val="150000"/>
              </a:lnSpc>
            </a:pPr>
            <a:endParaRPr lang="ru-RU" sz="2499" dirty="0">
              <a:solidFill>
                <a:srgbClr val="100F0D"/>
              </a:solidFill>
              <a:latin typeface="Montserrat"/>
            </a:endParaRPr>
          </a:p>
          <a:p>
            <a:pPr algn="just">
              <a:lnSpc>
                <a:spcPct val="150000"/>
              </a:lnSpc>
            </a:pPr>
            <a:endParaRPr lang="ru-RU" sz="2499" dirty="0">
              <a:solidFill>
                <a:srgbClr val="100F0D"/>
              </a:solidFill>
              <a:latin typeface="Montserrat"/>
            </a:endParaRPr>
          </a:p>
          <a:p>
            <a:pPr algn="just">
              <a:lnSpc>
                <a:spcPts val="3499"/>
              </a:lnSpc>
            </a:pPr>
            <a:endParaRPr lang="ru-RU" sz="2499" dirty="0">
              <a:solidFill>
                <a:srgbClr val="100F0D"/>
              </a:solidFill>
              <a:latin typeface="Montserrat"/>
            </a:endParaRPr>
          </a:p>
          <a:p>
            <a:pPr algn="just">
              <a:lnSpc>
                <a:spcPts val="3499"/>
              </a:lnSpc>
            </a:pPr>
            <a:endParaRPr lang="en-US" sz="2499" dirty="0">
              <a:solidFill>
                <a:srgbClr val="100F0D"/>
              </a:solidFill>
              <a:latin typeface="Montserrat"/>
            </a:endParaRPr>
          </a:p>
        </p:txBody>
      </p:sp>
    </p:spTree>
    <p:extLst>
      <p:ext uri="{BB962C8B-B14F-4D97-AF65-F5344CB8AC3E}">
        <p14:creationId xmlns:p14="http://schemas.microsoft.com/office/powerpoint/2010/main" val="42453180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478352" y="-556865"/>
            <a:ext cx="3171130" cy="3171130"/>
            <a:chOff x="0" y="0"/>
            <a:chExt cx="6350000" cy="6350000"/>
          </a:xfrm>
        </p:grpSpPr>
        <p:sp>
          <p:nvSpPr>
            <p:cNvPr id="3" name="Freeform 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D3447"/>
            </a:solidFill>
          </p:spPr>
          <p:txBody>
            <a:bodyPr/>
            <a:lstStyle/>
            <a:p>
              <a:endParaRPr lang="ru-RU"/>
            </a:p>
          </p:txBody>
        </p:sp>
      </p:grpSp>
      <p:grpSp>
        <p:nvGrpSpPr>
          <p:cNvPr id="4" name="Group 4"/>
          <p:cNvGrpSpPr/>
          <p:nvPr/>
        </p:nvGrpSpPr>
        <p:grpSpPr>
          <a:xfrm>
            <a:off x="-687145" y="8677505"/>
            <a:ext cx="1715845" cy="1715845"/>
            <a:chOff x="0" y="0"/>
            <a:chExt cx="6350000" cy="6350000"/>
          </a:xfrm>
        </p:grpSpPr>
        <p:sp>
          <p:nvSpPr>
            <p:cNvPr id="5" name="Freeform 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D230"/>
            </a:solidFill>
          </p:spPr>
          <p:txBody>
            <a:bodyPr/>
            <a:lstStyle/>
            <a:p>
              <a:endParaRPr lang="ru-RU"/>
            </a:p>
          </p:txBody>
        </p:sp>
      </p:grpSp>
      <p:grpSp>
        <p:nvGrpSpPr>
          <p:cNvPr id="6" name="Group 6"/>
          <p:cNvGrpSpPr/>
          <p:nvPr/>
        </p:nvGrpSpPr>
        <p:grpSpPr>
          <a:xfrm>
            <a:off x="17058969" y="4660955"/>
            <a:ext cx="2100664" cy="2100664"/>
            <a:chOff x="0" y="0"/>
            <a:chExt cx="6350000" cy="6350000"/>
          </a:xfrm>
        </p:grpSpPr>
        <p:sp>
          <p:nvSpPr>
            <p:cNvPr id="7" name="Freeform 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D230"/>
            </a:solidFill>
          </p:spPr>
          <p:txBody>
            <a:bodyPr/>
            <a:lstStyle/>
            <a:p>
              <a:endParaRPr lang="ru-RU"/>
            </a:p>
          </p:txBody>
        </p:sp>
      </p:grpSp>
      <p:grpSp>
        <p:nvGrpSpPr>
          <p:cNvPr id="8" name="Group 8"/>
          <p:cNvGrpSpPr/>
          <p:nvPr/>
        </p:nvGrpSpPr>
        <p:grpSpPr>
          <a:xfrm>
            <a:off x="2077124" y="1485899"/>
            <a:ext cx="14133750" cy="5715000"/>
            <a:chOff x="0" y="0"/>
            <a:chExt cx="3105914" cy="1411107"/>
          </a:xfrm>
        </p:grpSpPr>
        <p:sp>
          <p:nvSpPr>
            <p:cNvPr id="9" name="Freeform 9"/>
            <p:cNvSpPr/>
            <p:nvPr/>
          </p:nvSpPr>
          <p:spPr>
            <a:xfrm>
              <a:off x="0" y="0"/>
              <a:ext cx="3105914" cy="1411107"/>
            </a:xfrm>
            <a:custGeom>
              <a:avLst/>
              <a:gdLst/>
              <a:ahLst/>
              <a:cxnLst/>
              <a:rect l="l" t="t" r="r" b="b"/>
              <a:pathLst>
                <a:path w="3105914" h="1411107">
                  <a:moveTo>
                    <a:pt x="0" y="0"/>
                  </a:moveTo>
                  <a:lnTo>
                    <a:pt x="3105914" y="0"/>
                  </a:lnTo>
                  <a:lnTo>
                    <a:pt x="3105914" y="1411107"/>
                  </a:lnTo>
                  <a:lnTo>
                    <a:pt x="0" y="1411107"/>
                  </a:lnTo>
                  <a:close/>
                </a:path>
              </a:pathLst>
            </a:custGeom>
            <a:gradFill rotWithShape="1">
              <a:gsLst>
                <a:gs pos="0">
                  <a:srgbClr val="5DE0E6">
                    <a:alpha val="47000"/>
                  </a:srgbClr>
                </a:gs>
                <a:gs pos="100000">
                  <a:srgbClr val="004AAD">
                    <a:alpha val="47000"/>
                  </a:srgbClr>
                </a:gs>
              </a:gsLst>
              <a:lin ang="0"/>
            </a:gradFill>
          </p:spPr>
          <p:txBody>
            <a:bodyPr/>
            <a:lstStyle/>
            <a:p>
              <a:endParaRPr lang="ru-RU"/>
            </a:p>
          </p:txBody>
        </p:sp>
        <p:sp>
          <p:nvSpPr>
            <p:cNvPr id="10" name="TextBox 10"/>
            <p:cNvSpPr txBox="1"/>
            <p:nvPr/>
          </p:nvSpPr>
          <p:spPr>
            <a:xfrm>
              <a:off x="0" y="-28575"/>
              <a:ext cx="812800" cy="841375"/>
            </a:xfrm>
            <a:prstGeom prst="rect">
              <a:avLst/>
            </a:prstGeom>
          </p:spPr>
          <p:txBody>
            <a:bodyPr lIns="47351" tIns="47351" rIns="47351" bIns="47351" rtlCol="0" anchor="ctr"/>
            <a:lstStyle/>
            <a:p>
              <a:pPr algn="ctr">
                <a:lnSpc>
                  <a:spcPts val="2479"/>
                </a:lnSpc>
              </a:pPr>
              <a:endParaRPr/>
            </a:p>
          </p:txBody>
        </p:sp>
      </p:grpSp>
      <p:sp>
        <p:nvSpPr>
          <p:cNvPr id="12" name="TextBox 12"/>
          <p:cNvSpPr txBox="1"/>
          <p:nvPr/>
        </p:nvSpPr>
        <p:spPr>
          <a:xfrm>
            <a:off x="4661929" y="593423"/>
            <a:ext cx="8964141" cy="752090"/>
          </a:xfrm>
          <a:prstGeom prst="rect">
            <a:avLst/>
          </a:prstGeom>
        </p:spPr>
        <p:txBody>
          <a:bodyPr lIns="0" tIns="0" rIns="0" bIns="0" rtlCol="0" anchor="t">
            <a:spAutoFit/>
          </a:bodyPr>
          <a:lstStyle/>
          <a:p>
            <a:pPr marL="0" lvl="0" indent="0" algn="ctr">
              <a:lnSpc>
                <a:spcPts val="5753"/>
              </a:lnSpc>
              <a:spcBef>
                <a:spcPct val="0"/>
              </a:spcBef>
            </a:pPr>
            <a:r>
              <a:rPr lang="en-US" sz="5479" spc="65">
                <a:solidFill>
                  <a:srgbClr val="100F0D"/>
                </a:solidFill>
                <a:latin typeface="Montserrat Semi-Bold Bold"/>
              </a:rPr>
              <a:t>Детектор SuperFGD</a:t>
            </a:r>
          </a:p>
        </p:txBody>
      </p:sp>
      <p:sp>
        <p:nvSpPr>
          <p:cNvPr id="13" name="TextBox 13"/>
          <p:cNvSpPr txBox="1"/>
          <p:nvPr/>
        </p:nvSpPr>
        <p:spPr>
          <a:xfrm>
            <a:off x="1689117" y="7290817"/>
            <a:ext cx="14885420" cy="1732334"/>
          </a:xfrm>
          <a:prstGeom prst="rect">
            <a:avLst/>
          </a:prstGeom>
        </p:spPr>
        <p:txBody>
          <a:bodyPr wrap="square" lIns="0" tIns="0" rIns="0" bIns="0" rtlCol="0" anchor="t">
            <a:spAutoFit/>
          </a:bodyPr>
          <a:lstStyle/>
          <a:p>
            <a:pPr marL="0" lvl="0" indent="0" algn="ctr">
              <a:lnSpc>
                <a:spcPct val="150000"/>
              </a:lnSpc>
              <a:spcBef>
                <a:spcPct val="0"/>
              </a:spcBef>
            </a:pPr>
            <a:r>
              <a:rPr lang="ru-RU" sz="2599" dirty="0">
                <a:solidFill>
                  <a:srgbClr val="100F0D"/>
                </a:solidFill>
                <a:latin typeface="Montserrat"/>
              </a:rPr>
              <a:t>Как показывают результаты моделирования, такая конфигурация позволит значительно улучшить эффективности регистрации частиц для всех углов и снизить порог регистрации протонов с текущего уровня в 400–500 МэВ до 200–300 МэВ.</a:t>
            </a:r>
            <a:endParaRPr lang="en-US" sz="2599" dirty="0">
              <a:solidFill>
                <a:srgbClr val="100F0D"/>
              </a:solidFill>
              <a:latin typeface="Montserrat"/>
            </a:endParaRPr>
          </a:p>
        </p:txBody>
      </p:sp>
      <p:pic>
        <p:nvPicPr>
          <p:cNvPr id="17" name="Рисунок 16">
            <a:extLst>
              <a:ext uri="{FF2B5EF4-FFF2-40B4-BE49-F238E27FC236}">
                <a16:creationId xmlns:a16="http://schemas.microsoft.com/office/drawing/2014/main" id="{A86DF6C7-7272-62C8-7A58-710334B928D9}"/>
              </a:ext>
            </a:extLst>
          </p:cNvPr>
          <p:cNvPicPr>
            <a:picLocks noChangeAspect="1"/>
          </p:cNvPicPr>
          <p:nvPr/>
        </p:nvPicPr>
        <p:blipFill rotWithShape="1">
          <a:blip r:embed="rId2"/>
          <a:srcRect t="2363"/>
          <a:stretch/>
        </p:blipFill>
        <p:spPr>
          <a:xfrm>
            <a:off x="2309712" y="2069620"/>
            <a:ext cx="6374157" cy="4907280"/>
          </a:xfrm>
          <a:prstGeom prst="rect">
            <a:avLst/>
          </a:prstGeom>
        </p:spPr>
      </p:pic>
      <p:sp>
        <p:nvSpPr>
          <p:cNvPr id="11" name="TextBox 10">
            <a:extLst>
              <a:ext uri="{FF2B5EF4-FFF2-40B4-BE49-F238E27FC236}">
                <a16:creationId xmlns:a16="http://schemas.microsoft.com/office/drawing/2014/main" id="{A010E568-97D7-1851-30D9-05EA463A242A}"/>
              </a:ext>
            </a:extLst>
          </p:cNvPr>
          <p:cNvSpPr txBox="1"/>
          <p:nvPr/>
        </p:nvSpPr>
        <p:spPr>
          <a:xfrm>
            <a:off x="16574537" y="9753541"/>
            <a:ext cx="1412566" cy="400110"/>
          </a:xfrm>
          <a:prstGeom prst="rect">
            <a:avLst/>
          </a:prstGeom>
          <a:noFill/>
        </p:spPr>
        <p:txBody>
          <a:bodyPr wrap="none" rtlCol="0">
            <a:spAutoFit/>
          </a:bodyPr>
          <a:lstStyle/>
          <a:p>
            <a:r>
              <a:rPr lang="ru-RU" sz="2000" b="1" dirty="0">
                <a:latin typeface="Montserrat Semi-Bold" panose="020B0604020202020204" charset="-52"/>
              </a:rPr>
              <a:t>5 СЛАЙД</a:t>
            </a:r>
          </a:p>
        </p:txBody>
      </p:sp>
      <p:pic>
        <p:nvPicPr>
          <p:cNvPr id="18" name="Рисунок 17">
            <a:extLst>
              <a:ext uri="{FF2B5EF4-FFF2-40B4-BE49-F238E27FC236}">
                <a16:creationId xmlns:a16="http://schemas.microsoft.com/office/drawing/2014/main" id="{EA5FC74A-166C-DE58-FE3C-42DE2CFD35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71266" y="2064455"/>
            <a:ext cx="6979920" cy="4907280"/>
          </a:xfrm>
          <a:prstGeom prst="rect">
            <a:avLst/>
          </a:prstGeom>
        </p:spPr>
      </p:pic>
      <p:sp>
        <p:nvSpPr>
          <p:cNvPr id="20" name="TextBox 19">
            <a:extLst>
              <a:ext uri="{FF2B5EF4-FFF2-40B4-BE49-F238E27FC236}">
                <a16:creationId xmlns:a16="http://schemas.microsoft.com/office/drawing/2014/main" id="{1972E6EB-06C7-52DD-E1A1-40CBBF554928}"/>
              </a:ext>
            </a:extLst>
          </p:cNvPr>
          <p:cNvSpPr txBox="1"/>
          <p:nvPr/>
        </p:nvSpPr>
        <p:spPr>
          <a:xfrm>
            <a:off x="12870959" y="1513567"/>
            <a:ext cx="3080227" cy="523220"/>
          </a:xfrm>
          <a:prstGeom prst="rect">
            <a:avLst/>
          </a:prstGeom>
          <a:noFill/>
        </p:spPr>
        <p:txBody>
          <a:bodyPr wrap="square">
            <a:spAutoFit/>
          </a:bodyPr>
          <a:lstStyle/>
          <a:p>
            <a:r>
              <a:rPr lang="en-US" sz="2800" b="1" dirty="0" err="1">
                <a:latin typeface="Montserrat" panose="00000500000000000000" pitchFamily="2" charset="-52"/>
              </a:rPr>
              <a:t>arXiv</a:t>
            </a:r>
            <a:r>
              <a:rPr lang="en-US" sz="2800" b="1" dirty="0">
                <a:latin typeface="Montserrat" panose="00000500000000000000" pitchFamily="2" charset="-52"/>
              </a:rPr>
              <a:t>: 1912.01511</a:t>
            </a:r>
            <a:endParaRPr lang="ru-RU" sz="2800" b="1" dirty="0">
              <a:latin typeface="Montserrat" panose="00000500000000000000" pitchFamily="2" charset="-52"/>
            </a:endParaRPr>
          </a:p>
        </p:txBody>
      </p:sp>
    </p:spTree>
    <p:extLst>
      <p:ext uri="{BB962C8B-B14F-4D97-AF65-F5344CB8AC3E}">
        <p14:creationId xmlns:p14="http://schemas.microsoft.com/office/powerpoint/2010/main" val="22790160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478352" y="-556865"/>
            <a:ext cx="3171130" cy="3171130"/>
            <a:chOff x="0" y="0"/>
            <a:chExt cx="6350000" cy="6350000"/>
          </a:xfrm>
        </p:grpSpPr>
        <p:sp>
          <p:nvSpPr>
            <p:cNvPr id="3" name="Freeform 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D3447"/>
            </a:solidFill>
          </p:spPr>
          <p:txBody>
            <a:bodyPr/>
            <a:lstStyle/>
            <a:p>
              <a:endParaRPr lang="ru-RU"/>
            </a:p>
          </p:txBody>
        </p:sp>
      </p:grpSp>
      <p:grpSp>
        <p:nvGrpSpPr>
          <p:cNvPr id="4" name="Group 4"/>
          <p:cNvGrpSpPr/>
          <p:nvPr/>
        </p:nvGrpSpPr>
        <p:grpSpPr>
          <a:xfrm>
            <a:off x="-687145" y="8677505"/>
            <a:ext cx="1715845" cy="1715845"/>
            <a:chOff x="0" y="0"/>
            <a:chExt cx="6350000" cy="6350000"/>
          </a:xfrm>
        </p:grpSpPr>
        <p:sp>
          <p:nvSpPr>
            <p:cNvPr id="5" name="Freeform 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D230"/>
            </a:solidFill>
          </p:spPr>
          <p:txBody>
            <a:bodyPr/>
            <a:lstStyle/>
            <a:p>
              <a:endParaRPr lang="ru-RU"/>
            </a:p>
          </p:txBody>
        </p:sp>
      </p:grpSp>
      <p:grpSp>
        <p:nvGrpSpPr>
          <p:cNvPr id="6" name="Group 6"/>
          <p:cNvGrpSpPr/>
          <p:nvPr/>
        </p:nvGrpSpPr>
        <p:grpSpPr>
          <a:xfrm>
            <a:off x="17058969" y="4660955"/>
            <a:ext cx="2100664" cy="2100664"/>
            <a:chOff x="0" y="0"/>
            <a:chExt cx="6350000" cy="6350000"/>
          </a:xfrm>
        </p:grpSpPr>
        <p:sp>
          <p:nvSpPr>
            <p:cNvPr id="7" name="Freeform 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D230"/>
            </a:solidFill>
          </p:spPr>
          <p:txBody>
            <a:bodyPr/>
            <a:lstStyle/>
            <a:p>
              <a:endParaRPr lang="ru-RU"/>
            </a:p>
          </p:txBody>
        </p:sp>
      </p:grpSp>
      <p:sp>
        <p:nvSpPr>
          <p:cNvPr id="12" name="TextBox 12"/>
          <p:cNvSpPr txBox="1"/>
          <p:nvPr/>
        </p:nvSpPr>
        <p:spPr>
          <a:xfrm>
            <a:off x="4661929" y="593423"/>
            <a:ext cx="8964141" cy="752090"/>
          </a:xfrm>
          <a:prstGeom prst="rect">
            <a:avLst/>
          </a:prstGeom>
        </p:spPr>
        <p:txBody>
          <a:bodyPr lIns="0" tIns="0" rIns="0" bIns="0" rtlCol="0" anchor="t">
            <a:spAutoFit/>
          </a:bodyPr>
          <a:lstStyle/>
          <a:p>
            <a:pPr marL="0" lvl="0" indent="0" algn="ctr">
              <a:lnSpc>
                <a:spcPts val="5753"/>
              </a:lnSpc>
              <a:spcBef>
                <a:spcPct val="0"/>
              </a:spcBef>
            </a:pPr>
            <a:r>
              <a:rPr lang="en-US" sz="5479" spc="65">
                <a:solidFill>
                  <a:srgbClr val="100F0D"/>
                </a:solidFill>
                <a:latin typeface="Montserrat Semi-Bold Bold"/>
              </a:rPr>
              <a:t>Детектор SuperFGD</a:t>
            </a:r>
          </a:p>
        </p:txBody>
      </p:sp>
      <mc:AlternateContent xmlns:mc="http://schemas.openxmlformats.org/markup-compatibility/2006" xmlns:a14="http://schemas.microsoft.com/office/drawing/2010/main">
        <mc:Choice Requires="a14">
          <p:sp>
            <p:nvSpPr>
              <p:cNvPr id="13" name="TextBox 13"/>
              <p:cNvSpPr txBox="1"/>
              <p:nvPr/>
            </p:nvSpPr>
            <p:spPr>
              <a:xfrm>
                <a:off x="1160136" y="1953904"/>
                <a:ext cx="8215977" cy="7732053"/>
              </a:xfrm>
              <a:prstGeom prst="rect">
                <a:avLst/>
              </a:prstGeom>
            </p:spPr>
            <p:txBody>
              <a:bodyPr wrap="square" lIns="0" tIns="0" rIns="0" bIns="0" rtlCol="0" anchor="t">
                <a:spAutoFit/>
              </a:bodyPr>
              <a:lstStyle/>
              <a:p>
                <a:pPr marL="457200" lvl="0" indent="-457200">
                  <a:lnSpc>
                    <a:spcPct val="150000"/>
                  </a:lnSpc>
                  <a:spcBef>
                    <a:spcPct val="0"/>
                  </a:spcBef>
                  <a:buFont typeface="Arial" panose="020B0604020202020204" pitchFamily="34" charset="0"/>
                  <a:buChar char="•"/>
                </a:pPr>
                <a:r>
                  <a:rPr lang="ru-RU" sz="2599" dirty="0">
                    <a:solidFill>
                      <a:srgbClr val="100F0D"/>
                    </a:solidFill>
                    <a:latin typeface="Montserrat"/>
                  </a:rPr>
                  <a:t>Возможность снимать </a:t>
                </a:r>
                <a:r>
                  <a:rPr lang="en-US" sz="2599" dirty="0" err="1">
                    <a:solidFill>
                      <a:srgbClr val="100F0D"/>
                    </a:solidFill>
                    <a:latin typeface="Montserrat"/>
                  </a:rPr>
                  <a:t>данные</a:t>
                </a:r>
                <a:r>
                  <a:rPr lang="en-US" sz="2599" dirty="0">
                    <a:solidFill>
                      <a:srgbClr val="100F0D"/>
                    </a:solidFill>
                    <a:latin typeface="Montserrat"/>
                  </a:rPr>
                  <a:t> </a:t>
                </a:r>
                <a:r>
                  <a:rPr lang="en-US" sz="2599" dirty="0" err="1">
                    <a:solidFill>
                      <a:srgbClr val="100F0D"/>
                    </a:solidFill>
                    <a:latin typeface="Montserrat"/>
                  </a:rPr>
                  <a:t>во</a:t>
                </a:r>
                <a:r>
                  <a:rPr lang="en-US" sz="2599" dirty="0">
                    <a:solidFill>
                      <a:srgbClr val="100F0D"/>
                    </a:solidFill>
                    <a:latin typeface="Montserrat"/>
                  </a:rPr>
                  <a:t> </a:t>
                </a:r>
                <a:r>
                  <a:rPr lang="en-US" sz="2599" dirty="0" err="1">
                    <a:solidFill>
                      <a:srgbClr val="100F0D"/>
                    </a:solidFill>
                    <a:latin typeface="Montserrat"/>
                  </a:rPr>
                  <a:t>всех</a:t>
                </a:r>
                <a:r>
                  <a:rPr lang="ru-RU" sz="2599" dirty="0">
                    <a:solidFill>
                      <a:srgbClr val="100F0D"/>
                    </a:solidFill>
                    <a:latin typeface="Montserrat"/>
                  </a:rPr>
                  <a:t> </a:t>
                </a:r>
                <a:r>
                  <a:rPr lang="en-US" sz="2599" dirty="0" err="1">
                    <a:solidFill>
                      <a:srgbClr val="100F0D"/>
                    </a:solidFill>
                    <a:latin typeface="Montserrat"/>
                  </a:rPr>
                  <a:t>трёх</a:t>
                </a:r>
                <a:r>
                  <a:rPr lang="en-US" sz="2599" dirty="0">
                    <a:solidFill>
                      <a:srgbClr val="100F0D"/>
                    </a:solidFill>
                    <a:latin typeface="Montserrat"/>
                  </a:rPr>
                  <a:t> </a:t>
                </a:r>
                <a:r>
                  <a:rPr lang="en-US" sz="2599" dirty="0" err="1">
                    <a:solidFill>
                      <a:srgbClr val="100F0D"/>
                    </a:solidFill>
                    <a:latin typeface="Montserrat"/>
                  </a:rPr>
                  <a:t>плоскостях</a:t>
                </a:r>
                <a:br>
                  <a:rPr lang="ru-RU" sz="2599" dirty="0">
                    <a:solidFill>
                      <a:srgbClr val="100F0D"/>
                    </a:solidFill>
                    <a:latin typeface="Montserrat"/>
                  </a:rPr>
                </a:br>
                <a:endParaRPr lang="ru-RU" sz="2599" dirty="0">
                  <a:solidFill>
                    <a:srgbClr val="100F0D"/>
                  </a:solidFill>
                  <a:latin typeface="Montserrat"/>
                </a:endParaRPr>
              </a:p>
              <a:p>
                <a:pPr marL="457200" lvl="0" indent="-457200">
                  <a:lnSpc>
                    <a:spcPct val="150000"/>
                  </a:lnSpc>
                  <a:spcBef>
                    <a:spcPct val="0"/>
                  </a:spcBef>
                  <a:buFont typeface="Arial" panose="020B0604020202020204" pitchFamily="34" charset="0"/>
                  <a:buChar char="•"/>
                </a:pPr>
                <a:r>
                  <a:rPr lang="ru-RU" sz="2599" dirty="0">
                    <a:solidFill>
                      <a:srgbClr val="100F0D"/>
                    </a:solidFill>
                    <a:latin typeface="Montserrat"/>
                  </a:rPr>
                  <a:t>У</a:t>
                </a:r>
                <a:r>
                  <a:rPr lang="en-US" sz="2599" dirty="0" err="1">
                    <a:solidFill>
                      <a:srgbClr val="100F0D"/>
                    </a:solidFill>
                    <a:latin typeface="Montserrat"/>
                  </a:rPr>
                  <a:t>лучш</a:t>
                </a:r>
                <a:r>
                  <a:rPr lang="ru-RU" sz="2599" dirty="0" err="1">
                    <a:solidFill>
                      <a:srgbClr val="100F0D"/>
                    </a:solidFill>
                    <a:latin typeface="Montserrat"/>
                  </a:rPr>
                  <a:t>ение</a:t>
                </a:r>
                <a:r>
                  <a:rPr lang="en-US" sz="2599" dirty="0">
                    <a:solidFill>
                      <a:srgbClr val="100F0D"/>
                    </a:solidFill>
                    <a:latin typeface="Montserrat"/>
                  </a:rPr>
                  <a:t> </a:t>
                </a:r>
                <a:r>
                  <a:rPr lang="en-US" sz="2599" dirty="0" err="1">
                    <a:solidFill>
                      <a:srgbClr val="100F0D"/>
                    </a:solidFill>
                    <a:latin typeface="Montserrat"/>
                  </a:rPr>
                  <a:t>эффективности</a:t>
                </a:r>
                <a:r>
                  <a:rPr lang="en-US" sz="2599" dirty="0">
                    <a:solidFill>
                      <a:srgbClr val="100F0D"/>
                    </a:solidFill>
                    <a:latin typeface="Montserrat"/>
                  </a:rPr>
                  <a:t> </a:t>
                </a:r>
                <a:r>
                  <a:rPr lang="en-US" sz="2599" dirty="0" err="1">
                    <a:solidFill>
                      <a:srgbClr val="100F0D"/>
                    </a:solidFill>
                    <a:latin typeface="Montserrat"/>
                  </a:rPr>
                  <a:t>регистрации</a:t>
                </a:r>
                <a:r>
                  <a:rPr lang="en-US" sz="2599" dirty="0">
                    <a:solidFill>
                      <a:srgbClr val="100F0D"/>
                    </a:solidFill>
                    <a:latin typeface="Montserrat"/>
                  </a:rPr>
                  <a:t> </a:t>
                </a:r>
                <a:r>
                  <a:rPr lang="en-US" sz="2599" dirty="0" err="1">
                    <a:solidFill>
                      <a:srgbClr val="100F0D"/>
                    </a:solidFill>
                    <a:latin typeface="Montserrat"/>
                  </a:rPr>
                  <a:t>частиц</a:t>
                </a:r>
                <a:r>
                  <a:rPr lang="en-US" sz="2599" dirty="0">
                    <a:solidFill>
                      <a:srgbClr val="100F0D"/>
                    </a:solidFill>
                    <a:latin typeface="Montserrat"/>
                  </a:rPr>
                  <a:t> </a:t>
                </a:r>
                <a:r>
                  <a:rPr lang="en-US" sz="2599" dirty="0" err="1">
                    <a:solidFill>
                      <a:srgbClr val="100F0D"/>
                    </a:solidFill>
                    <a:latin typeface="Montserrat"/>
                  </a:rPr>
                  <a:t>для</a:t>
                </a:r>
                <a:r>
                  <a:rPr lang="en-US" sz="2599" dirty="0">
                    <a:solidFill>
                      <a:srgbClr val="100F0D"/>
                    </a:solidFill>
                    <a:latin typeface="Montserrat"/>
                  </a:rPr>
                  <a:t> </a:t>
                </a:r>
                <a:r>
                  <a:rPr lang="en-US" sz="2599" dirty="0" err="1">
                    <a:solidFill>
                      <a:srgbClr val="100F0D"/>
                    </a:solidFill>
                    <a:latin typeface="Montserrat"/>
                  </a:rPr>
                  <a:t>всех</a:t>
                </a:r>
                <a:r>
                  <a:rPr lang="en-US" sz="2599" dirty="0">
                    <a:solidFill>
                      <a:srgbClr val="100F0D"/>
                    </a:solidFill>
                    <a:latin typeface="Montserrat"/>
                  </a:rPr>
                  <a:t> </a:t>
                </a:r>
                <a:r>
                  <a:rPr lang="en-US" sz="2599" dirty="0" err="1">
                    <a:solidFill>
                      <a:srgbClr val="100F0D"/>
                    </a:solidFill>
                    <a:latin typeface="Montserrat"/>
                  </a:rPr>
                  <a:t>углов</a:t>
                </a:r>
                <a:br>
                  <a:rPr lang="ru-RU" sz="2599" dirty="0">
                    <a:solidFill>
                      <a:srgbClr val="100F0D"/>
                    </a:solidFill>
                    <a:latin typeface="Montserrat"/>
                  </a:rPr>
                </a:br>
                <a:endParaRPr lang="ru-RU" sz="2599" dirty="0">
                  <a:solidFill>
                    <a:srgbClr val="100F0D"/>
                  </a:solidFill>
                  <a:latin typeface="Montserrat"/>
                </a:endParaRPr>
              </a:p>
              <a:p>
                <a:pPr marL="457200" lvl="0" indent="-457200">
                  <a:lnSpc>
                    <a:spcPct val="150000"/>
                  </a:lnSpc>
                  <a:spcBef>
                    <a:spcPct val="0"/>
                  </a:spcBef>
                  <a:buFont typeface="Arial" panose="020B0604020202020204" pitchFamily="34" charset="0"/>
                  <a:buChar char="•"/>
                </a:pPr>
                <a:r>
                  <a:rPr lang="ru-RU" sz="2599" dirty="0">
                    <a:solidFill>
                      <a:srgbClr val="100F0D"/>
                    </a:solidFill>
                    <a:latin typeface="Montserrat"/>
                  </a:rPr>
                  <a:t>С</a:t>
                </a:r>
                <a:r>
                  <a:rPr lang="en-US" sz="2599" dirty="0" err="1">
                    <a:solidFill>
                      <a:srgbClr val="100F0D"/>
                    </a:solidFill>
                    <a:latin typeface="Montserrat"/>
                  </a:rPr>
                  <a:t>ни</a:t>
                </a:r>
                <a:r>
                  <a:rPr lang="ru-RU" sz="2599" dirty="0" err="1">
                    <a:solidFill>
                      <a:srgbClr val="100F0D"/>
                    </a:solidFill>
                    <a:latin typeface="Montserrat"/>
                  </a:rPr>
                  <a:t>жение</a:t>
                </a:r>
                <a:r>
                  <a:rPr lang="en-US" sz="2599" dirty="0">
                    <a:solidFill>
                      <a:srgbClr val="100F0D"/>
                    </a:solidFill>
                    <a:latin typeface="Montserrat"/>
                  </a:rPr>
                  <a:t> </a:t>
                </a:r>
                <a:r>
                  <a:rPr lang="en-US" sz="2599" dirty="0" err="1">
                    <a:solidFill>
                      <a:srgbClr val="100F0D"/>
                    </a:solidFill>
                    <a:latin typeface="Montserrat"/>
                  </a:rPr>
                  <a:t>порог</a:t>
                </a:r>
                <a:r>
                  <a:rPr lang="ru-RU" sz="2599" dirty="0">
                    <a:solidFill>
                      <a:srgbClr val="100F0D"/>
                    </a:solidFill>
                    <a:latin typeface="Montserrat"/>
                  </a:rPr>
                  <a:t>а</a:t>
                </a:r>
                <a:r>
                  <a:rPr lang="en-US" sz="2599" dirty="0">
                    <a:solidFill>
                      <a:srgbClr val="100F0D"/>
                    </a:solidFill>
                    <a:latin typeface="Montserrat"/>
                  </a:rPr>
                  <a:t> </a:t>
                </a:r>
                <a:r>
                  <a:rPr lang="en-US" sz="2599" dirty="0" err="1">
                    <a:solidFill>
                      <a:srgbClr val="100F0D"/>
                    </a:solidFill>
                    <a:latin typeface="Montserrat"/>
                  </a:rPr>
                  <a:t>регистрации</a:t>
                </a:r>
                <a:r>
                  <a:rPr lang="en-US" sz="2599" dirty="0">
                    <a:solidFill>
                      <a:srgbClr val="100F0D"/>
                    </a:solidFill>
                    <a:latin typeface="Montserrat"/>
                  </a:rPr>
                  <a:t> </a:t>
                </a:r>
                <a:r>
                  <a:rPr lang="en-US" sz="2599" dirty="0" err="1">
                    <a:solidFill>
                      <a:srgbClr val="100F0D"/>
                    </a:solidFill>
                    <a:latin typeface="Montserrat"/>
                  </a:rPr>
                  <a:t>протонов</a:t>
                </a:r>
                <a:br>
                  <a:rPr lang="ru-RU" sz="2599" dirty="0">
                    <a:solidFill>
                      <a:srgbClr val="100F0D"/>
                    </a:solidFill>
                    <a:latin typeface="Montserrat"/>
                  </a:rPr>
                </a:br>
                <a:endParaRPr lang="ru-RU" sz="2599" dirty="0">
                  <a:solidFill>
                    <a:srgbClr val="100F0D"/>
                  </a:solidFill>
                  <a:latin typeface="Montserrat"/>
                </a:endParaRPr>
              </a:p>
              <a:p>
                <a:pPr marL="457200" lvl="0" indent="-457200">
                  <a:lnSpc>
                    <a:spcPct val="150000"/>
                  </a:lnSpc>
                  <a:spcBef>
                    <a:spcPct val="0"/>
                  </a:spcBef>
                  <a:buFont typeface="Arial" panose="020B0604020202020204" pitchFamily="34" charset="0"/>
                  <a:buChar char="•"/>
                </a:pPr>
                <a:r>
                  <a:rPr lang="ru-RU" sz="2599" dirty="0">
                    <a:solidFill>
                      <a:srgbClr val="100F0D"/>
                    </a:solidFill>
                    <a:latin typeface="Montserrat"/>
                  </a:rPr>
                  <a:t>Повышение чувствительности поиска СР-нарушения</a:t>
                </a:r>
                <a:br>
                  <a:rPr lang="ru-RU" sz="2599" dirty="0">
                    <a:solidFill>
                      <a:srgbClr val="100F0D"/>
                    </a:solidFill>
                    <a:latin typeface="Montserrat"/>
                  </a:rPr>
                </a:br>
                <a:endParaRPr lang="ru-RU" sz="2599" dirty="0">
                  <a:solidFill>
                    <a:srgbClr val="100F0D"/>
                  </a:solidFill>
                  <a:latin typeface="Montserrat"/>
                </a:endParaRPr>
              </a:p>
              <a:p>
                <a:pPr marL="457200" lvl="0" indent="-457200">
                  <a:lnSpc>
                    <a:spcPct val="150000"/>
                  </a:lnSpc>
                  <a:spcBef>
                    <a:spcPct val="0"/>
                  </a:spcBef>
                  <a:buFont typeface="Arial" panose="020B0604020202020204" pitchFamily="34" charset="0"/>
                  <a:buChar char="•"/>
                </a:pPr>
                <a:r>
                  <a:rPr lang="ru-RU" sz="2599" dirty="0">
                    <a:solidFill>
                      <a:srgbClr val="100F0D"/>
                    </a:solidFill>
                    <a:latin typeface="Montserrat"/>
                  </a:rPr>
                  <a:t>Измерение заряженных частиц в диапазоне близкому к </a:t>
                </a:r>
                <a14:m>
                  <m:oMath xmlns:m="http://schemas.openxmlformats.org/officeDocument/2006/math">
                    <m:r>
                      <a:rPr lang="ru-RU" sz="2599" i="1" dirty="0" smtClean="0">
                        <a:solidFill>
                          <a:srgbClr val="100F0D"/>
                        </a:solidFill>
                        <a:latin typeface="Cambria Math" panose="02040503050406030204" pitchFamily="18" charset="0"/>
                      </a:rPr>
                      <m:t>4</m:t>
                    </m:r>
                    <m:r>
                      <a:rPr lang="ru-RU" sz="2599" i="1" dirty="0" smtClean="0">
                        <a:solidFill>
                          <a:srgbClr val="100F0D"/>
                        </a:solidFill>
                        <a:latin typeface="Cambria Math" panose="02040503050406030204" pitchFamily="18" charset="0"/>
                      </a:rPr>
                      <m:t>𝜋</m:t>
                    </m:r>
                  </m:oMath>
                </a14:m>
                <a:endParaRPr lang="ru-RU" sz="2599" dirty="0">
                  <a:solidFill>
                    <a:srgbClr val="100F0D"/>
                  </a:solidFill>
                  <a:highlight>
                    <a:srgbClr val="FFFF00"/>
                  </a:highlight>
                  <a:latin typeface="Montserrat"/>
                </a:endParaRPr>
              </a:p>
            </p:txBody>
          </p:sp>
        </mc:Choice>
        <mc:Fallback xmlns="">
          <p:sp>
            <p:nvSpPr>
              <p:cNvPr id="13" name="TextBox 13"/>
              <p:cNvSpPr txBox="1">
                <a:spLocks noRot="1" noChangeAspect="1" noMove="1" noResize="1" noEditPoints="1" noAdjustHandles="1" noChangeArrowheads="1" noChangeShapeType="1" noTextEdit="1"/>
              </p:cNvSpPr>
              <p:nvPr/>
            </p:nvSpPr>
            <p:spPr>
              <a:xfrm>
                <a:off x="1160136" y="1953904"/>
                <a:ext cx="8215977" cy="7732053"/>
              </a:xfrm>
              <a:prstGeom prst="rect">
                <a:avLst/>
              </a:prstGeom>
              <a:blipFill>
                <a:blip r:embed="rId2"/>
                <a:stretch>
                  <a:fillRect l="-2226" r="-3116" b="-1735"/>
                </a:stretch>
              </a:blipFill>
            </p:spPr>
            <p:txBody>
              <a:bodyPr/>
              <a:lstStyle/>
              <a:p>
                <a:r>
                  <a:rPr lang="ru-RU">
                    <a:noFill/>
                  </a:rPr>
                  <a:t> </a:t>
                </a:r>
              </a:p>
            </p:txBody>
          </p:sp>
        </mc:Fallback>
      </mc:AlternateContent>
      <p:grpSp>
        <p:nvGrpSpPr>
          <p:cNvPr id="10" name="Group 8">
            <a:extLst>
              <a:ext uri="{FF2B5EF4-FFF2-40B4-BE49-F238E27FC236}">
                <a16:creationId xmlns:a16="http://schemas.microsoft.com/office/drawing/2014/main" id="{152384C8-33CE-1CE7-D54F-5D9EFEBEBA2B}"/>
              </a:ext>
            </a:extLst>
          </p:cNvPr>
          <p:cNvGrpSpPr/>
          <p:nvPr/>
        </p:nvGrpSpPr>
        <p:grpSpPr>
          <a:xfrm>
            <a:off x="9497522" y="2124230"/>
            <a:ext cx="7395338" cy="7391399"/>
            <a:chOff x="0" y="0"/>
            <a:chExt cx="3105914" cy="1411107"/>
          </a:xfrm>
        </p:grpSpPr>
        <p:sp>
          <p:nvSpPr>
            <p:cNvPr id="11" name="Freeform 9">
              <a:extLst>
                <a:ext uri="{FF2B5EF4-FFF2-40B4-BE49-F238E27FC236}">
                  <a16:creationId xmlns:a16="http://schemas.microsoft.com/office/drawing/2014/main" id="{24604C79-3BAD-793B-20CA-FF66FDC4504D}"/>
                </a:ext>
              </a:extLst>
            </p:cNvPr>
            <p:cNvSpPr/>
            <p:nvPr/>
          </p:nvSpPr>
          <p:spPr>
            <a:xfrm>
              <a:off x="0" y="0"/>
              <a:ext cx="3105914" cy="1411107"/>
            </a:xfrm>
            <a:custGeom>
              <a:avLst/>
              <a:gdLst/>
              <a:ahLst/>
              <a:cxnLst/>
              <a:rect l="l" t="t" r="r" b="b"/>
              <a:pathLst>
                <a:path w="3105914" h="1411107">
                  <a:moveTo>
                    <a:pt x="0" y="0"/>
                  </a:moveTo>
                  <a:lnTo>
                    <a:pt x="3105914" y="0"/>
                  </a:lnTo>
                  <a:lnTo>
                    <a:pt x="3105914" y="1411107"/>
                  </a:lnTo>
                  <a:lnTo>
                    <a:pt x="0" y="1411107"/>
                  </a:lnTo>
                  <a:close/>
                </a:path>
              </a:pathLst>
            </a:custGeom>
            <a:gradFill rotWithShape="1">
              <a:gsLst>
                <a:gs pos="0">
                  <a:srgbClr val="5DE0E6">
                    <a:alpha val="47000"/>
                  </a:srgbClr>
                </a:gs>
                <a:gs pos="100000">
                  <a:srgbClr val="004AAD">
                    <a:alpha val="47000"/>
                  </a:srgbClr>
                </a:gs>
              </a:gsLst>
              <a:lin ang="0"/>
            </a:gradFill>
          </p:spPr>
          <p:txBody>
            <a:bodyPr/>
            <a:lstStyle/>
            <a:p>
              <a:endParaRPr lang="ru-RU"/>
            </a:p>
          </p:txBody>
        </p:sp>
        <p:sp>
          <p:nvSpPr>
            <p:cNvPr id="14" name="TextBox 10">
              <a:extLst>
                <a:ext uri="{FF2B5EF4-FFF2-40B4-BE49-F238E27FC236}">
                  <a16:creationId xmlns:a16="http://schemas.microsoft.com/office/drawing/2014/main" id="{B481563E-5B7A-DEC5-4507-37720B6E54F1}"/>
                </a:ext>
              </a:extLst>
            </p:cNvPr>
            <p:cNvSpPr txBox="1"/>
            <p:nvPr/>
          </p:nvSpPr>
          <p:spPr>
            <a:xfrm>
              <a:off x="0" y="-28575"/>
              <a:ext cx="812800" cy="841375"/>
            </a:xfrm>
            <a:prstGeom prst="rect">
              <a:avLst/>
            </a:prstGeom>
          </p:spPr>
          <p:txBody>
            <a:bodyPr lIns="47351" tIns="47351" rIns="47351" bIns="47351" rtlCol="0" anchor="ctr"/>
            <a:lstStyle/>
            <a:p>
              <a:pPr algn="ctr">
                <a:lnSpc>
                  <a:spcPts val="2479"/>
                </a:lnSpc>
              </a:pPr>
              <a:endParaRPr/>
            </a:p>
          </p:txBody>
        </p:sp>
      </p:grpSp>
      <p:pic>
        <p:nvPicPr>
          <p:cNvPr id="9" name="Рисунок 8">
            <a:extLst>
              <a:ext uri="{FF2B5EF4-FFF2-40B4-BE49-F238E27FC236}">
                <a16:creationId xmlns:a16="http://schemas.microsoft.com/office/drawing/2014/main" id="{415D05AD-ED86-A766-2727-F88E003E3434}"/>
              </a:ext>
            </a:extLst>
          </p:cNvPr>
          <p:cNvPicPr>
            <a:picLocks noChangeAspect="1"/>
          </p:cNvPicPr>
          <p:nvPr/>
        </p:nvPicPr>
        <p:blipFill>
          <a:blip r:embed="rId3"/>
          <a:stretch>
            <a:fillRect/>
          </a:stretch>
        </p:blipFill>
        <p:spPr>
          <a:xfrm>
            <a:off x="9811404" y="2529617"/>
            <a:ext cx="6767574" cy="6580624"/>
          </a:xfrm>
          <a:prstGeom prst="rect">
            <a:avLst/>
          </a:prstGeom>
        </p:spPr>
      </p:pic>
      <p:sp>
        <p:nvSpPr>
          <p:cNvPr id="8" name="TextBox 7">
            <a:extLst>
              <a:ext uri="{FF2B5EF4-FFF2-40B4-BE49-F238E27FC236}">
                <a16:creationId xmlns:a16="http://schemas.microsoft.com/office/drawing/2014/main" id="{2AEA1D56-170F-8F2C-82EF-A3C1A71CC1FD}"/>
              </a:ext>
            </a:extLst>
          </p:cNvPr>
          <p:cNvSpPr txBox="1"/>
          <p:nvPr/>
        </p:nvSpPr>
        <p:spPr>
          <a:xfrm>
            <a:off x="16574537" y="9753541"/>
            <a:ext cx="1423788" cy="400110"/>
          </a:xfrm>
          <a:prstGeom prst="rect">
            <a:avLst/>
          </a:prstGeom>
          <a:noFill/>
        </p:spPr>
        <p:txBody>
          <a:bodyPr wrap="none" rtlCol="0">
            <a:spAutoFit/>
          </a:bodyPr>
          <a:lstStyle/>
          <a:p>
            <a:r>
              <a:rPr lang="ru-RU" sz="2000" b="1" dirty="0">
                <a:latin typeface="Montserrat Semi-Bold" panose="020B0604020202020204" charset="-52"/>
              </a:rPr>
              <a:t>6 СЛАЙД</a:t>
            </a:r>
          </a:p>
        </p:txBody>
      </p:sp>
    </p:spTree>
    <p:extLst>
      <p:ext uri="{BB962C8B-B14F-4D97-AF65-F5344CB8AC3E}">
        <p14:creationId xmlns:p14="http://schemas.microsoft.com/office/powerpoint/2010/main" val="31369624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CF7"/>
        </a:solidFill>
        <a:effectLst/>
      </p:bgPr>
    </p:bg>
    <p:spTree>
      <p:nvGrpSpPr>
        <p:cNvPr id="1" name=""/>
        <p:cNvGrpSpPr/>
        <p:nvPr/>
      </p:nvGrpSpPr>
      <p:grpSpPr>
        <a:xfrm>
          <a:off x="0" y="0"/>
          <a:ext cx="0" cy="0"/>
          <a:chOff x="0" y="0"/>
          <a:chExt cx="0" cy="0"/>
        </a:xfrm>
      </p:grpSpPr>
      <p:grpSp>
        <p:nvGrpSpPr>
          <p:cNvPr id="2" name="Group 2"/>
          <p:cNvGrpSpPr/>
          <p:nvPr/>
        </p:nvGrpSpPr>
        <p:grpSpPr>
          <a:xfrm>
            <a:off x="-951657" y="8067526"/>
            <a:ext cx="3171130" cy="3171130"/>
            <a:chOff x="0" y="0"/>
            <a:chExt cx="6350000" cy="6350000"/>
          </a:xfrm>
        </p:grpSpPr>
        <p:sp>
          <p:nvSpPr>
            <p:cNvPr id="3" name="Freeform 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D3447"/>
            </a:solidFill>
          </p:spPr>
          <p:txBody>
            <a:bodyPr/>
            <a:lstStyle/>
            <a:p>
              <a:endParaRPr lang="ru-RU"/>
            </a:p>
          </p:txBody>
        </p:sp>
      </p:grpSp>
      <p:grpSp>
        <p:nvGrpSpPr>
          <p:cNvPr id="4" name="Group 4"/>
          <p:cNvGrpSpPr/>
          <p:nvPr/>
        </p:nvGrpSpPr>
        <p:grpSpPr>
          <a:xfrm>
            <a:off x="3943628" y="-27039"/>
            <a:ext cx="1974804" cy="1862736"/>
            <a:chOff x="0" y="0"/>
            <a:chExt cx="6350000" cy="6350000"/>
          </a:xfrm>
        </p:grpSpPr>
        <p:sp>
          <p:nvSpPr>
            <p:cNvPr id="5" name="Freeform 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D230"/>
            </a:solidFill>
          </p:spPr>
          <p:txBody>
            <a:bodyPr/>
            <a:lstStyle/>
            <a:p>
              <a:endParaRPr lang="ru-RU"/>
            </a:p>
          </p:txBody>
        </p:sp>
      </p:grpSp>
      <p:grpSp>
        <p:nvGrpSpPr>
          <p:cNvPr id="6" name="Group 6"/>
          <p:cNvGrpSpPr/>
          <p:nvPr/>
        </p:nvGrpSpPr>
        <p:grpSpPr>
          <a:xfrm>
            <a:off x="17237668" y="6915026"/>
            <a:ext cx="2100664" cy="2100664"/>
            <a:chOff x="0" y="0"/>
            <a:chExt cx="6350000" cy="6350000"/>
          </a:xfrm>
        </p:grpSpPr>
        <p:sp>
          <p:nvSpPr>
            <p:cNvPr id="7" name="Freeform 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D230"/>
            </a:solidFill>
          </p:spPr>
          <p:txBody>
            <a:bodyPr/>
            <a:lstStyle/>
            <a:p>
              <a:endParaRPr lang="ru-RU"/>
            </a:p>
          </p:txBody>
        </p:sp>
      </p:grpSp>
      <p:sp>
        <p:nvSpPr>
          <p:cNvPr id="8" name="Freeform 8"/>
          <p:cNvSpPr/>
          <p:nvPr/>
        </p:nvSpPr>
        <p:spPr>
          <a:xfrm>
            <a:off x="798334" y="2514804"/>
            <a:ext cx="5036930" cy="4133722"/>
          </a:xfrm>
          <a:custGeom>
            <a:avLst/>
            <a:gdLst/>
            <a:ahLst/>
            <a:cxnLst/>
            <a:rect l="l" t="t" r="r" b="b"/>
            <a:pathLst>
              <a:path w="4653240" h="3593679">
                <a:moveTo>
                  <a:pt x="0" y="0"/>
                </a:moveTo>
                <a:lnTo>
                  <a:pt x="4653241" y="0"/>
                </a:lnTo>
                <a:lnTo>
                  <a:pt x="4653241" y="3593679"/>
                </a:lnTo>
                <a:lnTo>
                  <a:pt x="0" y="3593679"/>
                </a:lnTo>
                <a:lnTo>
                  <a:pt x="0" y="0"/>
                </a:lnTo>
                <a:close/>
              </a:path>
            </a:pathLst>
          </a:custGeom>
          <a:blipFill>
            <a:blip r:embed="rId2"/>
            <a:stretch>
              <a:fillRect/>
            </a:stretch>
          </a:blipFill>
        </p:spPr>
        <p:txBody>
          <a:bodyPr/>
          <a:lstStyle/>
          <a:p>
            <a:endParaRPr lang="ru-RU"/>
          </a:p>
        </p:txBody>
      </p:sp>
      <p:sp>
        <p:nvSpPr>
          <p:cNvPr id="9" name="Freeform 9"/>
          <p:cNvSpPr/>
          <p:nvPr/>
        </p:nvSpPr>
        <p:spPr>
          <a:xfrm>
            <a:off x="5966241" y="2321642"/>
            <a:ext cx="5526096" cy="4520046"/>
          </a:xfrm>
          <a:custGeom>
            <a:avLst/>
            <a:gdLst/>
            <a:ahLst/>
            <a:cxnLst/>
            <a:rect l="l" t="t" r="r" b="b"/>
            <a:pathLst>
              <a:path w="4664702" h="3593679">
                <a:moveTo>
                  <a:pt x="0" y="0"/>
                </a:moveTo>
                <a:lnTo>
                  <a:pt x="4664702" y="0"/>
                </a:lnTo>
                <a:lnTo>
                  <a:pt x="4664702" y="3593679"/>
                </a:lnTo>
                <a:lnTo>
                  <a:pt x="0" y="3593679"/>
                </a:lnTo>
                <a:lnTo>
                  <a:pt x="0" y="0"/>
                </a:lnTo>
                <a:close/>
              </a:path>
            </a:pathLst>
          </a:custGeom>
          <a:blipFill>
            <a:blip r:embed="rId3"/>
            <a:stretch>
              <a:fillRect/>
            </a:stretch>
          </a:blipFill>
        </p:spPr>
        <p:txBody>
          <a:bodyPr/>
          <a:lstStyle/>
          <a:p>
            <a:endParaRPr lang="ru-RU"/>
          </a:p>
        </p:txBody>
      </p:sp>
      <p:sp>
        <p:nvSpPr>
          <p:cNvPr id="10" name="Freeform 10"/>
          <p:cNvSpPr/>
          <p:nvPr/>
        </p:nvSpPr>
        <p:spPr>
          <a:xfrm>
            <a:off x="11620856" y="2321642"/>
            <a:ext cx="5621686" cy="4520046"/>
          </a:xfrm>
          <a:custGeom>
            <a:avLst/>
            <a:gdLst/>
            <a:ahLst/>
            <a:cxnLst/>
            <a:rect l="l" t="t" r="r" b="b"/>
            <a:pathLst>
              <a:path w="4646999" h="3593679">
                <a:moveTo>
                  <a:pt x="0" y="0"/>
                </a:moveTo>
                <a:lnTo>
                  <a:pt x="4646998" y="0"/>
                </a:lnTo>
                <a:lnTo>
                  <a:pt x="4646998" y="3593679"/>
                </a:lnTo>
                <a:lnTo>
                  <a:pt x="0" y="3593679"/>
                </a:lnTo>
                <a:lnTo>
                  <a:pt x="0" y="0"/>
                </a:lnTo>
                <a:close/>
              </a:path>
            </a:pathLst>
          </a:custGeom>
          <a:blipFill>
            <a:blip r:embed="rId4"/>
            <a:stretch>
              <a:fillRect/>
            </a:stretch>
          </a:blipFill>
        </p:spPr>
        <p:txBody>
          <a:bodyPr/>
          <a:lstStyle/>
          <a:p>
            <a:endParaRPr lang="ru-RU"/>
          </a:p>
        </p:txBody>
      </p:sp>
      <p:sp>
        <p:nvSpPr>
          <p:cNvPr id="11" name="TextBox 11"/>
          <p:cNvSpPr txBox="1"/>
          <p:nvPr/>
        </p:nvSpPr>
        <p:spPr>
          <a:xfrm>
            <a:off x="4661929" y="593423"/>
            <a:ext cx="8964141" cy="752090"/>
          </a:xfrm>
          <a:prstGeom prst="rect">
            <a:avLst/>
          </a:prstGeom>
        </p:spPr>
        <p:txBody>
          <a:bodyPr lIns="0" tIns="0" rIns="0" bIns="0" rtlCol="0" anchor="t">
            <a:spAutoFit/>
          </a:bodyPr>
          <a:lstStyle/>
          <a:p>
            <a:pPr marL="0" lvl="0" indent="0" algn="ctr">
              <a:lnSpc>
                <a:spcPts val="5753"/>
              </a:lnSpc>
              <a:spcBef>
                <a:spcPct val="0"/>
              </a:spcBef>
            </a:pPr>
            <a:r>
              <a:rPr lang="en-US" sz="5479" spc="65" dirty="0" err="1">
                <a:solidFill>
                  <a:srgbClr val="100F0D"/>
                </a:solidFill>
                <a:latin typeface="Montserrat Semi-Bold Bold"/>
              </a:rPr>
              <a:t>Детектор</a:t>
            </a:r>
            <a:r>
              <a:rPr lang="en-US" sz="5479" spc="65" dirty="0">
                <a:solidFill>
                  <a:srgbClr val="100F0D"/>
                </a:solidFill>
                <a:latin typeface="Montserrat Semi-Bold Bold"/>
              </a:rPr>
              <a:t> </a:t>
            </a:r>
            <a:r>
              <a:rPr lang="en-US" sz="5479" spc="65" dirty="0" err="1">
                <a:solidFill>
                  <a:srgbClr val="100F0D"/>
                </a:solidFill>
                <a:latin typeface="Montserrat Semi-Bold Bold"/>
              </a:rPr>
              <a:t>SuperFGD</a:t>
            </a:r>
            <a:endParaRPr lang="en-US" sz="5479" spc="65" dirty="0">
              <a:solidFill>
                <a:srgbClr val="100F0D"/>
              </a:solidFill>
              <a:latin typeface="Montserrat Semi-Bold Bold"/>
            </a:endParaRPr>
          </a:p>
        </p:txBody>
      </p:sp>
      <mc:AlternateContent xmlns:mc="http://schemas.openxmlformats.org/markup-compatibility/2006" xmlns:a14="http://schemas.microsoft.com/office/drawing/2010/main">
        <mc:Choice Requires="a14">
          <p:sp>
            <p:nvSpPr>
              <p:cNvPr id="12" name="TextBox 12"/>
              <p:cNvSpPr txBox="1"/>
              <p:nvPr/>
            </p:nvSpPr>
            <p:spPr>
              <a:xfrm>
                <a:off x="3316799" y="7300595"/>
                <a:ext cx="11884831" cy="2402196"/>
              </a:xfrm>
              <a:prstGeom prst="rect">
                <a:avLst/>
              </a:prstGeom>
            </p:spPr>
            <p:txBody>
              <a:bodyPr lIns="0" tIns="0" rIns="0" bIns="0" rtlCol="0" anchor="t">
                <a:spAutoFit/>
              </a:bodyPr>
              <a:lstStyle/>
              <a:p>
                <a:pPr algn="ctr">
                  <a:lnSpc>
                    <a:spcPct val="150000"/>
                  </a:lnSpc>
                </a:pPr>
                <a:r>
                  <a:rPr lang="en-US" sz="2799" dirty="0" err="1">
                    <a:solidFill>
                      <a:srgbClr val="100F0D"/>
                    </a:solidFill>
                    <a:latin typeface="Montserrat"/>
                  </a:rPr>
                  <a:t>SuperFGD</a:t>
                </a:r>
                <a:r>
                  <a:rPr lang="en-US" sz="2799" dirty="0">
                    <a:solidFill>
                      <a:srgbClr val="100F0D"/>
                    </a:solidFill>
                    <a:latin typeface="Montserrat"/>
                  </a:rPr>
                  <a:t> - </a:t>
                </a:r>
                <a:r>
                  <a:rPr lang="en-US" sz="2799" dirty="0" err="1">
                    <a:solidFill>
                      <a:srgbClr val="100F0D"/>
                    </a:solidFill>
                    <a:latin typeface="Montserrat"/>
                  </a:rPr>
                  <a:t>это</a:t>
                </a:r>
                <a:r>
                  <a:rPr lang="en-US" sz="2799" dirty="0">
                    <a:solidFill>
                      <a:srgbClr val="100F0D"/>
                    </a:solidFill>
                    <a:latin typeface="Montserrat"/>
                  </a:rPr>
                  <a:t> </a:t>
                </a:r>
                <a:r>
                  <a:rPr lang="en-US" sz="2799" dirty="0" err="1">
                    <a:solidFill>
                      <a:srgbClr val="100F0D"/>
                    </a:solidFill>
                    <a:latin typeface="Montserrat"/>
                  </a:rPr>
                  <a:t>сегментированный</a:t>
                </a:r>
                <a:r>
                  <a:rPr lang="en-US" sz="2799" dirty="0">
                    <a:solidFill>
                      <a:srgbClr val="100F0D"/>
                    </a:solidFill>
                    <a:latin typeface="Montserrat"/>
                  </a:rPr>
                  <a:t> </a:t>
                </a:r>
                <a:r>
                  <a:rPr lang="en-US" sz="2799" dirty="0" err="1">
                    <a:solidFill>
                      <a:srgbClr val="100F0D"/>
                    </a:solidFill>
                    <a:latin typeface="Montserrat"/>
                  </a:rPr>
                  <a:t>трёхмерный</a:t>
                </a:r>
                <a:r>
                  <a:rPr lang="en-US" sz="2799" dirty="0">
                    <a:solidFill>
                      <a:srgbClr val="100F0D"/>
                    </a:solidFill>
                    <a:latin typeface="Montserrat"/>
                  </a:rPr>
                  <a:t> </a:t>
                </a:r>
                <a:r>
                  <a:rPr lang="en-US" sz="2799" dirty="0" err="1">
                    <a:solidFill>
                      <a:srgbClr val="100F0D"/>
                    </a:solidFill>
                    <a:latin typeface="Montserrat"/>
                  </a:rPr>
                  <a:t>нейтринный</a:t>
                </a:r>
                <a:r>
                  <a:rPr lang="en-US" sz="2799" dirty="0">
                    <a:solidFill>
                      <a:srgbClr val="100F0D"/>
                    </a:solidFill>
                    <a:latin typeface="Montserrat"/>
                  </a:rPr>
                  <a:t> </a:t>
                </a:r>
                <a:r>
                  <a:rPr lang="en-US" sz="2799" dirty="0" err="1">
                    <a:solidFill>
                      <a:srgbClr val="100F0D"/>
                    </a:solidFill>
                    <a:latin typeface="Montserrat"/>
                  </a:rPr>
                  <a:t>детектор</a:t>
                </a:r>
                <a:r>
                  <a:rPr lang="en-US" sz="2799" dirty="0">
                    <a:solidFill>
                      <a:srgbClr val="100F0D"/>
                    </a:solidFill>
                    <a:latin typeface="Montserrat"/>
                  </a:rPr>
                  <a:t>, </a:t>
                </a:r>
                <a:r>
                  <a:rPr lang="en-US" sz="2799" dirty="0" err="1">
                    <a:solidFill>
                      <a:srgbClr val="100F0D"/>
                    </a:solidFill>
                    <a:latin typeface="Montserrat"/>
                  </a:rPr>
                  <a:t>массой</a:t>
                </a:r>
                <a:r>
                  <a:rPr lang="en-US" sz="2799" dirty="0">
                    <a:solidFill>
                      <a:srgbClr val="100F0D"/>
                    </a:solidFill>
                    <a:latin typeface="Montserrat"/>
                  </a:rPr>
                  <a:t> </a:t>
                </a:r>
                <a:r>
                  <a:rPr lang="en-US" sz="2799" dirty="0" err="1">
                    <a:solidFill>
                      <a:srgbClr val="100F0D"/>
                    </a:solidFill>
                    <a:latin typeface="Montserrat"/>
                  </a:rPr>
                  <a:t>около</a:t>
                </a:r>
                <a:r>
                  <a:rPr lang="en-US" sz="2799" dirty="0">
                    <a:solidFill>
                      <a:srgbClr val="100F0D"/>
                    </a:solidFill>
                    <a:latin typeface="Montserrat"/>
                  </a:rPr>
                  <a:t> 2 </a:t>
                </a:r>
                <a:r>
                  <a:rPr lang="en-US" sz="2799" dirty="0" err="1">
                    <a:solidFill>
                      <a:srgbClr val="100F0D"/>
                    </a:solidFill>
                    <a:latin typeface="Montserrat"/>
                  </a:rPr>
                  <a:t>тонн</a:t>
                </a:r>
                <a:r>
                  <a:rPr lang="en-US" sz="2799" dirty="0">
                    <a:solidFill>
                      <a:srgbClr val="100F0D"/>
                    </a:solidFill>
                    <a:latin typeface="Montserrat"/>
                  </a:rPr>
                  <a:t>, </a:t>
                </a:r>
                <a:r>
                  <a:rPr lang="en-US" sz="2799" dirty="0" err="1">
                    <a:solidFill>
                      <a:srgbClr val="100F0D"/>
                    </a:solidFill>
                    <a:latin typeface="Montserrat"/>
                  </a:rPr>
                  <a:t>размер</a:t>
                </a:r>
                <a:r>
                  <a:rPr lang="en-US" sz="2799" dirty="0">
                    <a:solidFill>
                      <a:srgbClr val="100F0D"/>
                    </a:solidFill>
                    <a:latin typeface="Montserrat"/>
                  </a:rPr>
                  <a:t> </a:t>
                </a:r>
                <a:r>
                  <a:rPr lang="en-US" sz="2799" dirty="0" err="1">
                    <a:solidFill>
                      <a:srgbClr val="100F0D"/>
                    </a:solidFill>
                    <a:latin typeface="Montserrat"/>
                  </a:rPr>
                  <a:t>активной</a:t>
                </a:r>
                <a:r>
                  <a:rPr lang="en-US" sz="2799" dirty="0">
                    <a:solidFill>
                      <a:srgbClr val="100F0D"/>
                    </a:solidFill>
                    <a:latin typeface="Montserrat"/>
                  </a:rPr>
                  <a:t> </a:t>
                </a:r>
                <a:r>
                  <a:rPr lang="en-US" sz="2799" dirty="0" err="1">
                    <a:solidFill>
                      <a:srgbClr val="100F0D"/>
                    </a:solidFill>
                    <a:latin typeface="Montserrat"/>
                  </a:rPr>
                  <a:t>области</a:t>
                </a:r>
                <a:r>
                  <a:rPr lang="en-US" sz="2799" dirty="0">
                    <a:solidFill>
                      <a:srgbClr val="100F0D"/>
                    </a:solidFill>
                    <a:latin typeface="Montserrat"/>
                  </a:rPr>
                  <a:t> </a:t>
                </a:r>
                <a:r>
                  <a:rPr lang="en-US" sz="2799" dirty="0" err="1">
                    <a:solidFill>
                      <a:srgbClr val="100F0D"/>
                    </a:solidFill>
                    <a:latin typeface="Montserrat"/>
                  </a:rPr>
                  <a:t>которого</a:t>
                </a:r>
                <a:r>
                  <a:rPr lang="en-US" sz="2799" dirty="0">
                    <a:solidFill>
                      <a:srgbClr val="100F0D"/>
                    </a:solidFill>
                    <a:latin typeface="Montserrat"/>
                  </a:rPr>
                  <a:t> 192× 56 × 182 </a:t>
                </a:r>
                <a:r>
                  <a:rPr lang="en-US" sz="2799" dirty="0" err="1">
                    <a:solidFill>
                      <a:srgbClr val="100F0D"/>
                    </a:solidFill>
                    <a:latin typeface="Montserrat"/>
                  </a:rPr>
                  <a:t>кубика</a:t>
                </a:r>
                <a:r>
                  <a:rPr lang="en-US" sz="2799" dirty="0">
                    <a:solidFill>
                      <a:srgbClr val="100F0D"/>
                    </a:solidFill>
                    <a:latin typeface="Montserrat"/>
                  </a:rPr>
                  <a:t> </a:t>
                </a:r>
                <a:r>
                  <a:rPr lang="en-US" sz="2799" dirty="0" err="1">
                    <a:solidFill>
                      <a:srgbClr val="100F0D"/>
                    </a:solidFill>
                    <a:latin typeface="Montserrat"/>
                  </a:rPr>
                  <a:t>размером</a:t>
                </a:r>
                <a:r>
                  <a:rPr lang="en-US" sz="2799" dirty="0">
                    <a:solidFill>
                      <a:srgbClr val="100F0D"/>
                    </a:solidFill>
                    <a:latin typeface="Montserrat"/>
                  </a:rPr>
                  <a:t> </a:t>
                </a:r>
                <a14:m>
                  <m:oMath xmlns:m="http://schemas.openxmlformats.org/officeDocument/2006/math">
                    <m:r>
                      <a:rPr lang="en-US" sz="2799" i="1" dirty="0" smtClean="0">
                        <a:solidFill>
                          <a:srgbClr val="100F0D"/>
                        </a:solidFill>
                        <a:latin typeface="Cambria Math" panose="02040503050406030204" pitchFamily="18" charset="0"/>
                      </a:rPr>
                      <m:t>1 </m:t>
                    </m:r>
                    <m:r>
                      <a:rPr lang="en-US" sz="2799" i="1" dirty="0" smtClean="0">
                        <a:solidFill>
                          <a:srgbClr val="100F0D"/>
                        </a:solidFill>
                        <a:latin typeface="Cambria Math" panose="02040503050406030204" pitchFamily="18" charset="0"/>
                      </a:rPr>
                      <m:t>𝑐</m:t>
                    </m:r>
                    <m:sSup>
                      <m:sSupPr>
                        <m:ctrlPr>
                          <a:rPr lang="en-US" sz="2799" i="1" dirty="0" smtClean="0">
                            <a:solidFill>
                              <a:srgbClr val="100F0D"/>
                            </a:solidFill>
                            <a:latin typeface="Cambria Math" panose="02040503050406030204" pitchFamily="18" charset="0"/>
                          </a:rPr>
                        </m:ctrlPr>
                      </m:sSupPr>
                      <m:e>
                        <m:r>
                          <a:rPr lang="en-US" sz="2799" i="1" dirty="0" smtClean="0">
                            <a:solidFill>
                              <a:srgbClr val="100F0D"/>
                            </a:solidFill>
                            <a:latin typeface="Cambria Math" panose="02040503050406030204" pitchFamily="18" charset="0"/>
                          </a:rPr>
                          <m:t>𝑚</m:t>
                        </m:r>
                      </m:e>
                      <m:sup>
                        <m:r>
                          <a:rPr lang="en-US" sz="2799" i="1" dirty="0" smtClean="0">
                            <a:solidFill>
                              <a:srgbClr val="100F0D"/>
                            </a:solidFill>
                            <a:latin typeface="Cambria Math" panose="02040503050406030204" pitchFamily="18" charset="0"/>
                          </a:rPr>
                          <m:t>3</m:t>
                        </m:r>
                      </m:sup>
                    </m:sSup>
                  </m:oMath>
                </a14:m>
                <a:r>
                  <a:rPr lang="en-US" sz="2799" dirty="0">
                    <a:solidFill>
                      <a:srgbClr val="100F0D"/>
                    </a:solidFill>
                    <a:latin typeface="Montserrat"/>
                  </a:rPr>
                  <a:t> </a:t>
                </a:r>
              </a:p>
              <a:p>
                <a:pPr marL="0" lvl="0" indent="0" algn="ctr">
                  <a:lnSpc>
                    <a:spcPts val="3919"/>
                  </a:lnSpc>
                  <a:spcBef>
                    <a:spcPct val="0"/>
                  </a:spcBef>
                </a:pPr>
                <a:endParaRPr lang="en-US" sz="2799" dirty="0">
                  <a:solidFill>
                    <a:srgbClr val="100F0D"/>
                  </a:solidFill>
                  <a:latin typeface="Montserrat"/>
                </a:endParaRPr>
              </a:p>
            </p:txBody>
          </p:sp>
        </mc:Choice>
        <mc:Fallback xmlns="">
          <p:sp>
            <p:nvSpPr>
              <p:cNvPr id="12" name="TextBox 12"/>
              <p:cNvSpPr txBox="1">
                <a:spLocks noRot="1" noChangeAspect="1" noMove="1" noResize="1" noEditPoints="1" noAdjustHandles="1" noChangeArrowheads="1" noChangeShapeType="1" noTextEdit="1"/>
              </p:cNvSpPr>
              <p:nvPr/>
            </p:nvSpPr>
            <p:spPr>
              <a:xfrm>
                <a:off x="3316799" y="7300595"/>
                <a:ext cx="11884831" cy="2402196"/>
              </a:xfrm>
              <a:prstGeom prst="rect">
                <a:avLst/>
              </a:prstGeom>
              <a:blipFill>
                <a:blip r:embed="rId5"/>
                <a:stretch>
                  <a:fillRect/>
                </a:stretch>
              </a:blipFill>
            </p:spPr>
            <p:txBody>
              <a:bodyPr/>
              <a:lstStyle/>
              <a:p>
                <a:r>
                  <a:rPr lang="ru-RU">
                    <a:noFill/>
                  </a:rPr>
                  <a:t> </a:t>
                </a:r>
              </a:p>
            </p:txBody>
          </p:sp>
        </mc:Fallback>
      </mc:AlternateContent>
      <p:pic>
        <p:nvPicPr>
          <p:cNvPr id="14" name="Рисунок 13">
            <a:extLst>
              <a:ext uri="{FF2B5EF4-FFF2-40B4-BE49-F238E27FC236}">
                <a16:creationId xmlns:a16="http://schemas.microsoft.com/office/drawing/2014/main" id="{01C7C7C3-6E75-F6C4-A90C-12DBC5EC26C9}"/>
              </a:ext>
            </a:extLst>
          </p:cNvPr>
          <p:cNvPicPr>
            <a:picLocks noChangeAspect="1"/>
          </p:cNvPicPr>
          <p:nvPr/>
        </p:nvPicPr>
        <p:blipFill>
          <a:blip r:embed="rId6"/>
          <a:stretch>
            <a:fillRect/>
          </a:stretch>
        </p:blipFill>
        <p:spPr>
          <a:xfrm>
            <a:off x="287547" y="2302312"/>
            <a:ext cx="5582130" cy="4517588"/>
          </a:xfrm>
          <a:prstGeom prst="rect">
            <a:avLst/>
          </a:prstGeom>
          <a:ln>
            <a:solidFill>
              <a:schemeClr val="tx1"/>
            </a:solidFill>
          </a:ln>
        </p:spPr>
      </p:pic>
      <p:sp>
        <p:nvSpPr>
          <p:cNvPr id="13" name="TextBox 12">
            <a:extLst>
              <a:ext uri="{FF2B5EF4-FFF2-40B4-BE49-F238E27FC236}">
                <a16:creationId xmlns:a16="http://schemas.microsoft.com/office/drawing/2014/main" id="{BDE63A16-A3B5-1B4D-127F-AD19FC85F86E}"/>
              </a:ext>
            </a:extLst>
          </p:cNvPr>
          <p:cNvSpPr txBox="1"/>
          <p:nvPr/>
        </p:nvSpPr>
        <p:spPr>
          <a:xfrm>
            <a:off x="16574537" y="9753541"/>
            <a:ext cx="1418978" cy="400110"/>
          </a:xfrm>
          <a:prstGeom prst="rect">
            <a:avLst/>
          </a:prstGeom>
          <a:noFill/>
        </p:spPr>
        <p:txBody>
          <a:bodyPr wrap="none" rtlCol="0">
            <a:spAutoFit/>
          </a:bodyPr>
          <a:lstStyle/>
          <a:p>
            <a:r>
              <a:rPr lang="ru-RU" sz="2000" b="1" dirty="0">
                <a:latin typeface="Montserrat Semi-Bold" panose="020B0604020202020204" charset="-52"/>
              </a:rPr>
              <a:t>7 СЛАЙД</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35197" y="-1585565"/>
            <a:ext cx="3171130" cy="3171130"/>
            <a:chOff x="0" y="0"/>
            <a:chExt cx="6350000" cy="6350000"/>
          </a:xfrm>
        </p:grpSpPr>
        <p:sp>
          <p:nvSpPr>
            <p:cNvPr id="3" name="Freeform 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D3447"/>
            </a:solidFill>
          </p:spPr>
          <p:txBody>
            <a:bodyPr/>
            <a:lstStyle/>
            <a:p>
              <a:endParaRPr lang="ru-RU"/>
            </a:p>
          </p:txBody>
        </p:sp>
      </p:grpSp>
      <p:grpSp>
        <p:nvGrpSpPr>
          <p:cNvPr id="4" name="Group 4"/>
          <p:cNvGrpSpPr/>
          <p:nvPr/>
        </p:nvGrpSpPr>
        <p:grpSpPr>
          <a:xfrm>
            <a:off x="17065225" y="8963874"/>
            <a:ext cx="2094407" cy="2094407"/>
            <a:chOff x="0" y="0"/>
            <a:chExt cx="6350000" cy="6350000"/>
          </a:xfrm>
        </p:grpSpPr>
        <p:sp>
          <p:nvSpPr>
            <p:cNvPr id="5" name="Freeform 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D230"/>
            </a:solidFill>
          </p:spPr>
          <p:txBody>
            <a:bodyPr/>
            <a:lstStyle/>
            <a:p>
              <a:endParaRPr lang="ru-RU"/>
            </a:p>
          </p:txBody>
        </p:sp>
      </p:grpSp>
      <p:sp>
        <p:nvSpPr>
          <p:cNvPr id="9" name="TextBox 9"/>
          <p:cNvSpPr txBox="1"/>
          <p:nvPr/>
        </p:nvSpPr>
        <p:spPr>
          <a:xfrm>
            <a:off x="680763" y="447954"/>
            <a:ext cx="17127917" cy="1475990"/>
          </a:xfrm>
          <a:prstGeom prst="rect">
            <a:avLst/>
          </a:prstGeom>
        </p:spPr>
        <p:txBody>
          <a:bodyPr lIns="0" tIns="0" rIns="0" bIns="0" rtlCol="0" anchor="t">
            <a:spAutoFit/>
          </a:bodyPr>
          <a:lstStyle/>
          <a:p>
            <a:pPr marL="0" lvl="0" indent="0" algn="ctr">
              <a:lnSpc>
                <a:spcPts val="5753"/>
              </a:lnSpc>
              <a:spcBef>
                <a:spcPct val="0"/>
              </a:spcBef>
            </a:pPr>
            <a:r>
              <a:rPr lang="ru-RU" sz="4800" spc="65" dirty="0">
                <a:solidFill>
                  <a:srgbClr val="100F0D"/>
                </a:solidFill>
                <a:latin typeface="Montserrat Semi-Bold Bold"/>
              </a:rPr>
              <a:t>Т</a:t>
            </a:r>
            <a:r>
              <a:rPr lang="en-US" sz="4800" spc="65" dirty="0" err="1">
                <a:solidFill>
                  <a:srgbClr val="100F0D"/>
                </a:solidFill>
                <a:latin typeface="Montserrat Semi-Bold Bold"/>
              </a:rPr>
              <a:t>ехнология</a:t>
            </a:r>
            <a:r>
              <a:rPr lang="en-US" sz="4800" spc="65" dirty="0">
                <a:solidFill>
                  <a:srgbClr val="100F0D"/>
                </a:solidFill>
                <a:latin typeface="Montserrat Semi-Bold Bold"/>
              </a:rPr>
              <a:t> </a:t>
            </a:r>
            <a:r>
              <a:rPr lang="en-US" sz="4800" spc="65" dirty="0" err="1">
                <a:solidFill>
                  <a:srgbClr val="100F0D"/>
                </a:solidFill>
                <a:latin typeface="Montserrat Semi-Bold Bold"/>
              </a:rPr>
              <a:t>изготовления</a:t>
            </a:r>
            <a:r>
              <a:rPr lang="en-US" sz="4800" spc="65" dirty="0">
                <a:solidFill>
                  <a:srgbClr val="100F0D"/>
                </a:solidFill>
                <a:latin typeface="Montserrat Semi-Bold Bold"/>
              </a:rPr>
              <a:t> </a:t>
            </a:r>
            <a:r>
              <a:rPr lang="en-US" sz="4800" spc="65" dirty="0" err="1">
                <a:solidFill>
                  <a:srgbClr val="100F0D"/>
                </a:solidFill>
                <a:latin typeface="Montserrat Semi-Bold Bold"/>
              </a:rPr>
              <a:t>кубических</a:t>
            </a:r>
            <a:r>
              <a:rPr lang="en-US" sz="4800" spc="65" dirty="0">
                <a:solidFill>
                  <a:srgbClr val="100F0D"/>
                </a:solidFill>
                <a:latin typeface="Montserrat Semi-Bold Bold"/>
              </a:rPr>
              <a:t> </a:t>
            </a:r>
            <a:r>
              <a:rPr lang="en-US" sz="4800" spc="65" dirty="0" err="1">
                <a:solidFill>
                  <a:srgbClr val="100F0D"/>
                </a:solidFill>
                <a:latin typeface="Montserrat Semi-Bold Bold"/>
              </a:rPr>
              <a:t>сцинтилляторов</a:t>
            </a:r>
            <a:r>
              <a:rPr lang="ru-RU" sz="4800" spc="65" dirty="0">
                <a:solidFill>
                  <a:srgbClr val="100F0D"/>
                </a:solidFill>
                <a:latin typeface="Montserrat Semi-Bold Bold"/>
              </a:rPr>
              <a:t> для детектора </a:t>
            </a:r>
            <a:r>
              <a:rPr lang="en-US" sz="4800" spc="65" dirty="0" err="1">
                <a:solidFill>
                  <a:srgbClr val="100F0D"/>
                </a:solidFill>
                <a:latin typeface="Montserrat Semi-Bold Bold"/>
              </a:rPr>
              <a:t>SuperFGD</a:t>
            </a:r>
            <a:r>
              <a:rPr lang="ru-RU" sz="4800" spc="65" dirty="0">
                <a:solidFill>
                  <a:srgbClr val="100F0D"/>
                </a:solidFill>
                <a:latin typeface="Montserrat Semi-Bold Bold"/>
              </a:rPr>
              <a:t> </a:t>
            </a:r>
            <a:endParaRPr lang="en-US" sz="4800" spc="65" dirty="0">
              <a:solidFill>
                <a:srgbClr val="100F0D"/>
              </a:solidFill>
              <a:latin typeface="Montserrat Semi-Bold Bold"/>
            </a:endParaRPr>
          </a:p>
        </p:txBody>
      </p:sp>
      <p:sp>
        <p:nvSpPr>
          <p:cNvPr id="10" name="TextBox 10"/>
          <p:cNvSpPr txBox="1"/>
          <p:nvPr/>
        </p:nvSpPr>
        <p:spPr>
          <a:xfrm>
            <a:off x="1662526" y="6962742"/>
            <a:ext cx="15407372" cy="3157852"/>
          </a:xfrm>
          <a:prstGeom prst="rect">
            <a:avLst/>
          </a:prstGeom>
        </p:spPr>
        <p:txBody>
          <a:bodyPr lIns="0" tIns="0" rIns="0" bIns="0" rtlCol="0" anchor="t">
            <a:spAutoFit/>
          </a:bodyPr>
          <a:lstStyle/>
          <a:p>
            <a:pPr marL="457200" indent="-457200">
              <a:lnSpc>
                <a:spcPct val="150000"/>
              </a:lnSpc>
              <a:buFont typeface="Arial" panose="020B0604020202020204" pitchFamily="34" charset="0"/>
              <a:buChar char="•"/>
            </a:pPr>
            <a:r>
              <a:rPr lang="ru-RU" sz="2799" dirty="0">
                <a:solidFill>
                  <a:srgbClr val="100F0D"/>
                </a:solidFill>
                <a:latin typeface="Montserrat"/>
              </a:rPr>
              <a:t>Метод литья под давлением </a:t>
            </a:r>
          </a:p>
          <a:p>
            <a:pPr marL="457200" indent="-457200">
              <a:lnSpc>
                <a:spcPct val="150000"/>
              </a:lnSpc>
              <a:buFont typeface="Arial" panose="020B0604020202020204" pitchFamily="34" charset="0"/>
              <a:buChar char="•"/>
            </a:pPr>
            <a:r>
              <a:rPr lang="ru-RU" sz="2799" dirty="0">
                <a:solidFill>
                  <a:srgbClr val="100F0D"/>
                </a:solidFill>
                <a:latin typeface="Montserrat"/>
              </a:rPr>
              <a:t>полистирол с добавлением 1,5% </a:t>
            </a:r>
            <a:r>
              <a:rPr lang="ru-RU" sz="2799" dirty="0" err="1">
                <a:solidFill>
                  <a:srgbClr val="100F0D"/>
                </a:solidFill>
                <a:latin typeface="Montserrat"/>
              </a:rPr>
              <a:t>паратерфенила</a:t>
            </a:r>
            <a:r>
              <a:rPr lang="ru-RU" sz="2799" dirty="0">
                <a:solidFill>
                  <a:srgbClr val="100F0D"/>
                </a:solidFill>
                <a:latin typeface="Montserrat"/>
              </a:rPr>
              <a:t> (PTP) </a:t>
            </a:r>
          </a:p>
          <a:p>
            <a:pPr marL="457200" indent="-457200">
              <a:lnSpc>
                <a:spcPct val="150000"/>
              </a:lnSpc>
              <a:buFont typeface="Arial" panose="020B0604020202020204" pitchFamily="34" charset="0"/>
              <a:buChar char="•"/>
            </a:pPr>
            <a:r>
              <a:rPr lang="ru-RU" sz="2799" dirty="0">
                <a:solidFill>
                  <a:srgbClr val="100F0D"/>
                </a:solidFill>
                <a:latin typeface="Montserrat"/>
              </a:rPr>
              <a:t>0,01% 1,4-бис-(</a:t>
            </a:r>
            <a:r>
              <a:rPr lang="ru-RU" sz="2799" dirty="0" err="1">
                <a:solidFill>
                  <a:srgbClr val="100F0D"/>
                </a:solidFill>
                <a:latin typeface="Montserrat"/>
              </a:rPr>
              <a:t>трихлорметил</a:t>
            </a:r>
            <a:r>
              <a:rPr lang="ru-RU" sz="2799" dirty="0">
                <a:solidFill>
                  <a:srgbClr val="100F0D"/>
                </a:solidFill>
                <a:latin typeface="Montserrat"/>
              </a:rPr>
              <a:t>) бензола (POPOP)</a:t>
            </a:r>
            <a:br>
              <a:rPr lang="ru-RU" sz="2799" dirty="0">
                <a:solidFill>
                  <a:srgbClr val="100F0D"/>
                </a:solidFill>
                <a:latin typeface="Montserrat"/>
              </a:rPr>
            </a:br>
            <a:endParaRPr lang="ru-RU" sz="2799" dirty="0">
              <a:solidFill>
                <a:srgbClr val="100F0D"/>
              </a:solidFill>
              <a:latin typeface="Montserrat"/>
            </a:endParaRPr>
          </a:p>
          <a:p>
            <a:pPr>
              <a:lnSpc>
                <a:spcPct val="150000"/>
              </a:lnSpc>
            </a:pPr>
            <a:r>
              <a:rPr lang="ru-RU" sz="2799" dirty="0">
                <a:solidFill>
                  <a:srgbClr val="100F0D"/>
                </a:solidFill>
                <a:latin typeface="Montserrat"/>
              </a:rPr>
              <a:t>Производитель: ООО «УНИПЛАСТ» (г. Владимир)</a:t>
            </a:r>
            <a:endParaRPr lang="en-US" sz="2799" dirty="0">
              <a:solidFill>
                <a:srgbClr val="100F0D"/>
              </a:solidFill>
              <a:highlight>
                <a:srgbClr val="FFFF00"/>
              </a:highlight>
              <a:latin typeface="Montserrat"/>
            </a:endParaRPr>
          </a:p>
        </p:txBody>
      </p:sp>
      <p:pic>
        <p:nvPicPr>
          <p:cNvPr id="12" name="Рисунок 11">
            <a:extLst>
              <a:ext uri="{FF2B5EF4-FFF2-40B4-BE49-F238E27FC236}">
                <a16:creationId xmlns:a16="http://schemas.microsoft.com/office/drawing/2014/main" id="{C6DF060F-AF58-3DF6-D092-529A517D66B2}"/>
              </a:ext>
            </a:extLst>
          </p:cNvPr>
          <p:cNvPicPr>
            <a:picLocks noChangeAspect="1"/>
          </p:cNvPicPr>
          <p:nvPr/>
        </p:nvPicPr>
        <p:blipFill>
          <a:blip r:embed="rId2"/>
          <a:stretch>
            <a:fillRect/>
          </a:stretch>
        </p:blipFill>
        <p:spPr>
          <a:xfrm>
            <a:off x="1676400" y="2181287"/>
            <a:ext cx="14935200" cy="4575732"/>
          </a:xfrm>
          <a:prstGeom prst="rect">
            <a:avLst/>
          </a:prstGeom>
        </p:spPr>
      </p:pic>
      <p:sp>
        <p:nvSpPr>
          <p:cNvPr id="6" name="TextBox 5">
            <a:extLst>
              <a:ext uri="{FF2B5EF4-FFF2-40B4-BE49-F238E27FC236}">
                <a16:creationId xmlns:a16="http://schemas.microsoft.com/office/drawing/2014/main" id="{65131C8B-9010-036B-8278-5E2205D7C7B1}"/>
              </a:ext>
            </a:extLst>
          </p:cNvPr>
          <p:cNvSpPr txBox="1"/>
          <p:nvPr/>
        </p:nvSpPr>
        <p:spPr>
          <a:xfrm>
            <a:off x="16574537" y="9753541"/>
            <a:ext cx="1430200" cy="400110"/>
          </a:xfrm>
          <a:prstGeom prst="rect">
            <a:avLst/>
          </a:prstGeom>
          <a:noFill/>
        </p:spPr>
        <p:txBody>
          <a:bodyPr wrap="none" rtlCol="0">
            <a:spAutoFit/>
          </a:bodyPr>
          <a:lstStyle/>
          <a:p>
            <a:r>
              <a:rPr lang="en-US" sz="2000" b="1" dirty="0">
                <a:latin typeface="Montserrat Semi-Bold" panose="020B0604020202020204" charset="-52"/>
              </a:rPr>
              <a:t>8</a:t>
            </a:r>
            <a:r>
              <a:rPr lang="ru-RU" sz="2000" b="1" dirty="0">
                <a:latin typeface="Montserrat Semi-Bold" panose="020B0604020202020204" charset="-52"/>
              </a:rPr>
              <a:t> СЛАЙД</a:t>
            </a:r>
          </a:p>
        </p:txBody>
      </p:sp>
    </p:spTree>
    <p:extLst>
      <p:ext uri="{BB962C8B-B14F-4D97-AF65-F5344CB8AC3E}">
        <p14:creationId xmlns:p14="http://schemas.microsoft.com/office/powerpoint/2010/main" val="39503947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8">
            <a:extLst>
              <a:ext uri="{FF2B5EF4-FFF2-40B4-BE49-F238E27FC236}">
                <a16:creationId xmlns:a16="http://schemas.microsoft.com/office/drawing/2014/main" id="{25EE60CA-BDC5-DE61-A77C-9FAF95D41002}"/>
              </a:ext>
            </a:extLst>
          </p:cNvPr>
          <p:cNvGrpSpPr/>
          <p:nvPr/>
        </p:nvGrpSpPr>
        <p:grpSpPr>
          <a:xfrm>
            <a:off x="8458200" y="2104822"/>
            <a:ext cx="8534400" cy="6859052"/>
            <a:chOff x="0" y="0"/>
            <a:chExt cx="3488830" cy="1138225"/>
          </a:xfrm>
        </p:grpSpPr>
        <p:sp>
          <p:nvSpPr>
            <p:cNvPr id="12" name="Freeform 9">
              <a:extLst>
                <a:ext uri="{FF2B5EF4-FFF2-40B4-BE49-F238E27FC236}">
                  <a16:creationId xmlns:a16="http://schemas.microsoft.com/office/drawing/2014/main" id="{3637DEC9-AF72-F7D0-8E81-F46ADAF673EB}"/>
                </a:ext>
              </a:extLst>
            </p:cNvPr>
            <p:cNvSpPr/>
            <p:nvPr/>
          </p:nvSpPr>
          <p:spPr>
            <a:xfrm>
              <a:off x="0" y="0"/>
              <a:ext cx="3488830" cy="1138225"/>
            </a:xfrm>
            <a:custGeom>
              <a:avLst/>
              <a:gdLst/>
              <a:ahLst/>
              <a:cxnLst/>
              <a:rect l="l" t="t" r="r" b="b"/>
              <a:pathLst>
                <a:path w="3488830" h="1138225">
                  <a:moveTo>
                    <a:pt x="0" y="0"/>
                  </a:moveTo>
                  <a:lnTo>
                    <a:pt x="3488830" y="0"/>
                  </a:lnTo>
                  <a:lnTo>
                    <a:pt x="3488830" y="1138225"/>
                  </a:lnTo>
                  <a:lnTo>
                    <a:pt x="0" y="1138225"/>
                  </a:lnTo>
                  <a:close/>
                </a:path>
              </a:pathLst>
            </a:custGeom>
            <a:gradFill rotWithShape="1">
              <a:gsLst>
                <a:gs pos="0">
                  <a:srgbClr val="FF3131">
                    <a:alpha val="47000"/>
                  </a:srgbClr>
                </a:gs>
                <a:gs pos="100000">
                  <a:srgbClr val="FF914D">
                    <a:alpha val="47000"/>
                  </a:srgbClr>
                </a:gs>
              </a:gsLst>
              <a:lin ang="0"/>
            </a:gradFill>
          </p:spPr>
          <p:txBody>
            <a:bodyPr/>
            <a:lstStyle/>
            <a:p>
              <a:endParaRPr lang="ru-RU"/>
            </a:p>
          </p:txBody>
        </p:sp>
        <p:sp>
          <p:nvSpPr>
            <p:cNvPr id="13" name="TextBox 10">
              <a:extLst>
                <a:ext uri="{FF2B5EF4-FFF2-40B4-BE49-F238E27FC236}">
                  <a16:creationId xmlns:a16="http://schemas.microsoft.com/office/drawing/2014/main" id="{362A3E15-4ADF-8E42-6733-45A4C8975E1E}"/>
                </a:ext>
              </a:extLst>
            </p:cNvPr>
            <p:cNvSpPr txBox="1"/>
            <p:nvPr/>
          </p:nvSpPr>
          <p:spPr>
            <a:xfrm>
              <a:off x="0" y="-28575"/>
              <a:ext cx="812800" cy="841375"/>
            </a:xfrm>
            <a:prstGeom prst="rect">
              <a:avLst/>
            </a:prstGeom>
          </p:spPr>
          <p:txBody>
            <a:bodyPr lIns="47351" tIns="47351" rIns="47351" bIns="47351" rtlCol="0" anchor="ctr"/>
            <a:lstStyle/>
            <a:p>
              <a:pPr algn="ctr">
                <a:lnSpc>
                  <a:spcPts val="2479"/>
                </a:lnSpc>
              </a:pPr>
              <a:endParaRPr/>
            </a:p>
          </p:txBody>
        </p:sp>
      </p:grpSp>
      <p:grpSp>
        <p:nvGrpSpPr>
          <p:cNvPr id="2" name="Group 2"/>
          <p:cNvGrpSpPr/>
          <p:nvPr/>
        </p:nvGrpSpPr>
        <p:grpSpPr>
          <a:xfrm>
            <a:off x="-935197" y="-1585565"/>
            <a:ext cx="3171130" cy="3171130"/>
            <a:chOff x="0" y="0"/>
            <a:chExt cx="6350000" cy="6350000"/>
          </a:xfrm>
        </p:grpSpPr>
        <p:sp>
          <p:nvSpPr>
            <p:cNvPr id="3" name="Freeform 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D3447"/>
            </a:solidFill>
          </p:spPr>
          <p:txBody>
            <a:bodyPr/>
            <a:lstStyle/>
            <a:p>
              <a:endParaRPr lang="ru-RU"/>
            </a:p>
          </p:txBody>
        </p:sp>
      </p:grpSp>
      <p:grpSp>
        <p:nvGrpSpPr>
          <p:cNvPr id="4" name="Group 4"/>
          <p:cNvGrpSpPr/>
          <p:nvPr/>
        </p:nvGrpSpPr>
        <p:grpSpPr>
          <a:xfrm>
            <a:off x="17065225" y="8963874"/>
            <a:ext cx="2094407" cy="2094407"/>
            <a:chOff x="0" y="0"/>
            <a:chExt cx="6350000" cy="6350000"/>
          </a:xfrm>
        </p:grpSpPr>
        <p:sp>
          <p:nvSpPr>
            <p:cNvPr id="5" name="Freeform 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D230"/>
            </a:solidFill>
          </p:spPr>
          <p:txBody>
            <a:bodyPr/>
            <a:lstStyle/>
            <a:p>
              <a:endParaRPr lang="ru-RU"/>
            </a:p>
          </p:txBody>
        </p:sp>
      </p:grpSp>
      <p:sp>
        <p:nvSpPr>
          <p:cNvPr id="9" name="TextBox 9"/>
          <p:cNvSpPr txBox="1"/>
          <p:nvPr/>
        </p:nvSpPr>
        <p:spPr>
          <a:xfrm>
            <a:off x="650368" y="571500"/>
            <a:ext cx="17127917" cy="743793"/>
          </a:xfrm>
          <a:prstGeom prst="rect">
            <a:avLst/>
          </a:prstGeom>
        </p:spPr>
        <p:txBody>
          <a:bodyPr lIns="0" tIns="0" rIns="0" bIns="0" rtlCol="0" anchor="t">
            <a:spAutoFit/>
          </a:bodyPr>
          <a:lstStyle/>
          <a:p>
            <a:pPr marL="0" lvl="0" indent="0" algn="ctr">
              <a:lnSpc>
                <a:spcPts val="5753"/>
              </a:lnSpc>
              <a:spcBef>
                <a:spcPct val="0"/>
              </a:spcBef>
            </a:pPr>
            <a:r>
              <a:rPr lang="ru-RU" sz="5479" spc="65" dirty="0">
                <a:solidFill>
                  <a:srgbClr val="100F0D"/>
                </a:solidFill>
                <a:latin typeface="Montserrat Semi-Bold Bold"/>
              </a:rPr>
              <a:t>Недостатки старой технологии</a:t>
            </a:r>
            <a:endParaRPr lang="en-US" sz="5479" spc="65" dirty="0">
              <a:solidFill>
                <a:srgbClr val="100F0D"/>
              </a:solidFill>
              <a:latin typeface="Montserrat Semi-Bold Bold"/>
            </a:endParaRPr>
          </a:p>
        </p:txBody>
      </p:sp>
      <p:sp>
        <p:nvSpPr>
          <p:cNvPr id="10" name="TextBox 10"/>
          <p:cNvSpPr txBox="1"/>
          <p:nvPr/>
        </p:nvSpPr>
        <p:spPr>
          <a:xfrm>
            <a:off x="1662526" y="6962742"/>
            <a:ext cx="15407372" cy="1219436"/>
          </a:xfrm>
          <a:prstGeom prst="rect">
            <a:avLst/>
          </a:prstGeom>
        </p:spPr>
        <p:txBody>
          <a:bodyPr lIns="0" tIns="0" rIns="0" bIns="0" rtlCol="0" anchor="t">
            <a:spAutoFit/>
          </a:bodyPr>
          <a:lstStyle/>
          <a:p>
            <a:pPr algn="ctr">
              <a:lnSpc>
                <a:spcPct val="150000"/>
              </a:lnSpc>
            </a:pPr>
            <a:br>
              <a:rPr lang="ru-RU" sz="2799" dirty="0">
                <a:solidFill>
                  <a:srgbClr val="100F0D"/>
                </a:solidFill>
                <a:highlight>
                  <a:srgbClr val="FFFF00"/>
                </a:highlight>
                <a:latin typeface="Montserrat"/>
              </a:rPr>
            </a:br>
            <a:endParaRPr lang="en-US" sz="2799" dirty="0">
              <a:solidFill>
                <a:srgbClr val="100F0D"/>
              </a:solidFill>
              <a:latin typeface="Montserrat"/>
            </a:endParaRPr>
          </a:p>
        </p:txBody>
      </p:sp>
      <p:sp>
        <p:nvSpPr>
          <p:cNvPr id="11" name="TextBox 10">
            <a:extLst>
              <a:ext uri="{FF2B5EF4-FFF2-40B4-BE49-F238E27FC236}">
                <a16:creationId xmlns:a16="http://schemas.microsoft.com/office/drawing/2014/main" id="{CFB8BAA1-4293-A857-8B8B-2F0C4E59DD9C}"/>
              </a:ext>
            </a:extLst>
          </p:cNvPr>
          <p:cNvSpPr txBox="1"/>
          <p:nvPr/>
        </p:nvSpPr>
        <p:spPr>
          <a:xfrm>
            <a:off x="16574537" y="9753541"/>
            <a:ext cx="1423788" cy="400110"/>
          </a:xfrm>
          <a:prstGeom prst="rect">
            <a:avLst/>
          </a:prstGeom>
          <a:noFill/>
        </p:spPr>
        <p:txBody>
          <a:bodyPr wrap="none" rtlCol="0">
            <a:spAutoFit/>
          </a:bodyPr>
          <a:lstStyle/>
          <a:p>
            <a:r>
              <a:rPr lang="en-US" sz="2000" b="1" dirty="0">
                <a:latin typeface="Montserrat Semi-Bold" panose="020B0604020202020204" charset="-52"/>
              </a:rPr>
              <a:t>9</a:t>
            </a:r>
            <a:r>
              <a:rPr lang="ru-RU" sz="2000" b="1" dirty="0">
                <a:latin typeface="Montserrat Semi-Bold" panose="020B0604020202020204" charset="-52"/>
              </a:rPr>
              <a:t> СЛАЙД</a:t>
            </a:r>
          </a:p>
        </p:txBody>
      </p:sp>
      <p:sp>
        <p:nvSpPr>
          <p:cNvPr id="6" name="TextBox 10">
            <a:extLst>
              <a:ext uri="{FF2B5EF4-FFF2-40B4-BE49-F238E27FC236}">
                <a16:creationId xmlns:a16="http://schemas.microsoft.com/office/drawing/2014/main" id="{B5B73D01-CFF2-CFD4-08FD-A595DE4891B0}"/>
              </a:ext>
            </a:extLst>
          </p:cNvPr>
          <p:cNvSpPr txBox="1"/>
          <p:nvPr/>
        </p:nvSpPr>
        <p:spPr>
          <a:xfrm>
            <a:off x="1066800" y="1963799"/>
            <a:ext cx="6795674" cy="8973097"/>
          </a:xfrm>
          <a:prstGeom prst="rect">
            <a:avLst/>
          </a:prstGeom>
        </p:spPr>
        <p:txBody>
          <a:bodyPr wrap="square" lIns="0" tIns="0" rIns="0" bIns="0" rtlCol="0" anchor="t">
            <a:spAutoFit/>
          </a:bodyPr>
          <a:lstStyle/>
          <a:p>
            <a:pPr marL="514350" indent="-514350">
              <a:lnSpc>
                <a:spcPct val="150000"/>
              </a:lnSpc>
              <a:buFont typeface="+mj-lt"/>
              <a:buAutoNum type="arabicPeriod"/>
            </a:pPr>
            <a:r>
              <a:rPr lang="ru-RU" sz="2799" dirty="0">
                <a:solidFill>
                  <a:srgbClr val="100F0D"/>
                </a:solidFill>
                <a:latin typeface="Montserrat"/>
              </a:rPr>
              <a:t>Точность позиционирования отверстий и угла наклона из-за нестабильности станка</a:t>
            </a:r>
            <a:br>
              <a:rPr lang="ru-RU" sz="2799" dirty="0">
                <a:solidFill>
                  <a:srgbClr val="100F0D"/>
                </a:solidFill>
                <a:latin typeface="Montserrat"/>
              </a:rPr>
            </a:br>
            <a:endParaRPr lang="ru-RU" sz="2799" dirty="0">
              <a:solidFill>
                <a:srgbClr val="100F0D"/>
              </a:solidFill>
              <a:latin typeface="Montserrat"/>
            </a:endParaRPr>
          </a:p>
          <a:p>
            <a:pPr marL="514350" indent="-514350">
              <a:lnSpc>
                <a:spcPct val="150000"/>
              </a:lnSpc>
              <a:buFont typeface="+mj-lt"/>
              <a:buAutoNum type="arabicPeriod"/>
            </a:pPr>
            <a:r>
              <a:rPr lang="ru-RU" sz="2799" dirty="0">
                <a:solidFill>
                  <a:srgbClr val="100F0D"/>
                </a:solidFill>
                <a:latin typeface="Montserrat"/>
              </a:rPr>
              <a:t>Отверстия сверлились вручную, приходилось постоянно контролировать их качество в процессе производства</a:t>
            </a:r>
            <a:br>
              <a:rPr lang="en-US" sz="2799" dirty="0">
                <a:solidFill>
                  <a:srgbClr val="100F0D"/>
                </a:solidFill>
                <a:latin typeface="Montserrat"/>
              </a:rPr>
            </a:br>
            <a:endParaRPr lang="ru-RU" sz="2799" dirty="0">
              <a:solidFill>
                <a:srgbClr val="100F0D"/>
              </a:solidFill>
              <a:latin typeface="Montserrat"/>
            </a:endParaRPr>
          </a:p>
          <a:p>
            <a:pPr marL="514350" indent="-514350">
              <a:lnSpc>
                <a:spcPct val="150000"/>
              </a:lnSpc>
              <a:buFont typeface="+mj-lt"/>
              <a:buAutoNum type="arabicPeriod"/>
            </a:pPr>
            <a:r>
              <a:rPr lang="ru-RU" sz="2799" dirty="0">
                <a:solidFill>
                  <a:srgbClr val="100F0D"/>
                </a:solidFill>
                <a:latin typeface="Montserrat"/>
              </a:rPr>
              <a:t>Скорость изготовления кубических сцинтилляторов</a:t>
            </a:r>
            <a:br>
              <a:rPr lang="ru-RU" sz="2799" dirty="0">
                <a:solidFill>
                  <a:srgbClr val="100F0D"/>
                </a:solidFill>
                <a:latin typeface="Montserrat"/>
              </a:rPr>
            </a:br>
            <a:endParaRPr lang="ru-RU" sz="2799" dirty="0">
              <a:solidFill>
                <a:srgbClr val="100F0D"/>
              </a:solidFill>
              <a:latin typeface="Montserrat"/>
            </a:endParaRPr>
          </a:p>
          <a:p>
            <a:pPr>
              <a:lnSpc>
                <a:spcPct val="150000"/>
              </a:lnSpc>
            </a:pPr>
            <a:br>
              <a:rPr lang="ru-RU" sz="2799" dirty="0">
                <a:solidFill>
                  <a:srgbClr val="100F0D"/>
                </a:solidFill>
                <a:highlight>
                  <a:srgbClr val="FFFF00"/>
                </a:highlight>
                <a:latin typeface="Montserrat"/>
              </a:rPr>
            </a:br>
            <a:endParaRPr lang="en-US" sz="2799" dirty="0">
              <a:solidFill>
                <a:srgbClr val="100F0D"/>
              </a:solidFill>
              <a:latin typeface="Montserrat"/>
            </a:endParaRPr>
          </a:p>
        </p:txBody>
      </p:sp>
      <p:pic>
        <p:nvPicPr>
          <p:cNvPr id="7" name="object 10">
            <a:extLst>
              <a:ext uri="{FF2B5EF4-FFF2-40B4-BE49-F238E27FC236}">
                <a16:creationId xmlns:a16="http://schemas.microsoft.com/office/drawing/2014/main" id="{B26D4A6A-002A-3B08-780C-F51BC3F2B868}"/>
              </a:ext>
            </a:extLst>
          </p:cNvPr>
          <p:cNvPicPr/>
          <p:nvPr/>
        </p:nvPicPr>
        <p:blipFill>
          <a:blip r:embed="rId2" cstate="print"/>
          <a:stretch>
            <a:fillRect/>
          </a:stretch>
        </p:blipFill>
        <p:spPr>
          <a:xfrm>
            <a:off x="8824729" y="2400300"/>
            <a:ext cx="7800745" cy="6266048"/>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333234607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2488</TotalTime>
  <Words>1986</Words>
  <Application>Microsoft Office PowerPoint</Application>
  <PresentationFormat>Произвольный</PresentationFormat>
  <Paragraphs>195</Paragraphs>
  <Slides>42</Slides>
  <Notes>0</Notes>
  <HiddenSlides>0</HiddenSlides>
  <MMClips>0</MMClips>
  <ScaleCrop>false</ScaleCrop>
  <HeadingPairs>
    <vt:vector size="6" baseType="variant">
      <vt:variant>
        <vt:lpstr>Использованные шрифты</vt:lpstr>
      </vt:variant>
      <vt:variant>
        <vt:i4>9</vt:i4>
      </vt:variant>
      <vt:variant>
        <vt:lpstr>Тема</vt:lpstr>
      </vt:variant>
      <vt:variant>
        <vt:i4>1</vt:i4>
      </vt:variant>
      <vt:variant>
        <vt:lpstr>Заголовки слайдов</vt:lpstr>
      </vt:variant>
      <vt:variant>
        <vt:i4>42</vt:i4>
      </vt:variant>
    </vt:vector>
  </HeadingPairs>
  <TitlesOfParts>
    <vt:vector size="52" baseType="lpstr">
      <vt:lpstr>Cambria Math</vt:lpstr>
      <vt:lpstr>Arial</vt:lpstr>
      <vt:lpstr>Wingdings</vt:lpstr>
      <vt:lpstr>Montserrat Bold</vt:lpstr>
      <vt:lpstr>Montserrat ExtraBold</vt:lpstr>
      <vt:lpstr>Montserrat Semi-Bold</vt:lpstr>
      <vt:lpstr>Calibri</vt:lpstr>
      <vt:lpstr>Montserrat Semi-Bold Bold</vt:lpstr>
      <vt:lpstr>Montserrat</vt:lpstr>
      <vt:lpstr>Office Theme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Modern Marketing presentation</dc:title>
  <dc:creator>Денис Чернов</dc:creator>
  <cp:lastModifiedBy>Denis Chernov</cp:lastModifiedBy>
  <cp:revision>406</cp:revision>
  <dcterms:created xsi:type="dcterms:W3CDTF">2006-08-16T00:00:00Z</dcterms:created>
  <dcterms:modified xsi:type="dcterms:W3CDTF">2026-05-28T09:35:09Z</dcterms:modified>
  <dc:identifier>DAFmjjPtCtA</dc:identifier>
</cp:coreProperties>
</file>