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0" r:id="rId4"/>
    <p:sldId id="267" r:id="rId5"/>
    <p:sldId id="268" r:id="rId6"/>
    <p:sldId id="270" r:id="rId7"/>
    <p:sldId id="310" r:id="rId8"/>
    <p:sldId id="281" r:id="rId9"/>
    <p:sldId id="283" r:id="rId10"/>
    <p:sldId id="285" r:id="rId11"/>
    <p:sldId id="305" r:id="rId12"/>
    <p:sldId id="308" r:id="rId13"/>
    <p:sldId id="306" r:id="rId14"/>
    <p:sldId id="304" r:id="rId15"/>
    <p:sldId id="280" r:id="rId16"/>
    <p:sldId id="311" r:id="rId17"/>
  </p:sldIdLst>
  <p:sldSz cx="12192000" cy="6858000"/>
  <p:notesSz cx="6858000" cy="9144000"/>
  <p:embeddedFontLst>
    <p:embeddedFont>
      <p:font typeface="Montserrat" panose="020B0604020202020204" charset="-52"/>
      <p:regular r:id="rId19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1" userDrawn="1">
          <p15:clr>
            <a:srgbClr val="A4A3A4"/>
          </p15:clr>
        </p15:guide>
        <p15:guide id="3" orient="horz" pos="21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EDE"/>
    <a:srgbClr val="00BBEE"/>
    <a:srgbClr val="0055BB"/>
    <a:srgbClr val="222A3F"/>
    <a:srgbClr val="E46C2A"/>
    <a:srgbClr val="FF7300"/>
    <a:srgbClr val="0061AF"/>
    <a:srgbClr val="8F9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97"/>
  </p:normalViewPr>
  <p:slideViewPr>
    <p:cSldViewPr snapToGrid="0" showGuides="1">
      <p:cViewPr varScale="1">
        <p:scale>
          <a:sx n="97" d="100"/>
          <a:sy n="97" d="100"/>
        </p:scale>
        <p:origin x="96" y="174"/>
      </p:cViewPr>
      <p:guideLst>
        <p:guide pos="3831"/>
        <p:guide orient="horz" pos="2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7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871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C6DC3D-C717-495C-B489-C044A339A55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74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>
            <a:fillRect/>
          </a:stretch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синя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E46C2A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956" y="-135287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коня (сер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>
            <a:fillRect/>
          </a:stretch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>
            <a:fillRect/>
          </a:stretch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>
            <a:fillRect/>
          </a:stretch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 kern="1200" dirty="0">
                <a:solidFill>
                  <a:srgbClr val="0055BB"/>
                </a:solidFill>
                <a:latin typeface="Montserrat" panose="00000500000000000000" pitchFamily="2" charset="-52"/>
                <a:ea typeface="+mj-ea"/>
                <a:cs typeface="+mj-cs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525956" y="-144001"/>
            <a:ext cx="2376074" cy="1512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551680" y="6218555"/>
            <a:ext cx="2374900" cy="368300"/>
          </a:xfrm>
        </p:spPr>
        <p:txBody>
          <a:bodyPr wrap="square"/>
          <a:lstStyle/>
          <a:p>
            <a:pPr algn="ctr"/>
            <a:r>
              <a:rPr lang="ru-RU" altLang="en-US" dirty="0">
                <a:solidFill>
                  <a:schemeClr val="tx1"/>
                </a:solidFill>
              </a:rPr>
              <a:t>Москва -2026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2"/>
          </p:nvPr>
        </p:nvSpPr>
        <p:spPr>
          <a:xfrm rot="10800000" flipV="1">
            <a:off x="6752590" y="5201920"/>
            <a:ext cx="5154295" cy="1190625"/>
          </a:xfrm>
        </p:spPr>
        <p:txBody>
          <a:bodyPr>
            <a:noAutofit/>
          </a:bodyPr>
          <a:lstStyle/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Выполнила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Мунгома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ru-RU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етруд </a:t>
            </a:r>
            <a:r>
              <a:rPr lang="ru-RU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Каленга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Научный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руководитель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ф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.-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.,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доц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Корноухов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algn="r"/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Место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выполнения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НИЯУ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МИФИ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кафедра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№</a:t>
            </a:r>
            <a:r>
              <a:rPr lang="en-US" altLang="ru-RU" sz="16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11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748665" y="2501900"/>
            <a:ext cx="10358755" cy="1384995"/>
          </a:xfrm>
        </p:spPr>
        <p:txBody>
          <a:bodyPr wrap="square"/>
          <a:lstStyle/>
          <a:p>
            <a:pPr algn="ctr"/>
            <a:r>
              <a:rPr lang="ru-RU" sz="2800" dirty="0">
                <a:latin typeface="Times New Roman" panose="02020603050405020304" charset="0"/>
                <a:cs typeface="Times New Roman" panose="02020603050405020304" charset="0"/>
              </a:rPr>
              <a:t>Тема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 РЕАКТОРНОЕ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ПОЛУЧЕНИ</a:t>
            </a:r>
            <a:r>
              <a:rPr lang="ru-RU" altLang="en-US" sz="2800" dirty="0">
                <a:latin typeface="Times New Roman" panose="02020603050405020304" charset="0"/>
                <a:cs typeface="Times New Roman" panose="02020603050405020304" charset="0"/>
              </a:rPr>
              <a:t>Е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РАДИОАКТИВНЫХ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ИЗОТОПОВ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800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Lu и </a:t>
            </a:r>
            <a:r>
              <a:rPr lang="ru-RU" altLang="ru-RU" sz="2800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ru-RU" altLang="ru-RU" sz="28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РАДИОФАРМПРЕПАРАТОВ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800" dirty="0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endParaRPr lang="en-US" altLang="ru-RU" sz="2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ru-RU" altLang="en-US" dirty="0" err="1"/>
              <a:t>Примери</a:t>
            </a:r>
            <a:r>
              <a:rPr lang="ru-RU" altLang="en-US" dirty="0"/>
              <a:t> р</a:t>
            </a:r>
            <a:r>
              <a:rPr lang="en-US" altLang="en-US" dirty="0" err="1"/>
              <a:t>асчёт</a:t>
            </a:r>
            <a:r>
              <a:rPr lang="ru-RU" altLang="en-US" dirty="0" err="1"/>
              <a:t>ов</a:t>
            </a:r>
            <a:r>
              <a:rPr lang="en-US" altLang="ru-RU" dirty="0"/>
              <a:t> </a:t>
            </a:r>
            <a:r>
              <a:rPr lang="en-US" altLang="en-US" dirty="0" err="1"/>
              <a:t>выхода</a:t>
            </a:r>
            <a:r>
              <a:rPr lang="ru-RU" altLang="en-US" dirty="0"/>
              <a:t> радионуклидов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lang="en-US" altLang="ru-RU" baseline="30000" dirty="0"/>
              <a:t>177</a:t>
            </a:r>
            <a:r>
              <a:rPr lang="en-US" altLang="ru-RU" dirty="0"/>
              <a:t>Lu</a:t>
            </a:r>
            <a:r>
              <a:rPr lang="ru-RU" altLang="en-US" dirty="0"/>
              <a:t>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77277" y="1255659"/>
            <a:ext cx="11358990" cy="1429385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Формула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активации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оценки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ru-RU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A=</a:t>
            </a:r>
            <a:r>
              <a:rPr lang="en-US" altLang="ru-RU" sz="20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N⋅σ⋅</a:t>
            </a:r>
            <a:r>
              <a:rPr lang="en-US" altLang="en-US" sz="20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ϕ</a:t>
            </a:r>
            <a:r>
              <a:rPr lang="en-US" altLang="ru-RU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⋅(1−e</a:t>
            </a:r>
            <a:r>
              <a:rPr lang="en-US" altLang="ru-RU" sz="2000" baseline="30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−λt</a:t>
            </a:r>
            <a:r>
              <a:rPr lang="en-US" altLang="ru-RU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en-US" sz="20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где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</a:t>
            </a:r>
            <a:endParaRPr lang="en-US" altLang="ru-RU" sz="1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N —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число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ядер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мишени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σ —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сечение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реакции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ϕ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—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поток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тепловых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нейтронов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λ —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постоянная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распада</a:t>
            </a:r>
            <a:r>
              <a:rPr lang="ru-RU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t —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время</a:t>
            </a:r>
            <a:r>
              <a:rPr lang="en-US" altLang="ru-RU" sz="180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облучения</a:t>
            </a:r>
            <a:endParaRPr lang="en-US" altLang="en-US" sz="180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435610" y="2724506"/>
            <a:ext cx="5107940" cy="2877835"/>
          </a:xfrm>
        </p:spPr>
        <p:txBody>
          <a:bodyPr>
            <a:noAutofit/>
          </a:bodyPr>
          <a:lstStyle/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Пример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расчёта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(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реактор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ИР</a:t>
            </a:r>
            <a:r>
              <a:rPr lang="ru-RU" altLang="en-US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Т</a:t>
            </a:r>
            <a:r>
              <a:rPr lang="en-US" altLang="ru-RU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‑</a:t>
            </a:r>
            <a:r>
              <a:rPr lang="ru-RU" altLang="ru-RU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МИФИ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algn="ctr"/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φ =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×</a:t>
            </a:r>
            <a:r>
              <a:rPr lang="en-US" altLang="ru-RU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10</a:t>
            </a:r>
            <a:r>
              <a:rPr lang="en-US" altLang="en-US" sz="180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¹³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см⁻²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·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с⁻¹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,</a:t>
            </a:r>
          </a:p>
          <a:p>
            <a:pPr algn="ct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t =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20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суток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Сечение реакции 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σ = 2100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барн</a:t>
            </a:r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Обогащение </a:t>
            </a:r>
            <a:r>
              <a:rPr lang="ru-RU" altLang="ru-RU" sz="1800" dirty="0" err="1">
                <a:latin typeface="Times New Roman" panose="02020603050405020304" charset="0"/>
                <a:cs typeface="Times New Roman" panose="02020603050405020304" charset="0"/>
              </a:rPr>
              <a:t>лютенция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по изотопу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= 82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%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масса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мишени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≈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мг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en-US" altLang="en-US" sz="1800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O</a:t>
            </a:r>
            <a:r>
              <a:rPr lang="en-US" altLang="en-US" sz="1800" baseline="-25000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  <a:p>
            <a:pPr algn="ctr"/>
            <a:endParaRPr lang="en-US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Расчетная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: ~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500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5935980" y="2594222"/>
            <a:ext cx="5820410" cy="31184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Пример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расчёта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для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¹⁶¹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Tb (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реактор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ИР</a:t>
            </a:r>
            <a:r>
              <a:rPr lang="ru-RU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Т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‑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МИФИ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)</a:t>
            </a:r>
          </a:p>
          <a:p>
            <a:pPr marL="0" indent="0" algn="ctr">
              <a:spcAft>
                <a:spcPts val="600"/>
              </a:spcAft>
            </a:pP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φ = </a:t>
            </a:r>
            <a:r>
              <a:rPr lang="ru-RU" altLang="ru-RU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4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,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8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×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10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¹³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см⁻²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·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с⁻¹</a:t>
            </a:r>
          </a:p>
          <a:p>
            <a:pPr marL="0" indent="0" algn="ctr">
              <a:spcAft>
                <a:spcPts val="600"/>
              </a:spcAft>
            </a:pP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t ≈ 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4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суток</a:t>
            </a:r>
            <a:endParaRPr lang="ru-RU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algn="ctr">
              <a:spcAft>
                <a:spcPts val="600"/>
              </a:spcAft>
            </a:pP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Сечение реакции  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σ = 1,4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барн</a:t>
            </a:r>
            <a:endParaRPr lang="en-US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Обогащение гадолиния по изотопу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 = 9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8,</a:t>
            </a:r>
            <a:r>
              <a:rPr lang="ru-RU" altLang="ru-RU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3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%</a:t>
            </a:r>
            <a:endParaRPr lang="en-US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масса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мишени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 1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мг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¹⁶⁰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Gd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₂</a:t>
            </a:r>
            <a:r>
              <a:rPr lang="en-US" altLang="ru-RU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O</a:t>
            </a:r>
            <a:r>
              <a:rPr lang="en-US" altLang="en-US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₃</a:t>
            </a:r>
          </a:p>
          <a:p>
            <a:pPr marL="0" indent="0" algn="ctr"/>
            <a:endParaRPr lang="en-US" altLang="ru-RU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  <a:p>
            <a:pPr marL="0" indent="0" algn="ctr">
              <a:spcAft>
                <a:spcPts val="600"/>
              </a:spcAft>
            </a:pPr>
            <a:r>
              <a:rPr lang="ru-RU" altLang="ru-RU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Расчетная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активность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: ~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180</a:t>
            </a:r>
            <a:r>
              <a:rPr lang="en-US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 </a:t>
            </a:r>
            <a:r>
              <a:rPr lang="ru-RU" altLang="ru-RU" b="0" i="0" dirty="0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Г</a:t>
            </a:r>
            <a:r>
              <a:rPr lang="en-US" altLang="en-US" b="0" i="0" dirty="0" err="1">
                <a:latin typeface="Times New Roman" panose="02020603050405020304" charset="0"/>
                <a:ea typeface="fkGroteskNeue"/>
                <a:cs typeface="Times New Roman" panose="02020603050405020304" charset="0"/>
              </a:rPr>
              <a:t>Бк</a:t>
            </a:r>
            <a:endParaRPr lang="en-US" altLang="en-US" b="0" i="0" dirty="0">
              <a:latin typeface="Times New Roman" panose="02020603050405020304" charset="0"/>
              <a:ea typeface="fkGroteskNeue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16293" y="5983145"/>
            <a:ext cx="11579426" cy="6358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Формула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активации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позволяет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корректно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прогнозировать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en-US" altLang="ru-RU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радионуклида</a:t>
            </a:r>
            <a:r>
              <a:rPr lang="ru-RU" altLang="en-US" sz="24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ru-RU" baseline="30000" dirty="0"/>
              <a:t>177</a:t>
            </a:r>
            <a:r>
              <a:rPr lang="en-US" altLang="ru-RU" dirty="0"/>
              <a:t>Lu (</a:t>
            </a:r>
            <a:r>
              <a:rPr lang="ru-RU" altLang="ru-RU" dirty="0"/>
              <a:t>прямой метод</a:t>
            </a:r>
            <a:r>
              <a:rPr lang="en-US" altLang="ru-RU" dirty="0"/>
              <a:t>)</a:t>
            </a:r>
            <a:endParaRPr lang="en-US" altLang="ru-RU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95250" y="5686425"/>
            <a:ext cx="11782425" cy="8118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удельной активности ¹⁷⁷Lu от времени облучения (слева)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накопление изомера ¹⁷⁷</a:t>
            </a:r>
            <a:r>
              <a:rPr lang="en-US" altLang="en-US" sz="240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Lu (справа, для ИРТ МИФИ)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DCEDB0-6313-1849-3464-EA09AB38C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566" y="1788385"/>
            <a:ext cx="5054022" cy="3584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16073-D45E-81B5-42F8-37C0CE8BA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6" y="1475105"/>
            <a:ext cx="5943600" cy="4211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8749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(непрямой метод)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59572" y="5726960"/>
            <a:ext cx="10306050" cy="818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удельной активности ¹⁷⁷Lu от времени облучения иттербия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10 мг, реактор ИРТ МИФИ.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3" name="Изображение 12" descr="sa_Lu(NCA)_4.8">
            <a:extLst>
              <a:ext uri="{FF2B5EF4-FFF2-40B4-BE49-F238E27FC236}">
                <a16:creationId xmlns:a16="http://schemas.microsoft.com/office/drawing/2014/main" id="{C7ADA653-4B08-1002-3651-370684823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80" y="1160206"/>
            <a:ext cx="7610339" cy="45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2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 dirty="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ru-RU" dirty="0">
                <a:latin typeface="Times New Roman" panose="02020603050405020304" charset="0"/>
                <a:cs typeface="Times New Roman" panose="02020603050405020304" charset="0"/>
              </a:rPr>
              <a:t> (ИРТ МИФИ)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59572" y="5726960"/>
            <a:ext cx="10306050" cy="8188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Зависимость удельной активности </a:t>
            </a:r>
            <a:r>
              <a:rPr lang="en-US" altLang="en-US" sz="240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161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от времени облучения. </a:t>
            </a:r>
          </a:p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Масса мишени 1 мг, реактор ИРТ МИФИ.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3F94-6718-A476-123E-FE3D1B386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96" y="1217027"/>
            <a:ext cx="6598604" cy="4584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045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>
                <a:sym typeface="+mn-ea"/>
              </a:rPr>
              <a:t>ВЫВОДЫ</a:t>
            </a:r>
            <a:endParaRPr lang="ru-RU" altLang="en-US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240982" y="1307149"/>
            <a:ext cx="11710035" cy="5292725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Изотопы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—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оптимальные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радионуклиды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благодаря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сочетанию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β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⁻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-(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терап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γ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- (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диагности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излучен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с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«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комфортным»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периодом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полураспада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~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1 неделя)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Оценка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наработки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Т МИФИ в 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пр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ям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реакци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¹⁷⁶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Lu(</a:t>
            </a:r>
            <a:r>
              <a:rPr lang="en-US" altLang="ru-RU" sz="2000" dirty="0" err="1">
                <a:latin typeface="Times New Roman" panose="02020603050405020304" charset="0"/>
                <a:cs typeface="Times New Roman" panose="02020603050405020304" charset="0"/>
              </a:rPr>
              <a:t>n,γ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удельная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260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Г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/мг 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 5 </a:t>
            </a:r>
            <a:r>
              <a:rPr lang="ru-RU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сут</a:t>
            </a:r>
            <a:r>
              <a:rPr lang="ru-RU" altLang="en-US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облучения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и непрямой </a:t>
            </a:r>
            <a:r>
              <a:rPr lang="en-US" altLang="en-US" sz="20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Yb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77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Yb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77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(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удельная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1700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Г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/мг)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Оценка наработки </a:t>
            </a:r>
            <a:r>
              <a:rPr lang="ru-RU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Tb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в непрямой реакции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γ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Gd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ru-RU" sz="18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161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Tb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реакторе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ИР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Т МИФИ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удельная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активность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до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3000 Г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Бк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/мг )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Оценка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наработки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непрямой реакции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в реакторе ИРТ МИФИ позволяют сделать вывод, что их удельная активность удовлетворяет требованиям, предъявляемых при синтезе РФП. </a:t>
            </a:r>
          </a:p>
          <a:p>
            <a:pPr marL="342900" indent="-342900">
              <a:buFont typeface="Wingdings" panose="05000000000000000000" charset="0"/>
              <a:buChar char="v"/>
            </a:pP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Реактор ИРТ МИФИ может быть использован для производства изотопов 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для последующего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производства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в Москве и регионе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endParaRPr lang="en-US" altLang="ru-RU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>
              <a:buFont typeface="Wingdings" panose="05000000000000000000" charset="0"/>
              <a:buChar char="v"/>
            </a:pP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Перспективы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развития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Основными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направлениями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дальнейшей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работы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в рамках подготовки к защите ВКР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являются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 оптимизация режимов реакторного облучения и выработка требований к изотопному составу мишеней с целью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повышени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я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выхода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целевого изотопа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</a:rPr>
              <a:t>его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чистоты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6992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560069" y="3105785"/>
            <a:ext cx="6694171" cy="647609"/>
          </a:xfrm>
        </p:spPr>
        <p:txBody>
          <a:bodyPr wrap="square"/>
          <a:lstStyle/>
          <a:p>
            <a:r>
              <a:rPr lang="ru-RU" altLang="ru-RU" dirty="0"/>
              <a:t>Спасибо за внимание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DBD21-272D-B8D7-9C03-A2A90B48C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811" y="794858"/>
            <a:ext cx="4129549" cy="55060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AD6C19-2AA7-92BE-64CD-A692ED7FE5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25" y="716844"/>
            <a:ext cx="3476848" cy="549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5762" y="326706"/>
            <a:ext cx="11081566" cy="645160"/>
          </a:xfrm>
        </p:spPr>
        <p:txBody>
          <a:bodyPr/>
          <a:lstStyle/>
          <a:p>
            <a:pPr algn="ctr"/>
            <a:r>
              <a:rPr lang="ru-RU" altLang="en-US" sz="3600" dirty="0">
                <a:latin typeface="Times New Roman" panose="02020603050405020304" charset="0"/>
                <a:cs typeface="Times New Roman" panose="02020603050405020304" charset="0"/>
              </a:rPr>
              <a:t>А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ктуальность</a:t>
            </a:r>
            <a:endParaRPr lang="en-US" alt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69669" y="1245326"/>
            <a:ext cx="12052662" cy="5547360"/>
          </a:xfrm>
        </p:spPr>
        <p:txBody>
          <a:bodyPr wrap="square">
            <a:noAutofit/>
          </a:bodyPr>
          <a:lstStyle/>
          <a:p>
            <a:pPr marL="457200" indent="-457200" algn="just">
              <a:buFont typeface="Wingdings" panose="05000000000000000000" charset="0"/>
              <a:buChar char="v"/>
            </a:pPr>
            <a:r>
              <a:rPr lang="en-US" altLang="en-US" sz="24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Радионуклидная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объединяет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диагностику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терапию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онкологических</a:t>
            </a:r>
            <a:r>
              <a:rPr lang="ru-RU" altLang="en-US" sz="2400" b="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400" b="0" dirty="0" err="1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заболеваний</a:t>
            </a:r>
            <a:r>
              <a:rPr lang="ru-RU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. Ее значение обусловлено глобальным трендом на персонализированную медицину, когда лечение подбирается индивидуально на основе молекулярных особенностей опухоли каждого пациента.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400" b="0" dirty="0">
                <a:solidFill>
                  <a:srgbClr val="00BBEE"/>
                </a:solidFill>
                <a:latin typeface="Times New Roman" panose="02020603050405020304" charset="0"/>
                <a:cs typeface="Times New Roman" panose="02020603050405020304" charset="0"/>
              </a:rPr>
              <a:t>Актуальность радионуклидной тераностики обусловлена демографическими вызовами (рост числа онкозаболеваний с возрастом), неэффективностью классической терапии на поздних стадиях и экономической целесообразностью. 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Тераностика интересна также и экономистам здравоохранения. Например среднегодовой темп роста мирового рынка терапевтических радиофармпрепаратов составляет </a:t>
            </a:r>
            <a:r>
              <a:rPr lang="en-US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~</a:t>
            </a:r>
            <a:r>
              <a:rPr lang="ru-RU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18%.</a:t>
            </a:r>
          </a:p>
          <a:p>
            <a:pPr marL="457200" indent="-457200" algn="just">
              <a:buFont typeface="Wingdings" panose="05000000000000000000" charset="0"/>
              <a:buChar char="v"/>
            </a:pPr>
            <a:r>
              <a:rPr lang="ru-RU" altLang="en-US" sz="2400" b="0" dirty="0">
                <a:latin typeface="Times New Roman" panose="02020603050405020304" charset="0"/>
                <a:cs typeface="Times New Roman" panose="02020603050405020304" charset="0"/>
              </a:rPr>
              <a:t>Сегодня наиболее перспективными </a:t>
            </a:r>
            <a:r>
              <a:rPr lang="ru-RU" altLang="en-US" sz="2400" b="0" dirty="0" err="1">
                <a:latin typeface="Times New Roman" panose="02020603050405020304" charset="0"/>
                <a:cs typeface="Times New Roman" panose="02020603050405020304" charset="0"/>
              </a:rPr>
              <a:t>тераностическими</a:t>
            </a:r>
            <a:r>
              <a:rPr lang="ru-RU" altLang="en-US" sz="2400" b="0" dirty="0">
                <a:latin typeface="Times New Roman" panose="02020603050405020304" charset="0"/>
                <a:cs typeface="Times New Roman" panose="02020603050405020304" charset="0"/>
              </a:rPr>
              <a:t> радионуклидами являются </a:t>
            </a:r>
            <a:r>
              <a:rPr lang="en-US" altLang="en-US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 sz="2400" b="0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en-US" altLang="en-US" sz="24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400" b="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Tb.</a:t>
            </a:r>
            <a:endParaRPr lang="ru-RU" altLang="en-US" sz="2400" b="0" dirty="0">
              <a:solidFill>
                <a:schemeClr val="accent2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en-US" altLang="ru-RU" dirty="0">
                <a:solidFill>
                  <a:schemeClr val="accent2"/>
                </a:solidFill>
                <a:sym typeface="+mn-ea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</a:p>
        </p:txBody>
      </p:sp>
      <p:sp>
        <p:nvSpPr>
          <p:cNvPr id="2" name="Замещающий текст 1"/>
          <p:cNvSpPr>
            <a:spLocks noGrp="1"/>
          </p:cNvSpPr>
          <p:nvPr>
            <p:ph type="body" sz="quarter" idx="10"/>
          </p:nvPr>
        </p:nvSpPr>
        <p:spPr>
          <a:xfrm>
            <a:off x="298450" y="2009677"/>
            <a:ext cx="4391660" cy="4331335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>
                <a:latin typeface="Times New Roman" panose="02020603050405020304" charset="0"/>
                <a:cs typeface="Times New Roman" panose="02020603050405020304" charset="0"/>
              </a:rPr>
              <a:t>Цель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  <a:p>
            <a:pPr algn="ctr"/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Анализ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реакторных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методов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Tb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синтеза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>
                <a:latin typeface="Times New Roman" panose="02020603050405020304" charset="0"/>
                <a:cs typeface="Times New Roman" panose="02020603050405020304" charset="0"/>
              </a:rPr>
              <a:t>РФП</a:t>
            </a:r>
            <a:r>
              <a:rPr lang="ru-RU" altLang="en-US" sz="3600" dirty="0">
                <a:latin typeface="Times New Roman" panose="02020603050405020304" charset="0"/>
                <a:cs typeface="Times New Roman" panose="02020603050405020304" charset="0"/>
              </a:rPr>
              <a:t> для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600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r>
              <a:rPr lang="en-US" altLang="ru-RU" sz="36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6589395" y="115379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Задачи</a:t>
            </a:r>
            <a:r>
              <a:rPr lang="en-US" altLang="en-US" sz="3200" b="1" dirty="0">
                <a:solidFill>
                  <a:schemeClr val="accent2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5387183" y="2395962"/>
            <a:ext cx="6205855" cy="101727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Изуч</a:t>
            </a:r>
            <a:r>
              <a:rPr lang="ru-RU" altLang="en-US" sz="2000" dirty="0" err="1">
                <a:latin typeface="Times New Roman" panose="02020603050405020304" charset="0"/>
                <a:cs typeface="Times New Roman" panose="02020603050405020304" charset="0"/>
              </a:rPr>
              <a:t>ение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физически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х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характеристик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изотопов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algn="ctr"/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5387183" y="4307535"/>
            <a:ext cx="6232838" cy="1231900"/>
          </a:xfrm>
          <a:prstGeom prst="flowChartAlternateProcess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Оцен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ка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выход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а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и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>
                <a:latin typeface="Times New Roman" panose="02020603050405020304" charset="0"/>
                <a:cs typeface="Times New Roman" panose="02020603050405020304" charset="0"/>
              </a:rPr>
              <a:t>в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latin typeface="Times New Roman" panose="02020603050405020304" charset="0"/>
                <a:cs typeface="Times New Roman" panose="02020603050405020304" charset="0"/>
              </a:rPr>
              <a:t>реакторах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(включая реактор ИРТ МИФИ),</a:t>
            </a:r>
            <a:r>
              <a:rPr lang="en-US" alt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оптимизация режимов облучения мишеней и требования к их изотопному составу</a:t>
            </a:r>
            <a:r>
              <a:rPr lang="en-US" altLang="ru-RU" sz="2000" dirty="0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Принципы</a:t>
            </a:r>
            <a:r>
              <a:rPr lang="en-US" altLang="ru-RU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dirty="0" err="1">
                <a:latin typeface="Times New Roman" panose="02020603050405020304" charset="0"/>
                <a:cs typeface="Times New Roman" panose="02020603050405020304" charset="0"/>
              </a:rPr>
              <a:t>тераностики</a:t>
            </a:r>
            <a:endParaRPr lang="en-US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1530985" y="1366520"/>
          <a:ext cx="9455785" cy="520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48700" imgH="6648450" progId="Paint.Picture">
                  <p:embed/>
                </p:oleObj>
              </mc:Choice>
              <mc:Fallback>
                <p:oleObj r:id="rId3" imgW="8648700" imgH="664845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0985" y="1366520"/>
                        <a:ext cx="9455785" cy="5205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rcRect l="4744" t="6498" r="3504" b="7115"/>
          <a:stretch>
            <a:fillRect/>
          </a:stretch>
        </p:blipFill>
        <p:spPr>
          <a:xfrm>
            <a:off x="4814570" y="2694305"/>
            <a:ext cx="4089400" cy="17087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en-US" altLang="en-US" sz="3200" dirty="0" err="1">
                <a:latin typeface="Times New Roman" panose="02020603050405020304" charset="0"/>
                <a:cs typeface="Times New Roman" panose="02020603050405020304" charset="0"/>
              </a:rPr>
              <a:t>Почему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3200" dirty="0"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Tb</a:t>
            </a:r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32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559435" y="2444115"/>
            <a:ext cx="4714875" cy="3446145"/>
          </a:xfrm>
          <a:prstGeom prst="round2Same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1/2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6.71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дня,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β-частицы: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</a:t>
            </a:r>
            <a:r>
              <a:rPr lang="ru-RU" alt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х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497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134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/>
              </a:rPr>
              <a:t>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-кванты 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208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кэВ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(11%)</a:t>
            </a: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Распад на стабильный 177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Hf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</a:pPr>
            <a:endParaRPr lang="ru-RU" alt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6388735" y="2444115"/>
            <a:ext cx="4886325" cy="3446145"/>
          </a:xfrm>
          <a:prstGeom prst="round2SameRect">
            <a:avLst>
              <a:gd name="adj1" fmla="val 16667"/>
              <a:gd name="adj2" fmla="val 0"/>
            </a:avLst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</a:t>
            </a:r>
            <a:r>
              <a:rPr lang="ru-RU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1/2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= 6,89 дня,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β-частицы: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max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593 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</a:t>
            </a:r>
            <a:r>
              <a:rPr lang="en-US" sz="2000" baseline="-25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average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=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15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4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кэВ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Symbol" panose="05050102010706020507"/>
              </a:rPr>
              <a:t>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-кванты </a:t>
            </a:r>
            <a:r>
              <a:rPr lang="ru-RU" sz="2000" u="sng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74,6 кэВ (10,2%)</a:t>
            </a:r>
          </a:p>
          <a:p>
            <a:pPr marL="342900" indent="-34290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Char char="v"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 на </a:t>
            </a:r>
            <a:r>
              <a:rPr lang="ru-RU" sz="2000" baseline="30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161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Dy c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возбужденными уровнями дочернего ядра</a:t>
            </a:r>
            <a:endParaRPr lang="ru-RU" sz="2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+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эмиссия электронов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Оже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и конверсии (выход 227%)</a:t>
            </a:r>
            <a:endParaRPr 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charset="0"/>
            </a:pPr>
            <a:endParaRPr lang="ru-RU" altLang="ru-RU" sz="2000" u="sng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80720" y="16833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¹⁷⁷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</a:t>
            </a: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799580" y="16833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¹⁶¹</a:t>
            </a:r>
            <a:r>
              <a:rPr lang="en-US" altLang="ru-RU" sz="28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Tb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28929"/>
            <a:ext cx="9173513" cy="583565"/>
          </a:xfrm>
        </p:spPr>
        <p:txBody>
          <a:bodyPr/>
          <a:lstStyle/>
          <a:p>
            <a:pPr algn="ctr"/>
            <a:r>
              <a:rPr lang="ru-RU" altLang="en-US" sz="3200" dirty="0">
                <a:latin typeface="Times New Roman" panose="02020603050405020304" charset="0"/>
                <a:cs typeface="Times New Roman" panose="02020603050405020304" charset="0"/>
              </a:rPr>
              <a:t>Реакторный метод получения радиоизотопов 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59435" y="1541145"/>
            <a:ext cx="10767060" cy="1109980"/>
          </a:xfrm>
        </p:spPr>
        <p:txBody>
          <a:bodyPr wrap="square">
            <a:noAutofit/>
          </a:bodyPr>
          <a:lstStyle/>
          <a:p>
            <a:pPr algn="ctr"/>
            <a:r>
              <a:rPr lang="en-US" sz="2000" dirty="0">
                <a:solidFill>
                  <a:srgbClr val="0284C7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Принцип метода и ключевые реакции</a:t>
            </a:r>
            <a:r>
              <a:rPr lang="ru-RU" altLang="en-US" sz="2000" dirty="0">
                <a:solidFill>
                  <a:srgbClr val="0284C7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  <a:sym typeface="+mn-ea"/>
              </a:rPr>
              <a:t>.</a:t>
            </a:r>
          </a:p>
          <a:p>
            <a:pPr algn="just"/>
            <a:r>
              <a:rPr 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Облучение мишеней тепловыми нейтронами в активной зоне  реактора с последующей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радиохимической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обработкой</a:t>
            </a:r>
            <a:r>
              <a:rPr 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облученных мишеней</a:t>
            </a:r>
            <a:r>
              <a:rPr lang="ru-RU" altLang="en-US" sz="2000" b="0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.</a:t>
            </a:r>
            <a:endParaRPr lang="en-US" sz="2000" b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ru-RU" sz="2000" b="0" dirty="0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559434" y="2839085"/>
            <a:ext cx="8045195" cy="590550"/>
          </a:xfrm>
        </p:spPr>
        <p:txBody>
          <a:bodyPr>
            <a:noAutofit/>
          </a:bodyPr>
          <a:lstStyle/>
          <a:p>
            <a:pPr>
              <a:buFont typeface="Wingdings" panose="05000000000000000000" charset="0"/>
            </a:pPr>
            <a:r>
              <a:rPr lang="en-US" sz="2800" b="1" dirty="0" err="1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Основн</a:t>
            </a:r>
            <a:r>
              <a:rPr lang="ru-RU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ая</a:t>
            </a:r>
            <a:r>
              <a:rPr lang="en-US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 dirty="0" err="1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реакци</a:t>
            </a:r>
            <a:r>
              <a:rPr lang="ru-RU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я с нейтронами</a:t>
            </a:r>
            <a:r>
              <a:rPr lang="en-US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,</a:t>
            </a:r>
            <a:r>
              <a:rPr lang="ru-RU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 используемая в реакторе</a:t>
            </a:r>
            <a:r>
              <a:rPr lang="en-US" sz="2800" b="1" dirty="0">
                <a:solidFill>
                  <a:srgbClr val="0284C7"/>
                </a:solidFill>
                <a:latin typeface="Times New Roman" panose="02020603050405020304" charset="0"/>
                <a:ea typeface="Arial" panose="020B0604020202020204" pitchFamily="34" charset="-122"/>
                <a:cs typeface="Times New Roman" panose="02020603050405020304" charset="0"/>
                <a:sym typeface="+mn-ea"/>
              </a:rPr>
              <a:t>:</a:t>
            </a:r>
            <a:endParaRPr lang="en-US" sz="2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Wingdings" panose="05000000000000000000" charset="0"/>
            </a:pPr>
            <a:endParaRPr lang="en-US" altLang="en-US" sz="2800" dirty="0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1844040" y="4774665"/>
            <a:ext cx="8197850" cy="629285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Радиационный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захват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нейтрона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— (</a:t>
            </a:r>
            <a:r>
              <a:rPr lang="en-US" altLang="ru-RU" sz="200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n,γ</a:t>
            </a:r>
            <a:r>
              <a:rPr lang="en-US" altLang="ru-RU" sz="200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861762"/>
            <a:ext cx="4614138" cy="455093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F9201-1DB1-CAD9-E8E6-1816BBF11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43658"/>
            <a:ext cx="9173513" cy="954107"/>
          </a:xfrm>
        </p:spPr>
        <p:txBody>
          <a:bodyPr/>
          <a:lstStyle/>
          <a:p>
            <a:pPr algn="ctr"/>
            <a:r>
              <a:rPr lang="ru-RU" dirty="0"/>
              <a:t>Активная зона реактора ИРТ-МИФИ,</a:t>
            </a:r>
            <a:br>
              <a:rPr lang="en-US" dirty="0"/>
            </a:br>
            <a:r>
              <a:rPr lang="ru-RU" dirty="0"/>
              <a:t>погруженная в защитный бак с водой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450E60-1EFF-3948-852B-A42763F7C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7708" y="151170"/>
            <a:ext cx="4920944" cy="7365274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DD5D976A-DE17-2E27-7C48-0DDCE97FCA12}"/>
              </a:ext>
            </a:extLst>
          </p:cNvPr>
          <p:cNvSpPr/>
          <p:nvPr/>
        </p:nvSpPr>
        <p:spPr>
          <a:xfrm>
            <a:off x="7335542" y="3559626"/>
            <a:ext cx="870628" cy="648053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730BAF-C024-F900-4C87-E3A624B2EF01}"/>
              </a:ext>
            </a:extLst>
          </p:cNvPr>
          <p:cNvSpPr txBox="1"/>
          <p:nvPr/>
        </p:nvSpPr>
        <p:spPr>
          <a:xfrm>
            <a:off x="6553404" y="3622042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Montserrat" panose="00000500000000000000" pitchFamily="2" charset="-52"/>
              </a:rPr>
              <a:t>АЗ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A2CC8B3-C25F-6D54-39D4-383DB840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871" y="1373335"/>
            <a:ext cx="3182388" cy="5145470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ECDC4736-661E-F7EF-E67A-8DDE5C1D7BD0}"/>
              </a:ext>
            </a:extLst>
          </p:cNvPr>
          <p:cNvSpPr/>
          <p:nvPr/>
        </p:nvSpPr>
        <p:spPr>
          <a:xfrm>
            <a:off x="1123950" y="5486400"/>
            <a:ext cx="7239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49B361A-42E1-1FD3-19FD-0BAD80E3B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584" y="5393003"/>
            <a:ext cx="73350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1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101"/>
            <a:ext cx="9173513" cy="523220"/>
          </a:xfrm>
        </p:spPr>
        <p:txBody>
          <a:bodyPr/>
          <a:lstStyle/>
          <a:p>
            <a:r>
              <a:rPr lang="en-US" altLang="ru-RU" dirty="0"/>
              <a:t> </a:t>
            </a:r>
            <a:r>
              <a:rPr lang="en-US" altLang="en-US" dirty="0" err="1"/>
              <a:t>Реакторные</a:t>
            </a:r>
            <a:r>
              <a:rPr lang="en-US" altLang="ru-RU" dirty="0"/>
              <a:t> </a:t>
            </a:r>
            <a:r>
              <a:rPr lang="en-US" altLang="en-US" dirty="0" err="1"/>
              <a:t>способы</a:t>
            </a:r>
            <a:r>
              <a:rPr lang="ru-RU" altLang="en-US" dirty="0"/>
              <a:t> производства</a:t>
            </a:r>
            <a:r>
              <a:rPr lang="en-US" altLang="ru-RU" dirty="0"/>
              <a:t> </a:t>
            </a:r>
            <a:r>
              <a:rPr lang="en-US" altLang="ru-RU" baseline="30000" dirty="0"/>
              <a:t>177</a:t>
            </a:r>
            <a:r>
              <a:rPr lang="en-US" altLang="ru-RU" dirty="0"/>
              <a:t>Lu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sz="quarter" idx="10"/>
          </p:nvPr>
        </p:nvSpPr>
        <p:spPr>
          <a:xfrm>
            <a:off x="559435" y="5709285"/>
            <a:ext cx="4891405" cy="1308100"/>
          </a:xfrm>
        </p:spPr>
        <p:txBody>
          <a:bodyPr>
            <a:no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Способы получения </a:t>
            </a:r>
            <a:r>
              <a:rPr lang="en-US" altLang="ru-RU" baseline="30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ru-RU" altLang="ru-RU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в реакторах</a:t>
            </a:r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sz="quarter" idx="11"/>
          </p:nvPr>
        </p:nvSpPr>
        <p:spPr>
          <a:xfrm>
            <a:off x="6429676" y="1209479"/>
            <a:ext cx="5630779" cy="4941802"/>
          </a:xfrm>
        </p:spPr>
        <p:txBody>
          <a:bodyPr>
            <a:noAutofit/>
          </a:bodyPr>
          <a:lstStyle/>
          <a:p>
            <a:pPr algn="just"/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Для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получения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препарата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177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высокой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удельной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активности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применяются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реакторные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прямой и непрямой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способы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 </a:t>
            </a:r>
          </a:p>
          <a:p>
            <a:pPr algn="just"/>
            <a:endParaRPr lang="ru-RU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1) Прямой способ -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облучение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стартового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содержащего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лютеций, обогащенный по изотопу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Lu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≥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82%</a:t>
            </a:r>
            <a:r>
              <a:rPr lang="ru-RU" altLang="ru-RU" sz="1800" dirty="0">
                <a:latin typeface="Times New Roman" panose="02020603050405020304" charset="0"/>
                <a:cs typeface="Times New Roman" panose="02020603050405020304" charset="0"/>
              </a:rPr>
              <a:t>)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ru-RU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en-US" sz="1800" dirty="0">
                <a:latin typeface="Times New Roman" panose="02020603050405020304" charset="0"/>
                <a:cs typeface="Times New Roman" panose="02020603050405020304" charset="0"/>
              </a:rPr>
              <a:t>            </a:t>
            </a:r>
            <a:endParaRPr lang="ru-RU" altLang="en-US" sz="18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2) Непрямой способ -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облучение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нейтронами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стартового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материала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altLang="en-US" sz="1800" dirty="0" err="1">
                <a:latin typeface="Times New Roman" panose="02020603050405020304" charset="0"/>
                <a:cs typeface="Times New Roman" panose="02020603050405020304" charset="0"/>
              </a:rPr>
              <a:t>содержащего</a:t>
            </a:r>
            <a:r>
              <a:rPr lang="ru-RU" altLang="en-US" sz="1800" dirty="0">
                <a:latin typeface="Times New Roman" panose="02020603050405020304" charset="0"/>
                <a:cs typeface="Times New Roman" panose="02020603050405020304" charset="0"/>
              </a:rPr>
              <a:t> иттербий, обогащенный по изотопу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sz="1800" baseline="30000" dirty="0">
                <a:latin typeface="Times New Roman" panose="02020603050405020304" charset="0"/>
                <a:cs typeface="Times New Roman" panose="02020603050405020304" charset="0"/>
              </a:rPr>
              <a:t>176</a:t>
            </a:r>
            <a:r>
              <a:rPr lang="en-US" altLang="ru-RU" sz="1800" dirty="0">
                <a:latin typeface="Times New Roman" panose="02020603050405020304" charset="0"/>
                <a:cs typeface="Times New Roman" panose="02020603050405020304" charset="0"/>
              </a:rPr>
              <a:t>Yb.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 l="5560" t="4738" r="564" b="13764"/>
          <a:stretch>
            <a:fillRect/>
          </a:stretch>
        </p:blipFill>
        <p:spPr>
          <a:xfrm>
            <a:off x="327025" y="1497330"/>
            <a:ext cx="5837555" cy="3863975"/>
          </a:xfrm>
          <a:prstGeom prst="rect">
            <a:avLst/>
          </a:prstGeom>
        </p:spPr>
      </p:pic>
      <p:graphicFrame>
        <p:nvGraphicFramePr>
          <p:cNvPr id="5" name="Объект -21474826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14185"/>
              </p:ext>
            </p:extLst>
          </p:nvPr>
        </p:nvGraphicFramePr>
        <p:xfrm>
          <a:off x="7847429" y="5304088"/>
          <a:ext cx="2612390" cy="39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676400" imgH="254000" progId="Equation.KSEE3">
                  <p:embed/>
                </p:oleObj>
              </mc:Choice>
              <mc:Fallback>
                <p:oleObj r:id="rId4" imgW="1676400" imgH="254000" progId="Equation.KSEE3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47429" y="5304088"/>
                        <a:ext cx="2612390" cy="3956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85405"/>
              </p:ext>
            </p:extLst>
          </p:nvPr>
        </p:nvGraphicFramePr>
        <p:xfrm>
          <a:off x="8531007" y="3492103"/>
          <a:ext cx="1610995" cy="376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977900" imgH="228600" progId="Equation.KSEE3">
                  <p:embed/>
                </p:oleObj>
              </mc:Choice>
              <mc:Fallback>
                <p:oleObj r:id="rId6" imgW="977900" imgH="228600" progId="Equation.KSEE3">
                  <p:embed/>
                  <p:pic>
                    <p:nvPicPr>
                      <p:cNvPr id="0" name="Изображение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31007" y="3492103"/>
                        <a:ext cx="1610995" cy="3765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572" y="359726"/>
            <a:ext cx="9173513" cy="521970"/>
          </a:xfrm>
        </p:spPr>
        <p:txBody>
          <a:bodyPr/>
          <a:lstStyle/>
          <a:p>
            <a:pPr algn="ctr"/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Реакторное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US">
                <a:latin typeface="Times New Roman" panose="02020603050405020304" charset="0"/>
                <a:cs typeface="Times New Roman" panose="02020603050405020304" charset="0"/>
              </a:rPr>
              <a:t>производство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ru-RU" baseline="30000">
                <a:latin typeface="Times New Roman" panose="02020603050405020304" charset="0"/>
                <a:cs typeface="Times New Roman" panose="02020603050405020304" charset="0"/>
              </a:rPr>
              <a:t>161</a:t>
            </a:r>
            <a:r>
              <a:rPr lang="en-US" altLang="ru-RU">
                <a:latin typeface="Times New Roman" panose="02020603050405020304" charset="0"/>
                <a:cs typeface="Times New Roman" panose="02020603050405020304" charset="0"/>
              </a:rPr>
              <a:t>Tb </a:t>
            </a:r>
          </a:p>
        </p:txBody>
      </p:sp>
      <p:pic>
        <p:nvPicPr>
          <p:cNvPr id="6" name="Изображение 5"/>
          <p:cNvPicPr/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85548" y="1589916"/>
            <a:ext cx="8340725" cy="38385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1500320" y="5532089"/>
            <a:ext cx="8094345" cy="6972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хеме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процесс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образования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и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распада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радионуклида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тербия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-161 (</a:t>
            </a:r>
            <a:r>
              <a:rPr lang="en-US" altLang="en-US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¹⁶¹</a:t>
            </a:r>
            <a:r>
              <a:rPr lang="en-US" alt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Tb)</a:t>
            </a:r>
            <a:endParaRPr lang="ru-RU" altLang="en-US" sz="2400" b="1" dirty="0">
              <a:solidFill>
                <a:schemeClr val="tx1"/>
              </a:solidFill>
              <a:latin typeface="Montserrat" panose="00000500000000000000" pitchFamily="2" charset="-5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CACB3-4453-88AD-4178-210093E4475D}"/>
              </a:ext>
            </a:extLst>
          </p:cNvPr>
          <p:cNvSpPr txBox="1"/>
          <p:nvPr/>
        </p:nvSpPr>
        <p:spPr>
          <a:xfrm>
            <a:off x="1016731" y="3287935"/>
            <a:ext cx="3068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Оксид гадолиний, обогащенный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изотопу </a:t>
            </a:r>
            <a:r>
              <a:rPr lang="en-US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 98%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972</Words>
  <Application>Microsoft Office PowerPoint</Application>
  <PresentationFormat>Широкоэкранный</PresentationFormat>
  <Paragraphs>94</Paragraphs>
  <Slides>16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Calibri</vt:lpstr>
      <vt:lpstr>Times New Roman</vt:lpstr>
      <vt:lpstr>Montserrat</vt:lpstr>
      <vt:lpstr>Wingdings</vt:lpstr>
      <vt:lpstr>Arial</vt:lpstr>
      <vt:lpstr>Шаблон МИФИ</vt:lpstr>
      <vt:lpstr>Paintbrush Picture</vt:lpstr>
      <vt:lpstr>Equation.KSEE3</vt:lpstr>
      <vt:lpstr>Презентация PowerPoint</vt:lpstr>
      <vt:lpstr>Актуальность</vt:lpstr>
      <vt:lpstr> Цель и задачи</vt:lpstr>
      <vt:lpstr>Принципы тераностики</vt:lpstr>
      <vt:lpstr>Почему ¹⁷⁷Lu и ¹⁶¹Tb ?</vt:lpstr>
      <vt:lpstr>Реакторный метод получения радиоизотопов </vt:lpstr>
      <vt:lpstr>Активная зона реактора ИРТ-МИФИ, погруженная в защитный бак с водой</vt:lpstr>
      <vt:lpstr> Реакторные способы производства 177Lu</vt:lpstr>
      <vt:lpstr>Реакторное производство 161Tb </vt:lpstr>
      <vt:lpstr>Примери расчётов выхода радионуклидов 161Tb и 177Lu </vt:lpstr>
      <vt:lpstr>Реакторное производство  177Lu (прямой метод)</vt:lpstr>
      <vt:lpstr>Реакторное производство 177Lu (непрямой метод) </vt:lpstr>
      <vt:lpstr>Реакторное производство 161Tb (ИРТ МИФИ) 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Alexander Kumpan</cp:lastModifiedBy>
  <cp:revision>113</cp:revision>
  <dcterms:created xsi:type="dcterms:W3CDTF">2020-05-28T16:18:00Z</dcterms:created>
  <dcterms:modified xsi:type="dcterms:W3CDTF">2026-06-04T10:59:24Z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ICV">
    <vt:lpwstr>39BD460621AE43A9A19B6D00B724E07E_13</vt:lpwstr>
  </property>
  <property fmtid="{D5CDD505-2E9C-101B-9397-08002B2CF9AE}" pid="4" name="KSOProductBuildVer">
    <vt:lpwstr>1049-12.2.0.23196</vt:lpwstr>
  </property>
</Properties>
</file>