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68" r:id="rId4"/>
    <p:sldId id="269" r:id="rId5"/>
    <p:sldId id="278" r:id="rId6"/>
    <p:sldId id="279" r:id="rId7"/>
    <p:sldId id="260" r:id="rId8"/>
    <p:sldId id="280" r:id="rId9"/>
    <p:sldId id="267" r:id="rId10"/>
    <p:sldId id="264" r:id="rId11"/>
    <p:sldId id="270" r:id="rId12"/>
    <p:sldId id="285" r:id="rId13"/>
    <p:sldId id="286" r:id="rId14"/>
    <p:sldId id="291" r:id="rId15"/>
    <p:sldId id="293" r:id="rId16"/>
    <p:sldId id="294" r:id="rId17"/>
    <p:sldId id="297" r:id="rId18"/>
    <p:sldId id="295" r:id="rId19"/>
    <p:sldId id="298" r:id="rId20"/>
    <p:sldId id="296" r:id="rId21"/>
    <p:sldId id="299" r:id="rId22"/>
    <p:sldId id="300" r:id="rId23"/>
    <p:sldId id="289" r:id="rId24"/>
    <p:sldId id="292" r:id="rId25"/>
    <p:sldId id="290" r:id="rId26"/>
    <p:sldId id="283" r:id="rId27"/>
    <p:sldId id="284" r:id="rId28"/>
  </p:sldIdLst>
  <p:sldSz cx="12192000" cy="6858000"/>
  <p:notesSz cx="6858000" cy="9144000"/>
  <p:embeddedFontLst>
    <p:embeddedFont>
      <p:font typeface="SimSun" panose="02010600030101010101" pitchFamily="2" charset="-122"/>
      <p:regular r:id="rId32"/>
    </p:embeddedFont>
    <p:embeddedFont>
      <p:font typeface="Calibri" panose="020F0502020204030204"/>
      <p:regular r:id="rId33"/>
      <p:bold r:id="rId34"/>
      <p:italic r:id="rId35"/>
      <p:boldItalic r:id="rId36"/>
    </p:embeddedFont>
    <p:embeddedFont>
      <p:font typeface="OPPOSans R" panose="00020600040101010101" charset="-122"/>
      <p:regular r:id="rId37"/>
    </p:embeddedFont>
    <p:embeddedFont>
      <p:font typeface="OPPOSans B" panose="00020600040101010101" charset="-12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charset="0"/>
      <p:regular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9" userDrawn="1">
          <p15:clr>
            <a:srgbClr val="A4A3A4"/>
          </p15:clr>
        </p15:guide>
        <p15:guide id="2" pos="3814" userDrawn="1">
          <p15:clr>
            <a:srgbClr val="A4A3A4"/>
          </p15:clr>
        </p15:guide>
        <p15:guide id="3" pos="395" userDrawn="1">
          <p15:clr>
            <a:srgbClr val="A4A3A4"/>
          </p15:clr>
        </p15:guide>
        <p15:guide id="4" pos="7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" y="252"/>
      </p:cViewPr>
      <p:guideLst>
        <p:guide orient="horz" pos="519"/>
        <p:guide pos="3814"/>
        <p:guide pos="395"/>
        <p:guide pos="7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32.xml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slide" Target="slides/slide2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房子前有草地和建筑&#10;&#10;描述已自动生成"/>
          <p:cNvPicPr>
            <a:picLocks noChangeAspect="1"/>
          </p:cNvPicPr>
          <p:nvPr/>
        </p:nvPicPr>
        <p:blipFill rotWithShape="1"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 b="8568"/>
          <a:stretch>
            <a:fillRect/>
          </a:stretch>
        </p:blipFill>
        <p:spPr>
          <a:xfrm>
            <a:off x="20" y="0"/>
            <a:ext cx="12191980" cy="5838500"/>
          </a:xfrm>
          <a:custGeom>
            <a:avLst/>
            <a:gdLst>
              <a:gd name="connsiteX0" fmla="*/ 0 w 12191980"/>
              <a:gd name="connsiteY0" fmla="*/ 0 h 5838500"/>
              <a:gd name="connsiteX1" fmla="*/ 12191980 w 12191980"/>
              <a:gd name="connsiteY1" fmla="*/ 0 h 5838500"/>
              <a:gd name="connsiteX2" fmla="*/ 12191980 w 12191980"/>
              <a:gd name="connsiteY2" fmla="*/ 5838500 h 5838500"/>
              <a:gd name="connsiteX3" fmla="*/ 0 w 12191980"/>
              <a:gd name="connsiteY3" fmla="*/ 5838500 h 58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80" h="5838500">
                <a:moveTo>
                  <a:pt x="0" y="0"/>
                </a:moveTo>
                <a:lnTo>
                  <a:pt x="12191980" y="0"/>
                </a:lnTo>
                <a:lnTo>
                  <a:pt x="12191980" y="5838500"/>
                </a:lnTo>
                <a:lnTo>
                  <a:pt x="0" y="58385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442393"/>
            <a:ext cx="12192000" cy="2415607"/>
          </a:xfrm>
          <a:custGeom>
            <a:avLst/>
            <a:gdLst>
              <a:gd name="connsiteX0" fmla="*/ 0 w 12192000"/>
              <a:gd name="connsiteY0" fmla="*/ 0 h 2415607"/>
              <a:gd name="connsiteX1" fmla="*/ 1870334 w 12192000"/>
              <a:gd name="connsiteY1" fmla="*/ 0 h 2415607"/>
              <a:gd name="connsiteX2" fmla="*/ 3016685 w 12192000"/>
              <a:gd name="connsiteY2" fmla="*/ 609510 h 2415607"/>
              <a:gd name="connsiteX3" fmla="*/ 3049416 w 12192000"/>
              <a:gd name="connsiteY3" fmla="*/ 663386 h 2415607"/>
              <a:gd name="connsiteX4" fmla="*/ 3083324 w 12192000"/>
              <a:gd name="connsiteY4" fmla="*/ 607572 h 2415607"/>
              <a:gd name="connsiteX5" fmla="*/ 4226029 w 12192000"/>
              <a:gd name="connsiteY5" fmla="*/ 1 h 2415607"/>
              <a:gd name="connsiteX6" fmla="*/ 12192000 w 12192000"/>
              <a:gd name="connsiteY6" fmla="*/ 1 h 2415607"/>
              <a:gd name="connsiteX7" fmla="*/ 12192000 w 12192000"/>
              <a:gd name="connsiteY7" fmla="*/ 2415607 h 2415607"/>
              <a:gd name="connsiteX8" fmla="*/ 0 w 12192000"/>
              <a:gd name="connsiteY8" fmla="*/ 2415607 h 241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415607">
                <a:moveTo>
                  <a:pt x="0" y="0"/>
                </a:moveTo>
                <a:lnTo>
                  <a:pt x="1870334" y="0"/>
                </a:lnTo>
                <a:cubicBezTo>
                  <a:pt x="2347526" y="0"/>
                  <a:pt x="2768249" y="241776"/>
                  <a:pt x="3016685" y="609510"/>
                </a:cubicBezTo>
                <a:lnTo>
                  <a:pt x="3049416" y="663386"/>
                </a:lnTo>
                <a:lnTo>
                  <a:pt x="3083324" y="607572"/>
                </a:lnTo>
                <a:cubicBezTo>
                  <a:pt x="3330970" y="241008"/>
                  <a:pt x="3750354" y="1"/>
                  <a:pt x="4226029" y="1"/>
                </a:cubicBezTo>
                <a:lnTo>
                  <a:pt x="12192000" y="1"/>
                </a:lnTo>
                <a:lnTo>
                  <a:pt x="12192000" y="2415607"/>
                </a:lnTo>
                <a:lnTo>
                  <a:pt x="0" y="241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2162132">
            <a:off x="6967117" y="892461"/>
            <a:ext cx="5364039" cy="2724737"/>
          </a:xfrm>
          <a:custGeom>
            <a:avLst/>
            <a:gdLst>
              <a:gd name="connsiteX0" fmla="*/ 0 w 5364039"/>
              <a:gd name="connsiteY0" fmla="*/ 525134 h 2724737"/>
              <a:gd name="connsiteX1" fmla="*/ 585362 w 5364039"/>
              <a:gd name="connsiteY1" fmla="*/ 99288 h 2724737"/>
              <a:gd name="connsiteX2" fmla="*/ 589233 w 5364039"/>
              <a:gd name="connsiteY2" fmla="*/ 175953 h 2724737"/>
              <a:gd name="connsiteX3" fmla="*/ 2707914 w 5364039"/>
              <a:gd name="connsiteY3" fmla="*/ 2087882 h 2724737"/>
              <a:gd name="connsiteX4" fmla="*/ 4826594 w 5364039"/>
              <a:gd name="connsiteY4" fmla="*/ 175953 h 2724737"/>
              <a:gd name="connsiteX5" fmla="*/ 4835479 w 5364039"/>
              <a:gd name="connsiteY5" fmla="*/ 0 h 2724737"/>
              <a:gd name="connsiteX6" fmla="*/ 5364039 w 5364039"/>
              <a:gd name="connsiteY6" fmla="*/ 726551 h 2724737"/>
              <a:gd name="connsiteX7" fmla="*/ 5350068 w 5364039"/>
              <a:gd name="connsiteY7" fmla="*/ 780887 h 2724737"/>
              <a:gd name="connsiteX8" fmla="*/ 2707914 w 5364039"/>
              <a:gd name="connsiteY8" fmla="*/ 2724737 h 2724737"/>
              <a:gd name="connsiteX9" fmla="*/ 65761 w 5364039"/>
              <a:gd name="connsiteY9" fmla="*/ 780888 h 272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4039" h="2724737">
                <a:moveTo>
                  <a:pt x="0" y="525134"/>
                </a:moveTo>
                <a:lnTo>
                  <a:pt x="585362" y="99288"/>
                </a:lnTo>
                <a:lnTo>
                  <a:pt x="589233" y="175953"/>
                </a:lnTo>
                <a:cubicBezTo>
                  <a:pt x="698294" y="1249856"/>
                  <a:pt x="1605238" y="2087882"/>
                  <a:pt x="2707914" y="2087882"/>
                </a:cubicBezTo>
                <a:cubicBezTo>
                  <a:pt x="3810591" y="2087881"/>
                  <a:pt x="4717534" y="1249856"/>
                  <a:pt x="4826594" y="175953"/>
                </a:cubicBezTo>
                <a:lnTo>
                  <a:pt x="4835479" y="0"/>
                </a:lnTo>
                <a:lnTo>
                  <a:pt x="5364039" y="726551"/>
                </a:lnTo>
                <a:lnTo>
                  <a:pt x="5350068" y="780887"/>
                </a:lnTo>
                <a:cubicBezTo>
                  <a:pt x="4999793" y="1907055"/>
                  <a:pt x="3949343" y="2724737"/>
                  <a:pt x="2707914" y="2724737"/>
                </a:cubicBezTo>
                <a:cubicBezTo>
                  <a:pt x="1466485" y="2724737"/>
                  <a:pt x="416035" y="1907056"/>
                  <a:pt x="65761" y="780888"/>
                </a:cubicBezTo>
                <a:close/>
              </a:path>
            </a:pathLst>
          </a:custGeom>
          <a:gradFill>
            <a:gsLst>
              <a:gs pos="42000">
                <a:schemeClr val="bg1">
                  <a:alpha val="20000"/>
                </a:schemeClr>
              </a:gs>
              <a:gs pos="100000">
                <a:schemeClr val="bg1"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290" y="0"/>
            <a:ext cx="3013710" cy="169545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0" y="1243965"/>
            <a:ext cx="559308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800" dirty="0">
                <a:solidFill>
                  <a:schemeClr val="bg1"/>
                </a:solidFill>
              </a:rPr>
              <a:t> Тема</a:t>
            </a:r>
            <a:r>
              <a:rPr lang="en-US" altLang="en-US" sz="2800" dirty="0">
                <a:solidFill>
                  <a:schemeClr val="bg1"/>
                </a:solidFill>
              </a:rPr>
              <a:t>: </a:t>
            </a:r>
            <a:r>
              <a:rPr lang="ru-RU" altLang="en-US" sz="2800" dirty="0">
                <a:solidFill>
                  <a:schemeClr val="bg1"/>
                </a:solidFill>
              </a:rPr>
              <a:t>Кристаллическая и магнитная структура </a:t>
            </a:r>
            <a:r>
              <a:rPr lang="ru-RU" altLang="en-US" sz="2800" dirty="0" err="1">
                <a:solidFill>
                  <a:schemeClr val="bg1"/>
                </a:solidFill>
              </a:rPr>
              <a:t>наночастиц</a:t>
            </a:r>
            <a:r>
              <a:rPr lang="ru-RU" altLang="en-US" sz="2800" dirty="0">
                <a:solidFill>
                  <a:schemeClr val="bg1"/>
                </a:solidFill>
              </a:rPr>
              <a:t> магнетита</a:t>
            </a:r>
            <a:endParaRPr lang="ru-RU" altLang="en-US" sz="2800" dirty="0">
              <a:solidFill>
                <a:schemeClr val="bg1"/>
              </a:solidFill>
            </a:endParaRPr>
          </a:p>
          <a:p>
            <a:pPr algn="l"/>
            <a:r>
              <a:rPr lang="ru-RU" altLang="en-US" sz="2800" dirty="0" err="1">
                <a:solidFill>
                  <a:schemeClr val="bg1"/>
                </a:solidFill>
              </a:rPr>
              <a:t>допированных</a:t>
            </a:r>
            <a:r>
              <a:rPr lang="ru-RU" altLang="en-US" sz="2800" dirty="0">
                <a:solidFill>
                  <a:schemeClr val="bg1"/>
                </a:solidFill>
              </a:rPr>
              <a:t> ионами редкоземельных элементов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766945" y="5161915"/>
            <a:ext cx="711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Научный руководитель</a:t>
            </a:r>
            <a:r>
              <a:rPr lang="en-US" altLang="ru-RU" dirty="0">
                <a:solidFill>
                  <a:schemeClr val="tx1"/>
                </a:solidFill>
              </a:rPr>
              <a:t>: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кан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тех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наук</a:t>
            </a:r>
            <a:r>
              <a:rPr lang="en-US" altLang="ru-RU" dirty="0">
                <a:solidFill>
                  <a:schemeClr val="tx1"/>
                </a:solidFill>
              </a:rPr>
              <a:t>,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en-US" altLang="ru-RU" dirty="0" err="1">
                <a:solidFill>
                  <a:schemeClr val="tx1"/>
                </a:solidFill>
              </a:rPr>
              <a:t>Phd</a:t>
            </a:r>
            <a:r>
              <a:rPr lang="ru-RU" altLang="ru-RU" dirty="0">
                <a:solidFill>
                  <a:schemeClr val="tx1"/>
                </a:solidFill>
              </a:rPr>
              <a:t>      </a:t>
            </a:r>
            <a:r>
              <a:rPr lang="ru-RU" altLang="ru-RU" dirty="0" err="1">
                <a:solidFill>
                  <a:schemeClr val="tx1"/>
                </a:solidFill>
              </a:rPr>
              <a:t>Абдурахимов</a:t>
            </a:r>
            <a:r>
              <a:rPr lang="ru-RU" altLang="ru-RU" dirty="0">
                <a:solidFill>
                  <a:schemeClr val="tx1"/>
                </a:solidFill>
              </a:rPr>
              <a:t> Б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А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endParaRPr lang="en-US" altLang="ru-RU" dirty="0">
              <a:solidFill>
                <a:schemeClr val="tx1"/>
              </a:solidFill>
            </a:endParaRPr>
          </a:p>
          <a:p>
            <a:r>
              <a:rPr lang="ru-RU" altLang="ru-RU" dirty="0">
                <a:solidFill>
                  <a:schemeClr val="tx1"/>
                </a:solidFill>
              </a:rPr>
              <a:t>Выполнил студент группы Б22-104</a:t>
            </a:r>
            <a:r>
              <a:rPr lang="en-US" altLang="ru-RU" dirty="0">
                <a:solidFill>
                  <a:schemeClr val="tx1"/>
                </a:solidFill>
              </a:rPr>
              <a:t>:               </a:t>
            </a:r>
            <a:r>
              <a:rPr lang="ru-RU" altLang="ru-RU" dirty="0" err="1">
                <a:solidFill>
                  <a:schemeClr val="tx1"/>
                </a:solidFill>
              </a:rPr>
              <a:t>Шарипов</a:t>
            </a:r>
            <a:r>
              <a:rPr lang="ru-RU" altLang="ru-RU" dirty="0">
                <a:solidFill>
                  <a:schemeClr val="tx1"/>
                </a:solidFill>
              </a:rPr>
              <a:t> Ф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en-US" dirty="0">
                <a:solidFill>
                  <a:schemeClr val="tx1"/>
                </a:solidFill>
              </a:rPr>
              <a:t>З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               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5494655" y="3157220"/>
            <a:ext cx="6370955" cy="3392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Нейтронные дифракционные эксперименты были выполнены на импульсном реакторе ИБР</a:t>
            </a:r>
            <a:r>
              <a:rPr lang="ru-RU" altLang="en-US" sz="20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-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2 (Лаборатория нейтронной физики им. И.М. Франка, Объединённый институт ядерных исследований, г. Дубна, Россия). ИБР</a:t>
            </a:r>
            <a:r>
              <a:rPr lang="ru-RU" altLang="en-US" sz="20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-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2 является быстрым импульсным реактором с механической модуляцией реактивности и относится к классу высокопоточных источников нейтронов</a:t>
            </a:r>
            <a:r>
              <a:rPr lang="ru-RU" altLang="en-US" sz="20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.</a:t>
            </a:r>
            <a:r>
              <a:rPr sz="2000">
                <a:solidFill>
                  <a:schemeClr val="bg1"/>
                </a:solidFill>
                <a:latin typeface="Times New Roman" panose="02020603050405020304"/>
                <a:ea typeface="SimSun" panose="02010600030101010101" pitchFamily="2" charset="-122"/>
              </a:rPr>
              <a:t>йтронная дифракция (нейтронография) — дифракционный метод изучения атомной и/или магнитной структуры кристаллов, аморфных материалов и жидкостей с помощью рассеивания нейтронов.</a:t>
            </a:r>
            <a:endParaRPr sz="2000">
              <a:solidFill>
                <a:schemeClr val="bg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chemeClr val="bg1"/>
                </a:solidFill>
                <a:latin typeface="Times New Roman" panose="02020603050405020304"/>
                <a:ea typeface="SimSun" panose="02010600030101010101" pitchFamily="2" charset="-122"/>
              </a:rPr>
              <a:t>Исследуемый объект облучается пучком нейтронов, который рассеивается на атомах вещества. Для регистрации рассеяния используются нейтронные спектрометры. С их помощью измеряется интенсивность рассеивания нейтронов в зависимости от угла дифракции. По полученным дифракционным спектрам восстанавливается атомная структура исследуемого объекта. </a:t>
            </a:r>
            <a:endParaRPr sz="2000">
              <a:solidFill>
                <a:schemeClr val="bg1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798570" y="219075"/>
            <a:ext cx="4896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/>
              <a:t>Нейтронная дифракция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61315" y="883920"/>
            <a:ext cx="115042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en-US"/>
              <a:t>Нейтронная дифракция — это явление когерентного рассеяния нейтронов на периодических структурах вещества, при котором наблюдается интерференционная картина, аналогичная рентгеновской или электронной дифракции. Нейтроны обладают уникальными свойствами, такими как электрическая нейтральность и магнитный момент, что делает их ценным инструментом для исследования конденсированного состояния вещества.</a:t>
            </a:r>
            <a:endParaRPr lang="en-US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897505" y="2441575"/>
            <a:ext cx="732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Дифрактометр ДН-6 на реакторе ИБР-2</a:t>
            </a:r>
            <a:endParaRPr lang="ru-RU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15" y="3106420"/>
            <a:ext cx="4994910" cy="343408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1825625" y="4022090"/>
            <a:ext cx="488315" cy="39243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70" y="366395"/>
            <a:ext cx="5634990" cy="27012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" y="3221990"/>
            <a:ext cx="6008370" cy="325818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6420485" y="366395"/>
            <a:ext cx="54051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Для регистрации нейтронных дифракционных спектров использовался времяпролётный дифрактометр ДН</a:t>
            </a:r>
            <a:r>
              <a:rPr lang="ru-RU" altLang="en-US"/>
              <a:t>-</a:t>
            </a:r>
            <a:r>
              <a:rPr lang="en-US" altLang="en-US"/>
              <a:t>6, установленный на одном из горизонтальных каналов реактора ИБР</a:t>
            </a:r>
            <a:r>
              <a:rPr lang="ru-RU" altLang="en-US"/>
              <a:t>-</a:t>
            </a:r>
            <a:r>
              <a:rPr lang="en-US" altLang="en-US"/>
              <a:t>2</a:t>
            </a:r>
            <a:endParaRPr lang="en-US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70" y="1852295"/>
            <a:ext cx="5126990" cy="46901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任意多边形: 形状 39"/>
          <p:cNvSpPr/>
          <p:nvPr/>
        </p:nvSpPr>
        <p:spPr>
          <a:xfrm>
            <a:off x="0" y="2538796"/>
            <a:ext cx="12192000" cy="4319204"/>
          </a:xfrm>
          <a:custGeom>
            <a:avLst/>
            <a:gdLst>
              <a:gd name="connsiteX0" fmla="*/ 211617 w 12192000"/>
              <a:gd name="connsiteY0" fmla="*/ 0 h 4319204"/>
              <a:gd name="connsiteX1" fmla="*/ 11980383 w 12192000"/>
              <a:gd name="connsiteY1" fmla="*/ 0 h 4319204"/>
              <a:gd name="connsiteX2" fmla="*/ 12192000 w 12192000"/>
              <a:gd name="connsiteY2" fmla="*/ 211617 h 4319204"/>
              <a:gd name="connsiteX3" fmla="*/ 12192000 w 12192000"/>
              <a:gd name="connsiteY3" fmla="*/ 4319204 h 4319204"/>
              <a:gd name="connsiteX4" fmla="*/ 0 w 12192000"/>
              <a:gd name="connsiteY4" fmla="*/ 4319204 h 4319204"/>
              <a:gd name="connsiteX5" fmla="*/ 0 w 12192000"/>
              <a:gd name="connsiteY5" fmla="*/ 211617 h 4319204"/>
              <a:gd name="connsiteX6" fmla="*/ 211617 w 12192000"/>
              <a:gd name="connsiteY6" fmla="*/ 0 h 43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19204">
                <a:moveTo>
                  <a:pt x="211617" y="0"/>
                </a:moveTo>
                <a:lnTo>
                  <a:pt x="11980383" y="0"/>
                </a:lnTo>
                <a:cubicBezTo>
                  <a:pt x="12097256" y="0"/>
                  <a:pt x="12192000" y="94744"/>
                  <a:pt x="12192000" y="211617"/>
                </a:cubicBezTo>
                <a:lnTo>
                  <a:pt x="12192000" y="4319204"/>
                </a:lnTo>
                <a:lnTo>
                  <a:pt x="0" y="4319204"/>
                </a:lnTo>
                <a:lnTo>
                  <a:pt x="0" y="211617"/>
                </a:lnTo>
                <a:cubicBezTo>
                  <a:pt x="0" y="94744"/>
                  <a:pt x="94744" y="0"/>
                  <a:pt x="211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ru-RU" altLang="en-US" sz="2800">
                <a:solidFill>
                  <a:schemeClr val="accent1"/>
                </a:solidFill>
                <a:sym typeface="+mn-ea"/>
              </a:rPr>
              <a:t>     Обработка результатов</a:t>
            </a:r>
            <a:endParaRPr lang="en-US" altLang="en-US" sz="2800">
              <a:solidFill>
                <a:schemeClr val="accent1"/>
              </a:solidFill>
            </a:endParaRPr>
          </a:p>
          <a:p>
            <a:pPr algn="ctr"/>
            <a:endParaRPr lang="ru-RU" altLang="zh-CN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" y="1181100"/>
            <a:ext cx="3695700" cy="22479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754505" y="1889760"/>
            <a:ext cx="11156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4800" b="1">
                <a:solidFill>
                  <a:schemeClr val="bg1"/>
                </a:solidFill>
                <a:sym typeface="+mn-ea"/>
              </a:rPr>
              <a:t>04</a:t>
            </a:r>
            <a:endParaRPr lang="ru-RU" altLang="en-US" sz="48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Обработка результатов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 Кристаллическая структура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магнетита </a:t>
            </a:r>
            <a:r>
              <a:rPr lang="ru-RU" sz="2800" dirty="0" err="1" smtClean="0">
                <a:latin typeface="Times New Roman" panose="02020603050405020304" charset="0"/>
                <a:cs typeface="Times New Roman" panose="02020603050405020304" charset="0"/>
              </a:rPr>
              <a:t>допированных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ионами 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редкоземельных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элементов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350" y="953135"/>
            <a:ext cx="116713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0" y="1098550"/>
            <a:ext cx="11670665" cy="575945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80" y="2441575"/>
            <a:ext cx="7843520" cy="4043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125920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205"/>
            <a:ext cx="5521325" cy="559816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68910" y="2278380"/>
            <a:ext cx="325755" cy="65151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321945" y="1915160"/>
            <a:ext cx="440055" cy="363220"/>
          </a:xfrm>
          <a:prstGeom prst="flowChartConnector">
            <a:avLst/>
          </a:prstGeom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357880" y="2882265"/>
            <a:ext cx="1197610" cy="952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Блок-схема: завершение 8"/>
          <p:cNvSpPr/>
          <p:nvPr/>
        </p:nvSpPr>
        <p:spPr>
          <a:xfrm>
            <a:off x="4555490" y="2691765"/>
            <a:ext cx="899160" cy="438785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67610" y="913765"/>
            <a:ext cx="781050" cy="598805"/>
          </a:xfrm>
          <a:prstGeom prst="straightConnector1">
            <a:avLst/>
          </a:prstGeom>
          <a:ln w="31750">
            <a:solidFill>
              <a:srgbClr val="FF000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3159760" y="614680"/>
            <a:ext cx="440055" cy="363220"/>
          </a:xfrm>
          <a:prstGeom prst="flowChartConnector">
            <a:avLst/>
          </a:prstGeom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4" name="Блок-схема: узел 13"/>
          <p:cNvSpPr/>
          <p:nvPr/>
        </p:nvSpPr>
        <p:spPr>
          <a:xfrm>
            <a:off x="4874260" y="614680"/>
            <a:ext cx="440055" cy="363220"/>
          </a:xfrm>
          <a:prstGeom prst="flowChartConnector">
            <a:avLst/>
          </a:prstGeom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830" y="1259205"/>
            <a:ext cx="6713220" cy="559816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5244465" y="913765"/>
            <a:ext cx="720090" cy="579755"/>
          </a:xfrm>
          <a:prstGeom prst="straightConnector1">
            <a:avLst/>
          </a:prstGeom>
          <a:ln w="31750">
            <a:solidFill>
              <a:srgbClr val="FF000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338445" cy="4446905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403600" y="2096770"/>
            <a:ext cx="1072515" cy="952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403600" y="2453640"/>
            <a:ext cx="1072515" cy="952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403600" y="1677670"/>
            <a:ext cx="1072515" cy="952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75" y="0"/>
            <a:ext cx="3352800" cy="200215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705" y="557530"/>
            <a:ext cx="3298190" cy="210502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8664575" y="861060"/>
            <a:ext cx="410845" cy="15811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227955" y="1522095"/>
            <a:ext cx="552450" cy="15557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50" y="2096770"/>
            <a:ext cx="3339465" cy="335661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5" y="2869565"/>
            <a:ext cx="3369310" cy="3892550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5227955" y="2096770"/>
            <a:ext cx="432435" cy="15303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09915" y="3862070"/>
            <a:ext cx="659130" cy="635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30" y="3948430"/>
            <a:ext cx="5090160" cy="2813685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3390265" y="2642870"/>
            <a:ext cx="1130300" cy="142684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Блок-схема: завершение 17"/>
          <p:cNvSpPr/>
          <p:nvPr/>
        </p:nvSpPr>
        <p:spPr>
          <a:xfrm>
            <a:off x="4411980" y="1531620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9" name="Блок-схема: завершение 18"/>
          <p:cNvSpPr/>
          <p:nvPr/>
        </p:nvSpPr>
        <p:spPr>
          <a:xfrm>
            <a:off x="4411980" y="1948180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0" name="Блок-схема: завершение 19"/>
          <p:cNvSpPr/>
          <p:nvPr/>
        </p:nvSpPr>
        <p:spPr>
          <a:xfrm>
            <a:off x="4411980" y="2329180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1" name="Блок-схема: завершение 20"/>
          <p:cNvSpPr/>
          <p:nvPr/>
        </p:nvSpPr>
        <p:spPr>
          <a:xfrm>
            <a:off x="7393940" y="3714115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3" name="Блок-схема: завершение 22"/>
          <p:cNvSpPr/>
          <p:nvPr/>
        </p:nvSpPr>
        <p:spPr>
          <a:xfrm>
            <a:off x="7848600" y="928370"/>
            <a:ext cx="815975" cy="23495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257925" cy="326644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928495" y="2367280"/>
            <a:ext cx="95885" cy="110871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" y="3475990"/>
            <a:ext cx="4261485" cy="323342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20" y="59690"/>
            <a:ext cx="5416550" cy="246697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890" y="2879090"/>
            <a:ext cx="7027545" cy="383032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4495165" y="2831465"/>
            <a:ext cx="495300" cy="17970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236720" y="363220"/>
            <a:ext cx="2286635" cy="163576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Блок-схема: завершение 17"/>
          <p:cNvSpPr/>
          <p:nvPr/>
        </p:nvSpPr>
        <p:spPr>
          <a:xfrm>
            <a:off x="3568700" y="1941195"/>
            <a:ext cx="725170" cy="236855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Блок-схема: завершение 9"/>
          <p:cNvSpPr/>
          <p:nvPr/>
        </p:nvSpPr>
        <p:spPr>
          <a:xfrm>
            <a:off x="3679190" y="2586355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Блок-схема: завершение 10"/>
          <p:cNvSpPr/>
          <p:nvPr/>
        </p:nvSpPr>
        <p:spPr>
          <a:xfrm>
            <a:off x="1633855" y="2065020"/>
            <a:ext cx="815975" cy="302260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24525" cy="6858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0"/>
            <a:ext cx="6467475" cy="68580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510" y="869315"/>
            <a:ext cx="1914525" cy="981075"/>
          </a:xfrm>
          <a:prstGeom prst="rect">
            <a:avLst/>
          </a:prstGeom>
        </p:spPr>
      </p:pic>
      <p:sp>
        <p:nvSpPr>
          <p:cNvPr id="13" name="Блок-схема: узел 12"/>
          <p:cNvSpPr/>
          <p:nvPr/>
        </p:nvSpPr>
        <p:spPr>
          <a:xfrm>
            <a:off x="535305" y="869315"/>
            <a:ext cx="440055" cy="363220"/>
          </a:xfrm>
          <a:prstGeom prst="flowChartConnector">
            <a:avLst/>
          </a:prstGeom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9" name="Блок-схема: узел 8"/>
          <p:cNvSpPr/>
          <p:nvPr/>
        </p:nvSpPr>
        <p:spPr>
          <a:xfrm>
            <a:off x="1847850" y="869315"/>
            <a:ext cx="440055" cy="363220"/>
          </a:xfrm>
          <a:prstGeom prst="flowChartConnector">
            <a:avLst/>
          </a:prstGeom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10" name="Прямая со стрелкой 9"/>
          <p:cNvCxnSpPr>
            <a:endCxn id="9" idx="4"/>
          </p:cNvCxnSpPr>
          <p:nvPr/>
        </p:nvCxnSpPr>
        <p:spPr>
          <a:xfrm flipH="1" flipV="1">
            <a:off x="2068195" y="1232535"/>
            <a:ext cx="342265" cy="117094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74320" y="1232535"/>
            <a:ext cx="459740" cy="115125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56578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5596255"/>
            <a:ext cx="4368165" cy="127635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" y="1108075"/>
            <a:ext cx="3586480" cy="346329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43830"/>
            <a:ext cx="1600200" cy="162877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575" y="5399405"/>
            <a:ext cx="1514475" cy="134302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00805"/>
            <a:ext cx="1146175" cy="1006475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4940" y="565785"/>
            <a:ext cx="8227060" cy="50882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" y="1129665"/>
            <a:ext cx="5830570" cy="572833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6096000" y="1205865"/>
            <a:ext cx="5654040" cy="2296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ru-RU" sz="2000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Рентгеновские </a:t>
            </a:r>
            <a:r>
              <a:rPr lang="ru-RU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дифрактограммы</a:t>
            </a:r>
            <a:r>
              <a:rPr lang="en-US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допированного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РЗЭ:Fe₃O</a:t>
            </a:r>
            <a:r>
              <a:rPr lang="ru-RU" sz="2000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₄ (РЗЭ = </a:t>
            </a:r>
            <a:r>
              <a:rPr lang="en-US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Tm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Er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Gd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Nd</a:t>
            </a:r>
            <a:r>
              <a:rPr lang="en-US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ru-RU" sz="2000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наноструктурированных</a:t>
            </a:r>
            <a:r>
              <a:rPr lang="ru-RU" sz="2000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магнетитов. Показаны экспериментальные данные и рассчитанные профили по методу </a:t>
            </a:r>
            <a:r>
              <a:rPr lang="ru-RU" sz="2000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Ритвельда</a:t>
            </a:r>
            <a:r>
              <a:rPr lang="ru-RU" sz="2000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Вертикальные штрихи снизу отвечают рассчитанным </a:t>
            </a:r>
            <a:r>
              <a:rPr lang="ru-RU" sz="2000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брегговским</a:t>
            </a:r>
            <a:r>
              <a:rPr lang="ru-RU" sz="2000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рефлексам кубической фазы Fd-3m.</a:t>
            </a:r>
            <a:endParaRPr lang="ru-RU" altLang="en-US" sz="200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26060" y="133350"/>
            <a:ext cx="116586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Спектры рентгеновской дифракции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наночастиц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магнетита </a:t>
            </a:r>
            <a:r>
              <a:rPr lang="ru-RU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допированных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ионами 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редкоземельных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элементов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800"/>
          </a:p>
        </p:txBody>
      </p:sp>
      <p:graphicFrame>
        <p:nvGraphicFramePr>
          <p:cNvPr id="7" name="Таблица 6"/>
          <p:cNvGraphicFramePr/>
          <p:nvPr/>
        </p:nvGraphicFramePr>
        <p:xfrm>
          <a:off x="6384925" y="3695065"/>
          <a:ext cx="507682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25"/>
                <a:gridCol w="2552700"/>
              </a:tblGrid>
              <a:tr h="381000"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Образцы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Параметри решетки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(Å)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Fe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1400" i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[1]</a:t>
                      </a:r>
                      <a:endParaRPr lang="ru-RU" sz="1400" i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8.361(2)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Tm:Fe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8.3711(3)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Er:Fe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8.4259(1)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Gd:Fe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8.3</a:t>
                      </a:r>
                      <a:r>
                        <a:rPr lang="ru-RU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454</a:t>
                      </a: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(2)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Nd:Fe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8.3</a:t>
                      </a:r>
                      <a:r>
                        <a:rPr 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83(2)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8.3826(1)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房间的摆设布局&#10;&#10;中度可信度描述已自动生成"/>
          <p:cNvPicPr>
            <a:picLocks noChangeAspect="1"/>
          </p:cNvPicPr>
          <p:nvPr/>
        </p:nvPicPr>
        <p:blipFill rotWithShape="1"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6" b="562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/>
        </p:nvSpPr>
        <p:spPr>
          <a:xfrm>
            <a:off x="1270" y="1470327"/>
            <a:ext cx="12192000" cy="5387673"/>
          </a:xfrm>
          <a:custGeom>
            <a:avLst/>
            <a:gdLst>
              <a:gd name="connsiteX0" fmla="*/ 259677 w 12192000"/>
              <a:gd name="connsiteY0" fmla="*/ 0 h 5387673"/>
              <a:gd name="connsiteX1" fmla="*/ 11932323 w 12192000"/>
              <a:gd name="connsiteY1" fmla="*/ 0 h 5387673"/>
              <a:gd name="connsiteX2" fmla="*/ 12192000 w 12192000"/>
              <a:gd name="connsiteY2" fmla="*/ 259677 h 5387673"/>
              <a:gd name="connsiteX3" fmla="*/ 12192000 w 12192000"/>
              <a:gd name="connsiteY3" fmla="*/ 5387673 h 5387673"/>
              <a:gd name="connsiteX4" fmla="*/ 0 w 12192000"/>
              <a:gd name="connsiteY4" fmla="*/ 5387673 h 5387673"/>
              <a:gd name="connsiteX5" fmla="*/ 0 w 12192000"/>
              <a:gd name="connsiteY5" fmla="*/ 259677 h 5387673"/>
              <a:gd name="connsiteX6" fmla="*/ 259677 w 12192000"/>
              <a:gd name="connsiteY6" fmla="*/ 0 h 53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387673">
                <a:moveTo>
                  <a:pt x="259677" y="0"/>
                </a:moveTo>
                <a:lnTo>
                  <a:pt x="11932323" y="0"/>
                </a:lnTo>
                <a:cubicBezTo>
                  <a:pt x="12075739" y="0"/>
                  <a:pt x="12192000" y="116261"/>
                  <a:pt x="12192000" y="259677"/>
                </a:cubicBezTo>
                <a:lnTo>
                  <a:pt x="12192000" y="5387673"/>
                </a:lnTo>
                <a:lnTo>
                  <a:pt x="0" y="5387673"/>
                </a:lnTo>
                <a:lnTo>
                  <a:pt x="0" y="259677"/>
                </a:lnTo>
                <a:cubicBezTo>
                  <a:pt x="0" y="116261"/>
                  <a:pt x="116261" y="0"/>
                  <a:pt x="2596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58471" y="491662"/>
            <a:ext cx="10675058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en-US" sz="3200" dirty="0">
                <a:solidFill>
                  <a:schemeClr val="bg1"/>
                </a:solidFill>
                <a:latin typeface="+mj-lt"/>
              </a:rPr>
              <a:t>Содержание</a:t>
            </a:r>
            <a:endParaRPr lang="ru-RU" altLang="en-US" sz="3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8219677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3188005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: 空心 14"/>
          <p:cNvSpPr/>
          <p:nvPr>
            <p:custDataLst>
              <p:tags r:id="rId2"/>
            </p:custDataLst>
          </p:nvPr>
        </p:nvSpPr>
        <p:spPr>
          <a:xfrm rot="20157404">
            <a:off x="1385095" y="1811351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1626831" y="2178423"/>
            <a:ext cx="1274463" cy="774352"/>
            <a:chOff x="3944101" y="2632933"/>
            <a:chExt cx="4312393" cy="2695285"/>
          </a:xfrm>
        </p:grpSpPr>
        <p:sp>
          <p:nvSpPr>
            <p:cNvPr id="5" name="任意多边形: 形状 4"/>
            <p:cNvSpPr/>
            <p:nvPr>
              <p:custDataLst>
                <p:tags r:id="rId4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>
              <p:custDataLst>
                <p:tags r:id="rId5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016395" y="2302609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3023604" y="2310464"/>
            <a:ext cx="1951039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2400" dirty="0">
                <a:solidFill>
                  <a:schemeClr val="accent1"/>
                </a:solidFill>
                <a:ea typeface="+mj-ea"/>
              </a:rPr>
              <a:t>Введение</a:t>
            </a:r>
            <a:endParaRPr lang="ru-RU" altLang="zh-CN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3023604" y="2952775"/>
            <a:ext cx="312126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1600" dirty="0">
                <a:solidFill>
                  <a:schemeClr val="accent1"/>
                </a:solidFill>
              </a:rPr>
              <a:t>цели и актуальность </a:t>
            </a:r>
            <a:endParaRPr lang="ru-RU" altLang="en-US" sz="1600" dirty="0">
              <a:solidFill>
                <a:schemeClr val="accent1"/>
              </a:solidFill>
            </a:endParaRPr>
          </a:p>
        </p:txBody>
      </p:sp>
      <p:sp>
        <p:nvSpPr>
          <p:cNvPr id="16" name="圆: 空心 15"/>
          <p:cNvSpPr/>
          <p:nvPr>
            <p:custDataLst>
              <p:tags r:id="rId9"/>
            </p:custDataLst>
          </p:nvPr>
        </p:nvSpPr>
        <p:spPr>
          <a:xfrm rot="20157404">
            <a:off x="1385095" y="3529512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>
            <p:custDataLst>
              <p:tags r:id="rId10"/>
            </p:custDataLst>
          </p:nvPr>
        </p:nvGrpSpPr>
        <p:grpSpPr>
          <a:xfrm>
            <a:off x="1626831" y="3776569"/>
            <a:ext cx="1274463" cy="774352"/>
            <a:chOff x="3944101" y="2632933"/>
            <a:chExt cx="4312393" cy="2695285"/>
          </a:xfrm>
        </p:grpSpPr>
        <p:sp>
          <p:nvSpPr>
            <p:cNvPr id="18" name="任意多边形: 形状 17"/>
            <p:cNvSpPr/>
            <p:nvPr>
              <p:custDataLst>
                <p:tags r:id="rId11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2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1870345" y="3906470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3023870" y="3575685"/>
            <a:ext cx="362140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2400" dirty="0">
                <a:solidFill>
                  <a:schemeClr val="accent1"/>
                </a:solidFill>
                <a:ea typeface="+mj-ea"/>
              </a:rPr>
              <a:t>Объекты и методы исследования</a:t>
            </a:r>
            <a:endParaRPr lang="ru-RU" altLang="en-US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3" name="圆: 空心 22"/>
          <p:cNvSpPr/>
          <p:nvPr>
            <p:custDataLst>
              <p:tags r:id="rId15"/>
            </p:custDataLst>
          </p:nvPr>
        </p:nvSpPr>
        <p:spPr>
          <a:xfrm rot="20157404">
            <a:off x="7018627" y="1811351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/>
          <p:nvPr>
            <p:custDataLst>
              <p:tags r:id="rId16"/>
            </p:custDataLst>
          </p:nvPr>
        </p:nvGrpSpPr>
        <p:grpSpPr>
          <a:xfrm>
            <a:off x="7260363" y="2178423"/>
            <a:ext cx="1274463" cy="774352"/>
            <a:chOff x="3944101" y="2632933"/>
            <a:chExt cx="4312393" cy="2695285"/>
          </a:xfrm>
        </p:grpSpPr>
        <p:sp>
          <p:nvSpPr>
            <p:cNvPr id="25" name="任意多边形: 形状 24"/>
            <p:cNvSpPr/>
            <p:nvPr>
              <p:custDataLst>
                <p:tags r:id="rId17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/>
            <p:cNvSpPr/>
            <p:nvPr>
              <p:custDataLst>
                <p:tags r:id="rId18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>
            <p:custDataLst>
              <p:tags r:id="rId19"/>
            </p:custDataLst>
          </p:nvPr>
        </p:nvSpPr>
        <p:spPr>
          <a:xfrm>
            <a:off x="7649927" y="2302609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>
            <p:custDataLst>
              <p:tags r:id="rId20"/>
            </p:custDataLst>
          </p:nvPr>
        </p:nvSpPr>
        <p:spPr>
          <a:xfrm>
            <a:off x="8656955" y="2310765"/>
            <a:ext cx="310451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2400" dirty="0">
                <a:solidFill>
                  <a:schemeClr val="accent1"/>
                </a:solidFill>
                <a:ea typeface="+mj-ea"/>
              </a:rPr>
              <a:t>Обзор литературы</a:t>
            </a:r>
            <a:endParaRPr lang="ru-RU" altLang="zh-CN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9" name="文本框 28"/>
          <p:cNvSpPr txBox="1"/>
          <p:nvPr>
            <p:custDataLst>
              <p:tags r:id="rId21"/>
            </p:custDataLst>
          </p:nvPr>
        </p:nvSpPr>
        <p:spPr>
          <a:xfrm>
            <a:off x="8657136" y="2952775"/>
            <a:ext cx="312126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1600" dirty="0">
                <a:solidFill>
                  <a:schemeClr val="accent1"/>
                </a:solidFill>
              </a:rPr>
              <a:t>структура и свойства</a:t>
            </a:r>
            <a:endParaRPr lang="ru-RU" altLang="en-US" sz="1600" dirty="0">
              <a:solidFill>
                <a:schemeClr val="accent1"/>
              </a:solidFill>
            </a:endParaRPr>
          </a:p>
        </p:txBody>
      </p:sp>
      <p:sp>
        <p:nvSpPr>
          <p:cNvPr id="30" name="圆: 空心 29"/>
          <p:cNvSpPr/>
          <p:nvPr>
            <p:custDataLst>
              <p:tags r:id="rId22"/>
            </p:custDataLst>
          </p:nvPr>
        </p:nvSpPr>
        <p:spPr>
          <a:xfrm rot="20157404">
            <a:off x="7018627" y="3529512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>
            <p:custDataLst>
              <p:tags r:id="rId23"/>
            </p:custDataLst>
          </p:nvPr>
        </p:nvGrpSpPr>
        <p:grpSpPr>
          <a:xfrm>
            <a:off x="7260363" y="3777204"/>
            <a:ext cx="1274463" cy="774352"/>
            <a:chOff x="3944101" y="2632933"/>
            <a:chExt cx="4312393" cy="2695285"/>
          </a:xfrm>
        </p:grpSpPr>
        <p:sp>
          <p:nvSpPr>
            <p:cNvPr id="32" name="任意多边形: 形状 31"/>
            <p:cNvSpPr/>
            <p:nvPr>
              <p:custDataLst>
                <p:tags r:id="rId24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/>
            <p:cNvSpPr/>
            <p:nvPr>
              <p:custDataLst>
                <p:tags r:id="rId25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>
            <p:custDataLst>
              <p:tags r:id="rId26"/>
            </p:custDataLst>
          </p:nvPr>
        </p:nvSpPr>
        <p:spPr>
          <a:xfrm>
            <a:off x="7649927" y="3905835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文本框 34"/>
          <p:cNvSpPr txBox="1"/>
          <p:nvPr>
            <p:custDataLst>
              <p:tags r:id="rId27"/>
            </p:custDataLst>
          </p:nvPr>
        </p:nvSpPr>
        <p:spPr>
          <a:xfrm>
            <a:off x="5762625" y="5470525"/>
            <a:ext cx="31032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accent1"/>
                </a:solidFill>
                <a:ea typeface="+mj-ea"/>
              </a:rPr>
              <a:t>З</a:t>
            </a:r>
            <a:r>
              <a:rPr lang="ru-RU" altLang="en-US" sz="2400" dirty="0">
                <a:solidFill>
                  <a:schemeClr val="accent1"/>
                </a:solidFill>
                <a:ea typeface="+mj-ea"/>
              </a:rPr>
              <a:t>аключение</a:t>
            </a:r>
            <a:endParaRPr lang="ru-RU" altLang="en-US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36" name="文本框 35"/>
          <p:cNvSpPr txBox="1"/>
          <p:nvPr>
            <p:custDataLst>
              <p:tags r:id="rId28"/>
            </p:custDataLst>
          </p:nvPr>
        </p:nvSpPr>
        <p:spPr>
          <a:xfrm>
            <a:off x="8685076" y="3668906"/>
            <a:ext cx="3121268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dirty="0">
                <a:solidFill>
                  <a:schemeClr val="accent1"/>
                </a:solidFill>
              </a:rPr>
              <a:t>Обработка результатов</a:t>
            </a:r>
            <a:endParaRPr lang="ru-RU" altLang="ru-RU" sz="2400" dirty="0">
              <a:solidFill>
                <a:schemeClr val="accent1"/>
              </a:solidFill>
            </a:endParaRPr>
          </a:p>
        </p:txBody>
      </p:sp>
      <p:sp>
        <p:nvSpPr>
          <p:cNvPr id="6" name="圆: 空心 22"/>
          <p:cNvSpPr/>
          <p:nvPr>
            <p:custDataLst>
              <p:tags r:id="rId29"/>
            </p:custDataLst>
          </p:nvPr>
        </p:nvSpPr>
        <p:spPr>
          <a:xfrm rot="20157404">
            <a:off x="3959197" y="5092396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9" name="组合 23"/>
          <p:cNvGrpSpPr/>
          <p:nvPr>
            <p:custDataLst>
              <p:tags r:id="rId30"/>
            </p:custDataLst>
          </p:nvPr>
        </p:nvGrpSpPr>
        <p:grpSpPr>
          <a:xfrm>
            <a:off x="4269513" y="5324848"/>
            <a:ext cx="1274463" cy="774352"/>
            <a:chOff x="3944101" y="2632933"/>
            <a:chExt cx="4312393" cy="2695285"/>
          </a:xfrm>
        </p:grpSpPr>
        <p:sp>
          <p:nvSpPr>
            <p:cNvPr id="40" name="任意多边形: 形状 24"/>
            <p:cNvSpPr/>
            <p:nvPr>
              <p:custDataLst>
                <p:tags r:id="rId31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25"/>
            <p:cNvSpPr/>
            <p:nvPr>
              <p:custDataLst>
                <p:tags r:id="rId32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2" name="Текстовое поле 41"/>
          <p:cNvSpPr txBox="1"/>
          <p:nvPr/>
        </p:nvSpPr>
        <p:spPr>
          <a:xfrm>
            <a:off x="4613275" y="5427345"/>
            <a:ext cx="8280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sym typeface="+mn-ea"/>
              </a:rPr>
              <a:t>05</a:t>
            </a:r>
            <a:endParaRPr lang="en-US" altLang="zh-CN" sz="2400" dirty="0">
              <a:solidFill>
                <a:schemeClr val="bg1"/>
              </a:solidFill>
              <a:latin typeface="+mj-lt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" y="0"/>
            <a:ext cx="12139295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165" y="3505835"/>
            <a:ext cx="7525385" cy="16954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339090" y="468630"/>
            <a:ext cx="11370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2800"/>
              <a:t>Вычисление</a:t>
            </a:r>
            <a:r>
              <a:rPr lang="en-US" altLang="en-US" sz="2800" dirty="0" smtClean="0">
                <a:sym typeface="+mn-ea"/>
              </a:rPr>
              <a:t> </a:t>
            </a:r>
            <a:r>
              <a:rPr lang="en-US" altLang="en-US" sz="2800" dirty="0" err="1" smtClean="0">
                <a:sym typeface="+mn-ea"/>
              </a:rPr>
              <a:t>размер</a:t>
            </a:r>
            <a:r>
              <a:rPr lang="en-US" altLang="en-US" sz="2800" dirty="0" smtClean="0">
                <a:sym typeface="+mn-ea"/>
              </a:rPr>
              <a:t> </a:t>
            </a:r>
            <a:r>
              <a:rPr lang="en-US" altLang="en-US" sz="2800" dirty="0" err="1" smtClean="0">
                <a:sym typeface="+mn-ea"/>
              </a:rPr>
              <a:t>кристаллитов</a:t>
            </a:r>
            <a:r>
              <a:rPr lang="ru-RU" altLang="en-US" sz="2800" dirty="0" smtClean="0">
                <a:sym typeface="+mn-ea"/>
              </a:rPr>
              <a:t> и микронапряжения</a:t>
            </a:r>
            <a:endParaRPr lang="ru-RU" altLang="ru-RU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Текстовое поле 4"/>
              <p:cNvSpPr txBox="1"/>
              <p:nvPr/>
            </p:nvSpPr>
            <p:spPr>
              <a:xfrm>
                <a:off x="6269355" y="1422400"/>
                <a:ext cx="5922645" cy="53409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just"/>
                <a:r>
                  <a:rPr lang="en-US" altLang="en-US" sz="1600">
                    <a:latin typeface="Times New Roman" panose="02020603050405020304" charset="0"/>
                    <a:cs typeface="Times New Roman" panose="02020603050405020304" charset="0"/>
                  </a:rPr>
                  <a:t>Уравнение Шеррера, 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</a:rPr>
                  <a:t>L=Kλ/exp(a), </a:t>
                </a:r>
                <a:r>
                  <a:rPr lang="en-US" altLang="en-US" sz="1600">
                    <a:latin typeface="Times New Roman" panose="02020603050405020304" charset="0"/>
                    <a:cs typeface="Times New Roman" panose="02020603050405020304" charset="0"/>
                  </a:rPr>
                  <a:t>было разработано в 1918 году для расчёта размера нанокристаллита (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</a:rPr>
                  <a:t>L) </a:t>
                </a:r>
                <a:r>
                  <a:rPr lang="en-US" altLang="en-US" sz="1600">
                    <a:latin typeface="Times New Roman" panose="02020603050405020304" charset="0"/>
                    <a:cs typeface="Times New Roman" panose="02020603050405020304" charset="0"/>
                  </a:rPr>
                  <a:t>с помощью 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</a:rPr>
                  <a:t>XRD-</a:t>
                </a:r>
                <a:r>
                  <a:rPr lang="en-US" altLang="en-US" sz="1600">
                    <a:latin typeface="Times New Roman" panose="02020603050405020304" charset="0"/>
                    <a:cs typeface="Times New Roman" panose="02020603050405020304" charset="0"/>
                  </a:rPr>
                  <a:t>излучения длины волны 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</a:rPr>
                  <a:t>λ (</a:t>
                </a:r>
                <a:r>
                  <a:rPr lang="en-US" altLang="en-US" sz="1600">
                    <a:latin typeface="Times New Roman" panose="02020603050405020304" charset="0"/>
                    <a:cs typeface="Times New Roman" panose="02020603050405020304" charset="0"/>
                  </a:rPr>
                  <a:t>нм) по мере измерения полной ширины при половине максимума пиков (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</a:rPr>
                  <a:t>β) </a:t>
                </a:r>
                <a:r>
                  <a:rPr lang="en-US" altLang="en-US" sz="1600">
                    <a:latin typeface="Times New Roman" panose="02020603050405020304" charset="0"/>
                    <a:cs typeface="Times New Roman" panose="02020603050405020304" charset="0"/>
                  </a:rPr>
                  <a:t>в радиане, расположенном на любых 2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</a:rPr>
                  <a:t>θ</a:t>
                </a:r>
                <a:r>
                  <a:rPr lang="ru-RU" altLang="en-US" sz="1600">
                    <a:latin typeface="Times New Roman" panose="02020603050405020304" charset="0"/>
                    <a:cs typeface="Times New Roman" panose="02020603050405020304" charset="0"/>
                  </a:rPr>
                  <a:t>.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ru-RU" altLang="ru-RU" sz="1600">
                    <a:latin typeface="Times New Roman" panose="02020603050405020304" charset="0"/>
                    <a:cs typeface="Times New Roman" panose="02020603050405020304" charset="0"/>
                  </a:rPr>
                  <a:t>Где коэффициент формы К=0.9, 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λ</a:t>
                </a:r>
                <a:r>
                  <a:rPr lang="ru-RU" altLang="en-US" sz="16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=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</a:rPr>
                  <a:t>0,071078</a:t>
                </a:r>
                <a:r>
                  <a:rPr lang="ru-RU" altLang="en-US" sz="1600">
                    <a:latin typeface="Times New Roman" panose="02020603050405020304" charset="0"/>
                    <a:cs typeface="Times New Roman" panose="02020603050405020304" charset="0"/>
                  </a:rPr>
                  <a:t> нм</a:t>
                </a:r>
                <a:r>
                  <a:rPr lang="ru-RU" altLang="en-US" sz="1600"/>
                  <a:t>. </a:t>
                </a:r>
                <a:endParaRPr lang="ru-RU" altLang="en-US" sz="1600"/>
              </a:p>
              <a:p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charset="0"/>
                        <a:cs typeface="Cambria Math" panose="02040503050406030204" charset="0"/>
                      </a:rPr>
                      <m:t>𝛽</m:t>
                    </m:r>
                    <m:r>
                      <a:rPr lang="en-US" altLang="en-US" sz="16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en-US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SupPr>
                          <m:e>
                            <m:r>
                              <a:rPr lang="en-US" altLang="en-US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𝐹𝑊𝐻𝑀</m:t>
                            </m:r>
                          </m:e>
                          <m:sub>
                            <m:r>
                              <a:rPr lang="en-US" altLang="en-US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𝑒𝑥𝑝</m:t>
                            </m:r>
                          </m:sub>
                          <m:sup>
                            <m:r>
                              <a:rPr lang="en-US" altLang="en-US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en-US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SupPr>
                          <m:e>
                            <m:r>
                              <a:rPr lang="en-US" altLang="en-US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𝐹𝑊𝐻𝑀</m:t>
                            </m:r>
                          </m:e>
                          <m:sub>
                            <m:r>
                              <a:rPr lang="en-US" altLang="en-US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𝑖𝑛𝑠𝑡</m:t>
                            </m:r>
                          </m:sub>
                          <m:sup>
                            <m:r>
                              <a:rPr lang="en-US" altLang="en-US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altLang="en-US" sz="1600" i="1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:r>
                  <a:rPr lang="ru-RU" altLang="en-US" sz="1600">
                    <a:latin typeface="Cambria Math" panose="02040503050406030204" charset="0"/>
                    <a:cs typeface="Cambria Math" panose="0204050305040603020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altLang="ru-RU" sz="1600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sSub>
                      <m:sSubPr>
                        <m:ctrlPr>
                          <a:rPr lang="en-US" altLang="en-US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𝐹𝑊𝐻𝑀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𝑖𝑛𝑠𝑡</m:t>
                        </m:r>
                      </m:sub>
                    </m:sSub>
                    <m:r>
                      <a:rPr lang="en-US" altLang="en-US" sz="16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</m:oMath>
                </a14:m>
                <a:r>
                  <a:rPr lang="en-US" altLang="en-US" sz="1600">
                    <a:latin typeface="Cambria Math" panose="02040503050406030204" charset="0"/>
                    <a:cs typeface="Cambria Math" panose="02040503050406030204" charset="0"/>
                  </a:rPr>
                  <a:t>0.566037.</a:t>
                </a:r>
                <a:endParaRPr lang="en-US" altLang="en-US" sz="16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ru-RU" altLang="en-US" sz="1600">
                    <a:latin typeface="Times New Roman" panose="02020603050405020304" charset="0"/>
                    <a:cs typeface="Times New Roman" panose="02020603050405020304" charset="0"/>
                  </a:rPr>
                  <a:t>Получаем линейное уравнение </a:t>
                </a:r>
                <a:r>
                  <a:rPr lang="en-US" altLang="en-US" sz="1600">
                    <a:latin typeface="Times New Roman" panose="02020603050405020304" charset="0"/>
                    <a:cs typeface="Times New Roman" panose="02020603050405020304" charset="0"/>
                  </a:rPr>
                  <a:t>y=bx-a,</a:t>
                </a:r>
                <a:r>
                  <a:rPr lang="ru-RU" altLang="en-US" sz="1600">
                    <a:latin typeface="Times New Roman" panose="02020603050405020304" charset="0"/>
                    <a:cs typeface="Times New Roman" panose="02020603050405020304" charset="0"/>
                  </a:rPr>
                  <a:t> подставляем в уравнение Шеррера значение 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</a:rPr>
                  <a:t>(</a:t>
                </a:r>
                <a:r>
                  <a:rPr lang="ru-RU" altLang="en-US" sz="1600">
                    <a:latin typeface="Times New Roman" panose="02020603050405020304" charset="0"/>
                    <a:cs typeface="Times New Roman" panose="02020603050405020304" charset="0"/>
                  </a:rPr>
                  <a:t>а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</a:rPr>
                  <a:t>)</a:t>
                </a:r>
                <a:r>
                  <a:rPr lang="ru-RU" altLang="en-US" sz="1600">
                    <a:latin typeface="Times New Roman" panose="02020603050405020304" charset="0"/>
                    <a:cs typeface="Times New Roman" panose="02020603050405020304" charset="0"/>
                  </a:rPr>
                  <a:t> и находим </a:t>
                </a:r>
                <a:r>
                  <a:rPr lang="en-US" altLang="en-US" sz="16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размер нанокристаллита (</a:t>
                </a:r>
                <a:r>
                  <a:rPr lang="en-US" altLang="ru-RU" sz="16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L)</a:t>
                </a:r>
                <a:r>
                  <a:rPr lang="en-US" altLang="ru-RU" sz="1600">
                    <a:sym typeface="+mn-ea"/>
                  </a:rPr>
                  <a:t>:</a:t>
                </a:r>
                <a:br>
                  <a:rPr lang="en-US" altLang="ru-RU" sz="1600">
                    <a:sym typeface="+mn-ea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𝐿</m:t>
                      </m:r>
                      <m:r>
                        <a:rPr lang="en-US" altLang="ru-RU" sz="1600"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𝐾∗</m:t>
                          </m:r>
                          <m:r>
                            <a:rPr lang="en-US" altLang="ru-RU" sz="1600">
                              <a:sym typeface="+mn-ea"/>
                            </a:rPr>
                            <m:t>λ</m:t>
                          </m:r>
                        </m:num>
                        <m:den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𝑒𝑥𝑝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𝑎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ru-RU" sz="16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algn="just"/>
                <a:r>
                  <a:rPr lang="ru-RU" altLang="en-US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Например для </a:t>
                </a:r>
                <a:r>
                  <a:rPr lang="en-US" altLang="en-US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Pr:</a:t>
                </a:r>
                <a:endParaRPr lang="en-US" altLang="ru-RU" sz="16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𝐿</m:t>
                      </m:r>
                      <m:r>
                        <a:rPr lang="en-US" altLang="ru-RU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.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9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∗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.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071078</m:t>
                          </m:r>
                        </m:num>
                        <m:den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𝑒𝑥𝑝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−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.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8634</m:t>
                          </m:r>
                          <m:r>
                            <a:rPr lang="en-US" altLang="ru-RU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)</m:t>
                          </m:r>
                        </m:den>
                      </m:f>
                      <m:r>
                        <a:rPr lang="en-US" altLang="ru-RU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ru-RU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8</m:t>
                      </m:r>
                      <m:r>
                        <a:rPr lang="en-US" altLang="ru-RU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ru-RU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279330196</m:t>
                      </m:r>
                      <m:r>
                        <a:rPr lang="en-US" altLang="ru-RU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 нм</m:t>
                      </m:r>
                    </m:oMath>
                  </m:oMathPara>
                </a14:m>
                <a:endParaRPr lang="en-US" altLang="ru-RU" sz="1600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algn="just"/>
                <a:r>
                  <a:rPr lang="ru-RU" altLang="ru-RU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Для нахождения микронапряжения строим график з</a:t>
                </a:r>
                <a:r>
                  <a:rPr lang="en-US" altLang="en-US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ависимост</a:t>
                </a:r>
                <a:r>
                  <a:rPr lang="ru-RU" altLang="en-US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и</a:t>
                </a:r>
                <a:r>
                  <a:rPr lang="en-US" altLang="en-US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ru-RU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βcosθ </a:t>
                </a:r>
                <a:r>
                  <a:rPr lang="en-US" altLang="en-US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от </a:t>
                </a:r>
                <a:r>
                  <a:rPr lang="en-US" altLang="ru-RU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sinθ</a:t>
                </a:r>
                <a:r>
                  <a:rPr lang="ru-RU" altLang="en-US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 И получаем линейное уравнение вида </a:t>
                </a:r>
                <a:r>
                  <a:rPr lang="ru-RU" altLang="en-US" sz="16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en-US" altLang="en-US" sz="16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y=bx-a,</a:t>
                </a:r>
                <a:r>
                  <a:rPr lang="ru-RU" altLang="en-US" sz="16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при помощи полученного значения (</a:t>
                </a:r>
                <a:r>
                  <a:rPr lang="en-US" altLang="en-US" sz="16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b</a:t>
                </a:r>
                <a:r>
                  <a:rPr lang="ru-RU" altLang="en-US" sz="16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) вычисляем ε</a:t>
                </a:r>
                <a:r>
                  <a:rPr lang="en-US" altLang="en-US" sz="16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:</a:t>
                </a:r>
                <a:endParaRPr lang="en-US" altLang="en-US" sz="160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𝜀</m:t>
                      </m:r>
                      <m:r>
                        <a:rPr lang="en-US" alt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𝑏</m:t>
                          </m:r>
                        </m:num>
                        <m:den>
                          <m:r>
                            <a:rPr lang="en-US" alt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</m:den>
                      </m:f>
                      <m:r>
                        <a:rPr lang="en-US" alt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  <m:r>
                            <a:rPr lang="en-US" alt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.</m:t>
                          </m:r>
                          <m:r>
                            <a:rPr lang="en-US" alt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0121</m:t>
                          </m:r>
                        </m:num>
                        <m:den>
                          <m:r>
                            <a:rPr lang="en-US" altLang="en-US" sz="1600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</m:den>
                      </m:f>
                      <m:r>
                        <a:rPr lang="en-US" alt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0</m:t>
                      </m:r>
                      <m:r>
                        <a:rPr lang="en-US" alt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en-US" sz="16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003025</m:t>
                      </m:r>
                    </m:oMath>
                  </m:oMathPara>
                </a14:m>
                <a:endParaRPr lang="en-US" altLang="en-US" sz="160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5" name="Текстовое пол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355" y="1422400"/>
                <a:ext cx="5922645" cy="53409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8430" y="1422400"/>
            <a:ext cx="6130925" cy="258445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138430" y="4007485"/>
            <a:ext cx="6130925" cy="24879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-33973" y="26541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err="1"/>
              <a:t>Параметры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кристаллической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решётки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размер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кристаллитов</a:t>
            </a:r>
            <a:r>
              <a:rPr lang="ru-RU" altLang="en-US" sz="2400" dirty="0" smtClean="0"/>
              <a:t> и микронапряжения</a:t>
            </a:r>
            <a:endParaRPr lang="en-US" altLang="en-US" sz="2400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39722" y="3358863"/>
            <a:ext cx="11444605" cy="2874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Из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таблицы 1 видно, что введение редкоземельных ионов не приводит к монотонному изменению параметра решётки: в ряду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Gd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и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Nd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наблюдается его уменьшение, тогда как для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Tm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Pr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и особенно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Er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(а = 8,4259 Å) зафиксирован заметный рост по сравнению с чистым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Fe₃O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₄ (8,361 Å). Такое немонотонное поведение не коррелирует с ионным радиусом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допанта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и, согласно [1], связано с балансом двух факторов: локальных искажений при замещении Fe³⁺ и стабилизации кислородных вакансий на поверхности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. Размер кристаллитов для большинства легированных образцов увеличивается, достигая ~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11-14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нм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, что свидетельствует о подавлении поверхностных дефектов при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допировании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. Микронапряжения ε становятся положительными (напряжения растяжения), а их величина меняется без прямой зависимости от разницы ионных радиусов, дополнительно подтверждая определяющую роль дефектно‑поверхностного механизма, а не простого размерного эффекта.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9635" y="1254696"/>
          <a:ext cx="11204781" cy="1943291"/>
        </p:xfrm>
        <a:graphic>
          <a:graphicData uri="http://schemas.openxmlformats.org/drawingml/2006/table">
            <a:tbl>
              <a:tblPr firstRow="1" firstCol="1" bandRow="1"/>
              <a:tblGrid>
                <a:gridCol w="1846902"/>
                <a:gridCol w="3366135"/>
                <a:gridCol w="574475"/>
                <a:gridCol w="2449830"/>
                <a:gridCol w="2967439"/>
              </a:tblGrid>
              <a:tr h="4521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Образцы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Ионный радиус </a:t>
                      </a:r>
                      <a:r>
                        <a:rPr lang="en-US" sz="14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(Å)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Размер кристаллитов 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L (nm)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М</a:t>
                      </a:r>
                      <a:r>
                        <a:rPr lang="ru-RU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икронапряжение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ε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Fe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1400" i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[1]</a:t>
                      </a:r>
                      <a:endParaRPr lang="ru-RU" sz="1400" i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0.550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14.7(2)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-0.0051(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Tm:Fe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0.880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14,7591329</a:t>
                      </a:r>
                      <a:endParaRPr lang="en-US" alt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0.002075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Er:Fe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0.890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          </a:t>
                      </a:r>
                      <a:r>
                        <a:rPr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11,72193732</a:t>
                      </a:r>
                      <a:endParaRPr sz="14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           </a:t>
                      </a:r>
                      <a:r>
                        <a:rPr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0,00225</a:t>
                      </a:r>
                      <a:endParaRPr sz="14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Gd:Fe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0.938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          </a:t>
                      </a:r>
                      <a:r>
                        <a:rPr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11,92410607</a:t>
                      </a:r>
                      <a:endParaRPr sz="14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           </a:t>
                      </a:r>
                      <a:r>
                        <a:rPr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0,0035</a:t>
                      </a:r>
                      <a:endParaRPr sz="14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Nd:Fe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0.983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          </a:t>
                      </a:r>
                      <a:r>
                        <a:rPr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11,89552253</a:t>
                      </a:r>
                      <a:endParaRPr sz="14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           </a:t>
                      </a:r>
                      <a:r>
                        <a:rPr sz="14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0,003</a:t>
                      </a:r>
                      <a:endParaRPr sz="14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b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0.990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9,022866442</a:t>
                      </a:r>
                      <a:endParaRPr lang="en-US" alt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0,003025</a:t>
                      </a:r>
                      <a:endParaRPr lang="en-US" alt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425" y="6323527"/>
            <a:ext cx="11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[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1]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Rutkauskas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A.V.,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Lis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O.N.,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Kichanov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S.E.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Lukin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E.V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Abdurakhimov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B.A.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et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al.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J.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Nanopart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. Res.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27, 188 (2025). </a:t>
            </a:r>
            <a:endParaRPr lang="ru-RU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Спектры нейтронной дифракции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магнетита </a:t>
            </a:r>
            <a:r>
              <a:rPr lang="ru-RU" sz="2800" dirty="0" err="1" smtClean="0">
                <a:latin typeface="Times New Roman" panose="02020603050405020304" charset="0"/>
                <a:cs typeface="Times New Roman" panose="02020603050405020304" charset="0"/>
              </a:rPr>
              <a:t>допированных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ионами 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редкоземельных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элементов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6078" y="1128664"/>
            <a:ext cx="6838682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Нейтронные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дифрактограммы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магнетита,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допированных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редкоземельными элементами. Показаны экспериментальные точки и рассчитанные по методу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Ритвельда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профили. Вертикальные штрихи обозначают рассчитанные положения ядерных рефлексов кубической шпинельной структуры. Символ «М» отмечает дифракционный пик (111) с наибольшим магнитным вкладом.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8" y="954107"/>
            <a:ext cx="4318685" cy="56652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039745" y="334645"/>
            <a:ext cx="6113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/>
              <a:t>Анализ нейтронографических данных</a:t>
            </a:r>
            <a:endParaRPr lang="en-US" altLang="en-US" sz="240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97011" y="2956924"/>
            <a:ext cx="11198610" cy="2835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altLang="en-US" sz="2000" dirty="0" smtClean="0">
                <a:latin typeface="Times New Roman" panose="02020603050405020304" charset="0"/>
                <a:cs typeface="Times New Roman" panose="02020603050405020304" charset="0"/>
              </a:rPr>
              <a:t>Из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таблицы видно, что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допирование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редкоземельными ионами приводит к немонотонным изменениям магнитных моментов тетраэдрической (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) и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октаэдрической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) подрешёток. Для образца Tm³⁺, несмотря на его малый ионный радиус (0,880 Å),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m_A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достигает максимального значения 1,39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при умеренном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(1,00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), тогда как близкий по размеру Er³⁺ (0,890 Å) демонстрирует резкое усиление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октаэдрического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момента до 1,50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при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m_A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= 1,34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. В то же время крупные ионы Nd³⁺ (0,983 Å) и Pr³⁺ (0,990 Å) дают значительно меньшие приросты: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m_A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= 1,22–1,30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= 0,92–1,28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. Параметр кислородной координаты </a:t>
            </a:r>
            <a:r>
              <a:rPr lang="ru-RU" altLang="en-US" sz="2000" i="1" dirty="0" err="1" smtClean="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ru-RU" altLang="en-US" sz="2000" baseline="-25000" dirty="0" err="1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ru-RU" altLang="en-US" sz="2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остаётся практически неизменным (0,240–0,248), что подтверждает сохранение нормальной шпинельной структуры во всех образцах.</a:t>
            </a:r>
            <a:endParaRPr lang="en-US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49727" y="1038407"/>
          <a:ext cx="9093179" cy="1675130"/>
        </p:xfrm>
        <a:graphic>
          <a:graphicData uri="http://schemas.openxmlformats.org/drawingml/2006/table">
            <a:tbl>
              <a:tblPr firstRow="1" firstCol="1" bandRow="1"/>
              <a:tblGrid>
                <a:gridCol w="1846902"/>
                <a:gridCol w="2460141"/>
                <a:gridCol w="2460141"/>
                <a:gridCol w="2325995"/>
              </a:tblGrid>
              <a:tr h="3854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Образцы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x</a:t>
                      </a:r>
                      <a:r>
                        <a:rPr lang="en-US" sz="1600" b="1" i="1" baseline="-25000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</a:t>
                      </a:r>
                      <a:r>
                        <a:rPr lang="en-US" sz="16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A, </a:t>
                      </a:r>
                      <a:r>
                        <a:rPr lang="en-US" sz="16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μ</a:t>
                      </a:r>
                      <a:r>
                        <a:rPr lang="en-US" sz="16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B</a:t>
                      </a:r>
                      <a:endParaRPr lang="ru-RU" sz="16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B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μ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B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Fe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1600" i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[1]</a:t>
                      </a:r>
                      <a:endParaRPr lang="ru-RU" sz="1600" i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0.246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0(3)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1.11</a:t>
                      </a:r>
                      <a:r>
                        <a:rPr lang="en-US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(2)</a:t>
                      </a:r>
                      <a:endParaRPr lang="ru-RU" sz="1600" b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0.91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(3)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Tm:Fe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0.245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5(4)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1.39</a:t>
                      </a:r>
                      <a:r>
                        <a:rPr lang="en-US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(1)</a:t>
                      </a:r>
                      <a:endParaRPr lang="ru-RU" sz="1600" b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1.00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(3)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Er:Fe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0.240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1(2)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</a:t>
                      </a:r>
                      <a:r>
                        <a:rPr lang="en-US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ru-RU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ru-RU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ru-RU" sz="1600" b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1.50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Nd:Fe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0.243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7(4)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1.30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(2)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1.28(2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Pr:Fe</a:t>
                      </a:r>
                      <a:r>
                        <a:rPr lang="en-US" sz="16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6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0.247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7(5)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1.22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0.92(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425" y="6323527"/>
            <a:ext cx="11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[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1]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Rutkauskas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A.V.,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Lis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O.N.,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Kichanov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S.E.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Lukin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E.V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Abdurakhimov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B.A.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et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al.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J.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Nanopart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. Res.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27, 188 (2025). </a:t>
            </a:r>
            <a:endParaRPr lang="ru-RU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67640" y="0"/>
            <a:ext cx="11511915" cy="66446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/>
                <a:ea typeface="SimSun" panose="02010600030101010101" pitchFamily="2" charset="-122"/>
              </a:rPr>
              <a:t>   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В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результате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выполнения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научно-исследовательской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работы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проведено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комплексное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исследование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структурных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и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магнитных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свойств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наночастиц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магнетита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модифицированных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ионами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редкоземельных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элементов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Основные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выводы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: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 dirty="0">
                <a:latin typeface="Times New Roman" panose="02020603050405020304"/>
                <a:ea typeface="Times New Roman" panose="02020603050405020304"/>
              </a:rPr>
              <a:t>— 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Установлено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что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введение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ионов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000" dirty="0" smtClean="0">
                <a:latin typeface="Times New Roman" panose="02020603050405020304"/>
                <a:ea typeface="SimSun" panose="02010600030101010101" pitchFamily="2" charset="-122"/>
              </a:rPr>
              <a:t>РЗЭ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приводит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к </a:t>
            </a:r>
            <a:r>
              <a:rPr lang="ru-RU" sz="2000" dirty="0" err="1" smtClean="0">
                <a:latin typeface="Times New Roman" panose="02020603050405020304"/>
                <a:ea typeface="SimSun" panose="02010600030101010101" pitchFamily="2" charset="-122"/>
              </a:rPr>
              <a:t>изменени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ю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параметра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кристаллической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решётки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магнетита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что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объясняется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большим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ионным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радиусом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редкоземельных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элементов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сравнению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с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ионами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железа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 dirty="0">
                <a:latin typeface="Times New Roman" panose="02020603050405020304"/>
                <a:ea typeface="Times New Roman" panose="02020603050405020304"/>
                <a:sym typeface="+mn-ea"/>
              </a:rPr>
              <a:t>—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Рентгеновская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дифракция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показала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,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что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все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образцы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кристаллизуются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в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кубической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структуре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шпинели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.</a:t>
            </a:r>
            <a:r>
              <a:rPr lang="en-US" altLang="ru-RU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Установлено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,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что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параметр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решётки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слабо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изменяется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в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зависимости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от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типа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РЗЭ, а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размер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кристаллитов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увеличивается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при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  <a:sym typeface="+mn-ea"/>
              </a:rPr>
              <a:t>допировании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  <a:sym typeface="+mn-ea"/>
              </a:rPr>
              <a:t>.</a:t>
            </a:r>
            <a:endParaRPr lang="en-US" altLang="en-US"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 dirty="0">
                <a:latin typeface="Times New Roman" panose="02020603050405020304"/>
                <a:ea typeface="Times New Roman" panose="02020603050405020304"/>
              </a:rPr>
              <a:t>— 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Методами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нейтронной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дифракции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показано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что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000" dirty="0" smtClean="0">
                <a:latin typeface="Times New Roman" panose="02020603050405020304"/>
                <a:ea typeface="SimSun" panose="02010600030101010101" pitchFamily="2" charset="-122"/>
              </a:rPr>
              <a:t>РЗЭ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преимущественно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занимают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октаэдрические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позиции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в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структуре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шпинели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вытесняя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Fe³⁺.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 dirty="0">
                <a:latin typeface="Times New Roman" panose="02020603050405020304"/>
                <a:ea typeface="Times New Roman" panose="02020603050405020304"/>
                <a:sym typeface="+mn-ea"/>
              </a:rPr>
              <a:t>—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Ферримагнитный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порядок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сохраняется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во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всех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образцах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однако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малый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размер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наночастиц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обусловливает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суперпарамагнитное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поведение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при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комнатной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температуре</a:t>
            </a:r>
            <a:r>
              <a:rPr lang="en-US" altLang="en-US" sz="2000" dirty="0" smtClean="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 dirty="0">
                <a:latin typeface="Times New Roman" panose="02020603050405020304"/>
                <a:ea typeface="Times New Roman" panose="02020603050405020304"/>
              </a:rPr>
              <a:t>— 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Полученные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результаты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свидетельствуют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о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перспективности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использования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000" dirty="0" smtClean="0">
                <a:latin typeface="Times New Roman" panose="02020603050405020304"/>
                <a:ea typeface="SimSun" panose="02010600030101010101" pitchFamily="2" charset="-122"/>
              </a:rPr>
              <a:t>РЗЭ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-</a:t>
            </a:r>
            <a:r>
              <a:rPr sz="2000" dirty="0" err="1" smtClean="0">
                <a:latin typeface="Times New Roman" panose="02020603050405020304"/>
                <a:ea typeface="SimSun" panose="02010600030101010101" pitchFamily="2" charset="-122"/>
              </a:rPr>
              <a:t>допированного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магнетита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в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качестве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материала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для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спинтронных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устройств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и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медицинских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применений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335145" y="247650"/>
            <a:ext cx="3792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000"/>
              <a:t>Заключение</a:t>
            </a:r>
            <a:endParaRPr lang="ru-RU" altLang="en-US"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393950" y="3075305"/>
            <a:ext cx="7404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000"/>
              <a:t>СПАСИБО ЗА ВНИМАНИЕ!!!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房间的摆设布局&#10;&#10;中度可信度描述已自动生成"/>
          <p:cNvPicPr>
            <a:picLocks noChangeAspect="1"/>
          </p:cNvPicPr>
          <p:nvPr/>
        </p:nvPicPr>
        <p:blipFill rotWithShape="1"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6" b="562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/>
          <p:cNvSpPr/>
          <p:nvPr/>
        </p:nvSpPr>
        <p:spPr>
          <a:xfrm>
            <a:off x="0" y="2538796"/>
            <a:ext cx="12192000" cy="4319204"/>
          </a:xfrm>
          <a:custGeom>
            <a:avLst/>
            <a:gdLst>
              <a:gd name="connsiteX0" fmla="*/ 211617 w 12192000"/>
              <a:gd name="connsiteY0" fmla="*/ 0 h 4319204"/>
              <a:gd name="connsiteX1" fmla="*/ 11980383 w 12192000"/>
              <a:gd name="connsiteY1" fmla="*/ 0 h 4319204"/>
              <a:gd name="connsiteX2" fmla="*/ 12192000 w 12192000"/>
              <a:gd name="connsiteY2" fmla="*/ 211617 h 4319204"/>
              <a:gd name="connsiteX3" fmla="*/ 12192000 w 12192000"/>
              <a:gd name="connsiteY3" fmla="*/ 4319204 h 4319204"/>
              <a:gd name="connsiteX4" fmla="*/ 0 w 12192000"/>
              <a:gd name="connsiteY4" fmla="*/ 4319204 h 4319204"/>
              <a:gd name="connsiteX5" fmla="*/ 0 w 12192000"/>
              <a:gd name="connsiteY5" fmla="*/ 211617 h 4319204"/>
              <a:gd name="connsiteX6" fmla="*/ 211617 w 12192000"/>
              <a:gd name="connsiteY6" fmla="*/ 0 h 43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19204">
                <a:moveTo>
                  <a:pt x="211617" y="0"/>
                </a:moveTo>
                <a:lnTo>
                  <a:pt x="11980383" y="0"/>
                </a:lnTo>
                <a:cubicBezTo>
                  <a:pt x="12097256" y="0"/>
                  <a:pt x="12192000" y="94744"/>
                  <a:pt x="12192000" y="211617"/>
                </a:cubicBezTo>
                <a:lnTo>
                  <a:pt x="12192000" y="4319204"/>
                </a:lnTo>
                <a:lnTo>
                  <a:pt x="0" y="4319204"/>
                </a:lnTo>
                <a:lnTo>
                  <a:pt x="0" y="211617"/>
                </a:lnTo>
                <a:cubicBezTo>
                  <a:pt x="0" y="94744"/>
                  <a:pt x="94744" y="0"/>
                  <a:pt x="211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37158" y="1213551"/>
            <a:ext cx="3692679" cy="2241100"/>
            <a:chOff x="3939218" y="2632933"/>
            <a:chExt cx="4317276" cy="2695285"/>
          </a:xfrm>
        </p:grpSpPr>
        <p:sp>
          <p:nvSpPr>
            <p:cNvPr id="5" name="任意多边形: 形状 4"/>
            <p:cNvSpPr/>
            <p:nvPr/>
          </p:nvSpPr>
          <p:spPr>
            <a:xfrm flipH="1">
              <a:off x="3939218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40026" y="1548034"/>
            <a:ext cx="1727049" cy="149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任意多边形: 形状 41"/>
          <p:cNvSpPr/>
          <p:nvPr/>
        </p:nvSpPr>
        <p:spPr>
          <a:xfrm rot="2162132">
            <a:off x="6967117" y="892461"/>
            <a:ext cx="5364039" cy="2724737"/>
          </a:xfrm>
          <a:custGeom>
            <a:avLst/>
            <a:gdLst>
              <a:gd name="connsiteX0" fmla="*/ 0 w 5364039"/>
              <a:gd name="connsiteY0" fmla="*/ 525134 h 2724737"/>
              <a:gd name="connsiteX1" fmla="*/ 585362 w 5364039"/>
              <a:gd name="connsiteY1" fmla="*/ 99288 h 2724737"/>
              <a:gd name="connsiteX2" fmla="*/ 589233 w 5364039"/>
              <a:gd name="connsiteY2" fmla="*/ 175953 h 2724737"/>
              <a:gd name="connsiteX3" fmla="*/ 2707914 w 5364039"/>
              <a:gd name="connsiteY3" fmla="*/ 2087882 h 2724737"/>
              <a:gd name="connsiteX4" fmla="*/ 4826594 w 5364039"/>
              <a:gd name="connsiteY4" fmla="*/ 175953 h 2724737"/>
              <a:gd name="connsiteX5" fmla="*/ 4835479 w 5364039"/>
              <a:gd name="connsiteY5" fmla="*/ 0 h 2724737"/>
              <a:gd name="connsiteX6" fmla="*/ 5364039 w 5364039"/>
              <a:gd name="connsiteY6" fmla="*/ 726551 h 2724737"/>
              <a:gd name="connsiteX7" fmla="*/ 5350068 w 5364039"/>
              <a:gd name="connsiteY7" fmla="*/ 780887 h 2724737"/>
              <a:gd name="connsiteX8" fmla="*/ 2707914 w 5364039"/>
              <a:gd name="connsiteY8" fmla="*/ 2724737 h 2724737"/>
              <a:gd name="connsiteX9" fmla="*/ 65761 w 5364039"/>
              <a:gd name="connsiteY9" fmla="*/ 780888 h 272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4039" h="2724737">
                <a:moveTo>
                  <a:pt x="0" y="525134"/>
                </a:moveTo>
                <a:lnTo>
                  <a:pt x="585362" y="99288"/>
                </a:lnTo>
                <a:lnTo>
                  <a:pt x="589233" y="175953"/>
                </a:lnTo>
                <a:cubicBezTo>
                  <a:pt x="698294" y="1249856"/>
                  <a:pt x="1605238" y="2087882"/>
                  <a:pt x="2707914" y="2087882"/>
                </a:cubicBezTo>
                <a:cubicBezTo>
                  <a:pt x="3810591" y="2087881"/>
                  <a:pt x="4717534" y="1249856"/>
                  <a:pt x="4826594" y="175953"/>
                </a:cubicBezTo>
                <a:lnTo>
                  <a:pt x="4835479" y="0"/>
                </a:lnTo>
                <a:lnTo>
                  <a:pt x="5364039" y="726551"/>
                </a:lnTo>
                <a:lnTo>
                  <a:pt x="5350068" y="780887"/>
                </a:lnTo>
                <a:cubicBezTo>
                  <a:pt x="4999793" y="1907055"/>
                  <a:pt x="3949343" y="2724737"/>
                  <a:pt x="2707914" y="2724737"/>
                </a:cubicBezTo>
                <a:cubicBezTo>
                  <a:pt x="1466485" y="2724737"/>
                  <a:pt x="416035" y="1907056"/>
                  <a:pt x="65761" y="780888"/>
                </a:cubicBezTo>
                <a:close/>
              </a:path>
            </a:pathLst>
          </a:custGeom>
          <a:gradFill>
            <a:gsLst>
              <a:gs pos="42000">
                <a:schemeClr val="bg1">
                  <a:alpha val="20000"/>
                </a:schemeClr>
              </a:gs>
              <a:gs pos="100000">
                <a:schemeClr val="bg1"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0158" y="3551946"/>
            <a:ext cx="1067505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8000" dirty="0">
                <a:solidFill>
                  <a:schemeClr val="accent1"/>
                </a:solidFill>
                <a:latin typeface="+mj-lt"/>
              </a:rPr>
              <a:t>Введение</a:t>
            </a:r>
            <a:endParaRPr lang="ru-RU" altLang="en-US" sz="80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6995"/>
            <a:ext cx="12192000" cy="432054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64160" y="311150"/>
            <a:ext cx="11661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АКТУАЛЬНОСТЬ</a:t>
            </a:r>
            <a:r>
              <a:rPr lang="en-US" altLang="ru-RU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ИССЛЕДОВАНИЯ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altLang="en-US" sz="2000" dirty="0" err="1" smtClean="0">
                <a:solidFill>
                  <a:schemeClr val="bg1"/>
                </a:solidFill>
              </a:rPr>
              <a:t>Изучение</a:t>
            </a:r>
            <a:r>
              <a:rPr lang="en-US" altLang="ru-RU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структурных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магнитных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особенностей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наночастиц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магнетита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</a:rPr>
              <a:t>модифицированных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ионами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редкоземельных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элементов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</a:rPr>
              <a:t>является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одной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из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наиболее</a:t>
            </a:r>
            <a:r>
              <a:rPr lang="en-US" altLang="ru-RU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актуальных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задач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современной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физики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твёрдого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тела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наноматериалов</a:t>
            </a:r>
            <a:r>
              <a:rPr lang="en-US" altLang="ru-RU" sz="2000" dirty="0">
                <a:solidFill>
                  <a:schemeClr val="bg1"/>
                </a:solidFill>
              </a:rPr>
              <a:t>. </a:t>
            </a:r>
            <a:r>
              <a:rPr lang="en-US" altLang="en-US" sz="2000" dirty="0" err="1">
                <a:solidFill>
                  <a:schemeClr val="bg1"/>
                </a:solidFill>
              </a:rPr>
              <a:t>Магнетит</a:t>
            </a:r>
            <a:r>
              <a:rPr lang="en-US" altLang="ru-RU" sz="2000" dirty="0">
                <a:solidFill>
                  <a:schemeClr val="bg1"/>
                </a:solidFill>
              </a:rPr>
              <a:t> (</a:t>
            </a:r>
            <a:r>
              <a:rPr lang="en-US" altLang="ru-RU" sz="2000" dirty="0" err="1">
                <a:solidFill>
                  <a:schemeClr val="bg1"/>
                </a:solidFill>
              </a:rPr>
              <a:t>Fe</a:t>
            </a:r>
            <a:r>
              <a:rPr lang="en-US" altLang="en-US" sz="2000" dirty="0" err="1">
                <a:solidFill>
                  <a:schemeClr val="bg1"/>
                </a:solidFill>
              </a:rPr>
              <a:t>₃</a:t>
            </a:r>
            <a:r>
              <a:rPr lang="en-US" altLang="ru-RU" sz="2000" dirty="0" err="1">
                <a:solidFill>
                  <a:schemeClr val="bg1"/>
                </a:solidFill>
              </a:rPr>
              <a:t>O</a:t>
            </a:r>
            <a:r>
              <a:rPr lang="en-US" altLang="en-US" sz="2000" dirty="0">
                <a:solidFill>
                  <a:schemeClr val="bg1"/>
                </a:solidFill>
              </a:rPr>
              <a:t>₄</a:t>
            </a:r>
            <a:r>
              <a:rPr lang="en-US" altLang="ru-RU" sz="2000" dirty="0">
                <a:solidFill>
                  <a:schemeClr val="bg1"/>
                </a:solidFill>
              </a:rPr>
              <a:t>) — </a:t>
            </a:r>
            <a:r>
              <a:rPr lang="en-US" altLang="en-US" sz="2000" dirty="0" err="1">
                <a:solidFill>
                  <a:schemeClr val="bg1"/>
                </a:solidFill>
              </a:rPr>
              <a:t>один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из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древнейших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известных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магнитных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минералов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</a:rPr>
              <a:t>обладающий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уникальными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физическими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свойствами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широким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спектром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приложений</a:t>
            </a:r>
            <a:r>
              <a:rPr lang="en-US" altLang="ru-RU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в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науке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технике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</a:rPr>
              <a:t>от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магнитной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записи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медицинской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диагностики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до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современных</a:t>
            </a:r>
            <a:r>
              <a:rPr lang="en-US" altLang="ru-RU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нанотехнологий</a:t>
            </a:r>
            <a:r>
              <a:rPr lang="en-US" altLang="ru-RU" sz="2000" dirty="0">
                <a:solidFill>
                  <a:schemeClr val="bg1"/>
                </a:solidFill>
              </a:rPr>
              <a:t>.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28295" y="2889885"/>
            <a:ext cx="117195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/>
              <a:t>ЦЕЛЬ</a:t>
            </a:r>
            <a:r>
              <a:rPr lang="en-US" altLang="ru-RU" sz="2400" dirty="0"/>
              <a:t> </a:t>
            </a:r>
            <a:r>
              <a:rPr lang="en-US" altLang="en-US" sz="2400" dirty="0"/>
              <a:t>И</a:t>
            </a:r>
            <a:r>
              <a:rPr lang="en-US" altLang="ru-RU" sz="2400" dirty="0"/>
              <a:t> </a:t>
            </a:r>
            <a:r>
              <a:rPr lang="en-US" altLang="en-US" sz="2400" dirty="0"/>
              <a:t>ЗАДАЧИ</a:t>
            </a:r>
            <a:r>
              <a:rPr lang="en-US" altLang="ru-RU" sz="2400" dirty="0"/>
              <a:t> </a:t>
            </a:r>
            <a:r>
              <a:rPr lang="en-US" altLang="en-US" sz="2400" dirty="0" smtClean="0"/>
              <a:t>РАБОТЫ:</a:t>
            </a:r>
            <a:endParaRPr lang="en-US" altLang="en-US" sz="2400" dirty="0"/>
          </a:p>
          <a:p>
            <a:pPr algn="just"/>
            <a:r>
              <a:rPr lang="en-US" altLang="en-US" sz="1900" b="1" dirty="0" err="1"/>
              <a:t>Цель</a:t>
            </a:r>
            <a:r>
              <a:rPr lang="en-US" altLang="ru-RU" sz="1900" b="1" dirty="0"/>
              <a:t> </a:t>
            </a:r>
            <a:r>
              <a:rPr lang="en-US" altLang="en-US" sz="1900" b="1" dirty="0" err="1"/>
              <a:t>работы</a:t>
            </a:r>
            <a:r>
              <a:rPr lang="en-US" altLang="ru-RU" sz="1900" b="1" dirty="0"/>
              <a:t>: </a:t>
            </a:r>
            <a:r>
              <a:rPr lang="en-US" altLang="en-US" sz="1900" dirty="0" err="1"/>
              <a:t>исследование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влияния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допирования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ионами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редкоземельных</a:t>
            </a:r>
            <a:r>
              <a:rPr lang="en-US" altLang="en-US" sz="1900" dirty="0"/>
              <a:t> </a:t>
            </a:r>
            <a:r>
              <a:rPr lang="en-US" altLang="en-US" sz="1900" dirty="0" err="1" smtClean="0"/>
              <a:t>элементов</a:t>
            </a:r>
            <a:r>
              <a:rPr lang="en-US" altLang="ru-RU" sz="1900" dirty="0" smtClean="0"/>
              <a:t> </a:t>
            </a:r>
            <a:r>
              <a:rPr lang="en-US" altLang="en-US" sz="1900" dirty="0" err="1"/>
              <a:t>на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кристаллическую</a:t>
            </a:r>
            <a:r>
              <a:rPr lang="en-US" altLang="ru-RU" sz="1900" dirty="0"/>
              <a:t> </a:t>
            </a:r>
            <a:r>
              <a:rPr lang="en-US" altLang="en-US" sz="1900" dirty="0"/>
              <a:t>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магнитную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структуру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наночастиц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магнетита</a:t>
            </a:r>
            <a:r>
              <a:rPr lang="en-US" altLang="en-US" sz="1900" dirty="0"/>
              <a:t> </a:t>
            </a:r>
            <a:r>
              <a:rPr lang="en-US" altLang="en-US" sz="1900" dirty="0" err="1" smtClean="0"/>
              <a:t>методами</a:t>
            </a:r>
            <a:r>
              <a:rPr lang="en-US" altLang="ru-RU" sz="1900" dirty="0" smtClean="0"/>
              <a:t> </a:t>
            </a:r>
            <a:r>
              <a:rPr lang="en-US" altLang="en-US" sz="1900" dirty="0" err="1"/>
              <a:t>нейтронной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дифракции</a:t>
            </a:r>
            <a:r>
              <a:rPr lang="en-US" altLang="ru-RU" sz="1900" dirty="0" smtClean="0"/>
              <a:t>.</a:t>
            </a:r>
            <a:endParaRPr lang="ru-RU" altLang="ru-RU" sz="1900" dirty="0" smtClean="0"/>
          </a:p>
          <a:p>
            <a:pPr algn="just"/>
            <a:r>
              <a:rPr lang="en-US" altLang="ru-RU" sz="1900" dirty="0" smtClean="0"/>
              <a:t> </a:t>
            </a:r>
            <a:endParaRPr lang="en-US" altLang="ru-RU" sz="1900" dirty="0" smtClean="0"/>
          </a:p>
          <a:p>
            <a:pPr algn="just"/>
            <a:r>
              <a:rPr lang="en-US" altLang="en-US" sz="1900" b="1" dirty="0" err="1" smtClean="0"/>
              <a:t>Задачи</a:t>
            </a:r>
            <a:r>
              <a:rPr lang="en-US" altLang="ru-RU" sz="1900" b="1" dirty="0" smtClean="0"/>
              <a:t> </a:t>
            </a:r>
            <a:r>
              <a:rPr lang="en-US" altLang="en-US" sz="1900" b="1" dirty="0" err="1"/>
              <a:t>исследования</a:t>
            </a:r>
            <a:r>
              <a:rPr lang="en-US" altLang="ru-RU" sz="1900" b="1" dirty="0"/>
              <a:t>:</a:t>
            </a:r>
            <a:endParaRPr lang="en-US" altLang="ru-RU" sz="1900" b="1" dirty="0"/>
          </a:p>
          <a:p>
            <a:pPr algn="just"/>
            <a:r>
              <a:rPr lang="ru-RU" altLang="en-US" sz="1900" dirty="0"/>
              <a:t>1</a:t>
            </a:r>
            <a:r>
              <a:rPr lang="en-US" altLang="ru-RU" sz="1900" dirty="0"/>
              <a:t>. </a:t>
            </a:r>
            <a:r>
              <a:rPr lang="en-US" altLang="en-US" sz="1900" dirty="0" err="1"/>
              <a:t>Выполнить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комплексную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характеризацию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полученных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образцов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методами</a:t>
            </a:r>
            <a:r>
              <a:rPr lang="ru-RU" altLang="en-US" sz="1900" dirty="0"/>
              <a:t> </a:t>
            </a:r>
            <a:r>
              <a:rPr lang="en-US" altLang="en-US" sz="1900" dirty="0" err="1" smtClean="0"/>
              <a:t>нейтронной</a:t>
            </a:r>
            <a:r>
              <a:rPr lang="en-US" altLang="ru-RU" sz="1900" dirty="0" smtClean="0"/>
              <a:t> </a:t>
            </a:r>
            <a:r>
              <a:rPr lang="en-US" altLang="en-US" sz="1900" dirty="0" err="1"/>
              <a:t>дифракции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на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реакторе</a:t>
            </a:r>
            <a:r>
              <a:rPr lang="en-US" altLang="ru-RU" sz="1900" dirty="0"/>
              <a:t> </a:t>
            </a:r>
            <a:r>
              <a:rPr lang="en-US" altLang="en-US" sz="1900" dirty="0"/>
              <a:t>ИБР</a:t>
            </a:r>
            <a:r>
              <a:rPr lang="en-US" altLang="ru-RU" sz="1900" dirty="0"/>
              <a:t>-2, </a:t>
            </a:r>
            <a:r>
              <a:rPr lang="en-US" altLang="en-US" sz="1900" dirty="0" err="1"/>
              <a:t>рентгеновской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дифракции</a:t>
            </a:r>
            <a:r>
              <a:rPr lang="en-US" altLang="ru-RU" sz="1900" dirty="0" smtClean="0"/>
              <a:t>. </a:t>
            </a:r>
            <a:endParaRPr lang="ru-RU" altLang="en-US" sz="1900" dirty="0"/>
          </a:p>
          <a:p>
            <a:pPr algn="just"/>
            <a:r>
              <a:rPr lang="ru-RU" altLang="en-US" sz="1900" dirty="0"/>
              <a:t>2</a:t>
            </a:r>
            <a:r>
              <a:rPr lang="en-US" altLang="ru-RU" sz="1900" dirty="0"/>
              <a:t>. </a:t>
            </a:r>
            <a:r>
              <a:rPr lang="en-US" altLang="en-US" sz="1900" dirty="0" err="1"/>
              <a:t>Провести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обработку</a:t>
            </a:r>
            <a:r>
              <a:rPr lang="en-US" altLang="ru-RU" sz="1900" dirty="0"/>
              <a:t> </a:t>
            </a:r>
            <a:r>
              <a:rPr lang="en-US" altLang="en-US" sz="1900" dirty="0"/>
              <a:t>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анализ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экспериментальных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данных</a:t>
            </a:r>
            <a:r>
              <a:rPr lang="en-US" altLang="ru-RU" sz="1900" dirty="0"/>
              <a:t> </a:t>
            </a:r>
            <a:r>
              <a:rPr lang="en-US" altLang="en-US" sz="1900" dirty="0"/>
              <a:t>с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использованием</a:t>
            </a:r>
            <a:r>
              <a:rPr lang="ru-RU" altLang="en-US" sz="1900" dirty="0"/>
              <a:t> </a:t>
            </a:r>
            <a:r>
              <a:rPr lang="en-US" altLang="en-US" sz="1900" dirty="0" err="1" smtClean="0"/>
              <a:t>современных</a:t>
            </a:r>
            <a:r>
              <a:rPr lang="en-US" altLang="ru-RU" sz="1900" dirty="0" smtClean="0"/>
              <a:t> </a:t>
            </a:r>
            <a:r>
              <a:rPr lang="en-US" altLang="en-US" sz="1900" dirty="0" err="1"/>
              <a:t>программных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пакетов</a:t>
            </a:r>
            <a:r>
              <a:rPr lang="en-US" altLang="ru-RU" sz="1900" dirty="0"/>
              <a:t> </a:t>
            </a:r>
            <a:r>
              <a:rPr lang="en-US" altLang="ru-RU" sz="1900" dirty="0" err="1"/>
              <a:t>FullProf</a:t>
            </a:r>
            <a:r>
              <a:rPr lang="en-US" altLang="ru-RU" sz="1900" dirty="0"/>
              <a:t>. </a:t>
            </a:r>
            <a:endParaRPr lang="en-US" altLang="ru-RU" sz="1900" dirty="0"/>
          </a:p>
          <a:p>
            <a:pPr algn="just"/>
            <a:r>
              <a:rPr lang="ru-RU" altLang="en-US" sz="1900" dirty="0"/>
              <a:t>3.  Рассчитать размер нанокристаллита и микронапряжение  с помощью модифицированного уравнения Шеррера.</a:t>
            </a:r>
            <a:endParaRPr lang="en-US" altLang="ru-RU" sz="1900" dirty="0"/>
          </a:p>
          <a:p>
            <a:pPr algn="just"/>
            <a:r>
              <a:rPr lang="ru-RU" altLang="en-US" sz="1900" dirty="0"/>
              <a:t>4</a:t>
            </a:r>
            <a:r>
              <a:rPr lang="en-US" altLang="ru-RU" sz="1900" dirty="0"/>
              <a:t>. </a:t>
            </a:r>
            <a:r>
              <a:rPr lang="en-US" altLang="en-US" sz="1900" dirty="0" err="1"/>
              <a:t>Установить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закономерности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влияния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типа</a:t>
            </a:r>
            <a:r>
              <a:rPr lang="en-US" altLang="ru-RU" sz="1900" dirty="0"/>
              <a:t> </a:t>
            </a:r>
            <a:r>
              <a:rPr lang="en-US" altLang="en-US" sz="1900" dirty="0"/>
              <a:t>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концентрации</a:t>
            </a:r>
            <a:r>
              <a:rPr lang="en-US" altLang="ru-RU" sz="1900" dirty="0"/>
              <a:t> REE-</a:t>
            </a:r>
            <a:r>
              <a:rPr lang="en-US" altLang="en-US" sz="1900" dirty="0" err="1"/>
              <a:t>допанта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на</a:t>
            </a:r>
            <a:r>
              <a:rPr lang="ru-RU" altLang="en-US" sz="1900" dirty="0"/>
              <a:t> </a:t>
            </a:r>
            <a:r>
              <a:rPr lang="en-US" altLang="en-US" sz="1900" dirty="0" err="1" smtClean="0"/>
              <a:t>параметры</a:t>
            </a:r>
            <a:r>
              <a:rPr lang="en-US" altLang="ru-RU" sz="1900" dirty="0" smtClean="0"/>
              <a:t> </a:t>
            </a:r>
            <a:r>
              <a:rPr lang="en-US" altLang="en-US" sz="1900" dirty="0" err="1"/>
              <a:t>кристаллической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решётки</a:t>
            </a:r>
            <a:r>
              <a:rPr lang="en-US" altLang="ru-RU" sz="1900" dirty="0"/>
              <a:t>, </a:t>
            </a:r>
            <a:r>
              <a:rPr lang="en-US" altLang="en-US" sz="1900" dirty="0" err="1"/>
              <a:t>распределение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катионов</a:t>
            </a:r>
            <a:r>
              <a:rPr lang="en-US" altLang="ru-RU" sz="1900" dirty="0"/>
              <a:t> </a:t>
            </a:r>
            <a:r>
              <a:rPr lang="en-US" altLang="en-US" sz="1900" dirty="0"/>
              <a:t>и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магнитные</a:t>
            </a:r>
            <a:r>
              <a:rPr lang="ru-RU" altLang="en-US" sz="1900" dirty="0"/>
              <a:t> </a:t>
            </a:r>
            <a:r>
              <a:rPr lang="en-US" altLang="en-US" sz="1900" dirty="0" err="1" smtClean="0"/>
              <a:t>характеристики</a:t>
            </a:r>
            <a:r>
              <a:rPr lang="en-US" altLang="ru-RU" sz="1900" dirty="0"/>
              <a:t>.</a:t>
            </a:r>
            <a:endParaRPr lang="en-US" altLang="ru-RU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/>
          <p:cNvSpPr/>
          <p:nvPr/>
        </p:nvSpPr>
        <p:spPr>
          <a:xfrm>
            <a:off x="0" y="2538796"/>
            <a:ext cx="12192000" cy="4319204"/>
          </a:xfrm>
          <a:custGeom>
            <a:avLst/>
            <a:gdLst>
              <a:gd name="connsiteX0" fmla="*/ 211617 w 12192000"/>
              <a:gd name="connsiteY0" fmla="*/ 0 h 4319204"/>
              <a:gd name="connsiteX1" fmla="*/ 11980383 w 12192000"/>
              <a:gd name="connsiteY1" fmla="*/ 0 h 4319204"/>
              <a:gd name="connsiteX2" fmla="*/ 12192000 w 12192000"/>
              <a:gd name="connsiteY2" fmla="*/ 211617 h 4319204"/>
              <a:gd name="connsiteX3" fmla="*/ 12192000 w 12192000"/>
              <a:gd name="connsiteY3" fmla="*/ 4319204 h 4319204"/>
              <a:gd name="connsiteX4" fmla="*/ 0 w 12192000"/>
              <a:gd name="connsiteY4" fmla="*/ 4319204 h 4319204"/>
              <a:gd name="connsiteX5" fmla="*/ 0 w 12192000"/>
              <a:gd name="connsiteY5" fmla="*/ 211617 h 4319204"/>
              <a:gd name="connsiteX6" fmla="*/ 211617 w 12192000"/>
              <a:gd name="connsiteY6" fmla="*/ 0 h 43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19204">
                <a:moveTo>
                  <a:pt x="211617" y="0"/>
                </a:moveTo>
                <a:lnTo>
                  <a:pt x="11980383" y="0"/>
                </a:lnTo>
                <a:cubicBezTo>
                  <a:pt x="12097256" y="0"/>
                  <a:pt x="12192000" y="94744"/>
                  <a:pt x="12192000" y="211617"/>
                </a:cubicBezTo>
                <a:lnTo>
                  <a:pt x="12192000" y="4319204"/>
                </a:lnTo>
                <a:lnTo>
                  <a:pt x="0" y="4319204"/>
                </a:lnTo>
                <a:lnTo>
                  <a:pt x="0" y="211617"/>
                </a:lnTo>
                <a:cubicBezTo>
                  <a:pt x="0" y="94744"/>
                  <a:pt x="94744" y="0"/>
                  <a:pt x="211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" y="1096010"/>
            <a:ext cx="3695700" cy="22479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72945" y="1942465"/>
            <a:ext cx="1315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800" b="1">
                <a:solidFill>
                  <a:schemeClr val="bg1"/>
                </a:solidFill>
              </a:rPr>
              <a:t>02</a:t>
            </a:r>
            <a:endParaRPr lang="ru-RU" altLang="en-US" sz="4800" b="1">
              <a:solidFill>
                <a:schemeClr val="bg1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11200" y="3703955"/>
            <a:ext cx="7660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>
                <a:solidFill>
                  <a:schemeClr val="accent1"/>
                </a:solidFill>
              </a:rPr>
              <a:t>Обзор литературы</a:t>
            </a:r>
            <a:endParaRPr lang="ru-RU" altLang="en-US"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70" y="648335"/>
            <a:ext cx="1219263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Fe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₃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₄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природный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оксид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железа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сочетающий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ионы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²⁺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³⁺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Отличается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структурными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свойствами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также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физическими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характеристиками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Кристаллическая</a:t>
            </a:r>
            <a:r>
              <a:rPr lang="en-US" alt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ГЦК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решётка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шпинели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пространственная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группа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Fd3m).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катионы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железа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²⁺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³⁺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размещаются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кристаллических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многогранниках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тетра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октаэдрах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позициях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кубической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решётки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шпинели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низких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температурах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претерпевает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фазовый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переход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кристаллической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моноклинной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кубической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переход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Верви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свойства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сильно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магнитен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является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ферримагнетиком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).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lang="en-US" altLang="en-US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уменьшением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величины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зёрен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магнитность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возрастает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также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возрастает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остаточная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намагниченность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556000" y="-556260"/>
            <a:ext cx="91636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2935605"/>
            <a:ext cx="6094730" cy="357695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637915" y="170815"/>
            <a:ext cx="4916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 sz="3200">
                <a:latin typeface="Times New Roman" panose="02020603050405020304" charset="0"/>
                <a:cs typeface="Times New Roman" panose="02020603050405020304" charset="0"/>
              </a:rPr>
              <a:t>Магнетит и его свойства</a:t>
            </a:r>
            <a:endParaRPr lang="ru-RU" altLang="ru-RU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7460"/>
            <a:ext cx="12192000" cy="432054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" y="1096010"/>
            <a:ext cx="3695700" cy="22479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88820" y="1761490"/>
            <a:ext cx="13404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800" b="1">
                <a:solidFill>
                  <a:schemeClr val="bg1"/>
                </a:solidFill>
              </a:rPr>
              <a:t>03</a:t>
            </a:r>
            <a:endParaRPr lang="ru-RU" altLang="en-US" sz="4800" b="1">
              <a:solidFill>
                <a:schemeClr val="bg1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002665" y="3907155"/>
            <a:ext cx="738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>
                <a:solidFill>
                  <a:schemeClr val="accent1"/>
                </a:solidFill>
              </a:rPr>
              <a:t>Объекты и методы исследования</a:t>
            </a:r>
            <a:endParaRPr lang="ru-RU" alt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箭头连接符 11"/>
          <p:cNvCxnSpPr/>
          <p:nvPr/>
        </p:nvCxnSpPr>
        <p:spPr>
          <a:xfrm>
            <a:off x="7311667" y="61766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4242406" y="61766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242391" y="5411972"/>
            <a:ext cx="253054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овое поле 2"/>
          <p:cNvSpPr txBox="1"/>
          <p:nvPr/>
        </p:nvSpPr>
        <p:spPr>
          <a:xfrm>
            <a:off x="4083685" y="0"/>
            <a:ext cx="5080000" cy="6178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266700">
              <a:lnSpc>
                <a:spcPct val="107000"/>
              </a:lnSpc>
            </a:pPr>
            <a:r>
              <a:rPr sz="3200">
                <a:latin typeface="Times New Roman" panose="02020603050405020304"/>
                <a:ea typeface="Calibri" panose="020F0502020204030204"/>
              </a:rPr>
              <a:t>Объекты исследования</a:t>
            </a:r>
            <a:endParaRPr sz="3200"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-635" y="707390"/>
            <a:ext cx="121926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исследования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выбраны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легированных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соединений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магнетита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: Fe3O4:Pr, Fe3O4:Er, Fe3O4:Nd, Fe3O4:Tm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Fe3O4:Gd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одинаковой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концентрацией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ионов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редкоземельных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элементов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 2,5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ат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.%. .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Наночастицы нелегированного магнетита 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Fe₃O₄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и магнетита, легированного ионами 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Pr³⁺, Er³⁺, Tm³⁺, Gd³⁺,</a:t>
            </a:r>
            <a:r>
              <a:rPr lang="ru-RU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 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Nd3+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были синтезированы методом соосаждения. В качестве исходных реагентов использовали гексагидрат хлорида железа(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III) (FeCl₃·6H₂O)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и гептагидрат сульфата железа(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II) (FeSO₄·7H₂O)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в стехиометрическом соотношении 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Fe³⁺:Fe²⁺ = 2:1.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Для введения редкоземельных элементов применяли нитраты соответствующих металлов (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RE(NO₃)₃·4H₂O)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в количестве 2,5 ат.%. Реакцию проводили в атмосфере азота для предотвращения окисления 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Fe²⁺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до 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α-FeOOH.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В качестве осадителя использовали 25% раствор аммиака </a:t>
            </a:r>
            <a:r>
              <a:rPr lang="en-US" altLang="ru-RU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NH₄OH. </a:t>
            </a:r>
            <a:r>
              <a:rPr lang="en-US" altLang="en-US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  <a:sym typeface="+mn-ea"/>
              </a:rPr>
              <a:t>Полученный чёрный осадок отфильтровывали, промывали и высушивали.</a:t>
            </a:r>
            <a:endParaRPr lang="en-US" altLang="en-US" b="0" i="0">
              <a:solidFill>
                <a:srgbClr val="0F1115"/>
              </a:solidFill>
              <a:latin typeface="Times New Roman" panose="02020603050405020304" charset="0"/>
              <a:ea typeface="quote-cjk-patch"/>
              <a:cs typeface="Times New Roman" panose="02020603050405020304" charset="0"/>
            </a:endParaRPr>
          </a:p>
          <a:p>
            <a:pPr algn="just"/>
            <a:r>
              <a:rPr lang="en-US" alt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841625" y="2955290"/>
            <a:ext cx="6983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Методы и утсановки для исследования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54635" y="3538855"/>
            <a:ext cx="6403975" cy="2912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Рентгеновская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дифракция 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рентгеновская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дифрактометрия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—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называют явление рассеяния рентгеновских лучей кристаллами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 результате взаимодействия лучей с электронами вещества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этом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начального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пучка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лучей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возникают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вторичные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отклонённые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дифрагированные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лучи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той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же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длины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волны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Наиболее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чёткая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картина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дифракции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получается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рассеянии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излучения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кристаллами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которые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вследствие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упорядоченной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структуры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являются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естественной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дифракционной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решёткой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этого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излучения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Возникновение дифракции происходит согласно закону Брэгга-Вульфа: 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nλ = 2d sinθ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2910" y="3617595"/>
            <a:ext cx="5400675" cy="29552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70170" y="726440"/>
            <a:ext cx="6837045" cy="3303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Xeuss 3.0 —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это многофункциональная рентгеновская установка для исследования структуры материалов и наноматериалов методами малоуглового (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SAXS)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 широкоугольного (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WAXS)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рентгеновского рассеяния. Она позволяет изучать объекты от атомного до наноразмерного масштаба в режиме реального времени.</a:t>
            </a:r>
            <a:r>
              <a:rPr lang="ru-RU" altLang="en-US" sz="2400" dirty="0">
                <a:solidFill>
                  <a:schemeClr val="accent1"/>
                </a:solidFill>
                <a:latin typeface="+mj-lt"/>
              </a:rPr>
              <a:t>  </a:t>
            </a:r>
            <a:endParaRPr lang="en-US" altLang="ru-RU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ru-RU" altLang="en-US" sz="2000" dirty="0">
                <a:solidFill>
                  <a:schemeClr val="accent1"/>
                </a:solidFill>
                <a:latin typeface="+mj-lt"/>
              </a:rPr>
              <a:t>  </a:t>
            </a:r>
            <a:endParaRPr lang="en-US" altLang="ru-RU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en-US" altLang="en-US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en-US" alt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689860" y="142875"/>
            <a:ext cx="681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Рентгеновская установка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XEUSS 3.0</a:t>
            </a:r>
            <a:endParaRPr lang="en-US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3697605"/>
            <a:ext cx="4883150" cy="293814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726440"/>
            <a:ext cx="4883150" cy="270256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320" y="2814955"/>
            <a:ext cx="6779260" cy="39281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0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9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0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9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0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2.xml><?xml version="1.0" encoding="utf-8"?>
<p:tagLst xmlns:p="http://schemas.openxmlformats.org/presentationml/2006/main">
  <p:tag name="KSO_WPP_MARK_KEY" val="68771c7b-4e5a-44ec-9cf7-fd660f1827af"/>
  <p:tag name="COMMONDATA" val="eyJoZGlkIjoiZDA3ZDQwMmNiOWFlYzZjYTcwOWJiZGQ0YTA5ODBmZGUifQ=="/>
</p:tagLst>
</file>

<file path=ppt/tags/tag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9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heme/theme1.xml><?xml version="1.0" encoding="utf-8"?>
<a:theme xmlns:a="http://schemas.openxmlformats.org/drawingml/2006/main" name="Office Theme">
  <a:themeElements>
    <a:clrScheme name="for thesis def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F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po字体">
      <a:majorFont>
        <a:latin typeface="OPPOSans B"/>
        <a:ea typeface="OPPOSans B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11169</Words>
  <Application>WPS Presentation</Application>
  <PresentationFormat>Широкоэкранный</PresentationFormat>
  <Paragraphs>288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Times New Roman</vt:lpstr>
      <vt:lpstr>Calibri</vt:lpstr>
      <vt:lpstr>OPPOSans R</vt:lpstr>
      <vt:lpstr>Microsoft YaHei</vt:lpstr>
      <vt:lpstr>Arial Unicode MS</vt:lpstr>
      <vt:lpstr>OPPOSans B</vt:lpstr>
      <vt:lpstr>quote-cjk-patch</vt:lpstr>
      <vt:lpstr>Segoe Print</vt:lpstr>
      <vt:lpstr>Calibri</vt:lpstr>
      <vt:lpstr>BatangChe</vt:lpstr>
      <vt:lpstr>MS PGothic</vt:lpstr>
      <vt:lpstr>Cambria Math</vt:lpstr>
      <vt:lpstr>Segoe UI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Behzod</dc:creator>
  <cp:lastModifiedBy>Firdavs Sharipov</cp:lastModifiedBy>
  <cp:revision>83</cp:revision>
  <dcterms:created xsi:type="dcterms:W3CDTF">2023-03-14T10:49:00Z</dcterms:created>
  <dcterms:modified xsi:type="dcterms:W3CDTF">2026-06-04T10:49:55Z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51E39B81AA334EA198FC0DF332922914_11</vt:lpwstr>
  </property>
  <property fmtid="{D5CDD505-2E9C-101B-9397-08002B2CF9AE}" pid="3" name="KSOProductBuildVer">
    <vt:lpwstr>1049-12.1.0.26372</vt:lpwstr>
  </property>
</Properties>
</file>