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68" r:id="rId5"/>
    <p:sldId id="269" r:id="rId6"/>
    <p:sldId id="270" r:id="rId7"/>
    <p:sldId id="271" r:id="rId9"/>
    <p:sldId id="260" r:id="rId10"/>
    <p:sldId id="272" r:id="rId11"/>
    <p:sldId id="273" r:id="rId12"/>
    <p:sldId id="670" r:id="rId13"/>
    <p:sldId id="682" r:id="rId14"/>
    <p:sldId id="678" r:id="rId15"/>
    <p:sldId id="679" r:id="rId16"/>
    <p:sldId id="669" r:id="rId17"/>
    <p:sldId id="680" r:id="rId18"/>
    <p:sldId id="675" r:id="rId19"/>
    <p:sldId id="266" r:id="rId20"/>
    <p:sldId id="6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11" autoAdjust="0"/>
  </p:normalViewPr>
  <p:slideViewPr>
    <p:cSldViewPr snapToGrid="0">
      <p:cViewPr>
        <p:scale>
          <a:sx n="66" d="100"/>
          <a:sy n="66" d="100"/>
        </p:scale>
        <p:origin x="1330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DCAE2-686F-4FD0-8C50-A738A8E9009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9632C-26C2-4C3D-9E71-9BEDEEF435B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9632C-26C2-4C3D-9E71-9BEDEEF435B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2220" y="1163955"/>
            <a:ext cx="7576820" cy="991870"/>
          </a:xfrm>
        </p:spPr>
        <p:txBody>
          <a:bodyPr/>
          <a:lstStyle/>
          <a:p>
            <a:r>
              <a:rPr lang="ru-RU" altLang="en-US" sz="1800" b="1" dirty="0">
                <a:solidFill>
                  <a:schemeClr val="accent1"/>
                </a:solidFill>
                <a:latin typeface="Book Antiqua" panose="02040602050305030304" charset="0"/>
                <a:cs typeface="Book Antiqua" panose="02040602050305030304" charset="0"/>
              </a:rPr>
              <a:t>Национальный Исследовательский Ядерный Университет МИФИ</a:t>
            </a:r>
            <a:endParaRPr lang="ru-RU" altLang="en-US" sz="1800" b="1" dirty="0">
              <a:solidFill>
                <a:schemeClr val="accent1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920" y="2472055"/>
            <a:ext cx="6066790" cy="469900"/>
          </a:xfrm>
        </p:spPr>
        <p:txBody>
          <a:bodyPr/>
          <a:lstStyle/>
          <a:p>
            <a:r>
              <a:rPr lang="ru-RU" altLang="en-US" b="1">
                <a:solidFill>
                  <a:srgbClr val="C00000"/>
                </a:solidFill>
                <a:latin typeface="Book Antiqua" panose="02040602050305030304" charset="0"/>
                <a:cs typeface="Book Antiqua" panose="02040602050305030304" charset="0"/>
              </a:rPr>
              <a:t>Д</a:t>
            </a:r>
            <a:r>
              <a:rPr lang="en-US" altLang="en-US" b="1">
                <a:solidFill>
                  <a:srgbClr val="C00000"/>
                </a:solidFill>
                <a:latin typeface="Book Antiqua" panose="02040602050305030304" charset="0"/>
                <a:cs typeface="Book Antiqua" panose="02040602050305030304" charset="0"/>
              </a:rPr>
              <a:t>ипломная работа бакалавра</a:t>
            </a:r>
            <a:r>
              <a:rPr lang="ru-RU" altLang="en-US" b="1">
                <a:solidFill>
                  <a:srgbClr val="C00000"/>
                </a:solidFill>
                <a:latin typeface="Book Antiqua" panose="02040602050305030304" charset="0"/>
                <a:cs typeface="Book Antiqua" panose="02040602050305030304" charset="0"/>
              </a:rPr>
              <a:t>  </a:t>
            </a:r>
            <a:r>
              <a:rPr lang="ru-RU" altLang="en-US"/>
              <a:t> </a:t>
            </a:r>
            <a:endParaRPr lang="ru-RU" altLang="en-US"/>
          </a:p>
          <a:p>
            <a:endParaRPr lang="ru-RU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-96520" y="855980"/>
            <a:ext cx="7187565" cy="56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33145" y="3109595"/>
            <a:ext cx="10793730" cy="332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 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         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«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Разработка гамма-спектрометр на основе сцинтилляционного кристалла иодида стронция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(Eu)</a:t>
            </a:r>
            <a:r>
              <a:rPr lang="ru-RU" altLang="ru-RU" sz="2400" b="1" dirty="0">
                <a:latin typeface="Book Antiqua" panose="02040602050305030304" charset="0"/>
                <a:cs typeface="Book Antiqua" panose="02040602050305030304" charset="0"/>
                <a:sym typeface="+mn-ea"/>
              </a:rPr>
              <a:t> »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14.03.02 Ядерные физика и технологии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charset="0"/>
              <a:ea typeface="+mn-ea"/>
              <a:cs typeface="Book Antiqua" panose="0204060205030503030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Кафедра Экспериментальных методов ядерной физики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(№ 11)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charset="0"/>
              <a:ea typeface="+mn-ea"/>
              <a:cs typeface="Book Antiqua" panose="0204060205030503030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                                                                                    </a:t>
            </a: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Выпусник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Мусони Джеймс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, </a:t>
            </a:r>
            <a:r>
              <a:rPr kumimoji="0" lang="ru-RU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Б2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2</a:t>
            </a:r>
            <a:r>
              <a:rPr kumimoji="0" lang="ru-RU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-104</a:t>
            </a:r>
            <a:endParaRPr kumimoji="0" lang="ru-RU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                                                             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                                                 </a:t>
            </a:r>
            <a:r>
              <a:rPr kumimoji="0" lang="ru-RU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Р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уководитель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: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Салахутдинов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 Г. Х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                                      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             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Москва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,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 202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charset="0"/>
                <a:ea typeface="+mn-ea"/>
                <a:cs typeface="Book Antiqua" panose="02040602050305030304" charset="0"/>
                <a:sym typeface="+mn-ea"/>
              </a:rPr>
              <a:t>6</a:t>
            </a:r>
            <a:endParaRPr kumimoji="0" lang="ru-RU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                                                   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120" y="975360"/>
            <a:ext cx="7437120" cy="561848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7244080" y="1422400"/>
            <a:ext cx="4622800" cy="318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 :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SrI2(</a:t>
            </a:r>
            <a:r>
              <a:rPr lang="ru-RU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 фотонов/кэВ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Плотность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=50—4.55 г/см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плавления —538 ºК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Гигроскопичность —да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Длина волны —435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затухания —1200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Световыход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—115 фотонов/кэВ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 преломления —2.05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спектрометра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₂(Eu)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442720"/>
          <a:ext cx="10515600" cy="53340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7800"/>
                <a:gridCol w="525780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en-US" sz="12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сцинтиллятора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SrI</a:t>
                      </a:r>
                      <a:r>
                        <a:rPr lang="en-US" sz="12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₂(Eu)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детекторов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кристаллов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мм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13×13×13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мм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Энергетическое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разрешение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линии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662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кэВ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Энергетический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диапазон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измерения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спектров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кэВ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40...3000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измеряемого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спектра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каналов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Предел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детектирования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¹³⁷Cs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24 ч,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Бк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/л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 0,04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каналов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спектре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выбирается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пользователем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256, 512, 1024, 2048, 4096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Рабочая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температура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°С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-10...+50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Максимальная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рабочая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глубина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Напряжение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питания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 (DC)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9...18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Потребляемая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мощность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Вт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 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Интерфейс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связи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RS-485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6251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Идентификация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количественное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γ-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излучающих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радионуклидов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содержащихся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морской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воде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(в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Бк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/л)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¹³¹I, ¹³⁴Cs, ¹³⁷Cs, ⁶⁰Co, ⁴⁰K и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Измеряемая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максимальная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активность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¹³⁷Cs,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кБк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50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Погрешность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измерения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%,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8,0...± 10,0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Максимальное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работы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аккумулятора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автономном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режиме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920" y="508000"/>
            <a:ext cx="6339839" cy="44211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5183486"/>
            <a:ext cx="10466911" cy="888700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1341120"/>
            <a:ext cx="4390109" cy="36287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1325" y="476250"/>
            <a:ext cx="6229350" cy="411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4719637"/>
            <a:ext cx="9515475" cy="619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6750" y="5472111"/>
            <a:ext cx="112490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 4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Сцинтиллятор считывался матрицей из четырех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SiP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MARRAYJ-60035-64P производства компании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Sensl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(США).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8425" y="722630"/>
            <a:ext cx="5943600" cy="50647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955290" y="58350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/>
              <a:t>  Рис 4</a:t>
            </a:r>
            <a:r>
              <a:rPr lang="en-US"/>
              <a:t>. </a:t>
            </a:r>
            <a:r>
              <a:rPr lang=""/>
              <a:t>Линейность сигналов от энергии</a:t>
            </a:r>
            <a:endParaRPr lang="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" y="1377315"/>
            <a:ext cx="7115175" cy="3991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8480" y="2154535"/>
            <a:ext cx="4541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0" dirty="0" err="1">
                <a:solidFill>
                  <a:srgbClr val="F9FAF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₂(Eu)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3-5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выше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Ge(Li),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всём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портативного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rgbClr val="F9FAFB"/>
                </a:solidFill>
                <a:effectLst/>
                <a:latin typeface="quote-cjk-patch"/>
              </a:rPr>
              <a:t>(Eu)</a:t>
            </a:r>
            <a:endParaRPr lang="en-US" b="1" dirty="0"/>
          </a:p>
        </p:txBody>
      </p:sp>
      <p:sp>
        <p:nvSpPr>
          <p:cNvPr id="3" name="Text Box 2"/>
          <p:cNvSpPr txBox="1"/>
          <p:nvPr/>
        </p:nvSpPr>
        <p:spPr>
          <a:xfrm>
            <a:off x="832485" y="564070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/>
              <a:t>Рис 5</a:t>
            </a:r>
            <a:r>
              <a:rPr lang="en-US" altLang=""/>
              <a:t>.</a:t>
            </a:r>
            <a:r>
              <a:rPr lang=""/>
              <a:t> Зависимость эффективности регистрации</a:t>
            </a:r>
            <a:endParaRPr lang="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972" y="972457"/>
            <a:ext cx="11368410" cy="52968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СПЕКТР </a:t>
            </a:r>
            <a:r>
              <a:rPr lang="el-GR" b="1" dirty="0"/>
              <a:t>γ-</a:t>
            </a:r>
            <a:r>
              <a:rPr lang="ru-RU" b="1" dirty="0"/>
              <a:t>ИЗЛУЧЕНИЯ ¹³⁷</a:t>
            </a:r>
            <a:r>
              <a:rPr lang="en-US" b="1" dirty="0"/>
              <a:t>Cs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8132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Описание спектра Cs-137 на детекторе </a:t>
            </a:r>
            <a:r>
              <a:rPr lang="ru-RU" b="1" dirty="0" err="1"/>
              <a:t>SrI</a:t>
            </a:r>
            <a:r>
              <a:rPr lang="ru-RU" b="1" dirty="0"/>
              <a:t>₂(</a:t>
            </a:r>
            <a:r>
              <a:rPr lang="ru-RU" b="1" dirty="0" err="1"/>
              <a:t>Eu</a:t>
            </a:r>
            <a:r>
              <a:rPr lang="ru-RU" b="1" dirty="0"/>
              <a:t>)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152400" y="2804159"/>
            <a:ext cx="5943600" cy="34960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содержит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фотопик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662 кэВ, соответствующий полному поглощению энергии гамма-кванта, и комптоновский континуум слева от пика (100-550 кэВ), возникающий при частичной потере энергии. Экспериментальный спектр (синяя линия) хорошо совпадает с теоретической идеализацией (красный пунктир), что свидетельствует о корректной работе прибора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Сцинтилляционный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спектрометр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сцинтиллятора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фотоэлектронного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умножителя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7160" y="6169709"/>
            <a:ext cx="5120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Экспериментальный спектр 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и его теоретическая "идеализация"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60" y="1574800"/>
            <a:ext cx="5003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ВЫВОД</a:t>
            </a:r>
            <a:r>
              <a:rPr lang="en-US" altLang="en-US" sz="2400" dirty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2286000"/>
            <a:ext cx="10220960" cy="3688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гамма спектрометр, позволяющий определить радионуклидный состав ядерного материала и измерить его активность. Прибор компактный  и портативный, что  обеспечивает возможность проведения измерений  трудно доступных точках технологического оборудования. Прибор прошёл тестовые испытания и проходит процедуру  сертификации.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534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Развитие приборов для диагностики атомных станций остаётся актуальной задачей по нескольким причинам, связанным с обеспечением безопасности, надёжности и эффективности работы атомных объектов.  Диагностика позволяет своевременно выявлять аномалии, дефекты и отклонения от нормальных режимов работы, что критически важно для предотвращения аварий и обеспечения долгосрочной эксплуатации станций. Спектрометр гама-квантов позволяет определить радионуклидный состав ядерного материала и  измерить его активность, определить количества топлива и определить аварийную ситуацию.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работы.                                                   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разработать гамма спектрометр, позволяющий определить радионуклидный состав ядерного материала и измерить его активность. При этом прибор должен компактным  и портативным для обеспечения возможности проведения измерений  трудно доступных точках технологического оборудования.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idx="1"/>
          </p:nvPr>
        </p:nvPicPr>
        <p:blipFill>
          <a:blip r:embed="rId1"/>
          <a:srcRect b="457"/>
          <a:stretch>
            <a:fillRect/>
          </a:stretch>
        </p:blipFill>
        <p:spPr>
          <a:xfrm>
            <a:off x="835306" y="994787"/>
            <a:ext cx="10428896" cy="55567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 к спектрометру: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Линейность  зависимости выходного сигнала от энергии поглощённой частицы.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Энергетическое разрешение.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Временная загрузка спектрометра.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регистрации гамма квантов с энергией 662 кэВ от источника    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137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45" y="266356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Пояснительная записка к НИР по разработке комплекса для измерения ядерного технологического оборудовании на основе кристаллов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SrI</a:t>
            </a:r>
            <a:r>
              <a:rPr lang="ru-RU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09" y="1079684"/>
            <a:ext cx="10515600" cy="4351338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разработать гамма спектрометр, позволяющий определить радионуклидный состав ядерного материала и измерить его активность. При этом прибор должен компактным  и портативным для обеспечения возможности проведения измерений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доступных точках технологического оборудования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детекторов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6925" y="2707695"/>
          <a:ext cx="1139559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65"/>
                <a:gridCol w="1899265"/>
                <a:gridCol w="1899265"/>
                <a:gridCol w="1899265"/>
                <a:gridCol w="1899265"/>
                <a:gridCol w="1899265"/>
              </a:tblGrid>
              <a:tr h="6044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Кристалл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Энергетическое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разрешение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@662 </a:t>
                      </a:r>
                      <a:r>
                        <a:rPr lang="en-US" sz="1800" b="1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кэВ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Световыход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кристалла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фотонов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1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кэВ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Компактность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Доступность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3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«КОЛИБРИ»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(Tl)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Готовый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продукт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3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«КОНДОР»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LaBr₃(Ce)/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CeBr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₃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65-70 / 47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Готовый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продукт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4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СЕРГ-МСА527-СЦ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LaBr₃(Ce)/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CeBr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₃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65-70 / 47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Готовый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продукт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4434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Спектрометр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НИР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SrI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₂(Eu)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~3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Требуется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методики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ПО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6001" y="2336800"/>
            <a:ext cx="5516880" cy="3362960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225" y="2336800"/>
            <a:ext cx="371475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СЦИНТИЛЛЯЦИОННЫЕ ДЕТЕКТОРЫ</a:t>
            </a:r>
            <a:endParaRPr lang="en-US" sz="2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r="31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484" y="2459116"/>
            <a:ext cx="3702579" cy="3524823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FFFFFF"/>
                </a:solidFill>
              </a:rPr>
              <a:t>Принцип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работы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сцинтилляционного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детектора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представляет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собой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следующую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цепочку</a:t>
            </a:r>
            <a:r>
              <a:rPr lang="en-US" sz="1700" dirty="0">
                <a:solidFill>
                  <a:srgbClr val="FFFFFF"/>
                </a:solidFill>
              </a:rPr>
              <a:t>: </a:t>
            </a:r>
            <a:r>
              <a:rPr lang="en-US" sz="1700" dirty="0" err="1">
                <a:solidFill>
                  <a:srgbClr val="FFFFFF"/>
                </a:solidFill>
              </a:rPr>
              <a:t>гамма-квант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попадает</a:t>
            </a:r>
            <a:r>
              <a:rPr lang="en-US" sz="1700" dirty="0">
                <a:solidFill>
                  <a:srgbClr val="FFFFFF"/>
                </a:solidFill>
              </a:rPr>
              <a:t> в </a:t>
            </a:r>
            <a:r>
              <a:rPr lang="en-US" sz="1700" dirty="0" err="1">
                <a:solidFill>
                  <a:srgbClr val="FFFFFF"/>
                </a:solidFill>
              </a:rPr>
              <a:t>кристалл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который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преобразует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его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энергию</a:t>
            </a:r>
            <a:r>
              <a:rPr lang="en-US" sz="1700" dirty="0">
                <a:solidFill>
                  <a:srgbClr val="FFFFFF"/>
                </a:solidFill>
              </a:rPr>
              <a:t> в </a:t>
            </a:r>
            <a:r>
              <a:rPr lang="en-US" sz="1700" dirty="0" err="1">
                <a:solidFill>
                  <a:srgbClr val="FFFFFF"/>
                </a:solidFill>
              </a:rPr>
              <a:t>световую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вспышку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n-US" sz="1700" dirty="0" err="1">
                <a:solidFill>
                  <a:srgbClr val="FFFFFF"/>
                </a:solidFill>
              </a:rPr>
              <a:t>Эта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световая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вспышка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регистрируется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фотоэлектронным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умножителем</a:t>
            </a:r>
            <a:r>
              <a:rPr lang="en-US" sz="1700" dirty="0">
                <a:solidFill>
                  <a:srgbClr val="FFFFFF"/>
                </a:solidFill>
              </a:rPr>
              <a:t> (ФЭУ) </a:t>
            </a:r>
            <a:r>
              <a:rPr lang="en-US" sz="1700" dirty="0" err="1">
                <a:solidFill>
                  <a:srgbClr val="FFFFFF"/>
                </a:solidFill>
              </a:rPr>
              <a:t>или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кремниевым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фотоумножителем</a:t>
            </a:r>
            <a:r>
              <a:rPr lang="en-US" sz="1700" dirty="0">
                <a:solidFill>
                  <a:srgbClr val="FFFFFF"/>
                </a:solidFill>
              </a:rPr>
              <a:t> (</a:t>
            </a:r>
            <a:r>
              <a:rPr lang="en-US" sz="1700" dirty="0" err="1">
                <a:solidFill>
                  <a:srgbClr val="FFFFFF"/>
                </a:solidFill>
              </a:rPr>
              <a:t>SiPM</a:t>
            </a:r>
            <a:r>
              <a:rPr lang="en-US" sz="1700" dirty="0">
                <a:solidFill>
                  <a:srgbClr val="FFFFFF"/>
                </a:solidFill>
              </a:rPr>
              <a:t>), </a:t>
            </a:r>
            <a:r>
              <a:rPr lang="en-US" sz="1700" dirty="0" err="1">
                <a:solidFill>
                  <a:srgbClr val="FFFFFF"/>
                </a:solidFill>
              </a:rPr>
              <a:t>который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преобразует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свет</a:t>
            </a:r>
            <a:r>
              <a:rPr lang="en-US" sz="1700" dirty="0">
                <a:solidFill>
                  <a:srgbClr val="FFFFFF"/>
                </a:solidFill>
              </a:rPr>
              <a:t> в </a:t>
            </a:r>
            <a:r>
              <a:rPr lang="en-US" sz="1700" dirty="0" err="1">
                <a:solidFill>
                  <a:srgbClr val="FFFFFF"/>
                </a:solidFill>
              </a:rPr>
              <a:t>электрический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сигнал</a:t>
            </a:r>
            <a:r>
              <a:rPr lang="en-US" sz="1700" dirty="0">
                <a:solidFill>
                  <a:srgbClr val="FFFFFF"/>
                </a:solidFill>
              </a:rPr>
              <a:t>. В </a:t>
            </a:r>
            <a:r>
              <a:rPr lang="en-US" sz="1700" dirty="0" err="1">
                <a:solidFill>
                  <a:srgbClr val="FFFFFF"/>
                </a:solidFill>
              </a:rPr>
              <a:t>результате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формируется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гамма-спектр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  <a:endParaRPr lang="en-US" sz="17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FFFFFF"/>
                </a:solidFill>
              </a:rPr>
              <a:t>Основные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характеристики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сцинтилляционных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детекторов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включают</a:t>
            </a:r>
            <a:r>
              <a:rPr lang="en-US" sz="1700" dirty="0">
                <a:solidFill>
                  <a:srgbClr val="FFFFFF"/>
                </a:solidFill>
              </a:rPr>
              <a:t>: </a:t>
            </a:r>
            <a:r>
              <a:rPr lang="en-US" sz="1700" dirty="0" err="1">
                <a:solidFill>
                  <a:srgbClr val="FFFFFF"/>
                </a:solidFill>
              </a:rPr>
              <a:t>преобразование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энергии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гамма-квантов</a:t>
            </a:r>
            <a:r>
              <a:rPr lang="en-US" sz="1700" dirty="0">
                <a:solidFill>
                  <a:srgbClr val="FFFFFF"/>
                </a:solidFill>
              </a:rPr>
              <a:t> в </a:t>
            </a:r>
            <a:r>
              <a:rPr lang="en-US" sz="1700" dirty="0" err="1">
                <a:solidFill>
                  <a:srgbClr val="FFFFFF"/>
                </a:solidFill>
              </a:rPr>
              <a:t>световые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импульсы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регистрацию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света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фотоумножителем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высокую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эффективность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регистрации</a:t>
            </a:r>
            <a:r>
              <a:rPr lang="en-US" sz="1700" dirty="0">
                <a:solidFill>
                  <a:srgbClr val="FFFFFF"/>
                </a:solidFill>
              </a:rPr>
              <a:t> (70-85%), </a:t>
            </a:r>
            <a:r>
              <a:rPr lang="en-US" sz="1700" dirty="0" err="1">
                <a:solidFill>
                  <a:srgbClr val="FFFFFF"/>
                </a:solidFill>
              </a:rPr>
              <a:t>быстрое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время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отклика</a:t>
            </a:r>
            <a:r>
              <a:rPr lang="en-US" sz="1700" dirty="0">
                <a:solidFill>
                  <a:srgbClr val="FFFFFF"/>
                </a:solidFill>
              </a:rPr>
              <a:t> (</a:t>
            </a:r>
            <a:r>
              <a:rPr lang="en-US" sz="1700" dirty="0" err="1">
                <a:solidFill>
                  <a:srgbClr val="FFFFFF"/>
                </a:solidFill>
              </a:rPr>
              <a:t>от</a:t>
            </a:r>
            <a:r>
              <a:rPr lang="en-US" sz="1700" dirty="0">
                <a:solidFill>
                  <a:srgbClr val="FFFFFF"/>
                </a:solidFill>
              </a:rPr>
              <a:t> 16 </a:t>
            </a:r>
            <a:r>
              <a:rPr lang="en-US" sz="1700" dirty="0" err="1">
                <a:solidFill>
                  <a:srgbClr val="FFFFFF"/>
                </a:solidFill>
              </a:rPr>
              <a:t>до</a:t>
            </a:r>
            <a:r>
              <a:rPr lang="en-US" sz="1700" dirty="0">
                <a:solidFill>
                  <a:srgbClr val="FFFFFF"/>
                </a:solidFill>
              </a:rPr>
              <a:t> 1200 </a:t>
            </a:r>
            <a:r>
              <a:rPr lang="en-US" sz="1700" dirty="0" err="1">
                <a:solidFill>
                  <a:srgbClr val="FFFFFF"/>
                </a:solidFill>
              </a:rPr>
              <a:t>наносекунд</a:t>
            </a:r>
            <a:r>
              <a:rPr lang="en-US" sz="1700" dirty="0">
                <a:solidFill>
                  <a:srgbClr val="FFFFFF"/>
                </a:solidFill>
              </a:rPr>
              <a:t>) и </a:t>
            </a:r>
            <a:r>
              <a:rPr lang="en-US" sz="1700" dirty="0" err="1">
                <a:solidFill>
                  <a:srgbClr val="FFFFFF"/>
                </a:solidFill>
              </a:rPr>
              <a:t>работу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при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комнатной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температуре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  <a:endParaRPr lang="en-US" sz="17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FFFFFF"/>
                </a:solidFill>
              </a:rPr>
              <a:t>Таким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образом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сцинтилляционные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детекторы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являются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основой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для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разработки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портативных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гамма-спектрометров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благодаря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высокой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эффективности</a:t>
            </a:r>
            <a:r>
              <a:rPr lang="en-US" sz="1700" dirty="0">
                <a:solidFill>
                  <a:srgbClr val="FFFFFF"/>
                </a:solidFill>
              </a:rPr>
              <a:t> и </a:t>
            </a:r>
            <a:r>
              <a:rPr lang="en-US" sz="1700" dirty="0" err="1">
                <a:solidFill>
                  <a:srgbClr val="FFFFFF"/>
                </a:solidFill>
              </a:rPr>
              <a:t>возможности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работы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при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комнатной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температуре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  <a:endParaRPr lang="en-US" sz="17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 </a:t>
            </a: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детекторов NaI(Tl), Xe и Si(Li) при регистрации K-линий Ag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(Чем УЖЕ пик, тем ЛУЧШЕ разрешение детектора.)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http://nuclphys.sinp.msu.ru/experiment/detectors/gammadet/images/gd10.gif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" y="1691005"/>
            <a:ext cx="5344795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527685" y="5768340"/>
            <a:ext cx="5491480" cy="989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/>
            <a:r>
              <a:rPr sz="16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Рис. </a:t>
            </a:r>
            <a:r>
              <a:rPr lang="en-US" sz="16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sz="16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Сравнение спектров K-линий серебра от источника </a:t>
            </a:r>
            <a:r>
              <a:rPr sz="1600" b="0" i="0" baseline="30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109</a:t>
            </a:r>
            <a:r>
              <a:rPr sz="16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Cd, измеренных с помощью детектора NaI(Tl), пропорционального счетчика, заполненного Xe и  Si(Li) детектора</a:t>
            </a:r>
            <a:endParaRPr sz="1600" b="0" i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58280" y="1202690"/>
            <a:ext cx="4796155" cy="186944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Пик один и очень широкий.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Kα и Kβ слились в одну линию.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очень плохое 50-60%.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 не может различить близкие энергии.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5885" y="3175635"/>
            <a:ext cx="5362575" cy="1806575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charset="0"/>
              <a:buChar char="v"/>
            </a:pPr>
            <a:r>
              <a:rPr lang="en-US" altLang="en-US"/>
              <a:t>Видны два пика, но они широкие.</a:t>
            </a:r>
            <a:endParaRPr lang="en-US" altLang="en-US"/>
          </a:p>
          <a:p>
            <a:pPr marL="285750" indent="-285750" algn="ctr">
              <a:buFont typeface="Wingdings" panose="05000000000000000000" charset="0"/>
              <a:buChar char="v"/>
            </a:pPr>
            <a:r>
              <a:rPr lang="en-US" altLang="en-US"/>
              <a:t>Kα и Kβ частично перекрываются.</a:t>
            </a:r>
            <a:endParaRPr lang="en-US" altLang="en-US"/>
          </a:p>
          <a:p>
            <a:pPr marL="285750" indent="-285750" algn="ctr">
              <a:buFont typeface="Wingdings" panose="05000000000000000000" charset="0"/>
              <a:buChar char="v"/>
            </a:pPr>
            <a:r>
              <a:rPr lang="en-US" altLang="en-US"/>
              <a:t>Разрешение среднее  15-20%.</a:t>
            </a:r>
            <a:endParaRPr lang="en-US" altLang="en-US"/>
          </a:p>
          <a:p>
            <a:pPr marL="285750" indent="-285750" algn="ctr">
              <a:buFont typeface="Wingdings" panose="05000000000000000000" charset="0"/>
              <a:buChar char="v"/>
            </a:pPr>
            <a:r>
              <a:rPr lang="en-US" altLang="en-US"/>
              <a:t>Детектор различает линии, но не полностью.</a:t>
            </a:r>
            <a:endParaRPr lang="en-US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6558280" y="5115560"/>
            <a:ext cx="5362575" cy="1742440"/>
          </a:xfrm>
          <a:prstGeom prst="roundRect">
            <a:avLst/>
          </a:prstGeom>
        </p:spPr>
        <p:style>
          <a:lnRef idx="2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charset="0"/>
              <a:buChar char="§"/>
            </a:pPr>
            <a:endParaRPr lang="en-US" altLang="en-US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charset="0"/>
              <a:buChar char="§"/>
            </a:pPr>
            <a:r>
              <a:rPr lang="en-US" altLang="en-US">
                <a:solidFill>
                  <a:schemeClr val="tx1"/>
                </a:solidFill>
              </a:rPr>
              <a:t>Два очень узких, острых пика.</a:t>
            </a:r>
            <a:endParaRPr lang="en-US" altLang="en-US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charset="0"/>
              <a:buChar char="§"/>
            </a:pPr>
            <a:r>
              <a:rPr lang="en-US" altLang="en-US">
                <a:solidFill>
                  <a:schemeClr val="tx1"/>
                </a:solidFill>
              </a:rPr>
              <a:t>Kα и Kβ полностью разделены.</a:t>
            </a:r>
            <a:endParaRPr lang="en-US" altLang="en-US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charset="0"/>
              <a:buChar char="§"/>
            </a:pPr>
            <a:r>
              <a:rPr lang="en-US" altLang="en-US">
                <a:solidFill>
                  <a:schemeClr val="tx1"/>
                </a:solidFill>
              </a:rPr>
              <a:t>Разрешение отличное  2-3%.</a:t>
            </a:r>
            <a:endParaRPr lang="en-US" altLang="en-US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charset="0"/>
              <a:buChar char="§"/>
            </a:pPr>
            <a:r>
              <a:rPr lang="en-US" altLang="en-US">
                <a:solidFill>
                  <a:schemeClr val="tx1"/>
                </a:solidFill>
              </a:rPr>
              <a:t>Детектор чётко различает близкие энергии.</a:t>
            </a:r>
            <a:endParaRPr lang="en-US" altLang="en-US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charset="0"/>
              <a:buChar char="§"/>
            </a:pPr>
            <a:endParaRPr lang="en-US" altLang="en-US">
              <a:solidFill>
                <a:schemeClr val="tx1"/>
              </a:solidFill>
            </a:endParaRPr>
          </a:p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2.3:Удельная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детекторов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662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кэВ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7840" y="999446"/>
          <a:ext cx="11531600" cy="5391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2900"/>
                <a:gridCol w="2882900"/>
                <a:gridCol w="2882900"/>
                <a:gridCol w="2882900"/>
              </a:tblGrid>
              <a:tr h="3044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Детекторы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рабочей среды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R,%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</a:tr>
              <a:tr h="4659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Полупроводниковые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Германий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Кремний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0,2-0,8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0,3-1,0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</a:tr>
              <a:tr h="6274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Газонаполненные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Ксенон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Крептон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Аргон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1,2-1,6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1,4-1,8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1,5-1,9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</a:tr>
              <a:tr h="11120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Сцинтиляционные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Nal(Tl)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Csl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(Tl)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Антрацен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Стильбен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Пластмасса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Жидкость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250-300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600-700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500-700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900-1100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1000-1500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1000-2000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10-12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10-15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0" marR="60940" marT="40627" marB="40627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715833" y="0"/>
            <a:ext cx="15907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6988</Words>
  <Application>WPS Presentation</Application>
  <PresentationFormat>Widescreen</PresentationFormat>
  <Paragraphs>315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SimSun</vt:lpstr>
      <vt:lpstr>Wingdings</vt:lpstr>
      <vt:lpstr>Book Antiqua</vt:lpstr>
      <vt:lpstr>Calibri</vt:lpstr>
      <vt:lpstr>Times New Roman</vt:lpstr>
      <vt:lpstr>Calibri</vt:lpstr>
      <vt:lpstr>Times New Roman</vt:lpstr>
      <vt:lpstr>Wingdings</vt:lpstr>
      <vt:lpstr>quote-cjk-patch</vt:lpstr>
      <vt:lpstr>Segoe Print</vt:lpstr>
      <vt:lpstr>Microsoft YaHei</vt:lpstr>
      <vt:lpstr>Arial Unicode MS</vt:lpstr>
      <vt:lpstr>Calibri Light</vt:lpstr>
      <vt:lpstr>1_Office Theme</vt:lpstr>
      <vt:lpstr>Национальный Исследовательский Ядерный Университет МИФИ</vt:lpstr>
      <vt:lpstr>Актуальность и Цель Работы</vt:lpstr>
      <vt:lpstr>PowerPoint 演示文稿</vt:lpstr>
      <vt:lpstr>Основные требования к спектрометру: </vt:lpstr>
      <vt:lpstr>Пояснительная записка к НИР по разработке комплекса для измерения ядерного технологического оборудовании на основе кристаллов SrI2(Eu) </vt:lpstr>
      <vt:lpstr>PowerPoint 演示文稿</vt:lpstr>
      <vt:lpstr>СЦИНТИЛЛЯЦИОННЫЕ ДЕТЕКТОРЫ</vt:lpstr>
      <vt:lpstr>Сравнение детекторов NaI(Tl), Xe и Si(Li) при регистрации K-линий Ag (Чем УЖЕ пик, тем ЛУЧШЕ разрешение детектора.)  </vt:lpstr>
      <vt:lpstr>Таблица 2.3:Удельная энергия преобразования и энергетическое разрешение детекторов по энергетической линии излучения  662 кэВ</vt:lpstr>
      <vt:lpstr>PowerPoint 演示文稿</vt:lpstr>
      <vt:lpstr>Таблица 1 – Технические характеристики спектрометра на SrI₂(Eu)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 СПЕКТР γ-ИЗЛУЧЕНИЯ ¹³⁷Cs </vt:lpstr>
      <vt:lpstr>ИТОГОВЫЙ 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Musoni</dc:creator>
  <cp:lastModifiedBy>James</cp:lastModifiedBy>
  <cp:revision>8</cp:revision>
  <dcterms:created xsi:type="dcterms:W3CDTF">2026-05-27T15:38:00Z</dcterms:created>
  <dcterms:modified xsi:type="dcterms:W3CDTF">2026-06-04T08:44:51Z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1033-12.1.0.26372</vt:lpwstr>
  </property>
  <property fmtid="{D5CDD505-2E9C-101B-9397-08002B2CF9AE}" pid="3" name="ICV">
    <vt:lpwstr>A422A9476D9D40A68E7DDC32AB1DB6DD_13</vt:lpwstr>
  </property>
</Properties>
</file>