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4" r:id="rId1"/>
  </p:sldMasterIdLst>
  <p:sldIdLst>
    <p:sldId id="281" r:id="rId2"/>
    <p:sldId id="285" r:id="rId3"/>
    <p:sldId id="295" r:id="rId4"/>
    <p:sldId id="287" r:id="rId5"/>
    <p:sldId id="297" r:id="rId6"/>
    <p:sldId id="298" r:id="rId7"/>
    <p:sldId id="299" r:id="rId8"/>
    <p:sldId id="263" r:id="rId9"/>
    <p:sldId id="286" r:id="rId10"/>
  </p:sldIdLst>
  <p:sldSz cx="12192000" cy="6858000"/>
  <p:notesSz cx="6858000" cy="9144000"/>
  <p:embeddedFontLst>
    <p:embeddedFont>
      <p:font typeface="Cambria" panose="02040503050406030204" pitchFamily="18" charset="0"/>
      <p:regular r:id="rId11"/>
      <p:bold r:id="rId12"/>
      <p:italic r:id="rId13"/>
      <p:boldItalic r:id="rId14"/>
    </p:embeddedFont>
    <p:embeddedFont>
      <p:font typeface="Cambria Math" panose="02040503050406030204" pitchFamily="18" charset="0"/>
      <p:regular r:id="rId15"/>
    </p:embeddedFont>
    <p:embeddedFont>
      <p:font typeface="Montserrat" panose="00000500000000000000" pitchFamily="2" charset="-52"/>
      <p:regular r:id="rId16"/>
      <p:bold r:id="rId17"/>
      <p:italic r:id="rId18"/>
      <p:boldItalic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2A3F"/>
    <a:srgbClr val="E46C2A"/>
    <a:srgbClr val="FF7300"/>
    <a:srgbClr val="0055BB"/>
    <a:srgbClr val="0061AF"/>
    <a:srgbClr val="8F9092"/>
    <a:srgbClr val="DDDEDE"/>
    <a:srgbClr val="00BB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71" autoAdjust="0"/>
    <p:restoredTop sz="94697"/>
  </p:normalViewPr>
  <p:slideViewPr>
    <p:cSldViewPr snapToGrid="0" showGuides="1">
      <p:cViewPr varScale="1">
        <p:scale>
          <a:sx n="82" d="100"/>
          <a:sy n="82" d="100"/>
        </p:scale>
        <p:origin x="965" y="5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4T15:09:29.943"/>
    </inkml:context>
    <inkml:brush xml:id="br0">
      <inkml:brushProperty name="width" value="0.035" units="cm"/>
      <inkml:brushProperty name="height" value="0.035" units="cm"/>
      <inkml:brushProperty name="color" value="#0055BB"/>
    </inkml:brush>
  </inkml:definitions>
  <inkml:trace contextRef="#ctx0" brushRef="#br0">0 0 24340,'6491'3299'0</inkml:trace>
</inkml:ink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атом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sp>
        <p:nvSpPr>
          <p:cNvPr id="6" name="Прямоугольник 5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55BB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654" b="46857"/>
          <a:stretch/>
        </p:blipFill>
        <p:spPr>
          <a:xfrm>
            <a:off x="8040340" y="-1"/>
            <a:ext cx="4151660" cy="12239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11081566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2396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без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138" y="170399"/>
            <a:ext cx="1656000" cy="883200"/>
          </a:xfrm>
          <a:prstGeom prst="rect">
            <a:avLst/>
          </a:prstGeom>
        </p:spPr>
      </p:pic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43768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без коня (синя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762" y="170399"/>
            <a:ext cx="1656000" cy="883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9173513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43DE57E-711D-404D-B188-192C4B659303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446839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8900951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rgbClr val="E46C2A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956" y="-135287"/>
            <a:ext cx="2376074" cy="15120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00D0962-6951-42C9-AAB7-A8419B4562CD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9468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коня (сер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DD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9032836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rgbClr val="0055BB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9525956" y="-144001"/>
            <a:ext cx="2376074" cy="15120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2077ADA-551A-4656-A047-B811D4148796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675729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425" y="2898000"/>
            <a:ext cx="4752575" cy="396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94" y="558606"/>
            <a:ext cx="2484000" cy="1656000"/>
          </a:xfrm>
          <a:prstGeom prst="rect">
            <a:avLst/>
          </a:prstGeom>
        </p:spPr>
      </p:pic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60194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01.01.2010</a:t>
            </a:r>
          </a:p>
        </p:txBody>
      </p:sp>
      <p:sp>
        <p:nvSpPr>
          <p:cNvPr id="7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560194" y="2567225"/>
            <a:ext cx="269475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8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3198167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02702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6418217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01.01.2010</a:t>
            </a:r>
          </a:p>
        </p:txBody>
      </p:sp>
      <p:sp>
        <p:nvSpPr>
          <p:cNvPr id="7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6418217" y="2567225"/>
            <a:ext cx="269475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8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6418217" y="3198167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9250"/>
            <a:ext cx="5886994" cy="408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101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425" y="2898000"/>
            <a:ext cx="4752575" cy="3960000"/>
          </a:xfrm>
          <a:prstGeom prst="rect">
            <a:avLst/>
          </a:prstGeom>
        </p:spPr>
      </p:pic>
      <p:sp>
        <p:nvSpPr>
          <p:cNvPr id="7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3105834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979755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405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7" r:id="rId2"/>
    <p:sldLayoutId id="2147483678" r:id="rId3"/>
    <p:sldLayoutId id="2147483679" r:id="rId4"/>
    <p:sldLayoutId id="2147483680" r:id="rId5"/>
    <p:sldLayoutId id="2147483675" r:id="rId6"/>
    <p:sldLayoutId id="2147483682" r:id="rId7"/>
    <p:sldLayoutId id="214748368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391" userDrawn="1">
          <p15:clr>
            <a:srgbClr val="F26B43"/>
          </p15:clr>
        </p15:guide>
        <p15:guide id="4" orient="horz" pos="4065" userDrawn="1">
          <p15:clr>
            <a:srgbClr val="F26B43"/>
          </p15:clr>
        </p15:guide>
        <p15:guide id="5" pos="347" userDrawn="1">
          <p15:clr>
            <a:srgbClr val="F26B43"/>
          </p15:clr>
        </p15:guide>
        <p15:guide id="6" pos="73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xfrm>
            <a:off x="280096" y="3429000"/>
            <a:ext cx="11497376" cy="3093154"/>
          </a:xfrm>
        </p:spPr>
        <p:txBody>
          <a:bodyPr/>
          <a:lstStyle/>
          <a:p>
            <a:pPr algn="r"/>
            <a:r>
              <a:rPr lang="ru-RU" sz="2000" b="1" dirty="0">
                <a:solidFill>
                  <a:schemeClr val="tx1"/>
                </a:solidFill>
                <a:latin typeface="Montserrat" panose="020B0604020202020204" charset="-52"/>
              </a:rPr>
              <a:t>Студент: </a:t>
            </a:r>
            <a:r>
              <a:rPr lang="ru-RU" sz="2000" dirty="0">
                <a:solidFill>
                  <a:schemeClr val="tx1"/>
                </a:solidFill>
                <a:latin typeface="Montserrat" panose="020B0604020202020204" charset="-52"/>
              </a:rPr>
              <a:t>Коробков А. О.</a:t>
            </a:r>
          </a:p>
          <a:p>
            <a:pPr algn="r"/>
            <a:endParaRPr lang="ru-RU" sz="2000" dirty="0">
              <a:solidFill>
                <a:schemeClr val="tx1"/>
              </a:solidFill>
              <a:latin typeface="Montserrat" panose="020B0604020202020204" charset="-52"/>
            </a:endParaRPr>
          </a:p>
          <a:p>
            <a:pPr algn="r"/>
            <a:r>
              <a:rPr lang="ru-RU" sz="2000" b="1" dirty="0">
                <a:solidFill>
                  <a:schemeClr val="tx1"/>
                </a:solidFill>
                <a:latin typeface="Montserrat" panose="020B0604020202020204" charset="-52"/>
              </a:rPr>
              <a:t>Научный руководитель: </a:t>
            </a:r>
          </a:p>
          <a:p>
            <a:pPr algn="r"/>
            <a:r>
              <a:rPr lang="ru-RU" sz="2000" dirty="0">
                <a:solidFill>
                  <a:schemeClr val="tx1"/>
                </a:solidFill>
                <a:latin typeface="Montserrat" panose="020B0604020202020204" charset="-52"/>
              </a:rPr>
              <a:t>Майоров А. Г., доцент, </a:t>
            </a:r>
            <a:r>
              <a:rPr lang="ru-RU" sz="2000" dirty="0" err="1">
                <a:solidFill>
                  <a:schemeClr val="tx1"/>
                </a:solidFill>
                <a:latin typeface="Montserrat" panose="020B0604020202020204" charset="-52"/>
              </a:rPr>
              <a:t>с.н.с</a:t>
            </a:r>
            <a:r>
              <a:rPr lang="ru-RU" sz="2000" dirty="0">
                <a:solidFill>
                  <a:schemeClr val="tx1"/>
                </a:solidFill>
                <a:latin typeface="Montserrat" panose="020B0604020202020204" charset="-52"/>
              </a:rPr>
              <a:t>.</a:t>
            </a:r>
          </a:p>
          <a:p>
            <a:pPr algn="r"/>
            <a:endParaRPr lang="en-US" sz="2000" dirty="0">
              <a:solidFill>
                <a:schemeClr val="tx1"/>
              </a:solidFill>
              <a:latin typeface="Montserrat" panose="020B0604020202020204" charset="-52"/>
            </a:endParaRPr>
          </a:p>
          <a:p>
            <a:pPr algn="r"/>
            <a:r>
              <a:rPr lang="ru-RU" sz="2000" b="1" dirty="0">
                <a:solidFill>
                  <a:schemeClr val="tx1"/>
                </a:solidFill>
                <a:latin typeface="Montserrat" panose="020B0604020202020204" charset="-52"/>
              </a:rPr>
              <a:t>Научные консультанты:</a:t>
            </a:r>
          </a:p>
          <a:p>
            <a:pPr algn="r"/>
            <a:r>
              <a:rPr lang="ru-RU" sz="2000" dirty="0" err="1">
                <a:solidFill>
                  <a:schemeClr val="tx1"/>
                </a:solidFill>
                <a:latin typeface="Montserrat" panose="020B0604020202020204" charset="-52"/>
              </a:rPr>
              <a:t>Юлбарисов</a:t>
            </a:r>
            <a:r>
              <a:rPr lang="ru-RU" sz="2000" dirty="0">
                <a:solidFill>
                  <a:schemeClr val="tx1"/>
                </a:solidFill>
                <a:latin typeface="Montserrat" panose="020B0604020202020204" charset="-52"/>
              </a:rPr>
              <a:t> Р. Ф., инженер</a:t>
            </a:r>
          </a:p>
          <a:p>
            <a:pPr algn="r"/>
            <a:r>
              <a:rPr lang="ru-RU" sz="2000" dirty="0" err="1">
                <a:solidFill>
                  <a:schemeClr val="tx1"/>
                </a:solidFill>
                <a:latin typeface="Montserrat" panose="020B0604020202020204" charset="-52"/>
              </a:rPr>
              <a:t>Сирук</a:t>
            </a:r>
            <a:r>
              <a:rPr lang="ru-RU" sz="2000" dirty="0">
                <a:solidFill>
                  <a:schemeClr val="tx1"/>
                </a:solidFill>
                <a:latin typeface="Montserrat" panose="020B0604020202020204" charset="-52"/>
              </a:rPr>
              <a:t> С. А., ассистент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xfrm>
            <a:off x="560192" y="1408995"/>
            <a:ext cx="11217280" cy="1800493"/>
          </a:xfrm>
        </p:spPr>
        <p:txBody>
          <a:bodyPr/>
          <a:lstStyle/>
          <a:p>
            <a:pPr algn="r"/>
            <a:r>
              <a:rPr lang="ru-RU" dirty="0"/>
              <a:t>Параметризация локального межзвездного спектра ядер </a:t>
            </a:r>
            <a:br>
              <a:rPr lang="ru-RU" dirty="0"/>
            </a:br>
            <a:r>
              <a:rPr lang="ru-RU" dirty="0"/>
              <a:t>галактических космических лучей</a:t>
            </a:r>
          </a:p>
        </p:txBody>
      </p:sp>
    </p:spTree>
    <p:extLst>
      <p:ext uri="{BB962C8B-B14F-4D97-AF65-F5344CB8AC3E}">
        <p14:creationId xmlns:p14="http://schemas.microsoft.com/office/powerpoint/2010/main" val="3105157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A9E4015-6F23-BA7F-674D-5A2077D96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6A68573-6055-88EA-B02A-49142169CB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1484" y="1484769"/>
            <a:ext cx="10189029" cy="963597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chemeClr val="accent1"/>
                </a:solidFill>
              </a:rPr>
              <a:t>Цель работы: </a:t>
            </a:r>
            <a:r>
              <a:rPr lang="ru-RU" sz="2000" b="0" dirty="0">
                <a:solidFill>
                  <a:schemeClr val="accent1"/>
                </a:solidFill>
              </a:rPr>
              <a:t>разработка параметризации локального межзвездного спектра ядер водорода и гелия с учётом эффекта солнечной модуляции.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F4D2AEE2-6255-BB49-75F7-7AC1D5E3DE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1484" y="2658105"/>
            <a:ext cx="10189029" cy="342581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sz="2000" b="1" dirty="0">
                <a:solidFill>
                  <a:schemeClr val="tx1"/>
                </a:solidFill>
              </a:rPr>
              <a:t>Солнечная модуляция:</a:t>
            </a:r>
            <a:r>
              <a:rPr lang="ru-RU" sz="2000" dirty="0">
                <a:solidFill>
                  <a:schemeClr val="tx1"/>
                </a:solidFill>
              </a:rPr>
              <a:t> эффект искажения спектра галактических КЛ (ГКЛ) в области низких энергий при распространении в гелиосфере.</a:t>
            </a:r>
          </a:p>
          <a:p>
            <a:pPr algn="just">
              <a:lnSpc>
                <a:spcPct val="150000"/>
              </a:lnSpc>
            </a:pPr>
            <a:r>
              <a:rPr lang="ru-RU" sz="2000" b="1" dirty="0">
                <a:solidFill>
                  <a:schemeClr val="tx1"/>
                </a:solidFill>
              </a:rPr>
              <a:t>Локальный межзвездный спектр (ЛМС):</a:t>
            </a:r>
            <a:r>
              <a:rPr lang="ru-RU" sz="2000" dirty="0">
                <a:solidFill>
                  <a:schemeClr val="tx1"/>
                </a:solidFill>
              </a:rPr>
              <a:t> спектр ГКЛ за пределами области влияния Солнца (гелиосферы).</a:t>
            </a:r>
          </a:p>
          <a:p>
            <a:pPr algn="just">
              <a:lnSpc>
                <a:spcPct val="150000"/>
              </a:lnSpc>
            </a:pPr>
            <a:r>
              <a:rPr lang="ru-RU" sz="2000" b="1" dirty="0">
                <a:solidFill>
                  <a:schemeClr val="tx1"/>
                </a:solidFill>
              </a:rPr>
              <a:t>Актуальность: </a:t>
            </a:r>
            <a:r>
              <a:rPr lang="ru-RU" sz="2000" dirty="0">
                <a:solidFill>
                  <a:schemeClr val="tx1"/>
                </a:solidFill>
              </a:rPr>
              <a:t>ЛМС с подобранными параметрами обеспечивает валидацию гипотез об источниках и распространении КЛ в межзвёздной среде. </a:t>
            </a:r>
            <a:endParaRPr lang="ru-RU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464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A60A8-5FBF-BF43-98A0-FBC131A34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DEE568-0932-FDCE-A146-529932CBC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143658"/>
            <a:ext cx="9321546" cy="954107"/>
          </a:xfrm>
        </p:spPr>
        <p:txBody>
          <a:bodyPr/>
          <a:lstStyle/>
          <a:p>
            <a:r>
              <a:rPr lang="ru-RU" dirty="0"/>
              <a:t>Использованные экспериментальные данные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EBB3820D-2B51-8620-13DE-E9154F2A7D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9276349"/>
              </p:ext>
            </p:extLst>
          </p:nvPr>
        </p:nvGraphicFramePr>
        <p:xfrm>
          <a:off x="1435226" y="1881766"/>
          <a:ext cx="9321548" cy="378416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330387">
                  <a:extLst>
                    <a:ext uri="{9D8B030D-6E8A-4147-A177-3AD203B41FA5}">
                      <a16:colId xmlns:a16="http://schemas.microsoft.com/office/drawing/2014/main" val="3787615748"/>
                    </a:ext>
                  </a:extLst>
                </a:gridCol>
                <a:gridCol w="2330387">
                  <a:extLst>
                    <a:ext uri="{9D8B030D-6E8A-4147-A177-3AD203B41FA5}">
                      <a16:colId xmlns:a16="http://schemas.microsoft.com/office/drawing/2014/main" val="527266155"/>
                    </a:ext>
                  </a:extLst>
                </a:gridCol>
                <a:gridCol w="2330387">
                  <a:extLst>
                    <a:ext uri="{9D8B030D-6E8A-4147-A177-3AD203B41FA5}">
                      <a16:colId xmlns:a16="http://schemas.microsoft.com/office/drawing/2014/main" val="2553281398"/>
                    </a:ext>
                  </a:extLst>
                </a:gridCol>
                <a:gridCol w="2330387">
                  <a:extLst>
                    <a:ext uri="{9D8B030D-6E8A-4147-A177-3AD203B41FA5}">
                      <a16:colId xmlns:a16="http://schemas.microsoft.com/office/drawing/2014/main" val="2754558566"/>
                    </a:ext>
                  </a:extLst>
                </a:gridCol>
              </a:tblGrid>
              <a:tr h="928168">
                <a:tc>
                  <a:txBody>
                    <a:bodyPr/>
                    <a:lstStyle/>
                    <a:p>
                      <a:pPr algn="r"/>
                      <a:r>
                        <a:rPr lang="ru-RU" dirty="0">
                          <a:latin typeface="Montserrat" panose="00000500000000000000" pitchFamily="2" charset="-52"/>
                        </a:rPr>
                        <a:t>Диапазон </a:t>
                      </a:r>
                    </a:p>
                    <a:p>
                      <a:pPr algn="r"/>
                      <a:r>
                        <a:rPr lang="ru-RU" dirty="0">
                          <a:latin typeface="Montserrat" panose="00000500000000000000" pitchFamily="2" charset="-52"/>
                        </a:rPr>
                        <a:t>энергий</a:t>
                      </a:r>
                    </a:p>
                    <a:p>
                      <a:pPr algn="l"/>
                      <a:r>
                        <a:rPr lang="ru-RU" dirty="0">
                          <a:latin typeface="Montserrat" panose="00000500000000000000" pitchFamily="2" charset="-52"/>
                        </a:rPr>
                        <a:t>Точка наблюдения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Montserrat" panose="00000500000000000000" pitchFamily="2" charset="-52"/>
                        </a:rPr>
                        <a:t>0.01 – 0.5 ГэВ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Montserrat" panose="00000500000000000000" pitchFamily="2" charset="-52"/>
                        </a:rPr>
                        <a:t>0.5 – </a:t>
                      </a:r>
                      <a:r>
                        <a:rPr lang="en-US" dirty="0">
                          <a:latin typeface="Montserrat" panose="00000500000000000000" pitchFamily="2" charset="-52"/>
                        </a:rPr>
                        <a:t>5</a:t>
                      </a:r>
                      <a:r>
                        <a:rPr lang="ru-RU" dirty="0">
                          <a:latin typeface="Montserrat" panose="00000500000000000000" pitchFamily="2" charset="-52"/>
                        </a:rPr>
                        <a:t>0 ГэВ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Montserrat" panose="00000500000000000000" pitchFamily="2" charset="-52"/>
                        </a:rPr>
                        <a:t>&gt;50 </a:t>
                      </a:r>
                      <a:r>
                        <a:rPr lang="ru-RU" dirty="0">
                          <a:latin typeface="Montserrat" panose="00000500000000000000" pitchFamily="2" charset="-52"/>
                        </a:rPr>
                        <a:t>ГэВ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58047333"/>
                  </a:ext>
                </a:extLst>
              </a:tr>
              <a:tr h="865148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Montserrat" panose="00000500000000000000" pitchFamily="2" charset="-52"/>
                        </a:rPr>
                        <a:t>За пределами гелиосферы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Montserrat" panose="00000500000000000000" pitchFamily="2" charset="-52"/>
                        </a:rPr>
                        <a:t>Voyager</a:t>
                      </a:r>
                      <a:r>
                        <a:rPr lang="ru-RU" dirty="0">
                          <a:latin typeface="Montserrat" panose="00000500000000000000" pitchFamily="2" charset="-52"/>
                        </a:rPr>
                        <a:t>-1, -2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－</a:t>
                      </a:r>
                      <a:endParaRPr lang="ru-RU" dirty="0">
                        <a:latin typeface="Montserrat" panose="00000500000000000000" pitchFamily="2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－</a:t>
                      </a:r>
                      <a:endParaRPr lang="ru-RU" dirty="0">
                        <a:latin typeface="Montserrat" panose="00000500000000000000" pitchFamily="2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8890013"/>
                  </a:ext>
                </a:extLst>
              </a:tr>
              <a:tr h="865148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Montserrat" panose="00000500000000000000" pitchFamily="2" charset="-52"/>
                        </a:rPr>
                        <a:t>На орбите Земли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Montserrat" panose="00000500000000000000" pitchFamily="2" charset="-52"/>
                        </a:rPr>
                        <a:t>PAMELA</a:t>
                      </a:r>
                      <a:endParaRPr lang="ru-RU" dirty="0">
                        <a:latin typeface="Montserrat" panose="00000500000000000000" pitchFamily="2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Montserrat" panose="00000500000000000000" pitchFamily="2" charset="-52"/>
                        </a:rPr>
                        <a:t>AMS-02, PAMELA</a:t>
                      </a:r>
                      <a:endParaRPr lang="ru-RU" dirty="0">
                        <a:latin typeface="Montserrat" panose="00000500000000000000" pitchFamily="2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Montserrat" panose="00000500000000000000" pitchFamily="2" charset="-52"/>
                        </a:rPr>
                        <a:t>AMS-02</a:t>
                      </a:r>
                      <a:r>
                        <a:rPr lang="ru-RU" dirty="0">
                          <a:latin typeface="Montserrat" panose="00000500000000000000" pitchFamily="2" charset="-52"/>
                        </a:rPr>
                        <a:t>, </a:t>
                      </a:r>
                      <a:r>
                        <a:rPr lang="en-US" dirty="0">
                          <a:latin typeface="Montserrat" panose="00000500000000000000" pitchFamily="2" charset="-52"/>
                        </a:rPr>
                        <a:t>DAMPE, CALET</a:t>
                      </a:r>
                      <a:endParaRPr lang="ru-RU" dirty="0">
                        <a:latin typeface="Montserrat" panose="00000500000000000000" pitchFamily="2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930192"/>
                  </a:ext>
                </a:extLst>
              </a:tr>
              <a:tr h="865148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Montserrat" panose="00000500000000000000" pitchFamily="2" charset="-52"/>
                        </a:rPr>
                        <a:t>Баллонные эксперименты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－</a:t>
                      </a:r>
                      <a:endParaRPr lang="ru-RU" dirty="0">
                        <a:latin typeface="Montserrat" panose="00000500000000000000" pitchFamily="2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－</a:t>
                      </a:r>
                      <a:endParaRPr lang="ru-RU" dirty="0">
                        <a:latin typeface="Montserrat" panose="00000500000000000000" pitchFamily="2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Montserrat" panose="00000500000000000000" pitchFamily="2" charset="-52"/>
                        </a:rPr>
                        <a:t>CREAM, ATIC</a:t>
                      </a:r>
                      <a:endParaRPr lang="ru-RU" dirty="0">
                        <a:latin typeface="Montserrat" panose="00000500000000000000" pitchFamily="2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78028980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Рукописный ввод 11">
                <a:extLst>
                  <a:ext uri="{FF2B5EF4-FFF2-40B4-BE49-F238E27FC236}">
                    <a16:creationId xmlns:a16="http://schemas.microsoft.com/office/drawing/2014/main" id="{B02DCC01-B00C-70DD-FCDC-08105F5B5CC0}"/>
                  </a:ext>
                </a:extLst>
              </p14:cNvPr>
              <p14:cNvContentPartPr/>
              <p14:nvPr/>
            </p14:nvContentPartPr>
            <p14:xfrm>
              <a:off x="1435226" y="1881767"/>
              <a:ext cx="2337054" cy="1187904"/>
            </p14:xfrm>
          </p:contentPart>
        </mc:Choice>
        <mc:Fallback xmlns="">
          <p:pic>
            <p:nvPicPr>
              <p:cNvPr id="12" name="Рукописный ввод 11">
                <a:extLst>
                  <a:ext uri="{FF2B5EF4-FFF2-40B4-BE49-F238E27FC236}">
                    <a16:creationId xmlns:a16="http://schemas.microsoft.com/office/drawing/2014/main" id="{B02DCC01-B00C-70DD-FCDC-08105F5B5CC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29106" y="1875647"/>
                <a:ext cx="2349294" cy="120014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74018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5EC028B-10A0-6F64-4F43-DB73684AE4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55696" y="1858819"/>
            <a:ext cx="4385442" cy="2377279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33ABCB8-C50B-CF36-E9A0-6090CFAA3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359101"/>
            <a:ext cx="11081566" cy="523220"/>
          </a:xfrm>
        </p:spPr>
        <p:txBody>
          <a:bodyPr/>
          <a:lstStyle/>
          <a:p>
            <a:r>
              <a:rPr lang="ru-RU" dirty="0"/>
              <a:t>Параметризация локального межзвездного спектра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6">
                <a:extLst>
                  <a:ext uri="{FF2B5EF4-FFF2-40B4-BE49-F238E27FC236}">
                    <a16:creationId xmlns:a16="http://schemas.microsoft.com/office/drawing/2014/main" id="{5AD1F4AF-D828-8848-E4F3-95FBDF721810}"/>
                  </a:ext>
                </a:extLst>
              </p:cNvPr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958316" y="1404068"/>
                <a:ext cx="10275368" cy="5236433"/>
              </a:xfrm>
            </p:spPr>
            <p:txBody>
              <a:bodyPr/>
              <a:lstStyle/>
              <a:p>
                <a:pPr>
                  <a:lnSpc>
                    <a:spcPct val="150000"/>
                  </a:lnSpc>
                  <a:spcAft>
                    <a:spcPts val="300"/>
                  </a:spcAft>
                </a:pPr>
                <a:r>
                  <a:rPr lang="ru-RU" sz="1500" b="1" dirty="0"/>
                  <a:t>Базовый вид ЛМС</a:t>
                </a:r>
                <a:r>
                  <a:rPr lang="ru-RU" sz="1500" dirty="0"/>
                  <a:t> – </a:t>
                </a:r>
                <a:r>
                  <a:rPr lang="ru-RU" sz="1500" i="1" dirty="0" err="1"/>
                  <a:t>Bisschoff</a:t>
                </a:r>
                <a:r>
                  <a:rPr lang="ru-RU" sz="1500" i="1" dirty="0"/>
                  <a:t> &amp; </a:t>
                </a:r>
                <a:r>
                  <a:rPr lang="ru-RU" sz="1500" i="1" dirty="0" err="1"/>
                  <a:t>Potgieter</a:t>
                </a:r>
                <a:r>
                  <a:rPr lang="ru-RU" sz="1500" i="1" dirty="0"/>
                  <a:t> (2016) </a:t>
                </a:r>
                <a:r>
                  <a:rPr lang="ru-RU" sz="1500" dirty="0"/>
                  <a:t>с добавлением высокоэнергетического излома по </a:t>
                </a:r>
                <a:r>
                  <a:rPr lang="ru-RU" sz="1500" i="1" dirty="0" err="1"/>
                  <a:t>Aguilar</a:t>
                </a:r>
                <a:r>
                  <a:rPr lang="ru-RU" sz="1500" i="1" dirty="0"/>
                  <a:t> </a:t>
                </a:r>
                <a:r>
                  <a:rPr lang="ru-RU" sz="1500" i="1" dirty="0" err="1"/>
                  <a:t>et</a:t>
                </a:r>
                <a:r>
                  <a:rPr lang="ru-RU" sz="1500" i="1" dirty="0"/>
                  <a:t> </a:t>
                </a:r>
                <a:r>
                  <a:rPr lang="ru-RU" sz="1500" i="1" dirty="0" err="1"/>
                  <a:t>al</a:t>
                </a:r>
                <a:r>
                  <a:rPr lang="ru-RU" sz="1500" i="1" dirty="0"/>
                  <a:t>. (2015a, 2015b).</a:t>
                </a:r>
              </a:p>
              <a:p>
                <a:pPr>
                  <a:spcAft>
                    <a:spcPts val="3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7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70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sz="1700" i="1">
                              <a:latin typeface="Cambria Math" panose="02040503050406030204" pitchFamily="18" charset="0"/>
                            </a:rPr>
                            <m:t>𝐿𝐼𝑆</m:t>
                          </m:r>
                        </m:sub>
                      </m:sSub>
                      <m:d>
                        <m:dPr>
                          <m:ctrlPr>
                            <a:rPr lang="ru-RU" sz="17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7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sz="17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ru-RU" sz="1700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7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sSup>
                            <m:sSupPr>
                              <m:ctrlPr>
                                <a:rPr lang="ru-RU" sz="1700" b="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7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sz="17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p>
                        <m:sSupPr>
                          <m:ctrlPr>
                            <a:rPr lang="ru-RU" sz="17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sz="17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7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7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7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𝐸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sz="17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7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𝐸</m:t>
                                          </m:r>
                                        </m:e>
                                        <m:sub>
                                          <m:r>
                                            <a:rPr lang="en-US" sz="17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sSub>
                                <m:sSubPr>
                                  <m:ctrlPr>
                                    <a:rPr lang="ru-RU" sz="17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7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en-US" sz="17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p>
                          </m:sSup>
                          <m:d>
                            <m:dPr>
                              <m:ctrlPr>
                                <a:rPr lang="ru-RU" sz="17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17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17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17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ctrlPr>
                                                <a:rPr lang="en-US" sz="1700" b="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sz="17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𝐸</m:t>
                                              </m:r>
                                            </m:num>
                                            <m:den>
                                              <m:sSub>
                                                <m:sSubPr>
                                                  <m:ctrlPr>
                                                    <a:rPr lang="en-US" sz="17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17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𝐸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17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0</m:t>
                                                  </m:r>
                                                </m:sub>
                                              </m:sSub>
                                            </m:den>
                                          </m:f>
                                        </m:e>
                                      </m:d>
                                    </m:e>
                                    <m:sup>
                                      <m:sSub>
                                        <m:sSubPr>
                                          <m:ctrlPr>
                                            <a:rPr lang="ru-RU" sz="1700" b="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700" i="1">
                                              <a:latin typeface="Cambria Math" panose="02040503050406030204" pitchFamily="18" charset="0"/>
                                            </a:rPr>
                                            <m:t>𝛾</m:t>
                                          </m:r>
                                        </m:e>
                                        <m:sub>
                                          <m:r>
                                            <a:rPr lang="en-US" sz="17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sup>
                                  </m:sSup>
                                  <m:r>
                                    <a:rPr lang="en-US" sz="17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ru-RU" sz="17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7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sSub>
                                        <m:sSubPr>
                                          <m:ctrlPr>
                                            <a:rPr lang="ru-RU" sz="17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700" i="1">
                                              <a:latin typeface="Cambria Math" panose="02040503050406030204" pitchFamily="18" charset="0"/>
                                            </a:rPr>
                                            <m:t>𝛾</m:t>
                                          </m:r>
                                        </m:e>
                                        <m:sub>
                                          <m:r>
                                            <a:rPr lang="en-US" sz="17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sup>
                                  </m:sSup>
                                </m:num>
                                <m:den>
                                  <m:r>
                                    <a:rPr lang="en-US" sz="1700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sSup>
                                    <m:sSupPr>
                                      <m:ctrlPr>
                                        <a:rPr lang="ru-RU" sz="17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7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sSub>
                                        <m:sSubPr>
                                          <m:ctrlPr>
                                            <a:rPr lang="ru-RU" sz="17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700" i="1">
                                              <a:latin typeface="Cambria Math" panose="02040503050406030204" pitchFamily="18" charset="0"/>
                                            </a:rPr>
                                            <m:t>𝛾</m:t>
                                          </m:r>
                                        </m:e>
                                        <m:sub>
                                          <m:r>
                                            <a:rPr lang="en-US" sz="17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lang="ru-RU" sz="17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7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US" sz="17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sup>
                      </m:sSup>
                      <m:r>
                        <a:rPr lang="en-US" sz="17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1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7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7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US" sz="17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7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17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17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𝐸</m:t>
                                          </m:r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sz="17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7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𝐸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7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𝑏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ru-RU" sz="1700" i="1">
                                      <a:latin typeface="Cambria Math" panose="02040503050406030204" pitchFamily="18" charset="0"/>
                                    </a:rPr>
                                    <m:t>𝛥𝛾</m:t>
                                  </m:r>
                                  <m:r>
                                    <m:rPr>
                                      <m:lit/>
                                    </m:rPr>
                                    <a:rPr lang="ru-RU" sz="1700" i="1"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ru-RU" sz="17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1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p>
                      </m:sSup>
                    </m:oMath>
                  </m:oMathPara>
                </a14:m>
                <a:endParaRPr lang="ru-RU" sz="1700" b="0" dirty="0"/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endParaRPr lang="ru-RU" sz="1500" b="1" dirty="0"/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ru-RU" sz="1500" b="1" dirty="0"/>
                  <a:t>Подбираемые параметры: </a:t>
                </a:r>
              </a:p>
              <a:p>
                <a:pPr marL="285750" indent="-285750" algn="just">
                  <a:lnSpc>
                    <a:spcPct val="150000"/>
                  </a:lnSpc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ru-RU" sz="1500" i="1" dirty="0"/>
                  <a:t>С</a:t>
                </a:r>
                <a:r>
                  <a:rPr lang="ru-RU" sz="1500" dirty="0"/>
                  <a:t> – поток при </a:t>
                </a:r>
                <a:r>
                  <a:rPr lang="en-US" sz="1500" i="1" dirty="0"/>
                  <a:t>E</a:t>
                </a:r>
                <a:r>
                  <a:rPr lang="en-US" sz="1500" dirty="0"/>
                  <a:t> = </a:t>
                </a:r>
                <a:r>
                  <a:rPr lang="ru-RU" sz="1500" dirty="0"/>
                  <a:t>1 ГэВ/н.; </a:t>
                </a:r>
              </a:p>
              <a:p>
                <a:pPr marL="285750" indent="-285750" algn="just">
                  <a:lnSpc>
                    <a:spcPct val="150000"/>
                  </a:lnSpc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ru-RU" sz="150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a</a:t>
                </a:r>
                <a:r>
                  <a:rPr lang="ru-RU" sz="1500" dirty="0"/>
                  <a:t> (~ 0.5) – характерная безразмерная энергия главного перехода; </a:t>
                </a:r>
              </a:p>
              <a:p>
                <a:pPr marL="285750" indent="-285750" algn="just">
                  <a:lnSpc>
                    <a:spcPct val="150000"/>
                  </a:lnSpc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1500" i="1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ru-RU" sz="15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500" dirty="0"/>
                  <a:t> – спектральный индекс в области низких энергий;</a:t>
                </a:r>
              </a:p>
              <a:p>
                <a:pPr marL="285750" indent="-285750" algn="just">
                  <a:lnSpc>
                    <a:spcPct val="150000"/>
                  </a:lnSpc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1500" i="1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ru-RU" sz="15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1500" i="1" dirty="0"/>
                  <a:t> </a:t>
                </a:r>
                <a:r>
                  <a:rPr lang="ru-RU" sz="1500" dirty="0"/>
                  <a:t>– изменение индекса при переходе в область средних энергий; </a:t>
                </a:r>
              </a:p>
              <a:p>
                <a:pPr marL="285750" indent="-285750" algn="just">
                  <a:lnSpc>
                    <a:spcPct val="150000"/>
                  </a:lnSpc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1500" i="1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ru-RU" sz="1500" i="1">
                            <a:latin typeface="Cambria Math" panose="02040503050406030204" pitchFamily="18" charset="0"/>
                          </a:rPr>
                          <m:t>3 </m:t>
                        </m:r>
                      </m:sub>
                    </m:sSub>
                  </m:oMath>
                </a14:m>
                <a:r>
                  <a:rPr lang="ru-RU" sz="1500" dirty="0"/>
                  <a:t>– параметр резкости главного перехода (асимптотический индекс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1500" i="1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ru-RU" sz="15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ru-RU" sz="15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sz="15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1500" i="1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ru-RU" sz="15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sz="15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ru-RU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1500" i="1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ru-RU" sz="15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ru-RU" sz="1500" i="1">
                        <a:latin typeface="Cambria Math" panose="02040503050406030204" pitchFamily="18" charset="0"/>
                      </a:rPr>
                      <m:t>·</m:t>
                    </m:r>
                    <m:sSub>
                      <m:sSubPr>
                        <m:ctrlPr>
                          <a:rPr lang="ru-RU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1500" i="1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ru-RU" sz="15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ru-RU" sz="1500" dirty="0"/>
                  <a:t>);</a:t>
                </a:r>
                <a:endParaRPr lang="ru-RU" sz="1500" i="1" dirty="0"/>
              </a:p>
              <a:p>
                <a:pPr marL="285750" indent="-285750" algn="just">
                  <a:lnSpc>
                    <a:spcPct val="150000"/>
                  </a:lnSpc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ru-RU" sz="1500" dirty="0"/>
                  <a:t>(~ 100 ГэВ/нуклон)</a:t>
                </a:r>
                <a:r>
                  <a:rPr lang="ru-RU" sz="1500" i="1" dirty="0"/>
                  <a:t> </a:t>
                </a:r>
                <a:r>
                  <a:rPr lang="ru-RU" sz="1500" dirty="0"/>
                  <a:t>- энергия, соответствующая излому</a:t>
                </a:r>
                <a:r>
                  <a:rPr lang="ru-RU" sz="1500" i="1" dirty="0"/>
                  <a:t> </a:t>
                </a:r>
                <a:r>
                  <a:rPr lang="ru-RU" sz="1500" dirty="0"/>
                  <a:t>(ужесточение степенного спектра); </a:t>
                </a:r>
              </a:p>
              <a:p>
                <a:pPr marL="285750" indent="-285750" algn="just">
                  <a:lnSpc>
                    <a:spcPct val="150000"/>
                  </a:lnSpc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ru-RU" sz="1500" i="1">
                        <a:latin typeface="Cambria Math" panose="02040503050406030204" pitchFamily="18" charset="0"/>
                      </a:rPr>
                      <m:t>𝛥𝛾</m:t>
                    </m:r>
                  </m:oMath>
                </a14:m>
                <a:r>
                  <a:rPr lang="ru-RU" sz="1500" dirty="0"/>
                  <a:t> – изменение спектрального индекса (положительное для ужесточения); </a:t>
                </a:r>
              </a:p>
              <a:p>
                <a:pPr marL="285750" indent="-285750" algn="just">
                  <a:lnSpc>
                    <a:spcPct val="150000"/>
                  </a:lnSpc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1500" i="1" dirty="0"/>
                  <a:t>s</a:t>
                </a:r>
                <a:r>
                  <a:rPr lang="en-US" sz="1500" dirty="0"/>
                  <a:t> – </a:t>
                </a:r>
                <a:r>
                  <a:rPr lang="ru-RU" sz="1500" dirty="0"/>
                  <a:t>параметр, описывающий плавность излома (чем больше </a:t>
                </a:r>
                <a14:m>
                  <m:oMath xmlns:m="http://schemas.openxmlformats.org/officeDocument/2006/math">
                    <m:r>
                      <a:rPr lang="ru-RU" sz="1500" i="1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ru-RU" sz="1500" dirty="0"/>
                  <a:t>, тем резче излом). </a:t>
                </a:r>
              </a:p>
            </p:txBody>
          </p:sp>
        </mc:Choice>
        <mc:Fallback xmlns="">
          <p:sp>
            <p:nvSpPr>
              <p:cNvPr id="7" name="Текст 6">
                <a:extLst>
                  <a:ext uri="{FF2B5EF4-FFF2-40B4-BE49-F238E27FC236}">
                    <a16:creationId xmlns:a16="http://schemas.microsoft.com/office/drawing/2014/main" id="{5AD1F4AF-D828-8848-E4F3-95FBDF7218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958316" y="1404068"/>
                <a:ext cx="10275368" cy="5236433"/>
              </a:xfrm>
              <a:blipFill>
                <a:blip r:embed="rId3"/>
                <a:stretch>
                  <a:fillRect l="-237" b="-4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Левая фигурная скобка 1">
            <a:extLst>
              <a:ext uri="{FF2B5EF4-FFF2-40B4-BE49-F238E27FC236}">
                <a16:creationId xmlns:a16="http://schemas.microsoft.com/office/drawing/2014/main" id="{18368A94-2337-BF5D-0437-A988FE776C7D}"/>
              </a:ext>
            </a:extLst>
          </p:cNvPr>
          <p:cNvSpPr/>
          <p:nvPr/>
        </p:nvSpPr>
        <p:spPr>
          <a:xfrm rot="16200000">
            <a:off x="2444238" y="2950723"/>
            <a:ext cx="140726" cy="523220"/>
          </a:xfrm>
          <a:prstGeom prst="leftBrace">
            <a:avLst/>
          </a:prstGeom>
          <a:ln w="28575">
            <a:solidFill>
              <a:srgbClr val="222A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Левая фигурная скобка 2">
            <a:extLst>
              <a:ext uri="{FF2B5EF4-FFF2-40B4-BE49-F238E27FC236}">
                <a16:creationId xmlns:a16="http://schemas.microsoft.com/office/drawing/2014/main" id="{20A1A091-0D76-E57C-E9F3-54F6C35EE58D}"/>
              </a:ext>
            </a:extLst>
          </p:cNvPr>
          <p:cNvSpPr/>
          <p:nvPr/>
        </p:nvSpPr>
        <p:spPr>
          <a:xfrm rot="16200000">
            <a:off x="3669793" y="2499360"/>
            <a:ext cx="140726" cy="1425946"/>
          </a:xfrm>
          <a:prstGeom prst="leftBrace">
            <a:avLst/>
          </a:prstGeom>
          <a:ln w="28575">
            <a:solidFill>
              <a:srgbClr val="222A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Левая фигурная скобка 3">
            <a:extLst>
              <a:ext uri="{FF2B5EF4-FFF2-40B4-BE49-F238E27FC236}">
                <a16:creationId xmlns:a16="http://schemas.microsoft.com/office/drawing/2014/main" id="{E8472C5E-73AE-FBD6-CAEF-7C28BBA2F37F}"/>
              </a:ext>
            </a:extLst>
          </p:cNvPr>
          <p:cNvSpPr/>
          <p:nvPr/>
        </p:nvSpPr>
        <p:spPr>
          <a:xfrm rot="16200000">
            <a:off x="5422651" y="2441707"/>
            <a:ext cx="122439" cy="1559540"/>
          </a:xfrm>
          <a:prstGeom prst="leftBrace">
            <a:avLst/>
          </a:prstGeom>
          <a:ln w="28575">
            <a:solidFill>
              <a:srgbClr val="222A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570F88-0AF2-A0D4-BB9D-CF087666EDE9}"/>
              </a:ext>
            </a:extLst>
          </p:cNvPr>
          <p:cNvSpPr txBox="1"/>
          <p:nvPr/>
        </p:nvSpPr>
        <p:spPr>
          <a:xfrm>
            <a:off x="2371773" y="3228945"/>
            <a:ext cx="2856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Montserrat" panose="00000500000000000000" pitchFamily="2" charset="-52"/>
              </a:rPr>
              <a:t>1</a:t>
            </a:r>
            <a:endParaRPr lang="ru-RU" sz="2000" b="1" dirty="0">
              <a:solidFill>
                <a:srgbClr val="FF0000"/>
              </a:solidFill>
              <a:latin typeface="Montserrat" panose="00000500000000000000" pitchFamily="2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DD9928-7187-C5CE-0E37-2A29A5536528}"/>
              </a:ext>
            </a:extLst>
          </p:cNvPr>
          <p:cNvSpPr txBox="1"/>
          <p:nvPr/>
        </p:nvSpPr>
        <p:spPr>
          <a:xfrm>
            <a:off x="3572481" y="3228945"/>
            <a:ext cx="335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2</a:t>
            </a:r>
            <a:endParaRPr lang="ru-RU" sz="2000" b="1" dirty="0">
              <a:solidFill>
                <a:schemeClr val="accent4"/>
              </a:solidFill>
              <a:latin typeface="Montserrat" panose="00000500000000000000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591661-3251-6C70-B4F8-06009768EC86}"/>
              </a:ext>
            </a:extLst>
          </p:cNvPr>
          <p:cNvSpPr txBox="1"/>
          <p:nvPr/>
        </p:nvSpPr>
        <p:spPr>
          <a:xfrm>
            <a:off x="5315394" y="3228945"/>
            <a:ext cx="336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  <a:latin typeface="Montserrat" panose="00000500000000000000" pitchFamily="2" charset="-52"/>
              </a:rPr>
              <a:t>3</a:t>
            </a:r>
            <a:endParaRPr lang="ru-RU" sz="2000" b="1" dirty="0">
              <a:solidFill>
                <a:schemeClr val="tx2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157092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FDC9B-9923-4D2D-0195-234EC73E9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6582379-CB3B-16F0-57D5-727E77F07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359101"/>
            <a:ext cx="11081566" cy="523220"/>
          </a:xfrm>
        </p:spPr>
        <p:txBody>
          <a:bodyPr/>
          <a:lstStyle/>
          <a:p>
            <a:r>
              <a:rPr lang="ru-RU" dirty="0"/>
              <a:t>Учёт модуляционного множителя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6">
                <a:extLst>
                  <a:ext uri="{FF2B5EF4-FFF2-40B4-BE49-F238E27FC236}">
                    <a16:creationId xmlns:a16="http://schemas.microsoft.com/office/drawing/2014/main" id="{BF278EE9-6ECA-219A-1D94-C0C46732D7CC}"/>
                  </a:ext>
                </a:extLst>
              </p:cNvPr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328838" y="1375637"/>
                <a:ext cx="11534324" cy="5123262"/>
              </a:xfrm>
            </p:spPr>
            <p:txBody>
              <a:bodyPr/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ru-RU" sz="1600" b="1" dirty="0"/>
                  <a:t>Приближение силового поля</a:t>
                </a:r>
                <a:r>
                  <a:rPr lang="en-US" sz="1600" b="1" dirty="0"/>
                  <a:t> </a:t>
                </a:r>
                <a:r>
                  <a:rPr lang="en-US" sz="1600" dirty="0"/>
                  <a:t>(</a:t>
                </a:r>
                <a:r>
                  <a:rPr lang="en-US" sz="1600" i="1" dirty="0"/>
                  <a:t>Gleeson L.J., Axford W.I. , </a:t>
                </a:r>
                <a:r>
                  <a:rPr lang="ru-RU" sz="1600" i="1" dirty="0"/>
                  <a:t>1968</a:t>
                </a:r>
                <a:r>
                  <a:rPr lang="en-US" sz="1600" dirty="0"/>
                  <a:t>)</a:t>
                </a:r>
                <a:r>
                  <a:rPr lang="ru-RU" sz="1600" dirty="0"/>
                  <a:t>:</a:t>
                </a: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800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𝑚𝑜𝑑</m:t>
                          </m:r>
                        </m:sub>
                      </m:sSub>
                      <m:d>
                        <m:dPr>
                          <m:ctrlPr>
                            <a:rPr lang="ru-RU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𝐿𝐼𝑆</m:t>
                          </m:r>
                        </m:sub>
                      </m:sSub>
                      <m:d>
                        <m:dPr>
                          <m:ctrlPr>
                            <a:rPr lang="ru-RU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𝛷</m:t>
                          </m:r>
                        </m:e>
                      </m:d>
                      <m:f>
                        <m:fPr>
                          <m:ctrlPr>
                            <a:rPr lang="ru-RU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ru-RU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ru-RU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ctrlPr>
                                <a:rPr lang="ru-RU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ru-RU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𝛷</m:t>
                              </m:r>
                            </m:e>
                          </m:d>
                          <m:d>
                            <m:dPr>
                              <m:ctrlPr>
                                <a:rPr lang="ru-RU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𝛷</m:t>
                              </m:r>
                              <m:r>
                                <a:rPr lang="ru-RU" sz="1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sz="1800" b="1" dirty="0"/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ru-RU" sz="1600" dirty="0"/>
                  <a:t>где </a:t>
                </a:r>
                <a14:m>
                  <m:oMath xmlns:m="http://schemas.openxmlformats.org/officeDocument/2006/math">
                    <m:r>
                      <a:rPr lang="ru-RU" sz="1600" i="1" smtClean="0">
                        <a:latin typeface="Cambria Math" panose="02040503050406030204" pitchFamily="18" charset="0"/>
                      </a:rPr>
                      <m:t>𝛷</m:t>
                    </m:r>
                    <m:r>
                      <a:rPr lang="ru-RU" sz="1600" i="1" smtClean="0"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i="1" smtClean="0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𝑒</m:t>
                        </m:r>
                      </m:num>
                      <m:den>
                        <m:r>
                          <a:rPr lang="ru-RU" sz="1600" i="1" smtClean="0">
                            <a:latin typeface="Cambria Math" panose="02040503050406030204" pitchFamily="18" charset="0"/>
                          </a:rPr>
                          <m:t>𝐴</m:t>
                        </m:r>
                      </m:den>
                    </m:f>
                    <m:r>
                      <a:rPr lang="ru-RU" sz="1600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ru-RU" sz="160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600" dirty="0"/>
                  <a:t>[ГэВ]</a:t>
                </a:r>
                <a:r>
                  <a:rPr lang="ru-RU" sz="1600" i="1" dirty="0"/>
                  <a:t> </a:t>
                </a:r>
                <a:r>
                  <a:rPr lang="ru-RU" sz="1600" dirty="0"/>
                  <a:t>– приведённый потенциал модуляции. Подбирается </a:t>
                </a:r>
                <a14:m>
                  <m:oMath xmlns:m="http://schemas.openxmlformats.org/officeDocument/2006/math">
                    <m:r>
                      <a:rPr lang="ru-RU" sz="1600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ru-RU" sz="1600" dirty="0"/>
                  <a:t>, </a:t>
                </a:r>
                <a:endParaRPr lang="en-US" sz="1600" dirty="0"/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ru-RU" sz="1600" dirty="0"/>
                  <a:t>не зависящее от энергии.</a:t>
                </a:r>
                <a:r>
                  <a:rPr lang="en-US" sz="1600" dirty="0"/>
                  <a:t> </a:t>
                </a:r>
                <a:r>
                  <a:rPr lang="ru-RU" sz="1600" dirty="0"/>
                  <a:t>Опробованы модификации приближения </a:t>
                </a:r>
                <a:endParaRPr lang="en-US" sz="1600" dirty="0"/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ru-RU" sz="1600" dirty="0"/>
                  <a:t>из работ </a:t>
                </a:r>
                <a:r>
                  <a:rPr lang="en-US" sz="1600" i="1" dirty="0"/>
                  <a:t>Cholis I.</a:t>
                </a:r>
                <a:r>
                  <a:rPr lang="ru-RU" sz="1600" i="1" dirty="0"/>
                  <a:t> </a:t>
                </a:r>
                <a:r>
                  <a:rPr lang="en-US" sz="1600" i="1" dirty="0"/>
                  <a:t>et al. </a:t>
                </a:r>
                <a:r>
                  <a:rPr lang="ru-RU" sz="1600" i="1" dirty="0"/>
                  <a:t>(2016)</a:t>
                </a:r>
                <a:r>
                  <a:rPr lang="en-US" sz="1600" i="1" dirty="0"/>
                  <a:t> </a:t>
                </a:r>
                <a:r>
                  <a:rPr lang="ru-RU" sz="1600" dirty="0"/>
                  <a:t>и </a:t>
                </a:r>
                <a:r>
                  <a:rPr lang="en-US" sz="1600" i="1" dirty="0"/>
                  <a:t>Zhu C.-R. </a:t>
                </a:r>
                <a:r>
                  <a:rPr lang="ru-RU" sz="1600" i="1" dirty="0"/>
                  <a:t>(2024). </a:t>
                </a:r>
                <a:r>
                  <a:rPr lang="ru-RU" sz="1600" dirty="0"/>
                  <a:t>Применена </a:t>
                </a:r>
                <a:r>
                  <a:rPr lang="ru-RU" sz="1600" b="1" dirty="0"/>
                  <a:t>модель </a:t>
                </a:r>
                <a:r>
                  <a:rPr lang="en-US" sz="1600" b="1" i="1" dirty="0"/>
                  <a:t>Zhu</a:t>
                </a:r>
                <a:r>
                  <a:rPr lang="ru-RU" sz="1600" dirty="0"/>
                  <a:t>:</a:t>
                </a: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 sz="1800"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ru-RU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ru-RU" sz="18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ru-RU" sz="180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ru-RU" sz="1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ru-RU" sz="1800">
                                  <a:latin typeface="Cambria Math" panose="02040503050406030204" pitchFamily="18" charset="0"/>
                                </a:rPr>
                                <m:t>φ</m:t>
                              </m:r>
                            </m:e>
                            <m:sub>
                              <m:r>
                                <a:rPr lang="ru-RU" sz="1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  <m:r>
                            <a:rPr lang="ru-RU" sz="18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ru-RU" sz="1800">
                                  <a:latin typeface="Cambria Math" panose="02040503050406030204" pitchFamily="18" charset="0"/>
                                </a:rPr>
                                <m:t>φ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num>
                        <m:den>
                          <m:r>
                            <a:rPr lang="ru-RU" sz="1800" i="1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ru-RU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ru-RU" sz="1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ru-RU" sz="1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ru-RU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b>
                              </m:sSub>
                            </m:sup>
                          </m:sSup>
                        </m:den>
                      </m:f>
                      <m:r>
                        <a:rPr lang="en-US" sz="1800" b="0" i="0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2000" dirty="0"/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ru-RU" sz="1600" dirty="0"/>
                  <a:t>где фитируются зависящие от времени параметры: 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ru-RU" sz="160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ru-RU" sz="1600" dirty="0"/>
                  <a:t> — потенциал солнечной модуляции для низких энергий; 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ru-RU" sz="160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b>
                        <m:r>
                          <a:rPr lang="ru-RU" sz="1600" i="1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</m:oMath>
                </a14:m>
                <a:r>
                  <a:rPr lang="ru-RU" sz="1600" dirty="0"/>
                  <a:t> — потенциал солнечной модуляции для высоких энергий; 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ru-RU" sz="1600" dirty="0"/>
                  <a:t>— энергия, соответствующая переходу от низкоэнергетического </a:t>
                </a:r>
                <a:endParaRPr lang="en-US" sz="1600" dirty="0"/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ru-RU" sz="1600" dirty="0"/>
                  <a:t>потенциала к высокоэнергетическому.</a:t>
                </a:r>
                <a:endParaRPr lang="ru-RU" sz="2400" dirty="0"/>
              </a:p>
            </p:txBody>
          </p:sp>
        </mc:Choice>
        <mc:Fallback xmlns="">
          <p:sp>
            <p:nvSpPr>
              <p:cNvPr id="7" name="Текст 6">
                <a:extLst>
                  <a:ext uri="{FF2B5EF4-FFF2-40B4-BE49-F238E27FC236}">
                    <a16:creationId xmlns:a16="http://schemas.microsoft.com/office/drawing/2014/main" id="{BF278EE9-6ECA-219A-1D94-C0C46732D7C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328838" y="1375637"/>
                <a:ext cx="11534324" cy="5123262"/>
              </a:xfrm>
              <a:blipFill>
                <a:blip r:embed="rId2"/>
                <a:stretch>
                  <a:fillRect l="-317" b="-5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F2997D-D694-A217-3571-359F1CCF4B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06882" y="1264457"/>
            <a:ext cx="3785118" cy="33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160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04FE8-415B-4F7A-DD14-16D6E52D2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8984"/>
            <a:ext cx="4310743" cy="1815882"/>
          </a:xfrm>
        </p:spPr>
        <p:txBody>
          <a:bodyPr/>
          <a:lstStyle/>
          <a:p>
            <a:r>
              <a:rPr lang="ru-RU" dirty="0"/>
              <a:t>Фит данных о дифференциальных потоках ядер водорода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E8BCE2-CE95-77F1-E9B1-1D24A2B0E4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505" y="29517"/>
            <a:ext cx="8095495" cy="64739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8467927-6044-7F2D-1F67-D7E733C37264}"/>
              </a:ext>
            </a:extLst>
          </p:cNvPr>
          <p:cNvSpPr/>
          <p:nvPr/>
        </p:nvSpPr>
        <p:spPr>
          <a:xfrm>
            <a:off x="6881635" y="2789853"/>
            <a:ext cx="2715208" cy="1278294"/>
          </a:xfrm>
          <a:prstGeom prst="rect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7FA305-A558-F3FA-538D-3117490F8710}"/>
              </a:ext>
            </a:extLst>
          </p:cNvPr>
          <p:cNvSpPr txBox="1"/>
          <p:nvPr/>
        </p:nvSpPr>
        <p:spPr>
          <a:xfrm>
            <a:off x="6881635" y="3167390"/>
            <a:ext cx="2715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/>
              <a:t>χ</a:t>
            </a:r>
            <a:r>
              <a:rPr lang="ru-RU" sz="2800" i="1" baseline="30000" dirty="0"/>
              <a:t>2</a:t>
            </a:r>
            <a:r>
              <a:rPr lang="ru-RU" sz="2800" i="1" dirty="0"/>
              <a:t>/</a:t>
            </a:r>
            <a:r>
              <a:rPr lang="en-US" sz="2800" i="1" dirty="0"/>
              <a:t>d</a:t>
            </a:r>
            <a:r>
              <a:rPr lang="ru-RU" sz="2800" i="1" dirty="0"/>
              <a:t>.</a:t>
            </a:r>
            <a:r>
              <a:rPr lang="en-US" sz="2800" i="1" dirty="0"/>
              <a:t>f</a:t>
            </a:r>
            <a:r>
              <a:rPr lang="ru-RU" sz="2800" i="1" dirty="0"/>
              <a:t>. </a:t>
            </a:r>
            <a:r>
              <a:rPr lang="ru-RU" sz="2800" dirty="0"/>
              <a:t>= 4.1</a:t>
            </a:r>
            <a:endParaRPr lang="ru-RU" sz="2800" dirty="0">
              <a:latin typeface="Montserrat" panose="00000500000000000000" pitchFamily="2" charset="-52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9318496-007B-CB0B-2037-7081D2B1F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55" y="1839119"/>
            <a:ext cx="3193940" cy="2547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0C596B5-9D59-84BB-2C9D-706161894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2856" y="4338318"/>
            <a:ext cx="3150794" cy="249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1496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39430-C077-3645-C5BA-E06032497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14F0E3-B7EE-4AE6-DF37-E0879082B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260"/>
            <a:ext cx="4233065" cy="1384995"/>
          </a:xfrm>
        </p:spPr>
        <p:txBody>
          <a:bodyPr/>
          <a:lstStyle/>
          <a:p>
            <a:r>
              <a:rPr lang="ru-RU" dirty="0"/>
              <a:t>Фит данных о дифференциальных потоках ядер гелия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93E136-6754-5BE6-5656-026271D87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2"/>
          <a:stretch>
            <a:fillRect/>
          </a:stretch>
        </p:blipFill>
        <p:spPr bwMode="auto">
          <a:xfrm>
            <a:off x="4093895" y="90260"/>
            <a:ext cx="8088752" cy="642952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05B420E-ACA6-1DAA-F3B2-3AEF2BABE470}"/>
              </a:ext>
            </a:extLst>
          </p:cNvPr>
          <p:cNvSpPr/>
          <p:nvPr/>
        </p:nvSpPr>
        <p:spPr>
          <a:xfrm>
            <a:off x="6885408" y="2789853"/>
            <a:ext cx="2715208" cy="1278294"/>
          </a:xfrm>
          <a:prstGeom prst="rect">
            <a:avLst/>
          </a:prstGeom>
          <a:noFill/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D76A48-118B-41AE-E10E-F71743B792A7}"/>
              </a:ext>
            </a:extLst>
          </p:cNvPr>
          <p:cNvSpPr txBox="1"/>
          <p:nvPr/>
        </p:nvSpPr>
        <p:spPr>
          <a:xfrm>
            <a:off x="6885408" y="3167390"/>
            <a:ext cx="2715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/>
              <a:t>χ</a:t>
            </a:r>
            <a:r>
              <a:rPr lang="ru-RU" sz="2800" i="1" baseline="30000" dirty="0"/>
              <a:t>2</a:t>
            </a:r>
            <a:r>
              <a:rPr lang="ru-RU" sz="2800" i="1" dirty="0"/>
              <a:t>/</a:t>
            </a:r>
            <a:r>
              <a:rPr lang="en-US" sz="2800" i="1" dirty="0"/>
              <a:t>d</a:t>
            </a:r>
            <a:r>
              <a:rPr lang="ru-RU" sz="2800" i="1" dirty="0"/>
              <a:t>.</a:t>
            </a:r>
            <a:r>
              <a:rPr lang="en-US" sz="2800" i="1" dirty="0"/>
              <a:t>f</a:t>
            </a:r>
            <a:r>
              <a:rPr lang="ru-RU" sz="2800" i="1" dirty="0"/>
              <a:t>. </a:t>
            </a:r>
            <a:r>
              <a:rPr lang="ru-RU" sz="2800" dirty="0"/>
              <a:t>= 2.</a:t>
            </a:r>
            <a:r>
              <a:rPr lang="en-US" sz="2800" dirty="0"/>
              <a:t>2</a:t>
            </a:r>
            <a:endParaRPr lang="ru-RU" sz="2800" dirty="0">
              <a:latin typeface="Montserrat" panose="00000500000000000000" pitchFamily="2" charset="-52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239CF9D-B842-07A9-A35C-017404E32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07" y="1649630"/>
            <a:ext cx="3032449" cy="241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843A298-9F36-63AE-9F20-44BC07965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084" y="4068147"/>
            <a:ext cx="3032449" cy="245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229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A2C51BF-C15D-4078-BAFF-AAC8C82D8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78" y="382547"/>
            <a:ext cx="8900951" cy="523220"/>
          </a:xfrm>
        </p:spPr>
        <p:txBody>
          <a:bodyPr/>
          <a:lstStyle/>
          <a:p>
            <a:r>
              <a:rPr lang="ru-RU" dirty="0"/>
              <a:t>Заключение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ACC06CC2-6D99-4F53-A33E-37082A0DAC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435" y="1151950"/>
            <a:ext cx="10905130" cy="5118581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dirty="0"/>
              <a:t>В рамках работы: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/>
              <a:t>проведён</a:t>
            </a:r>
            <a:r>
              <a:rPr lang="ru-RU" sz="2000" dirty="0"/>
              <a:t> обзор экспериментальных измерений и теоретических работ по изучению локального межзвёздного спектра;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/>
              <a:t>создана</a:t>
            </a:r>
            <a:r>
              <a:rPr lang="ru-RU" sz="2000" dirty="0"/>
              <a:t> параметризация локального межзвездного спектра ядер водорода и гелия, содержащая 11 параметров, из которых 3 меняются во времени.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000" dirty="0"/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dirty="0"/>
              <a:t>Применение и перспективы работы: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Генерация распределения частиц в атмосфере Земли или интегрирование в стандартные пакеты моделирования распространения КЛ.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Описание ядер с </a:t>
            </a:r>
            <a:r>
              <a:rPr lang="en-US" sz="2000" dirty="0"/>
              <a:t>Z &gt; 2</a:t>
            </a:r>
            <a:r>
              <a:rPr lang="ru-RU" sz="2000" dirty="0"/>
              <a:t>, а также использование данных ежемесячных измерений спектрометрами </a:t>
            </a:r>
            <a:r>
              <a:rPr lang="en-US" sz="2000" dirty="0"/>
              <a:t>AMS-02 </a:t>
            </a:r>
            <a:r>
              <a:rPr lang="ru-RU" sz="2000" dirty="0"/>
              <a:t>и </a:t>
            </a:r>
            <a:r>
              <a:rPr lang="en-US" sz="2000" dirty="0"/>
              <a:t>PAMELA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8298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60E1A207-38AA-C19B-2B7A-7131B0236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47" y="2551837"/>
            <a:ext cx="4683610" cy="156966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sz="48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642630470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МИФИ">
  <a:themeElements>
    <a:clrScheme name="Другая 7">
      <a:dk1>
        <a:srgbClr val="171616"/>
      </a:dk1>
      <a:lt1>
        <a:srgbClr val="FFFFFF"/>
      </a:lt1>
      <a:dk2>
        <a:srgbClr val="0055BB"/>
      </a:dk2>
      <a:lt2>
        <a:srgbClr val="E2E2E2"/>
      </a:lt2>
      <a:accent1>
        <a:srgbClr val="0055BB"/>
      </a:accent1>
      <a:accent2>
        <a:srgbClr val="00BBEE"/>
      </a:accent2>
      <a:accent3>
        <a:srgbClr val="FF5000"/>
      </a:accent3>
      <a:accent4>
        <a:srgbClr val="00B050"/>
      </a:accent4>
      <a:accent5>
        <a:srgbClr val="00FFCC"/>
      </a:accent5>
      <a:accent6>
        <a:srgbClr val="FF66CC"/>
      </a:accent6>
      <a:hlink>
        <a:srgbClr val="00BBEE"/>
      </a:hlink>
      <a:folHlink>
        <a:srgbClr val="FFAE8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800" b="1" dirty="0" smtClean="0">
            <a:solidFill>
              <a:schemeClr val="bg1"/>
            </a:solidFill>
            <a:latin typeface="Montserrat" panose="00000500000000000000" pitchFamily="2" charset="-5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7177</TotalTime>
  <Words>544</Words>
  <Application>Microsoft Office PowerPoint</Application>
  <PresentationFormat>Широкоэкранный</PresentationFormat>
  <Paragraphs>74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Montserrat</vt:lpstr>
      <vt:lpstr>Arial</vt:lpstr>
      <vt:lpstr>Cambria Math</vt:lpstr>
      <vt:lpstr>Cambria</vt:lpstr>
      <vt:lpstr>Шаблон МИФИ</vt:lpstr>
      <vt:lpstr>Презентация PowerPoint</vt:lpstr>
      <vt:lpstr>Введение</vt:lpstr>
      <vt:lpstr>Использованные экспериментальные данные</vt:lpstr>
      <vt:lpstr>Параметризация локального межзвездного спектра</vt:lpstr>
      <vt:lpstr>Учёт модуляционного множителя</vt:lpstr>
      <vt:lpstr>Фит данных о дифференциальных потоках ядер водорода</vt:lpstr>
      <vt:lpstr>Фит данных о дифференциальных потоках ядер гелия</vt:lpstr>
      <vt:lpstr>Заключение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 Замахаев</dc:creator>
  <cp:lastModifiedBy>Andrey Korobkov</cp:lastModifiedBy>
  <cp:revision>96</cp:revision>
  <dcterms:created xsi:type="dcterms:W3CDTF">2020-05-28T16:18:16Z</dcterms:created>
  <dcterms:modified xsi:type="dcterms:W3CDTF">2026-06-09T14:43:38Z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