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81" r:id="rId2"/>
    <p:sldId id="285" r:id="rId3"/>
    <p:sldId id="295" r:id="rId4"/>
    <p:sldId id="287" r:id="rId5"/>
    <p:sldId id="297" r:id="rId6"/>
    <p:sldId id="298" r:id="rId7"/>
    <p:sldId id="299" r:id="rId8"/>
    <p:sldId id="263" r:id="rId9"/>
    <p:sldId id="286" r:id="rId10"/>
  </p:sldIdLst>
  <p:sldSz cx="12192000" cy="6858000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Montserrat" panose="00000500000000000000" pitchFamily="2" charset="-52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F"/>
    <a:srgbClr val="E46C2A"/>
    <a:srgbClr val="FF7300"/>
    <a:srgbClr val="0055BB"/>
    <a:srgbClr val="0061AF"/>
    <a:srgbClr val="8F9092"/>
    <a:srgbClr val="DDDEDE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1" autoAdjust="0"/>
    <p:restoredTop sz="94697"/>
  </p:normalViewPr>
  <p:slideViewPr>
    <p:cSldViewPr snapToGrid="0" showGuides="1">
      <p:cViewPr varScale="1">
        <p:scale>
          <a:sx n="82" d="100"/>
          <a:sy n="82" d="100"/>
        </p:scale>
        <p:origin x="965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4T15:09:29.943"/>
    </inkml:context>
    <inkml:brush xml:id="br0">
      <inkml:brushProperty name="width" value="0.035" units="cm"/>
      <inkml:brushProperty name="height" value="0.035" units="cm"/>
      <inkml:brushProperty name="color" value="#0055BB"/>
    </inkml:brush>
  </inkml:definitions>
  <inkml:trace contextRef="#ctx0" brushRef="#br0">0 0 24340,'6491'3299'0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280096" y="3429000"/>
            <a:ext cx="11497376" cy="3093154"/>
          </a:xfrm>
        </p:spPr>
        <p:txBody>
          <a:bodyPr/>
          <a:lstStyle/>
          <a:p>
            <a:pPr algn="r"/>
            <a:r>
              <a:rPr lang="ru-RU" sz="2000" b="1" dirty="0">
                <a:solidFill>
                  <a:schemeClr val="tx1"/>
                </a:solidFill>
                <a:latin typeface="Montserrat" panose="020B0604020202020204" charset="-52"/>
              </a:rPr>
              <a:t>Студент: </a:t>
            </a:r>
            <a:r>
              <a:rPr lang="ru-RU" sz="2000" dirty="0">
                <a:solidFill>
                  <a:schemeClr val="tx1"/>
                </a:solidFill>
                <a:latin typeface="Montserrat" panose="020B0604020202020204" charset="-52"/>
              </a:rPr>
              <a:t>Коробков А. О.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Montserrat" panose="020B0604020202020204" charset="-52"/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Montserrat" panose="020B0604020202020204" charset="-52"/>
              </a:rPr>
              <a:t>Научный руководитель: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Montserrat" panose="020B0604020202020204" charset="-52"/>
              </a:rPr>
              <a:t>Майоров А. Г., доцент, </a:t>
            </a:r>
            <a:r>
              <a:rPr lang="ru-RU" sz="2000" dirty="0" err="1">
                <a:solidFill>
                  <a:schemeClr val="tx1"/>
                </a:solidFill>
                <a:latin typeface="Montserrat" panose="020B0604020202020204" charset="-52"/>
              </a:rPr>
              <a:t>с.н.с</a:t>
            </a:r>
            <a:r>
              <a:rPr lang="ru-RU" sz="2000" dirty="0">
                <a:solidFill>
                  <a:schemeClr val="tx1"/>
                </a:solidFill>
                <a:latin typeface="Montserrat" panose="020B0604020202020204" charset="-52"/>
              </a:rPr>
              <a:t>.</a:t>
            </a:r>
          </a:p>
          <a:p>
            <a:pPr algn="r"/>
            <a:endParaRPr lang="en-US" sz="2000" dirty="0">
              <a:solidFill>
                <a:schemeClr val="tx1"/>
              </a:solidFill>
              <a:latin typeface="Montserrat" panose="020B0604020202020204" charset="-52"/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Montserrat" panose="020B0604020202020204" charset="-52"/>
              </a:rPr>
              <a:t>Научные консультанты:</a:t>
            </a:r>
          </a:p>
          <a:p>
            <a:pPr algn="r"/>
            <a:r>
              <a:rPr lang="ru-RU" sz="2000" dirty="0" err="1">
                <a:solidFill>
                  <a:schemeClr val="tx1"/>
                </a:solidFill>
                <a:latin typeface="Montserrat" panose="020B0604020202020204" charset="-52"/>
              </a:rPr>
              <a:t>Юлбарисов</a:t>
            </a:r>
            <a:r>
              <a:rPr lang="ru-RU" sz="2000" dirty="0">
                <a:solidFill>
                  <a:schemeClr val="tx1"/>
                </a:solidFill>
                <a:latin typeface="Montserrat" panose="020B0604020202020204" charset="-52"/>
              </a:rPr>
              <a:t> Р. Ф., инженер</a:t>
            </a:r>
          </a:p>
          <a:p>
            <a:pPr algn="r"/>
            <a:r>
              <a:rPr lang="ru-RU" sz="2000" dirty="0" err="1">
                <a:solidFill>
                  <a:schemeClr val="tx1"/>
                </a:solidFill>
                <a:latin typeface="Montserrat" panose="020B0604020202020204" charset="-52"/>
              </a:rPr>
              <a:t>Сирук</a:t>
            </a:r>
            <a:r>
              <a:rPr lang="ru-RU" sz="2000" dirty="0">
                <a:solidFill>
                  <a:schemeClr val="tx1"/>
                </a:solidFill>
                <a:latin typeface="Montserrat" panose="020B0604020202020204" charset="-52"/>
              </a:rPr>
              <a:t> С. А., ассистент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2" y="1408995"/>
            <a:ext cx="11217280" cy="1800493"/>
          </a:xfrm>
        </p:spPr>
        <p:txBody>
          <a:bodyPr/>
          <a:lstStyle/>
          <a:p>
            <a:pPr algn="r"/>
            <a:r>
              <a:rPr lang="ru-RU" dirty="0"/>
              <a:t>Параметризация локального межзвездного спектра ядер </a:t>
            </a:r>
            <a:br>
              <a:rPr lang="ru-RU" dirty="0"/>
            </a:br>
            <a:r>
              <a:rPr lang="ru-RU" dirty="0"/>
              <a:t>галактических космических лучей</a:t>
            </a:r>
          </a:p>
        </p:txBody>
      </p:sp>
    </p:spTree>
    <p:extLst>
      <p:ext uri="{BB962C8B-B14F-4D97-AF65-F5344CB8AC3E}">
        <p14:creationId xmlns:p14="http://schemas.microsoft.com/office/powerpoint/2010/main" val="310515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A9E4015-6F23-BA7F-674D-5A2077D9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6A68573-6055-88EA-B02A-49142169C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484" y="1484769"/>
            <a:ext cx="10189029" cy="96359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1"/>
                </a:solidFill>
              </a:rPr>
              <a:t>Цель работы: </a:t>
            </a:r>
            <a:r>
              <a:rPr lang="ru-RU" sz="2000" b="0" dirty="0">
                <a:solidFill>
                  <a:schemeClr val="accent1"/>
                </a:solidFill>
              </a:rPr>
              <a:t>разработка параметризации локального межзвездного спектра ядер водорода и гелия с учётом эффекта солнечной модуляции.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4D2AEE2-6255-BB49-75F7-7AC1D5E3D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484" y="2658105"/>
            <a:ext cx="10189029" cy="342581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</a:rPr>
              <a:t>Солнечная модуляция:</a:t>
            </a:r>
            <a:r>
              <a:rPr lang="ru-RU" sz="2000" dirty="0">
                <a:solidFill>
                  <a:schemeClr val="tx1"/>
                </a:solidFill>
              </a:rPr>
              <a:t> эффект искажения спектра галактических КЛ (ГКЛ) в области низких энергий при распространении в гелиосфере.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</a:rPr>
              <a:t>Локальный межзвездный спектр (ЛМС):</a:t>
            </a:r>
            <a:r>
              <a:rPr lang="ru-RU" sz="2000" dirty="0">
                <a:solidFill>
                  <a:schemeClr val="tx1"/>
                </a:solidFill>
              </a:rPr>
              <a:t> спектр ГКЛ за пределами области влияния Солнца (гелиосферы).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</a:rPr>
              <a:t>Актуальность: </a:t>
            </a:r>
            <a:r>
              <a:rPr lang="ru-RU" sz="2000" dirty="0">
                <a:solidFill>
                  <a:schemeClr val="tx1"/>
                </a:solidFill>
              </a:rPr>
              <a:t>ЛМС с подобранными параметрами обеспечивает валидацию гипотез об источниках и распространении КЛ в межзвёздной среде. 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6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A60A8-5FBF-BF43-98A0-FBC131A34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EE568-0932-FDCE-A146-529932C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321546" cy="954107"/>
          </a:xfrm>
        </p:spPr>
        <p:txBody>
          <a:bodyPr/>
          <a:lstStyle/>
          <a:p>
            <a:r>
              <a:rPr lang="ru-RU" dirty="0"/>
              <a:t>Использованные экспериментальные данные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B3820D-2B51-8620-13DE-E9154F2A7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76349"/>
              </p:ext>
            </p:extLst>
          </p:nvPr>
        </p:nvGraphicFramePr>
        <p:xfrm>
          <a:off x="1435226" y="1881766"/>
          <a:ext cx="9321548" cy="37841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0387">
                  <a:extLst>
                    <a:ext uri="{9D8B030D-6E8A-4147-A177-3AD203B41FA5}">
                      <a16:colId xmlns:a16="http://schemas.microsoft.com/office/drawing/2014/main" val="3787615748"/>
                    </a:ext>
                  </a:extLst>
                </a:gridCol>
                <a:gridCol w="2330387">
                  <a:extLst>
                    <a:ext uri="{9D8B030D-6E8A-4147-A177-3AD203B41FA5}">
                      <a16:colId xmlns:a16="http://schemas.microsoft.com/office/drawing/2014/main" val="527266155"/>
                    </a:ext>
                  </a:extLst>
                </a:gridCol>
                <a:gridCol w="2330387">
                  <a:extLst>
                    <a:ext uri="{9D8B030D-6E8A-4147-A177-3AD203B41FA5}">
                      <a16:colId xmlns:a16="http://schemas.microsoft.com/office/drawing/2014/main" val="2553281398"/>
                    </a:ext>
                  </a:extLst>
                </a:gridCol>
                <a:gridCol w="2330387">
                  <a:extLst>
                    <a:ext uri="{9D8B030D-6E8A-4147-A177-3AD203B41FA5}">
                      <a16:colId xmlns:a16="http://schemas.microsoft.com/office/drawing/2014/main" val="2754558566"/>
                    </a:ext>
                  </a:extLst>
                </a:gridCol>
              </a:tblGrid>
              <a:tr h="928168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Montserrat" panose="00000500000000000000" pitchFamily="2" charset="-52"/>
                        </a:rPr>
                        <a:t>Диапазон </a:t>
                      </a:r>
                    </a:p>
                    <a:p>
                      <a:pPr algn="r"/>
                      <a:r>
                        <a:rPr lang="ru-RU" dirty="0">
                          <a:latin typeface="Montserrat" panose="00000500000000000000" pitchFamily="2" charset="-52"/>
                        </a:rPr>
                        <a:t>энергий</a:t>
                      </a:r>
                    </a:p>
                    <a:p>
                      <a:pPr algn="l"/>
                      <a:r>
                        <a:rPr lang="ru-RU" dirty="0">
                          <a:latin typeface="Montserrat" panose="00000500000000000000" pitchFamily="2" charset="-52"/>
                        </a:rPr>
                        <a:t>Точка наблюдения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</a:rPr>
                        <a:t>0.01 – 0.5 ГэВ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</a:rPr>
                        <a:t>0.5 – </a:t>
                      </a:r>
                      <a:r>
                        <a:rPr lang="en-US" dirty="0">
                          <a:latin typeface="Montserrat" panose="00000500000000000000" pitchFamily="2" charset="-52"/>
                        </a:rPr>
                        <a:t>5</a:t>
                      </a:r>
                      <a:r>
                        <a:rPr lang="ru-RU" dirty="0">
                          <a:latin typeface="Montserrat" panose="00000500000000000000" pitchFamily="2" charset="-52"/>
                        </a:rPr>
                        <a:t>0 ГэВ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" panose="00000500000000000000" pitchFamily="2" charset="-52"/>
                        </a:rPr>
                        <a:t>&gt;50 </a:t>
                      </a:r>
                      <a:r>
                        <a:rPr lang="ru-RU" dirty="0">
                          <a:latin typeface="Montserrat" panose="00000500000000000000" pitchFamily="2" charset="-52"/>
                        </a:rPr>
                        <a:t>ГэВ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047333"/>
                  </a:ext>
                </a:extLst>
              </a:tr>
              <a:tr h="8651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Montserrat" panose="00000500000000000000" pitchFamily="2" charset="-52"/>
                        </a:rPr>
                        <a:t>За пределами гелиосферы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" panose="00000500000000000000" pitchFamily="2" charset="-52"/>
                        </a:rPr>
                        <a:t>Voyager</a:t>
                      </a:r>
                      <a:r>
                        <a:rPr lang="ru-RU" dirty="0">
                          <a:latin typeface="Montserrat" panose="00000500000000000000" pitchFamily="2" charset="-52"/>
                        </a:rPr>
                        <a:t>-1, 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－</a:t>
                      </a:r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－</a:t>
                      </a:r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890013"/>
                  </a:ext>
                </a:extLst>
              </a:tr>
              <a:tr h="8651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Montserrat" panose="00000500000000000000" pitchFamily="2" charset="-52"/>
                        </a:rPr>
                        <a:t>На орбите Земли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" panose="00000500000000000000" pitchFamily="2" charset="-52"/>
                        </a:rPr>
                        <a:t>PAMELA</a:t>
                      </a:r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" panose="00000500000000000000" pitchFamily="2" charset="-52"/>
                        </a:rPr>
                        <a:t>AMS-02, PAMELA</a:t>
                      </a:r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" panose="00000500000000000000" pitchFamily="2" charset="-52"/>
                        </a:rPr>
                        <a:t>AMS-02</a:t>
                      </a:r>
                      <a:r>
                        <a:rPr lang="ru-RU" dirty="0">
                          <a:latin typeface="Montserrat" panose="00000500000000000000" pitchFamily="2" charset="-52"/>
                        </a:rPr>
                        <a:t>, </a:t>
                      </a:r>
                      <a:r>
                        <a:rPr lang="en-US" dirty="0">
                          <a:latin typeface="Montserrat" panose="00000500000000000000" pitchFamily="2" charset="-52"/>
                        </a:rPr>
                        <a:t>DAMPE, CALET</a:t>
                      </a:r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30192"/>
                  </a:ext>
                </a:extLst>
              </a:tr>
              <a:tr h="8651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Montserrat" panose="00000500000000000000" pitchFamily="2" charset="-52"/>
                        </a:rPr>
                        <a:t>Баллонные эксперименты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－</a:t>
                      </a:r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－</a:t>
                      </a:r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" panose="00000500000000000000" pitchFamily="2" charset="-52"/>
                        </a:rPr>
                        <a:t>CREAM, ATIC</a:t>
                      </a:r>
                      <a:endParaRPr lang="ru-RU" dirty="0"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0289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B02DCC01-B00C-70DD-FCDC-08105F5B5CC0}"/>
                  </a:ext>
                </a:extLst>
              </p14:cNvPr>
              <p14:cNvContentPartPr/>
              <p14:nvPr/>
            </p14:nvContentPartPr>
            <p14:xfrm>
              <a:off x="1435226" y="1881767"/>
              <a:ext cx="2337054" cy="1187904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B02DCC01-B00C-70DD-FCDC-08105F5B5C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9106" y="1875647"/>
                <a:ext cx="2349294" cy="12001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401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EC028B-10A0-6F64-4F43-DB73684A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696" y="1858819"/>
            <a:ext cx="4385442" cy="237727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3ABCB8-C50B-CF36-E9A0-6090CFAA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</p:spPr>
        <p:txBody>
          <a:bodyPr/>
          <a:lstStyle/>
          <a:p>
            <a:r>
              <a:rPr lang="ru-RU" dirty="0"/>
              <a:t>Параметризация локального межзвездного спектра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5AD1F4AF-D828-8848-E4F3-95FBDF72181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958316" y="1404068"/>
                <a:ext cx="10275368" cy="523643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ru-RU" sz="1500" b="1" dirty="0"/>
                  <a:t>Базовый вид ЛМС</a:t>
                </a:r>
                <a:r>
                  <a:rPr lang="ru-RU" sz="1500" dirty="0"/>
                  <a:t> – </a:t>
                </a:r>
                <a:r>
                  <a:rPr lang="ru-RU" sz="1500" i="1" dirty="0" err="1"/>
                  <a:t>Bisschoff</a:t>
                </a:r>
                <a:r>
                  <a:rPr lang="ru-RU" sz="1500" i="1" dirty="0"/>
                  <a:t> &amp; </a:t>
                </a:r>
                <a:r>
                  <a:rPr lang="ru-RU" sz="1500" i="1" dirty="0" err="1"/>
                  <a:t>Potgieter</a:t>
                </a:r>
                <a:r>
                  <a:rPr lang="ru-RU" sz="1500" i="1" dirty="0"/>
                  <a:t> (2016) </a:t>
                </a:r>
                <a:r>
                  <a:rPr lang="ru-RU" sz="1500" dirty="0"/>
                  <a:t>с добавлением высокоэнергетического излома по </a:t>
                </a:r>
                <a:r>
                  <a:rPr lang="ru-RU" sz="1500" i="1" dirty="0" err="1"/>
                  <a:t>Aguilar</a:t>
                </a:r>
                <a:r>
                  <a:rPr lang="ru-RU" sz="1500" i="1" dirty="0"/>
                  <a:t> </a:t>
                </a:r>
                <a:r>
                  <a:rPr lang="ru-RU" sz="1500" i="1" dirty="0" err="1"/>
                  <a:t>et</a:t>
                </a:r>
                <a:r>
                  <a:rPr lang="ru-RU" sz="1500" i="1" dirty="0"/>
                  <a:t> </a:t>
                </a:r>
                <a:r>
                  <a:rPr lang="ru-RU" sz="1500" i="1" dirty="0" err="1"/>
                  <a:t>al</a:t>
                </a:r>
                <a:r>
                  <a:rPr lang="ru-RU" sz="1500" i="1" dirty="0"/>
                  <a:t>. (2015a, 2015b).</a:t>
                </a:r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70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</m:sub>
                      </m:sSub>
                      <m:d>
                        <m:dPr>
                          <m:ctrlPr>
                            <a:rPr lang="ru-RU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17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7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ru-RU" sz="17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sz="17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7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ru-RU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ru-RU" sz="17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7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7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7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7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7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7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ru-RU" sz="17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17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ru-RU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ru-RU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ru-RU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ru-RU" sz="17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7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7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7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1700" i="1">
                                      <a:latin typeface="Cambria Math" panose="02040503050406030204" pitchFamily="18" charset="0"/>
                                    </a:rPr>
                                    <m:t>𝛥𝛾</m:t>
                                  </m:r>
                                  <m:r>
                                    <m:rPr>
                                      <m:lit/>
                                    </m:rPr>
                                    <a:rPr lang="ru-RU" sz="17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7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ru-RU" sz="1700" b="0" dirty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sz="1500" b="1" dirty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500" b="1" dirty="0"/>
                  <a:t>Подбираемые параметры: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500" i="1" dirty="0"/>
                  <a:t>С</a:t>
                </a:r>
                <a:r>
                  <a:rPr lang="ru-RU" sz="1500" dirty="0"/>
                  <a:t> – поток при </a:t>
                </a:r>
                <a:r>
                  <a:rPr lang="en-US" sz="1500" i="1" dirty="0"/>
                  <a:t>E</a:t>
                </a:r>
                <a:r>
                  <a:rPr lang="en-US" sz="1500" dirty="0"/>
                  <a:t> = </a:t>
                </a:r>
                <a:r>
                  <a:rPr lang="ru-RU" sz="1500" dirty="0"/>
                  <a:t>1 ГэВ/н.;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5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ru-RU" sz="1500" dirty="0"/>
                  <a:t> (~ 0.5) – характерная безразмерная энергия главного перехода;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500" dirty="0"/>
                  <a:t> – спектральный индекс в области низких энергий;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500" i="1" dirty="0"/>
                  <a:t> </a:t>
                </a:r>
                <a:r>
                  <a:rPr lang="ru-RU" sz="1500" dirty="0"/>
                  <a:t>– изменение индекса при переходе в область средних энергий;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3 </m:t>
                        </m:r>
                      </m:sub>
                    </m:sSub>
                  </m:oMath>
                </a14:m>
                <a:r>
                  <a:rPr lang="ru-RU" sz="1500" dirty="0"/>
                  <a:t>– параметр резкости главного перехода (асимптотический индекс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1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5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500" i="1"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500" dirty="0"/>
                  <a:t>);</a:t>
                </a:r>
                <a:endParaRPr lang="ru-RU" sz="1500" i="1" dirty="0"/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sz="1500" dirty="0"/>
                  <a:t>(~ 100 ГэВ/нуклон)</a:t>
                </a:r>
                <a:r>
                  <a:rPr lang="ru-RU" sz="1500" i="1" dirty="0"/>
                  <a:t> </a:t>
                </a:r>
                <a:r>
                  <a:rPr lang="ru-RU" sz="1500" dirty="0"/>
                  <a:t>- энергия, соответствующая излому</a:t>
                </a:r>
                <a:r>
                  <a:rPr lang="ru-RU" sz="1500" i="1" dirty="0"/>
                  <a:t> </a:t>
                </a:r>
                <a:r>
                  <a:rPr lang="ru-RU" sz="1500" dirty="0"/>
                  <a:t>(ужесточение степенного спектра);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1500" i="1">
                        <a:latin typeface="Cambria Math" panose="02040503050406030204" pitchFamily="18" charset="0"/>
                      </a:rPr>
                      <m:t>𝛥𝛾</m:t>
                    </m:r>
                  </m:oMath>
                </a14:m>
                <a:r>
                  <a:rPr lang="ru-RU" sz="1500" dirty="0"/>
                  <a:t> – изменение спектрального индекса (положительное для ужесточения);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500" i="1" dirty="0"/>
                  <a:t>s</a:t>
                </a:r>
                <a:r>
                  <a:rPr lang="en-US" sz="1500" dirty="0"/>
                  <a:t> – </a:t>
                </a:r>
                <a:r>
                  <a:rPr lang="ru-RU" sz="1500" dirty="0"/>
                  <a:t>параметр, описывающий плавность излома (чем больше </a:t>
                </a:r>
                <a14:m>
                  <m:oMath xmlns:m="http://schemas.openxmlformats.org/officeDocument/2006/math">
                    <m:r>
                      <a:rPr lang="ru-RU" sz="15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ru-RU" sz="1500" dirty="0"/>
                  <a:t>, тем резче излом). </a:t>
                </a:r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5AD1F4AF-D828-8848-E4F3-95FBDF721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958316" y="1404068"/>
                <a:ext cx="10275368" cy="5236433"/>
              </a:xfrm>
              <a:blipFill>
                <a:blip r:embed="rId3"/>
                <a:stretch>
                  <a:fillRect l="-237" b="-4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Левая фигурная скобка 1">
            <a:extLst>
              <a:ext uri="{FF2B5EF4-FFF2-40B4-BE49-F238E27FC236}">
                <a16:creationId xmlns:a16="http://schemas.microsoft.com/office/drawing/2014/main" id="{18368A94-2337-BF5D-0437-A988FE776C7D}"/>
              </a:ext>
            </a:extLst>
          </p:cNvPr>
          <p:cNvSpPr/>
          <p:nvPr/>
        </p:nvSpPr>
        <p:spPr>
          <a:xfrm rot="16200000">
            <a:off x="2444238" y="2950723"/>
            <a:ext cx="140726" cy="523220"/>
          </a:xfrm>
          <a:prstGeom prst="leftBrace">
            <a:avLst/>
          </a:prstGeom>
          <a:ln w="28575">
            <a:solidFill>
              <a:srgbClr val="222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20A1A091-0D76-E57C-E9F3-54F6C35EE58D}"/>
              </a:ext>
            </a:extLst>
          </p:cNvPr>
          <p:cNvSpPr/>
          <p:nvPr/>
        </p:nvSpPr>
        <p:spPr>
          <a:xfrm rot="16200000">
            <a:off x="3669793" y="2499360"/>
            <a:ext cx="140726" cy="1425946"/>
          </a:xfrm>
          <a:prstGeom prst="leftBrace">
            <a:avLst/>
          </a:prstGeom>
          <a:ln w="28575">
            <a:solidFill>
              <a:srgbClr val="222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E8472C5E-73AE-FBD6-CAEF-7C28BBA2F37F}"/>
              </a:ext>
            </a:extLst>
          </p:cNvPr>
          <p:cNvSpPr/>
          <p:nvPr/>
        </p:nvSpPr>
        <p:spPr>
          <a:xfrm rot="16200000">
            <a:off x="5422651" y="2441707"/>
            <a:ext cx="122439" cy="1559540"/>
          </a:xfrm>
          <a:prstGeom prst="leftBrace">
            <a:avLst/>
          </a:prstGeom>
          <a:ln w="28575">
            <a:solidFill>
              <a:srgbClr val="222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70F88-0AF2-A0D4-BB9D-CF087666EDE9}"/>
              </a:ext>
            </a:extLst>
          </p:cNvPr>
          <p:cNvSpPr txBox="1"/>
          <p:nvPr/>
        </p:nvSpPr>
        <p:spPr>
          <a:xfrm>
            <a:off x="2371773" y="3228945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ontserrat" panose="00000500000000000000" pitchFamily="2" charset="-52"/>
              </a:rPr>
              <a:t>1</a:t>
            </a:r>
            <a:endParaRPr lang="ru-RU" sz="20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D9928-7187-C5CE-0E37-2A29A5536528}"/>
              </a:ext>
            </a:extLst>
          </p:cNvPr>
          <p:cNvSpPr txBox="1"/>
          <p:nvPr/>
        </p:nvSpPr>
        <p:spPr>
          <a:xfrm>
            <a:off x="3572481" y="32289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Montserrat" panose="00000500000000000000" pitchFamily="2" charset="-52"/>
              </a:rPr>
              <a:t>2</a:t>
            </a:r>
            <a:endParaRPr lang="ru-RU" sz="2000" b="1" dirty="0">
              <a:solidFill>
                <a:schemeClr val="accent4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91661-3251-6C70-B4F8-06009768EC86}"/>
              </a:ext>
            </a:extLst>
          </p:cNvPr>
          <p:cNvSpPr txBox="1"/>
          <p:nvPr/>
        </p:nvSpPr>
        <p:spPr>
          <a:xfrm>
            <a:off x="5315394" y="3228945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3</a:t>
            </a:r>
            <a:endParaRPr lang="ru-RU" sz="2000" b="1" dirty="0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709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FDC9B-9923-4D2D-0195-234EC73E9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6582379-CB3B-16F0-57D5-727E77F0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</p:spPr>
        <p:txBody>
          <a:bodyPr/>
          <a:lstStyle/>
          <a:p>
            <a:r>
              <a:rPr lang="ru-RU" dirty="0"/>
              <a:t>Учёт модуляционного множителя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BF278EE9-6ECA-219A-1D94-C0C46732D7CC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28838" y="1375637"/>
                <a:ext cx="11534324" cy="5123262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b="1" dirty="0"/>
                  <a:t>Приближение силового поля</a:t>
                </a:r>
                <a:r>
                  <a:rPr lang="en-US" sz="1600" b="1" dirty="0"/>
                  <a:t> </a:t>
                </a:r>
                <a:r>
                  <a:rPr lang="en-US" sz="1600" dirty="0"/>
                  <a:t>(</a:t>
                </a:r>
                <a:r>
                  <a:rPr lang="en-US" sz="1600" i="1" dirty="0"/>
                  <a:t>Gleeson L.J., Axford W.I. , </a:t>
                </a:r>
                <a:r>
                  <a:rPr lang="ru-RU" sz="1600" i="1" dirty="0"/>
                  <a:t>1968</a:t>
                </a:r>
                <a:r>
                  <a:rPr lang="en-US" sz="1600" dirty="0"/>
                  <a:t>)</a:t>
                </a:r>
                <a:r>
                  <a:rPr lang="ru-RU" sz="1600" dirty="0"/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𝐿𝐼𝑆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d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</m:d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800" b="1" dirty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dirty="0"/>
                  <a:t>где 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𝛷</m:t>
                    </m:r>
                    <m:r>
                      <a:rPr lang="ru-RU" sz="1600" i="1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ru-RU" sz="16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sz="160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ru-RU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dirty="0"/>
                  <a:t>[ГэВ]</a:t>
                </a:r>
                <a:r>
                  <a:rPr lang="ru-RU" sz="1600" i="1" dirty="0"/>
                  <a:t> </a:t>
                </a:r>
                <a:r>
                  <a:rPr lang="ru-RU" sz="1600" dirty="0"/>
                  <a:t>– приведённый потенциал модуляции. Подбирается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ru-RU" sz="1600" dirty="0"/>
                  <a:t>, </a:t>
                </a:r>
                <a:endParaRPr lang="en-US" sz="1600" dirty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dirty="0"/>
                  <a:t>не зависящее от энергии.</a:t>
                </a:r>
                <a:r>
                  <a:rPr lang="en-US" sz="1600" dirty="0"/>
                  <a:t> </a:t>
                </a:r>
                <a:r>
                  <a:rPr lang="ru-RU" sz="1600" dirty="0"/>
                  <a:t>Опробованы модификации приближения </a:t>
                </a:r>
                <a:endParaRPr lang="en-US" sz="1600" dirty="0"/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dirty="0"/>
                  <a:t>из работ </a:t>
                </a:r>
                <a:r>
                  <a:rPr lang="en-US" sz="1600" i="1" dirty="0"/>
                  <a:t>Cholis I.</a:t>
                </a:r>
                <a:r>
                  <a:rPr lang="ru-RU" sz="1600" i="1" dirty="0"/>
                  <a:t> </a:t>
                </a:r>
                <a:r>
                  <a:rPr lang="en-US" sz="1600" i="1" dirty="0"/>
                  <a:t>et al. </a:t>
                </a:r>
                <a:r>
                  <a:rPr lang="ru-RU" sz="1600" i="1" dirty="0"/>
                  <a:t>(2016)</a:t>
                </a:r>
                <a:r>
                  <a:rPr lang="en-US" sz="1600" i="1" dirty="0"/>
                  <a:t> </a:t>
                </a:r>
                <a:r>
                  <a:rPr lang="ru-RU" sz="1600" dirty="0"/>
                  <a:t>и </a:t>
                </a:r>
                <a:r>
                  <a:rPr lang="en-US" sz="1600" i="1" dirty="0"/>
                  <a:t>Zhu C.-R. </a:t>
                </a:r>
                <a:r>
                  <a:rPr lang="ru-RU" sz="1600" i="1" dirty="0"/>
                  <a:t>(2024). </a:t>
                </a:r>
                <a:r>
                  <a:rPr lang="ru-RU" sz="1600" dirty="0"/>
                  <a:t>Применена </a:t>
                </a:r>
                <a:r>
                  <a:rPr lang="ru-RU" sz="1600" b="1" dirty="0"/>
                  <a:t>модель </a:t>
                </a:r>
                <a:r>
                  <a:rPr lang="en-US" sz="1600" b="1" i="1" dirty="0"/>
                  <a:t>Zhu</a:t>
                </a:r>
                <a:r>
                  <a:rPr lang="ru-RU" sz="1600" dirty="0"/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8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dirty="0"/>
                  <a:t>где фитируются зависящие от времени параметры: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sz="1600" dirty="0"/>
                  <a:t> — потенциал солнечной модуляции для низких энергий;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sz="1600" dirty="0"/>
                  <a:t> — потенциал солнечной модуляции для высоких энергий;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sz="1600" dirty="0"/>
                  <a:t>— энергия, соответствующая переходу от низкоэнергетического </a:t>
                </a:r>
                <a:endParaRPr lang="en-US" sz="1600" dirty="0"/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600" dirty="0"/>
                  <a:t>потенциала к высокоэнергетическому.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BF278EE9-6ECA-219A-1D94-C0C46732D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28838" y="1375637"/>
                <a:ext cx="11534324" cy="5123262"/>
              </a:xfrm>
              <a:blipFill>
                <a:blip r:embed="rId2"/>
                <a:stretch>
                  <a:fillRect l="-317" b="-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F2997D-D694-A217-3571-359F1CCF4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6882" y="1264457"/>
            <a:ext cx="3785118" cy="33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04FE8-415B-4F7A-DD14-16D6E52D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984"/>
            <a:ext cx="4310743" cy="1815882"/>
          </a:xfrm>
        </p:spPr>
        <p:txBody>
          <a:bodyPr/>
          <a:lstStyle/>
          <a:p>
            <a:r>
              <a:rPr lang="ru-RU" dirty="0"/>
              <a:t>Фит данных о дифференциальных потоках ядер водорода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E8BCE2-CE95-77F1-E9B1-1D24A2B0E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05" y="29517"/>
            <a:ext cx="8095495" cy="6473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467927-6044-7F2D-1F67-D7E733C37264}"/>
              </a:ext>
            </a:extLst>
          </p:cNvPr>
          <p:cNvSpPr/>
          <p:nvPr/>
        </p:nvSpPr>
        <p:spPr>
          <a:xfrm>
            <a:off x="6881635" y="2789853"/>
            <a:ext cx="2715208" cy="127829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FA305-A558-F3FA-538D-3117490F8710}"/>
              </a:ext>
            </a:extLst>
          </p:cNvPr>
          <p:cNvSpPr txBox="1"/>
          <p:nvPr/>
        </p:nvSpPr>
        <p:spPr>
          <a:xfrm>
            <a:off x="6881635" y="3167390"/>
            <a:ext cx="271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χ</a:t>
            </a:r>
            <a:r>
              <a:rPr lang="ru-RU" sz="2800" i="1" baseline="30000" dirty="0"/>
              <a:t>2</a:t>
            </a:r>
            <a:r>
              <a:rPr lang="ru-RU" sz="2800" i="1" dirty="0"/>
              <a:t>/</a:t>
            </a:r>
            <a:r>
              <a:rPr lang="en-US" sz="2800" i="1" dirty="0"/>
              <a:t>d</a:t>
            </a:r>
            <a:r>
              <a:rPr lang="ru-RU" sz="2800" i="1" dirty="0"/>
              <a:t>.</a:t>
            </a:r>
            <a:r>
              <a:rPr lang="en-US" sz="2800" i="1" dirty="0"/>
              <a:t>f</a:t>
            </a:r>
            <a:r>
              <a:rPr lang="ru-RU" sz="2800" i="1" dirty="0"/>
              <a:t>. </a:t>
            </a:r>
            <a:r>
              <a:rPr lang="ru-RU" sz="2800" dirty="0"/>
              <a:t>= 4.1</a:t>
            </a:r>
            <a:endParaRPr lang="ru-RU" sz="2800" dirty="0">
              <a:latin typeface="Montserrat" panose="00000500000000000000" pitchFamily="2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318496-007B-CB0B-2037-7081D2B1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5" y="1839119"/>
            <a:ext cx="3193940" cy="25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0C596B5-9D59-84BB-2C9D-70616189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856" y="4338318"/>
            <a:ext cx="3150794" cy="24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9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39430-C077-3645-C5BA-E06032497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4F0E3-B7EE-4AE6-DF37-E0879082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260"/>
            <a:ext cx="4233065" cy="1384995"/>
          </a:xfrm>
        </p:spPr>
        <p:txBody>
          <a:bodyPr/>
          <a:lstStyle/>
          <a:p>
            <a:r>
              <a:rPr lang="ru-RU" dirty="0"/>
              <a:t>Фит данных о дифференциальных потоках ядер гелия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93E136-6754-5BE6-5656-026271D87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/>
          <a:stretch>
            <a:fillRect/>
          </a:stretch>
        </p:blipFill>
        <p:spPr bwMode="auto">
          <a:xfrm>
            <a:off x="4093895" y="90260"/>
            <a:ext cx="8088752" cy="64295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5B420E-ACA6-1DAA-F3B2-3AEF2BABE470}"/>
              </a:ext>
            </a:extLst>
          </p:cNvPr>
          <p:cNvSpPr/>
          <p:nvPr/>
        </p:nvSpPr>
        <p:spPr>
          <a:xfrm>
            <a:off x="6885408" y="2789853"/>
            <a:ext cx="2715208" cy="1278294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76A48-118B-41AE-E10E-F71743B792A7}"/>
              </a:ext>
            </a:extLst>
          </p:cNvPr>
          <p:cNvSpPr txBox="1"/>
          <p:nvPr/>
        </p:nvSpPr>
        <p:spPr>
          <a:xfrm>
            <a:off x="6885408" y="3167390"/>
            <a:ext cx="271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χ</a:t>
            </a:r>
            <a:r>
              <a:rPr lang="ru-RU" sz="2800" i="1" baseline="30000" dirty="0"/>
              <a:t>2</a:t>
            </a:r>
            <a:r>
              <a:rPr lang="ru-RU" sz="2800" i="1" dirty="0"/>
              <a:t>/</a:t>
            </a:r>
            <a:r>
              <a:rPr lang="en-US" sz="2800" i="1" dirty="0"/>
              <a:t>d</a:t>
            </a:r>
            <a:r>
              <a:rPr lang="ru-RU" sz="2800" i="1" dirty="0"/>
              <a:t>.</a:t>
            </a:r>
            <a:r>
              <a:rPr lang="en-US" sz="2800" i="1" dirty="0"/>
              <a:t>f</a:t>
            </a:r>
            <a:r>
              <a:rPr lang="ru-RU" sz="2800" i="1" dirty="0"/>
              <a:t>. </a:t>
            </a:r>
            <a:r>
              <a:rPr lang="ru-RU" sz="2800" dirty="0"/>
              <a:t>= 2.</a:t>
            </a:r>
            <a:r>
              <a:rPr lang="en-US" sz="2800" dirty="0"/>
              <a:t>2</a:t>
            </a:r>
            <a:endParaRPr lang="ru-RU" sz="2800" dirty="0">
              <a:latin typeface="Montserrat" panose="00000500000000000000" pitchFamily="2" charset="-5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39CF9D-B842-07A9-A35C-017404E32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7" y="1649630"/>
            <a:ext cx="3032449" cy="24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43A298-9F36-63AE-9F20-44BC07965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84" y="4068147"/>
            <a:ext cx="3032449" cy="24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C51BF-C15D-4078-BAFF-AAC8C82D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78" y="382547"/>
            <a:ext cx="8900951" cy="52322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CC06CC2-6D99-4F53-A33E-37082A0DA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435" y="1151950"/>
            <a:ext cx="10905130" cy="5118581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/>
              <a:t>В рамках работы: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проведён</a:t>
            </a:r>
            <a:r>
              <a:rPr lang="ru-RU" sz="2000" dirty="0"/>
              <a:t> обзор экспериментальных измерений и теоретических работ по изучению локального межзвёздного спектра;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создана</a:t>
            </a:r>
            <a:r>
              <a:rPr lang="ru-RU" sz="2000" dirty="0"/>
              <a:t> параметризация локального межзвездного спектра ядер водорода и гелия, содержащая 11 параметров, из которых 3 меняются во времени.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/>
              <a:t>Применение и перспективы работы: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Генерация распределения частиц в атмосфере Земли или интегрирование в стандартные пакеты моделирования распространения КЛ.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Описание ядер с </a:t>
            </a:r>
            <a:r>
              <a:rPr lang="en-US" sz="2000" dirty="0"/>
              <a:t>Z &gt; 2</a:t>
            </a:r>
            <a:r>
              <a:rPr lang="ru-RU" sz="2000" dirty="0"/>
              <a:t>, а также использование данных ежемесячных измерений спектрометрами </a:t>
            </a:r>
            <a:r>
              <a:rPr lang="en-US" sz="2000" dirty="0"/>
              <a:t>AMS-02 </a:t>
            </a:r>
            <a:r>
              <a:rPr lang="ru-RU" sz="2000" dirty="0"/>
              <a:t>и </a:t>
            </a:r>
            <a:r>
              <a:rPr lang="en-US" sz="2000" dirty="0"/>
              <a:t>PAMELA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0E1A207-38AA-C19B-2B7A-7131B0236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847" y="2551837"/>
            <a:ext cx="4683610" cy="15696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4263047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7177</TotalTime>
  <Words>544</Words>
  <Application>Microsoft Office PowerPoint</Application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Montserrat</vt:lpstr>
      <vt:lpstr>Arial</vt:lpstr>
      <vt:lpstr>Cambria Math</vt:lpstr>
      <vt:lpstr>Cambria</vt:lpstr>
      <vt:lpstr>Шаблон МИФИ</vt:lpstr>
      <vt:lpstr>Презентация PowerPoint</vt:lpstr>
      <vt:lpstr>Введение</vt:lpstr>
      <vt:lpstr>Использованные экспериментальные данные</vt:lpstr>
      <vt:lpstr>Параметризация локального межзвездного спектра</vt:lpstr>
      <vt:lpstr>Учёт модуляционного множителя</vt:lpstr>
      <vt:lpstr>Фит данных о дифференциальных потоках ядер водорода</vt:lpstr>
      <vt:lpstr>Фит данных о дифференциальных потоках ядер гелия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Andrey Korobkov</cp:lastModifiedBy>
  <cp:revision>96</cp:revision>
  <dcterms:created xsi:type="dcterms:W3CDTF">2020-05-28T16:18:16Z</dcterms:created>
  <dcterms:modified xsi:type="dcterms:W3CDTF">2026-06-09T14:43:38Z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