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edb1acf31a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edb1acf31a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db677cd6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edb677cd6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Slide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2pPr>
            <a:lvl3pPr indent="-280035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4pPr>
            <a:lvl5pPr indent="-280035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228600" lvl="7" marL="3657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Slide0">
  <p:cSld name="MasterSlide0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2pPr>
            <a:lvl3pPr indent="-280035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4pPr>
            <a:lvl5pPr indent="-280035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228600" lvl="7" marL="3657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Slide1">
  <p:cSld name="MasterSlide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2pPr>
            <a:lvl3pPr indent="-280035" lvl="2" marL="1371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350"/>
              <a:buChar char="●"/>
              <a:defRPr/>
            </a:lvl4pPr>
            <a:lvl5pPr indent="-280035" lvl="4" marL="22860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228600" lvl="7" marL="3657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4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040" lvl="4" marL="22860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0040" lvl="5" marL="2743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0040" lvl="6" marL="3200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-1"/>
            <a:ext cx="9144360" cy="256322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82880" y="713160"/>
            <a:ext cx="8778600" cy="1189081"/>
          </a:xfrm>
          <a:custGeom>
            <a:rect b="b" l="l" r="r" t="t"/>
            <a:pathLst>
              <a:path extrusionOk="0" h="21600" w="21600">
                <a:moveTo>
                  <a:pt x="21112" y="0"/>
                </a:moveTo>
                <a:cubicBezTo>
                  <a:pt x="21437" y="0"/>
                  <a:pt x="21600" y="1197"/>
                  <a:pt x="21600" y="3597"/>
                </a:cubicBezTo>
                <a:lnTo>
                  <a:pt x="21600" y="18003"/>
                </a:lnTo>
                <a:cubicBezTo>
                  <a:pt x="21600" y="20403"/>
                  <a:pt x="21437" y="21600"/>
                  <a:pt x="21112" y="21600"/>
                </a:cubicBezTo>
                <a:lnTo>
                  <a:pt x="487" y="21600"/>
                </a:lnTo>
                <a:cubicBezTo>
                  <a:pt x="162" y="21600"/>
                  <a:pt x="0" y="20403"/>
                  <a:pt x="0" y="18003"/>
                </a:cubicBezTo>
                <a:lnTo>
                  <a:pt x="0" y="3597"/>
                </a:lnTo>
                <a:cubicBezTo>
                  <a:pt x="0" y="1197"/>
                  <a:pt x="162" y="0"/>
                  <a:pt x="487" y="0"/>
                </a:cubicBezTo>
                <a:lnTo>
                  <a:pt x="21112" y="0"/>
                </a:lnTo>
                <a:close/>
              </a:path>
            </a:pathLst>
          </a:cu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739800" y="896039"/>
            <a:ext cx="76641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Выпускная квалификационная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работа на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тему: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648359" y="1170359"/>
            <a:ext cx="7846922" cy="76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imes New Roman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«Мониторинг и диагностика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imes New Roman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ядерных реакторов»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2111399" y="2423160"/>
            <a:ext cx="49209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600"/>
              <a:buFont typeface="Times New Roman"/>
              <a:buNone/>
            </a:pPr>
            <a:r>
              <a:rPr lang="en-US" sz="1600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0" i="0" lang="en-US" sz="16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Студент:  Гисубизо Конфьянс Оливьер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F0F0F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руководитель:  Салахутдинов Г. Х.</a:t>
            </a:r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1059839" y="3657600"/>
            <a:ext cx="7023962" cy="61422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700"/>
              <a:buFont typeface="Times New Roman"/>
              <a:buNone/>
            </a:pPr>
            <a:r>
              <a:rPr b="0" i="0" lang="en-US" sz="17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НАЦИОНАЛЬНЫЙ ИССЛЕДОВАТЕЛЬСКИЙ ЯДЕРНЫЙ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F0F0F"/>
              </a:buClr>
              <a:buSzPts val="1700"/>
              <a:buFont typeface="Times New Roman"/>
              <a:buNone/>
            </a:pPr>
            <a:r>
              <a:rPr b="0" i="0" lang="en-US" sz="17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 «МИФИ»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968400" y="4343400"/>
            <a:ext cx="7206841" cy="51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Times New Roman"/>
              <a:buNone/>
            </a:pPr>
            <a:r>
              <a:rPr b="0" i="0" lang="en-US" sz="13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Ядерной Физики и Технологий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Times New Roman"/>
              <a:buNone/>
            </a:pPr>
            <a:r>
              <a:rPr b="0" i="0" lang="en-US" sz="13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экспериментальных методов ядерной физики</a:t>
            </a:r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3711599" y="5989320"/>
            <a:ext cx="1720441" cy="28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Москва, 2026</a:t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6602039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 </a:t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 гамма-излучения</a:t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218879" y="329039"/>
            <a:ext cx="8670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76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151E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 гамма-излучения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0" y="6602039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99720" y="6629400"/>
            <a:ext cx="208620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К. О.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     12 / 19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767325" y="1573850"/>
            <a:ext cx="29433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500"/>
              <a:buFont typeface="Times New Roman"/>
              <a:buNone/>
            </a:pPr>
            <a:r>
              <a:rPr b="0" i="0" lang="en-US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спектре выделяются пики полного поглощения. Положение пика соответствует энергии γ-кванта, а площадь пика связана с активностью радионуклида.</a:t>
            </a:r>
            <a:endParaRPr>
              <a:solidFill>
                <a:srgbClr val="0F0F0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5767326" y="3021750"/>
            <a:ext cx="29433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идентификация изотопов по энергии линий;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оценка активности по площади пиков;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контроль выбросов и продуктов деления;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проверка герметичности и загрязнения.</a:t>
            </a:r>
            <a:endParaRPr sz="1800"/>
          </a:p>
        </p:txBody>
      </p:sp>
      <p:sp>
        <p:nvSpPr>
          <p:cNvPr id="155" name="Google Shape;155;p14"/>
          <p:cNvSpPr txBox="1"/>
          <p:nvPr/>
        </p:nvSpPr>
        <p:spPr>
          <a:xfrm>
            <a:off x="315175" y="5456900"/>
            <a:ext cx="8155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Times New Roman"/>
              <a:buNone/>
            </a:pPr>
            <a:r>
              <a:rPr b="0" i="0" lang="en-US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АЭС особенно важны линии радионуклидов, связанных с продуктами деления и активацией конструкционных материалов. </a:t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0" y="6680186"/>
            <a:ext cx="9144001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8897988" y="6721347"/>
            <a:ext cx="1362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endParaRPr/>
          </a:p>
        </p:txBody>
      </p:sp>
      <p:pic>
        <p:nvPicPr>
          <p:cNvPr id="161" name="Google Shape;161;p14" title="outpu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25" y="1517200"/>
            <a:ext cx="5352776" cy="36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Аппаратурная схема гамма-спектрометра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18879" y="329039"/>
            <a:ext cx="8669882" cy="419953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76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151E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Аппаратурная схема гамма-спектрометра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-180" y="6576586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99720" y="6629400"/>
            <a:ext cx="208620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К. О.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     14 / 19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170700" y="5259300"/>
            <a:ext cx="74811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источник γ-излучения формирует спектр импульсов в детекторе;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сцинтиллятор и фотоэлектронный преобразователь превращают излучение в электрический сигнал;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усилитель, АЦП и компьютер выполняют регистрацию и анализ спектра.</a:t>
            </a:r>
            <a:endParaRPr sz="1800"/>
          </a:p>
        </p:txBody>
      </p:sp>
      <p:sp>
        <p:nvSpPr>
          <p:cNvPr id="175" name="Google Shape;175;p15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0" y="6692900"/>
            <a:ext cx="9144001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pic>
        <p:nvPicPr>
          <p:cNvPr id="180" name="Google Shape;180;p15" title="ChatGPT Image Jun 18, 2026 at 03_30_4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0" y="1122250"/>
            <a:ext cx="4701276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/>
          <p:nvPr/>
        </p:nvSpPr>
        <p:spPr>
          <a:xfrm>
            <a:off x="5356650" y="1891450"/>
            <a:ext cx="36270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эксперимент показывает диагностическую цепочку: излучение → детектор → спектр → пик → радионуклид → вывод о состоянии объекта. Именно это отличает гамма-спектрометрию от простого радиационного монитора.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1.png" id="186" name="Google Shape;186;p16"/>
          <p:cNvPicPr preferRelativeResize="0"/>
          <p:nvPr/>
        </p:nvPicPr>
        <p:blipFill rotWithShape="1">
          <a:blip r:embed="rId3">
            <a:alphaModFix/>
          </a:blip>
          <a:srcRect b="59615" l="27216" r="38341" t="8530"/>
          <a:stretch/>
        </p:blipFill>
        <p:spPr>
          <a:xfrm>
            <a:off x="255535" y="1343063"/>
            <a:ext cx="8632939" cy="44561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8897988" y="6721347"/>
            <a:ext cx="1362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type="title"/>
          </p:nvPr>
        </p:nvSpPr>
        <p:spPr>
          <a:xfrm>
            <a:off x="457350" y="458675"/>
            <a:ext cx="8229300" cy="7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Гамма-спектрометрия</a:t>
            </a:r>
            <a:endParaRPr u="sng">
              <a:solidFill>
                <a:srgbClr val="FF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335625" y="1129950"/>
            <a:ext cx="8350800" cy="57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экспериментальной части я продемонстрировал сцинтилляционный гамма-спектрометр на основе NaI(Tl). Сначала система проверялась на известных источниках: Cs-137 дал характерный фотопик около 662 кэВ, а Co-60 показал два гамма-пика. Это подтвердило, что спектрометр способен различать гамма-линии и использоваться для идентификации радионуклидов.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Далее этот принцип был связан с диагностикой ядерного топлива. Для U-235 важной является линия около 186 кэВ. Чем выше содержание U-235 в образце, тем более выраженным становится этот пик. Поэтому по положению и площади пика можно делать вывод не только о наличии изотопа, но и о его относительном содержании.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Times New Roman"/>
                <a:ea typeface="Times New Roman"/>
                <a:cs typeface="Times New Roman"/>
                <a:sym typeface="Times New Roman"/>
              </a:rPr>
              <a:t>Как соотносятся два спектра Co-60 и Cs-137 в эксперименте? 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Эти спектры были использованы для демонстрации работы гамма-спектрометрической системы NaI (Tl). Cs-137 показывает известный пик в 662 кэВ, полезный для калибровки и оценки разрешения. Co-60 дает два гамма-пика, что свидетельствует о способности детектора различать различные энергии. Это позволяет использовать гамма-спектрометрию для идентификации радионуклидов, а также показывает ограниченность NaI (Tl) из-за его умеренного энергетического разрешения.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0" y="0"/>
            <a:ext cx="9144000" cy="306300"/>
          </a:xfrm>
          <a:prstGeom prst="rect">
            <a:avLst/>
          </a:prstGeom>
          <a:solidFill>
            <a:srgbClr val="1C4587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4.png"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7125" y="76325"/>
            <a:ext cx="5881324" cy="291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5.png" id="204" name="Google Shape;2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8363" y="3333900"/>
            <a:ext cx="5838850" cy="32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8897988" y="6721347"/>
            <a:ext cx="136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lang="en-US" sz="700">
                <a:solidFill>
                  <a:srgbClr val="FFFFFF"/>
                </a:solidFill>
              </a:rPr>
              <a:t>14</a:t>
            </a:r>
            <a:endParaRPr b="1" sz="7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3898825" y="886389"/>
            <a:ext cx="2398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Фотопик Cs E=660 кэВ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4889425" y="1318200"/>
            <a:ext cx="2651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Сцинтиллятор NaI(Tl)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4754725" y="1750000"/>
            <a:ext cx="3720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Энергетическое разрешение 10%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5222325" y="3686050"/>
            <a:ext cx="381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пика Co-60  1173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кэВ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и </a:t>
            </a: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1332 кэВ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410500" y="5803225"/>
            <a:ext cx="233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Сцинтиллятор NaI(Tl)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6.png" id="219" name="Google Shape;2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549" y="464569"/>
            <a:ext cx="6829202" cy="583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8927697" y="6721350"/>
            <a:ext cx="10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lang="en-US" sz="700">
                <a:solidFill>
                  <a:srgbClr val="FFFFFF"/>
                </a:solidFill>
              </a:rPr>
              <a:t>15</a:t>
            </a:r>
            <a:endParaRPr b="1" sz="7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t/>
            </a:r>
            <a:endParaRPr b="1" sz="7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t/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4307250" y="3658025"/>
            <a:ext cx="87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Пик Cs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6454550" y="4830364"/>
            <a:ext cx="93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Пик от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457200" y="273599"/>
            <a:ext cx="82293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Спектрометрия образцов урана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457200" y="1604519"/>
            <a:ext cx="82293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5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следующем разделе показано, что гамма-спектрометрия позволяет различать образцы урана с различным обогащением.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идея: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не только демонстрируем силу излучения, но и анализируем энергетические пики.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спектре важная линия находится в районе 186 кэВ и связана с U-235.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мере увеличения обогащения: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39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природный уран → небольшой пик по U-235,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39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Уран, обогащенный на 5% → больший пик по U-235,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39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обогащенный на 93% уран → очень сильный пик по U-235.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330840" y="1388160"/>
            <a:ext cx="3022201" cy="408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t/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 чтобы определить изотопный состав ядерных материалов, используют метод гамма-спектрометрии с применением сцинтилляционного детектора.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из существенных минусов можно считать плохое разрешение сцинтилляционного детектора, из-за чего энергетические линии фотонов гамма-излучения плохо различимы.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урана (U-235) линия только образуется фотонами с энергией 186 кэВ.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17.png"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279" y="1432080"/>
            <a:ext cx="5412242" cy="39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8897988" y="6721347"/>
            <a:ext cx="1362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/>
        </p:nvSpPr>
        <p:spPr>
          <a:xfrm>
            <a:off x="641875" y="558000"/>
            <a:ext cx="80886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сцинтилляционного детектора с кристаллом NaI(Tl) гамма-спектрометрическим методом проведены измерения в системах контроля реактора. В результате измерений определяется степень аварийности в реакторе. Гамма-сцинтилляционный метод позволяет оценить отклонение в работе реактора с точностью ~2% при заданной стандартной геометрии. 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8897988" y="6721347"/>
            <a:ext cx="1362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8.png" id="258" name="Google Shape;2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50" y="300950"/>
            <a:ext cx="7016625" cy="518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9.png" id="259" name="Google Shape;2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8519" y="300959"/>
            <a:ext cx="876241" cy="2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667740" y="6025459"/>
            <a:ext cx="7711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Показано различное количество топливо в твэлы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1 год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5 лет  (количество содержание   разное)</a:t>
            </a:r>
            <a:endParaRPr sz="1600"/>
          </a:p>
        </p:txBody>
      </p:sp>
      <p:sp>
        <p:nvSpPr>
          <p:cNvPr id="261" name="Google Shape;261;p23"/>
          <p:cNvSpPr txBox="1"/>
          <p:nvPr/>
        </p:nvSpPr>
        <p:spPr>
          <a:xfrm>
            <a:off x="669255" y="5657652"/>
            <a:ext cx="7708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урана (U-235) линия с энергией 186 кэВ.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19.png" id="262" name="Google Shape;2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0019" y="300959"/>
            <a:ext cx="876241" cy="2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3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8897988" y="6721347"/>
            <a:ext cx="1362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Удельная энергия связи и стабильность ядер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218879" y="329039"/>
            <a:ext cx="8669882" cy="419953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76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151E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Удельная энергия связи и стабильность ядер</a:t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500" y="6631020"/>
            <a:ext cx="9144361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</a:t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568119" y="1113325"/>
            <a:ext cx="39150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500"/>
              <a:buFont typeface="Times New Roman"/>
              <a:buNone/>
            </a:pPr>
            <a:r>
              <a:rPr b="0" i="0" lang="en-US" sz="15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Переход к тяжёлым элементам сопровождается уменьшением удельной энергии связи. Поэтому тяжёлые ядра менее устойчивы и легче подвергаются делению.</a:t>
            </a:r>
            <a:endParaRPr/>
          </a:p>
        </p:txBody>
      </p:sp>
      <p:pic>
        <p:nvPicPr>
          <p:cNvPr descr="image1.png"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120" y="2423160"/>
            <a:ext cx="3106081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2.png" id="52" name="Google Shape;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3440" y="1741679"/>
            <a:ext cx="3977641" cy="26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568124" y="5311012"/>
            <a:ext cx="80190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Нестабильность тяжёлых ядер является физической основой осуществления реакции деления и создания ядерного реактора.</a:t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218879" y="329039"/>
            <a:ext cx="8670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76"/>
              </a:buClr>
              <a:buSzPts val="2400"/>
              <a:buFont typeface="Times New Roman"/>
              <a:buNone/>
            </a:pPr>
            <a:r>
              <a:rPr i="0" lang="en-US" sz="2400" u="none" cap="none" strike="noStrike">
                <a:solidFill>
                  <a:srgbClr val="151E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0" y="6602039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99720" y="6629400"/>
            <a:ext cx="208620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К. О.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     18 / 19</a:t>
            </a: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6647903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100">
                <a:solidFill>
                  <a:srgbClr val="FFFFFF"/>
                </a:solidFill>
              </a:rPr>
              <a:t>20</a:t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911250" y="880450"/>
            <a:ext cx="73215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работе выполнена разработка, настройка и калибровка гамма-спектрометра для регистрации излучения ядерного реактора.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Показано, что спектрометрия позволяет определять радионуклидный состав и использовать его для диагностики состояния реактора.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Главный результат эксперимента состоит в том, что гамма-спектрометрия позволяет перейти от простой регистрации излучения к физически обоснованной диагностике радионуклидного состава и состояния ядерного топлива.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0" y="6602039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99720" y="6629400"/>
            <a:ext cx="208620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К. О.</a:t>
            </a:r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     19 / 19</a:t>
            </a:r>
            <a:endParaRPr/>
          </a:p>
        </p:txBody>
      </p:sp>
      <p:sp>
        <p:nvSpPr>
          <p:cNvPr id="296" name="Google Shape;296;p25"/>
          <p:cNvSpPr txBox="1"/>
          <p:nvPr/>
        </p:nvSpPr>
        <p:spPr>
          <a:xfrm>
            <a:off x="2522879" y="2651760"/>
            <a:ext cx="4097882" cy="48129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внимание.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2797199" y="3474720"/>
            <a:ext cx="3549241" cy="539108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500"/>
              <a:buFont typeface="Times New Roman"/>
              <a:buNone/>
            </a:pPr>
            <a:r>
              <a:rPr b="0" i="0" lang="en-US" sz="15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Конфьянс Оливьер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F0F0F"/>
              </a:buClr>
              <a:buSzPts val="1500"/>
              <a:buFont typeface="Times New Roman"/>
              <a:buNone/>
            </a:pPr>
            <a:r>
              <a:rPr b="0" i="0" lang="en-US" sz="15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МИФИ, 2026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0" y="6647903"/>
            <a:ext cx="9144001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3.png"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60" y="1239120"/>
            <a:ext cx="8813160" cy="45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20" y="1879919"/>
            <a:ext cx="4422960" cy="3254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5.png" id="72" name="Google Shape;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2760" y="1683360"/>
            <a:ext cx="2378161" cy="3766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73" name="Google Shape;7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2840" y="1233000"/>
            <a:ext cx="4114801" cy="3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endParaRPr/>
          </a:p>
        </p:txBody>
      </p:sp>
      <p:pic>
        <p:nvPicPr>
          <p:cNvPr descr="Рисунок 2" id="88" name="Google Shape;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797" y="1035286"/>
            <a:ext cx="8674406" cy="469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.png"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00" y="202675"/>
            <a:ext cx="7383826" cy="63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0" y="0"/>
            <a:ext cx="9144360" cy="219960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236879" y="27360"/>
            <a:ext cx="8669882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Ядерное топливо как объект диагностики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0" y="219599"/>
            <a:ext cx="9144360" cy="750242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rgbClr val="F1F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559375" y="413948"/>
            <a:ext cx="8329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76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151E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Ядерное топливо как объект диагностики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0" y="6602039"/>
            <a:ext cx="9144360" cy="256321"/>
          </a:xfrm>
          <a:prstGeom prst="rect">
            <a:avLst/>
          </a:prstGeom>
          <a:solidFill>
            <a:srgbClr val="151E76"/>
          </a:solidFill>
          <a:ln cap="flat" cmpd="sng" w="9525">
            <a:solidFill>
              <a:srgbClr val="151E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99720" y="6629400"/>
            <a:ext cx="208620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Гисубизо К. О.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3574439" y="6629400"/>
            <a:ext cx="199476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НИЯУ МИФИ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7003440" y="6629400"/>
            <a:ext cx="2040481" cy="19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     17 / 19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559375" y="1197075"/>
            <a:ext cx="79098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500"/>
              <a:buFont typeface="Times New Roman"/>
              <a:buNone/>
            </a:pPr>
            <a:r>
              <a:rPr lang="en-US" sz="2400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 ядерного топлива необходим для определения выгорания топлива и появления продуктов деления в технологических средах.</a:t>
            </a:r>
            <a:endParaRPr sz="2400"/>
          </a:p>
        </p:txBody>
      </p:sp>
      <p:sp>
        <p:nvSpPr>
          <p:cNvPr id="112" name="Google Shape;112;p11"/>
          <p:cNvSpPr txBox="1"/>
          <p:nvPr/>
        </p:nvSpPr>
        <p:spPr>
          <a:xfrm>
            <a:off x="559375" y="2952288"/>
            <a:ext cx="77073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нейтронные измерения связаны с мощностью и выгоранием;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гамма-спектрометрия показывает радионуклидный состав;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совместный анализ повышает достоверность </a:t>
            </a:r>
            <a:r>
              <a:rPr lang="en-US" sz="1800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диагностики</a:t>
            </a:r>
            <a:r>
              <a:rPr b="0" i="0" lang="en-US" sz="1800" u="none" cap="none" strike="noStrike">
                <a:solidFill>
                  <a:srgbClr val="0F0F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/>
          </a:p>
        </p:txBody>
      </p:sp>
      <p:sp>
        <p:nvSpPr>
          <p:cNvPr id="113" name="Google Shape;113;p11"/>
          <p:cNvSpPr txBox="1"/>
          <p:nvPr/>
        </p:nvSpPr>
        <p:spPr>
          <a:xfrm>
            <a:off x="1105559" y="5047560"/>
            <a:ext cx="69324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Итог: 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0" y="6647903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8917279" y="6666700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559375" y="4430300"/>
            <a:ext cx="6869400" cy="9219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Состояние топлива оценивается не по одному признаку,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по совокупности нейтронных и гамма-сигналов.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/>
          <p:nvPr/>
        </p:nvSpPr>
        <p:spPr>
          <a:xfrm>
            <a:off x="502200" y="274680"/>
            <a:ext cx="813960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normAutofit/>
          </a:bodyPr>
          <a:lstStyle/>
          <a:p>
            <a:pPr indent="0" lvl="0" marL="0" marR="0" rtl="0" algn="ctr">
              <a:lnSpc>
                <a:spcPct val="8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и диагностика ядерных реакторов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502200" y="1600199"/>
            <a:ext cx="8139601" cy="45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normAutofit/>
          </a:bodyPr>
          <a:lstStyle/>
          <a:p>
            <a:pPr indent="-355680" lvl="0" marL="355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</a:t>
            </a:r>
            <a:r>
              <a:rPr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проактивный процесс. Он включает в себя наблюдение и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проверку</a:t>
            </a:r>
            <a:r>
              <a:rPr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качества  такие важные компоненты, как сигнализации и отчетность.</a:t>
            </a:r>
            <a:endParaRPr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80" lvl="0" marL="355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80" lvl="0" marL="35568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</a:t>
            </a:r>
            <a:r>
              <a:rPr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процесс, основанный на реагировании. Он помогает распознавать, обнаруживать и классифицировать неисправности и потенциальные риски для безопасности.</a:t>
            </a:r>
            <a:endParaRPr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80" lvl="0" marL="35568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мониторинга и диагностики ядерных реакторов применяются разнообразные способы и технологии, которые дают возможность отслеживать состояние техники и процессов.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/>
        </p:nvSpPr>
        <p:spPr>
          <a:xfrm>
            <a:off x="469875" y="481075"/>
            <a:ext cx="8067900" cy="4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Гамма-спектрометрический метод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применяется для контроля активности и нуклидного состава газообразных радиоактивных отходов, образующихся при эксплуатации ядерно-энергетических установок. Для этого проводят непрерывный отбор газоаэрозольных проб из вентиляционной трубы ЯЭУ и квазинепрерывную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регистрацию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автоматизированным гамма-спектрометрическим комплексом нуклидного состава и количества выбросов инертных радиоактивных газов, радиоактивных аэрозолей и йода. 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диагностике топливных элементов мы обращаем внимание на три основных фактора: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9744" lvl="0" marL="2476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Times New Roman"/>
              <a:buAutoNum type="arabicPeriod"/>
            </a:pPr>
            <a:r>
              <a:rPr b="0" i="0" lang="en-U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Равномерность распределения топлива в топливных элементах.</a:t>
            </a:r>
            <a:endParaRPr/>
          </a:p>
          <a:p>
            <a:pPr indent="-259744" lvl="0" marL="2476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Times New Roman"/>
              <a:buAutoNum type="arabicPeriod"/>
            </a:pPr>
            <a:r>
              <a:rPr b="0" i="0" lang="en-U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урана 235.</a:t>
            </a:r>
            <a:endParaRPr/>
          </a:p>
          <a:p>
            <a:pPr indent="-259744" lvl="0" marL="2476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Times New Roman"/>
              <a:buAutoNum type="arabicPeriod"/>
            </a:pPr>
            <a:r>
              <a:rPr b="0" i="0" lang="en-U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Герметичность топливного элемента. </a:t>
            </a:r>
            <a:endParaRPr b="0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Диагностическую задачу можно решить с помощью сцинтилляционного спектрометра с хорошим энергетическим разрешением. Для проведения исследований и анализа современных сцинтилляционных детекторов.</a:t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0" y="-1"/>
            <a:ext cx="9144000" cy="73154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-1" y="0"/>
            <a:ext cx="18290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9125711" y="0"/>
            <a:ext cx="18289" cy="6858000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0" y="6693407"/>
            <a:ext cx="9144000" cy="164593"/>
          </a:xfrm>
          <a:prstGeom prst="rect">
            <a:avLst/>
          </a:prstGeom>
          <a:solidFill>
            <a:srgbClr val="0A146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8907271" y="6721347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