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y="6858000" cx="9144000"/>
  <p:notesSz cx="6858000" cy="9144000"/>
  <p:embeddedFontLst>
    <p:embeddedFont>
      <p:font typeface="Helvetica Neue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HelveticaNeue-regular.fntdata"/><Relationship Id="rId25" Type="http://schemas.openxmlformats.org/officeDocument/2006/relationships/slide" Target="slides/slide21.xml"/><Relationship Id="rId28" Type="http://schemas.openxmlformats.org/officeDocument/2006/relationships/font" Target="fonts/HelveticaNeue-italic.fntdata"/><Relationship Id="rId27" Type="http://schemas.openxmlformats.org/officeDocument/2006/relationships/font" Target="fonts/HelveticaNeue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HelveticaNeue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edb1acf31a_0_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edb1acf31a_0_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edb677cd63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edb677cd63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sterSlide0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457200" y="273599"/>
            <a:ext cx="8229241" cy="114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457200" y="1604519"/>
            <a:ext cx="8229241" cy="3977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80035" lvl="0" marL="4572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810"/>
              <a:buChar char="●"/>
              <a:defRPr/>
            </a:lvl1pPr>
            <a:lvl2pPr indent="-314325" lvl="1" marL="9144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350"/>
              <a:buChar char="●"/>
              <a:defRPr/>
            </a:lvl2pPr>
            <a:lvl3pPr indent="-280035" lvl="2" marL="13716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810"/>
              <a:buChar char="●"/>
              <a:defRPr/>
            </a:lvl3pPr>
            <a:lvl4pPr indent="-314325" lvl="3" marL="18288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350"/>
              <a:buChar char="●"/>
              <a:defRPr/>
            </a:lvl4pPr>
            <a:lvl5pPr indent="-280035" lvl="4" marL="22860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810"/>
              <a:buChar char="●"/>
              <a:defRPr/>
            </a:lvl5pPr>
            <a:lvl6pPr indent="-280035" lvl="5" marL="27432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810"/>
              <a:buChar char="●"/>
              <a:defRPr/>
            </a:lvl6pPr>
            <a:lvl7pPr indent="-280035" lvl="6" marL="32004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810"/>
              <a:buChar char="●"/>
              <a:defRPr/>
            </a:lvl7pPr>
            <a:lvl8pPr indent="-228600" lvl="7" marL="36576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sterSlide0">
  <p:cSld name="MasterSlide0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457200" y="273599"/>
            <a:ext cx="8229241" cy="114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457200" y="1604519"/>
            <a:ext cx="8229241" cy="3977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80035" lvl="0" marL="4572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810"/>
              <a:buChar char="●"/>
              <a:defRPr/>
            </a:lvl1pPr>
            <a:lvl2pPr indent="-314325" lvl="1" marL="9144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350"/>
              <a:buChar char="●"/>
              <a:defRPr/>
            </a:lvl2pPr>
            <a:lvl3pPr indent="-280035" lvl="2" marL="13716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810"/>
              <a:buChar char="●"/>
              <a:defRPr/>
            </a:lvl3pPr>
            <a:lvl4pPr indent="-314325" lvl="3" marL="18288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350"/>
              <a:buChar char="●"/>
              <a:defRPr/>
            </a:lvl4pPr>
            <a:lvl5pPr indent="-280035" lvl="4" marL="22860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810"/>
              <a:buChar char="●"/>
              <a:defRPr/>
            </a:lvl5pPr>
            <a:lvl6pPr indent="-280035" lvl="5" marL="27432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810"/>
              <a:buChar char="●"/>
              <a:defRPr/>
            </a:lvl6pPr>
            <a:lvl7pPr indent="-280035" lvl="6" marL="32004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810"/>
              <a:buChar char="●"/>
              <a:defRPr/>
            </a:lvl7pPr>
            <a:lvl8pPr indent="-228600" lvl="7" marL="36576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sterSlide1">
  <p:cSld name="MasterSlide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457200" y="273599"/>
            <a:ext cx="8229241" cy="114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457200" y="1604519"/>
            <a:ext cx="8229241" cy="3977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80035" lvl="0" marL="4572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810"/>
              <a:buChar char="●"/>
              <a:defRPr/>
            </a:lvl1pPr>
            <a:lvl2pPr indent="-314325" lvl="1" marL="9144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350"/>
              <a:buChar char="●"/>
              <a:defRPr/>
            </a:lvl2pPr>
            <a:lvl3pPr indent="-280035" lvl="2" marL="13716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810"/>
              <a:buChar char="●"/>
              <a:defRPr/>
            </a:lvl3pPr>
            <a:lvl4pPr indent="-314325" lvl="3" marL="18288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350"/>
              <a:buChar char="●"/>
              <a:defRPr/>
            </a:lvl4pPr>
            <a:lvl5pPr indent="-280035" lvl="4" marL="22860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810"/>
              <a:buChar char="●"/>
              <a:defRPr/>
            </a:lvl5pPr>
            <a:lvl6pPr indent="-280035" lvl="5" marL="27432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810"/>
              <a:buChar char="●"/>
              <a:defRPr/>
            </a:lvl6pPr>
            <a:lvl7pPr indent="-280035" lvl="6" marL="32004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810"/>
              <a:buChar char="●"/>
              <a:defRPr/>
            </a:lvl7pPr>
            <a:lvl8pPr indent="-228600" lvl="7" marL="36576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3599"/>
            <a:ext cx="8229241" cy="114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4519"/>
            <a:ext cx="8229241" cy="3977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20040" lvl="0" marL="45720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0040" lvl="2" marL="137160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0040" lvl="4" marL="228600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0040" lvl="5" marL="274320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0040" lvl="6" marL="320040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0" y="-1"/>
            <a:ext cx="9144360" cy="256322"/>
          </a:xfrm>
          <a:prstGeom prst="rect">
            <a:avLst/>
          </a:prstGeom>
          <a:solidFill>
            <a:srgbClr val="151E76"/>
          </a:solidFill>
          <a:ln cap="flat" cmpd="sng" w="9525">
            <a:solidFill>
              <a:srgbClr val="151E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5"/>
          <p:cNvSpPr/>
          <p:nvPr/>
        </p:nvSpPr>
        <p:spPr>
          <a:xfrm>
            <a:off x="182880" y="713160"/>
            <a:ext cx="8778600" cy="1189081"/>
          </a:xfrm>
          <a:custGeom>
            <a:rect b="b" l="l" r="r" t="t"/>
            <a:pathLst>
              <a:path extrusionOk="0" h="21600" w="21600">
                <a:moveTo>
                  <a:pt x="21112" y="0"/>
                </a:moveTo>
                <a:cubicBezTo>
                  <a:pt x="21437" y="0"/>
                  <a:pt x="21600" y="1197"/>
                  <a:pt x="21600" y="3597"/>
                </a:cubicBezTo>
                <a:lnTo>
                  <a:pt x="21600" y="18003"/>
                </a:lnTo>
                <a:cubicBezTo>
                  <a:pt x="21600" y="20403"/>
                  <a:pt x="21437" y="21600"/>
                  <a:pt x="21112" y="21600"/>
                </a:cubicBezTo>
                <a:lnTo>
                  <a:pt x="487" y="21600"/>
                </a:lnTo>
                <a:cubicBezTo>
                  <a:pt x="162" y="21600"/>
                  <a:pt x="0" y="20403"/>
                  <a:pt x="0" y="18003"/>
                </a:cubicBezTo>
                <a:lnTo>
                  <a:pt x="0" y="3597"/>
                </a:lnTo>
                <a:cubicBezTo>
                  <a:pt x="0" y="1197"/>
                  <a:pt x="162" y="0"/>
                  <a:pt x="487" y="0"/>
                </a:cubicBezTo>
                <a:lnTo>
                  <a:pt x="21112" y="0"/>
                </a:lnTo>
                <a:close/>
              </a:path>
            </a:pathLst>
          </a:custGeom>
          <a:solidFill>
            <a:srgbClr val="151E76"/>
          </a:solidFill>
          <a:ln cap="flat" cmpd="sng" w="9525">
            <a:solidFill>
              <a:srgbClr val="151E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5"/>
          <p:cNvSpPr txBox="1"/>
          <p:nvPr/>
        </p:nvSpPr>
        <p:spPr>
          <a:xfrm>
            <a:off x="739800" y="896039"/>
            <a:ext cx="7664100" cy="3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None/>
            </a:pPr>
            <a:r>
              <a:rPr lang="en-US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Выпускная квалификационная</a:t>
            </a:r>
            <a:r>
              <a:rPr b="0" i="0" lang="en-US" sz="1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работа на</a:t>
            </a:r>
            <a:r>
              <a:rPr b="0" i="0" lang="en-US" sz="1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тему:</a:t>
            </a:r>
            <a:endParaRPr/>
          </a:p>
        </p:txBody>
      </p:sp>
      <p:sp>
        <p:nvSpPr>
          <p:cNvPr id="28" name="Google Shape;28;p5"/>
          <p:cNvSpPr txBox="1"/>
          <p:nvPr/>
        </p:nvSpPr>
        <p:spPr>
          <a:xfrm>
            <a:off x="648359" y="1170359"/>
            <a:ext cx="7846922" cy="763932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Times New Roman"/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«Мониторинг и диагностика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Times New Roman"/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ядерных реакторов»</a:t>
            </a:r>
            <a:endParaRPr/>
          </a:p>
        </p:txBody>
      </p:sp>
      <p:sp>
        <p:nvSpPr>
          <p:cNvPr id="29" name="Google Shape;29;p5"/>
          <p:cNvSpPr txBox="1"/>
          <p:nvPr/>
        </p:nvSpPr>
        <p:spPr>
          <a:xfrm>
            <a:off x="2111399" y="2423160"/>
            <a:ext cx="49209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1600"/>
              <a:buFont typeface="Times New Roman"/>
              <a:buNone/>
            </a:pPr>
            <a:r>
              <a:rPr lang="en-US" sz="1600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</a:t>
            </a:r>
            <a:r>
              <a:rPr b="0" i="0" lang="en-US" sz="16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Студент:  Гисубизо Конфьянс Оливьер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F0F0F"/>
              </a:buClr>
              <a:buSzPts val="1600"/>
              <a:buFont typeface="Times New Roman"/>
              <a:buNone/>
            </a:pPr>
            <a:r>
              <a:rPr b="0" i="0" lang="en-US" sz="16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Научный руководитель:  Салахутдинов Г. Х.</a:t>
            </a:r>
            <a:endParaRPr/>
          </a:p>
        </p:txBody>
      </p:sp>
      <p:sp>
        <p:nvSpPr>
          <p:cNvPr id="30" name="Google Shape;30;p5"/>
          <p:cNvSpPr txBox="1"/>
          <p:nvPr/>
        </p:nvSpPr>
        <p:spPr>
          <a:xfrm>
            <a:off x="1059839" y="3657600"/>
            <a:ext cx="7023962" cy="614229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1700"/>
              <a:buFont typeface="Times New Roman"/>
              <a:buNone/>
            </a:pPr>
            <a:r>
              <a:rPr b="0" i="0" lang="en-US" sz="17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НАЦИОНАЛЬНЫЙ ИССЛЕДОВАТЕЛЬСКИЙ ЯДЕРНЫЙ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F0F0F"/>
              </a:buClr>
              <a:buSzPts val="1700"/>
              <a:buFont typeface="Times New Roman"/>
              <a:buNone/>
            </a:pPr>
            <a:r>
              <a:rPr b="0" i="0" lang="en-US" sz="17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УНИВЕРСИТЕТ «МИФИ»</a:t>
            </a:r>
            <a:endParaRPr/>
          </a:p>
        </p:txBody>
      </p:sp>
      <p:sp>
        <p:nvSpPr>
          <p:cNvPr id="31" name="Google Shape;31;p5"/>
          <p:cNvSpPr txBox="1"/>
          <p:nvPr/>
        </p:nvSpPr>
        <p:spPr>
          <a:xfrm>
            <a:off x="968400" y="4343400"/>
            <a:ext cx="7206841" cy="514787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1300"/>
              <a:buFont typeface="Times New Roman"/>
              <a:buNone/>
            </a:pPr>
            <a:r>
              <a:rPr b="0" i="0" lang="en-US" sz="13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Институт Ядерной Физики и Технологий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F0F0F"/>
              </a:buClr>
              <a:buSzPts val="1300"/>
              <a:buFont typeface="Times New Roman"/>
              <a:buNone/>
            </a:pPr>
            <a:r>
              <a:rPr b="0" i="0" lang="en-US" sz="13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Кафедра экспериментальных методов ядерной физики</a:t>
            </a:r>
            <a:endParaRPr/>
          </a:p>
        </p:txBody>
      </p:sp>
      <p:sp>
        <p:nvSpPr>
          <p:cNvPr id="32" name="Google Shape;32;p5"/>
          <p:cNvSpPr txBox="1"/>
          <p:nvPr/>
        </p:nvSpPr>
        <p:spPr>
          <a:xfrm>
            <a:off x="3711599" y="5989320"/>
            <a:ext cx="1720441" cy="285648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Москва, 2026</a:t>
            </a:r>
            <a:endParaRPr/>
          </a:p>
        </p:txBody>
      </p:sp>
      <p:sp>
        <p:nvSpPr>
          <p:cNvPr id="33" name="Google Shape;33;p5"/>
          <p:cNvSpPr/>
          <p:nvPr/>
        </p:nvSpPr>
        <p:spPr>
          <a:xfrm>
            <a:off x="0" y="6602039"/>
            <a:ext cx="9144360" cy="256321"/>
          </a:xfrm>
          <a:prstGeom prst="rect">
            <a:avLst/>
          </a:prstGeom>
          <a:solidFill>
            <a:srgbClr val="151E76"/>
          </a:solidFill>
          <a:ln cap="flat" cmpd="sng" w="9525">
            <a:solidFill>
              <a:srgbClr val="151E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5"/>
          <p:cNvSpPr txBox="1"/>
          <p:nvPr/>
        </p:nvSpPr>
        <p:spPr>
          <a:xfrm>
            <a:off x="3574439" y="6629400"/>
            <a:ext cx="1994761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НИЯУ МИФИ</a:t>
            </a:r>
            <a:endParaRPr/>
          </a:p>
        </p:txBody>
      </p:sp>
      <p:sp>
        <p:nvSpPr>
          <p:cNvPr id="35" name="Google Shape;35;p5"/>
          <p:cNvSpPr txBox="1"/>
          <p:nvPr/>
        </p:nvSpPr>
        <p:spPr>
          <a:xfrm>
            <a:off x="7003440" y="6629400"/>
            <a:ext cx="2040481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1 </a:t>
            </a: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-1"/>
            <a:ext cx="9144000" cy="73154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5"/>
          <p:cNvSpPr/>
          <p:nvPr/>
        </p:nvSpPr>
        <p:spPr>
          <a:xfrm>
            <a:off x="-1" y="0"/>
            <a:ext cx="18290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5"/>
          <p:cNvSpPr/>
          <p:nvPr/>
        </p:nvSpPr>
        <p:spPr>
          <a:xfrm>
            <a:off x="9125711" y="0"/>
            <a:ext cx="18289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4"/>
          <p:cNvSpPr/>
          <p:nvPr/>
        </p:nvSpPr>
        <p:spPr>
          <a:xfrm>
            <a:off x="0" y="0"/>
            <a:ext cx="9144360" cy="219960"/>
          </a:xfrm>
          <a:prstGeom prst="rect">
            <a:avLst/>
          </a:prstGeom>
          <a:solidFill>
            <a:srgbClr val="151E76"/>
          </a:solidFill>
          <a:ln cap="flat" cmpd="sng" w="9525">
            <a:solidFill>
              <a:srgbClr val="151E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4"/>
          <p:cNvSpPr txBox="1"/>
          <p:nvPr/>
        </p:nvSpPr>
        <p:spPr>
          <a:xfrm>
            <a:off x="236879" y="27360"/>
            <a:ext cx="8669882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Спектр гамма-излучения</a:t>
            </a:r>
            <a:endParaRPr/>
          </a:p>
        </p:txBody>
      </p:sp>
      <p:sp>
        <p:nvSpPr>
          <p:cNvPr id="147" name="Google Shape;147;p14"/>
          <p:cNvSpPr/>
          <p:nvPr/>
        </p:nvSpPr>
        <p:spPr>
          <a:xfrm>
            <a:off x="0" y="219599"/>
            <a:ext cx="9144360" cy="750242"/>
          </a:xfrm>
          <a:prstGeom prst="rect">
            <a:avLst/>
          </a:prstGeom>
          <a:solidFill>
            <a:srgbClr val="F1F1F1"/>
          </a:solidFill>
          <a:ln cap="flat" cmpd="sng" w="9525">
            <a:solidFill>
              <a:srgbClr val="F1F1F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4"/>
          <p:cNvSpPr txBox="1"/>
          <p:nvPr/>
        </p:nvSpPr>
        <p:spPr>
          <a:xfrm>
            <a:off x="218879" y="329039"/>
            <a:ext cx="8670000" cy="4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1E76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solidFill>
                  <a:srgbClr val="151E7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Спектр гамма-излучения</a:t>
            </a:r>
            <a:endParaRPr/>
          </a:p>
        </p:txBody>
      </p:sp>
      <p:sp>
        <p:nvSpPr>
          <p:cNvPr id="149" name="Google Shape;149;p14"/>
          <p:cNvSpPr/>
          <p:nvPr/>
        </p:nvSpPr>
        <p:spPr>
          <a:xfrm>
            <a:off x="0" y="6602039"/>
            <a:ext cx="9144360" cy="256321"/>
          </a:xfrm>
          <a:prstGeom prst="rect">
            <a:avLst/>
          </a:prstGeom>
          <a:solidFill>
            <a:srgbClr val="151E76"/>
          </a:solidFill>
          <a:ln cap="flat" cmpd="sng" w="9525">
            <a:solidFill>
              <a:srgbClr val="151E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4"/>
          <p:cNvSpPr txBox="1"/>
          <p:nvPr/>
        </p:nvSpPr>
        <p:spPr>
          <a:xfrm>
            <a:off x="99720" y="6629400"/>
            <a:ext cx="2086201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Гисубизо К. О.</a:t>
            </a:r>
            <a:endParaRPr/>
          </a:p>
        </p:txBody>
      </p:sp>
      <p:sp>
        <p:nvSpPr>
          <p:cNvPr id="151" name="Google Shape;151;p14"/>
          <p:cNvSpPr txBox="1"/>
          <p:nvPr/>
        </p:nvSpPr>
        <p:spPr>
          <a:xfrm>
            <a:off x="3574439" y="6629400"/>
            <a:ext cx="1994761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НИЯУ МИФИ</a:t>
            </a:r>
            <a:endParaRPr/>
          </a:p>
        </p:txBody>
      </p:sp>
      <p:sp>
        <p:nvSpPr>
          <p:cNvPr id="152" name="Google Shape;152;p14"/>
          <p:cNvSpPr txBox="1"/>
          <p:nvPr/>
        </p:nvSpPr>
        <p:spPr>
          <a:xfrm>
            <a:off x="7003440" y="6629400"/>
            <a:ext cx="2040481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2026      12 / 19</a:t>
            </a:r>
            <a:endParaRPr/>
          </a:p>
        </p:txBody>
      </p:sp>
      <p:sp>
        <p:nvSpPr>
          <p:cNvPr id="153" name="Google Shape;153;p14"/>
          <p:cNvSpPr txBox="1"/>
          <p:nvPr/>
        </p:nvSpPr>
        <p:spPr>
          <a:xfrm>
            <a:off x="5767325" y="1573850"/>
            <a:ext cx="2943300" cy="11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1500"/>
              <a:buFont typeface="Times New Roman"/>
              <a:buNone/>
            </a:pPr>
            <a:r>
              <a:rPr b="0" i="0" lang="en-US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спектре выделяются пики полного поглощения. Положение пика соответствует энергии γ-кванта, а площадь пика связана с активностью радионуклида.</a:t>
            </a:r>
            <a:endParaRPr>
              <a:solidFill>
                <a:srgbClr val="0F0F0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4" name="Google Shape;154;p14"/>
          <p:cNvSpPr txBox="1"/>
          <p:nvPr/>
        </p:nvSpPr>
        <p:spPr>
          <a:xfrm>
            <a:off x="5767326" y="3021750"/>
            <a:ext cx="2943300" cy="23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1400"/>
              <a:buFont typeface="Times New Roman"/>
              <a:buNone/>
            </a:pPr>
            <a:r>
              <a:rPr b="0" i="0" lang="en-US" sz="18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идентификация изотопов по энергии линий;</a:t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1400"/>
              <a:buFont typeface="Times New Roman"/>
              <a:buNone/>
            </a:pPr>
            <a:r>
              <a:rPr b="0" i="0" lang="en-US" sz="18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оценка активности по площади пиков;</a:t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1400"/>
              <a:buFont typeface="Times New Roman"/>
              <a:buNone/>
            </a:pPr>
            <a:r>
              <a:rPr b="0" i="0" lang="en-US" sz="18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контроль выбросов и продуктов деления;</a:t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1400"/>
              <a:buFont typeface="Times New Roman"/>
              <a:buNone/>
            </a:pPr>
            <a:r>
              <a:rPr b="0" i="0" lang="en-US" sz="18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проверка герметичности и загрязнения.</a:t>
            </a:r>
            <a:endParaRPr sz="1800"/>
          </a:p>
        </p:txBody>
      </p:sp>
      <p:sp>
        <p:nvSpPr>
          <p:cNvPr id="155" name="Google Shape;155;p14"/>
          <p:cNvSpPr txBox="1"/>
          <p:nvPr/>
        </p:nvSpPr>
        <p:spPr>
          <a:xfrm>
            <a:off x="315175" y="5456900"/>
            <a:ext cx="81555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1300"/>
              <a:buFont typeface="Times New Roman"/>
              <a:buNone/>
            </a:pPr>
            <a:r>
              <a:rPr b="0" i="0" lang="en-US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АЭС особенно важны линии радионуклидов, связанных с продуктами деления и активацией конструкционных материалов. </a:t>
            </a:r>
            <a:endParaRPr/>
          </a:p>
        </p:txBody>
      </p:sp>
      <p:sp>
        <p:nvSpPr>
          <p:cNvPr id="156" name="Google Shape;156;p14"/>
          <p:cNvSpPr/>
          <p:nvPr/>
        </p:nvSpPr>
        <p:spPr>
          <a:xfrm>
            <a:off x="0" y="-1"/>
            <a:ext cx="9144000" cy="73154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4"/>
          <p:cNvSpPr/>
          <p:nvPr/>
        </p:nvSpPr>
        <p:spPr>
          <a:xfrm>
            <a:off x="-1" y="0"/>
            <a:ext cx="18290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4"/>
          <p:cNvSpPr/>
          <p:nvPr/>
        </p:nvSpPr>
        <p:spPr>
          <a:xfrm>
            <a:off x="9125711" y="0"/>
            <a:ext cx="18289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4"/>
          <p:cNvSpPr/>
          <p:nvPr/>
        </p:nvSpPr>
        <p:spPr>
          <a:xfrm>
            <a:off x="0" y="6680186"/>
            <a:ext cx="9144001" cy="164593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4"/>
          <p:cNvSpPr txBox="1"/>
          <p:nvPr/>
        </p:nvSpPr>
        <p:spPr>
          <a:xfrm>
            <a:off x="8897988" y="6721347"/>
            <a:ext cx="136284" cy="127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10 </a:t>
            </a:r>
            <a:endParaRPr/>
          </a:p>
        </p:txBody>
      </p:sp>
      <p:pic>
        <p:nvPicPr>
          <p:cNvPr id="161" name="Google Shape;161;p14" title="outpu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225" y="1517200"/>
            <a:ext cx="5352776" cy="3640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5"/>
          <p:cNvSpPr/>
          <p:nvPr/>
        </p:nvSpPr>
        <p:spPr>
          <a:xfrm>
            <a:off x="0" y="0"/>
            <a:ext cx="9144360" cy="219960"/>
          </a:xfrm>
          <a:prstGeom prst="rect">
            <a:avLst/>
          </a:prstGeom>
          <a:solidFill>
            <a:srgbClr val="151E76"/>
          </a:solidFill>
          <a:ln cap="flat" cmpd="sng" w="9525">
            <a:solidFill>
              <a:srgbClr val="151E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5"/>
          <p:cNvSpPr txBox="1"/>
          <p:nvPr/>
        </p:nvSpPr>
        <p:spPr>
          <a:xfrm>
            <a:off x="236879" y="27360"/>
            <a:ext cx="8669882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Аппаратурная схема гамма-спектрометра</a:t>
            </a:r>
            <a:endParaRPr/>
          </a:p>
        </p:txBody>
      </p:sp>
      <p:sp>
        <p:nvSpPr>
          <p:cNvPr id="168" name="Google Shape;168;p15"/>
          <p:cNvSpPr/>
          <p:nvPr/>
        </p:nvSpPr>
        <p:spPr>
          <a:xfrm>
            <a:off x="0" y="219599"/>
            <a:ext cx="9144360" cy="750242"/>
          </a:xfrm>
          <a:prstGeom prst="rect">
            <a:avLst/>
          </a:prstGeom>
          <a:solidFill>
            <a:srgbClr val="F1F1F1"/>
          </a:solidFill>
          <a:ln cap="flat" cmpd="sng" w="9525">
            <a:solidFill>
              <a:srgbClr val="F1F1F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5"/>
          <p:cNvSpPr txBox="1"/>
          <p:nvPr/>
        </p:nvSpPr>
        <p:spPr>
          <a:xfrm>
            <a:off x="218879" y="329039"/>
            <a:ext cx="8669882" cy="419953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1E76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solidFill>
                  <a:srgbClr val="151E7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Аппаратурная схема гамма-спектрометра</a:t>
            </a:r>
            <a:endParaRPr/>
          </a:p>
        </p:txBody>
      </p:sp>
      <p:sp>
        <p:nvSpPr>
          <p:cNvPr id="170" name="Google Shape;170;p15"/>
          <p:cNvSpPr/>
          <p:nvPr/>
        </p:nvSpPr>
        <p:spPr>
          <a:xfrm>
            <a:off x="-180" y="6576586"/>
            <a:ext cx="9144360" cy="256321"/>
          </a:xfrm>
          <a:prstGeom prst="rect">
            <a:avLst/>
          </a:prstGeom>
          <a:solidFill>
            <a:srgbClr val="151E76"/>
          </a:solidFill>
          <a:ln cap="flat" cmpd="sng" w="9525">
            <a:solidFill>
              <a:srgbClr val="151E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5"/>
          <p:cNvSpPr txBox="1"/>
          <p:nvPr/>
        </p:nvSpPr>
        <p:spPr>
          <a:xfrm>
            <a:off x="99720" y="6629400"/>
            <a:ext cx="2086201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Гисубизо К. О.</a:t>
            </a:r>
            <a:endParaRPr/>
          </a:p>
        </p:txBody>
      </p:sp>
      <p:sp>
        <p:nvSpPr>
          <p:cNvPr id="172" name="Google Shape;172;p15"/>
          <p:cNvSpPr txBox="1"/>
          <p:nvPr/>
        </p:nvSpPr>
        <p:spPr>
          <a:xfrm>
            <a:off x="3574439" y="6629400"/>
            <a:ext cx="1994761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НИЯУ МИФИ</a:t>
            </a:r>
            <a:endParaRPr/>
          </a:p>
        </p:txBody>
      </p:sp>
      <p:sp>
        <p:nvSpPr>
          <p:cNvPr id="173" name="Google Shape;173;p15"/>
          <p:cNvSpPr txBox="1"/>
          <p:nvPr/>
        </p:nvSpPr>
        <p:spPr>
          <a:xfrm>
            <a:off x="7003440" y="6629400"/>
            <a:ext cx="2040481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2026      14 / 19</a:t>
            </a:r>
            <a:endParaRPr/>
          </a:p>
        </p:txBody>
      </p:sp>
      <p:sp>
        <p:nvSpPr>
          <p:cNvPr id="174" name="Google Shape;174;p15"/>
          <p:cNvSpPr txBox="1"/>
          <p:nvPr/>
        </p:nvSpPr>
        <p:spPr>
          <a:xfrm>
            <a:off x="170700" y="5259300"/>
            <a:ext cx="7481100" cy="11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1400"/>
              <a:buFont typeface="Times New Roman"/>
              <a:buNone/>
            </a:pPr>
            <a:r>
              <a:rPr b="0" i="0" lang="en-US" sz="18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источник γ-излучения формирует спектр импульсов в детекторе;</a:t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1400"/>
              <a:buFont typeface="Times New Roman"/>
              <a:buNone/>
            </a:pPr>
            <a:r>
              <a:rPr b="0" i="0" lang="en-US" sz="18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сцинтиллятор и фотоэлектронный преобразователь превращают излучение в электрический сигнал;</a:t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1400"/>
              <a:buFont typeface="Times New Roman"/>
              <a:buNone/>
            </a:pPr>
            <a:r>
              <a:rPr b="0" i="0" lang="en-US" sz="18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усилитель, АЦП и компьютер выполняют регистрацию и анализ спектра.</a:t>
            </a:r>
            <a:endParaRPr sz="1800"/>
          </a:p>
        </p:txBody>
      </p:sp>
      <p:sp>
        <p:nvSpPr>
          <p:cNvPr id="175" name="Google Shape;175;p15"/>
          <p:cNvSpPr/>
          <p:nvPr/>
        </p:nvSpPr>
        <p:spPr>
          <a:xfrm>
            <a:off x="0" y="-1"/>
            <a:ext cx="9144000" cy="73154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5"/>
          <p:cNvSpPr/>
          <p:nvPr/>
        </p:nvSpPr>
        <p:spPr>
          <a:xfrm>
            <a:off x="-1" y="0"/>
            <a:ext cx="18290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5"/>
          <p:cNvSpPr/>
          <p:nvPr/>
        </p:nvSpPr>
        <p:spPr>
          <a:xfrm>
            <a:off x="9125711" y="0"/>
            <a:ext cx="18289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5"/>
          <p:cNvSpPr/>
          <p:nvPr/>
        </p:nvSpPr>
        <p:spPr>
          <a:xfrm>
            <a:off x="0" y="6692900"/>
            <a:ext cx="9144001" cy="164593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5"/>
          <p:cNvSpPr txBox="1"/>
          <p:nvPr/>
        </p:nvSpPr>
        <p:spPr>
          <a:xfrm>
            <a:off x="8907271" y="6721347"/>
            <a:ext cx="127001" cy="127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/>
          </a:p>
        </p:txBody>
      </p:sp>
      <p:pic>
        <p:nvPicPr>
          <p:cNvPr id="180" name="Google Shape;180;p15" title="ChatGPT Image Jun 18, 2026 at 03_30_42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700" y="1122250"/>
            <a:ext cx="4701276" cy="3428999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5"/>
          <p:cNvSpPr txBox="1"/>
          <p:nvPr/>
        </p:nvSpPr>
        <p:spPr>
          <a:xfrm>
            <a:off x="5356650" y="1891450"/>
            <a:ext cx="3627000" cy="265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Таким образом, эксперимент показывает диагностическую цепочку: излучение → детектор → спектр → пик → радионуклид → вывод о состоянии объекта. Именно это отличает гамма-спектрометрию от простого радиационного монитора.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11.png" id="186" name="Google Shape;186;p16"/>
          <p:cNvPicPr preferRelativeResize="0"/>
          <p:nvPr/>
        </p:nvPicPr>
        <p:blipFill rotWithShape="1">
          <a:blip r:embed="rId3">
            <a:alphaModFix/>
          </a:blip>
          <a:srcRect b="59615" l="27216" r="38341" t="8530"/>
          <a:stretch/>
        </p:blipFill>
        <p:spPr>
          <a:xfrm>
            <a:off x="255535" y="1343063"/>
            <a:ext cx="8632939" cy="4456152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6"/>
          <p:cNvSpPr/>
          <p:nvPr/>
        </p:nvSpPr>
        <p:spPr>
          <a:xfrm>
            <a:off x="0" y="-1"/>
            <a:ext cx="9144000" cy="73154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16"/>
          <p:cNvSpPr/>
          <p:nvPr/>
        </p:nvSpPr>
        <p:spPr>
          <a:xfrm>
            <a:off x="-1" y="0"/>
            <a:ext cx="18290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16"/>
          <p:cNvSpPr/>
          <p:nvPr/>
        </p:nvSpPr>
        <p:spPr>
          <a:xfrm>
            <a:off x="9125711" y="0"/>
            <a:ext cx="18289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6"/>
          <p:cNvSpPr/>
          <p:nvPr/>
        </p:nvSpPr>
        <p:spPr>
          <a:xfrm>
            <a:off x="0" y="6693407"/>
            <a:ext cx="9144000" cy="164593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6"/>
          <p:cNvSpPr txBox="1"/>
          <p:nvPr/>
        </p:nvSpPr>
        <p:spPr>
          <a:xfrm>
            <a:off x="8897988" y="6721347"/>
            <a:ext cx="136284" cy="127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12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7"/>
          <p:cNvSpPr txBox="1"/>
          <p:nvPr>
            <p:ph type="title"/>
          </p:nvPr>
        </p:nvSpPr>
        <p:spPr>
          <a:xfrm>
            <a:off x="457350" y="458675"/>
            <a:ext cx="8229300" cy="760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FF0000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Гамма-спектрометрия</a:t>
            </a:r>
            <a:endParaRPr u="sng">
              <a:solidFill>
                <a:srgbClr val="FF0000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7" name="Google Shape;197;p17"/>
          <p:cNvSpPr txBox="1"/>
          <p:nvPr>
            <p:ph idx="1" type="body"/>
          </p:nvPr>
        </p:nvSpPr>
        <p:spPr>
          <a:xfrm>
            <a:off x="335625" y="1129950"/>
            <a:ext cx="8350800" cy="572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экспериментальной части я продемонстрировал сцинтилляционный гамма-спектрометр на основе NaI(Tl). Сначала система проверялась на известных источниках: Cs-137 дал характерный фотопик около 662 кэВ, а Co-60 показал два гамма-пика. Это подтвердило, что спектрометр способен различать гамма-линии и использоваться для идентификации радионуклидов.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Далее этот принцип был связан с диагностикой ядерного топлива. Для U-235 важной является линия около 186 кэВ. Чем выше содержание U-235 в образце, тем более выраженным становится этот пик. Поэтому по положению и площади пика можно делать вывод не только о наличии изотопа, но и о его относительном содержании.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400">
                <a:latin typeface="Times New Roman"/>
                <a:ea typeface="Times New Roman"/>
                <a:cs typeface="Times New Roman"/>
                <a:sym typeface="Times New Roman"/>
              </a:rPr>
              <a:t>Как соотносятся два спектра Co-60 и Cs-137 в эксперименте? </a:t>
            </a:r>
            <a:endParaRPr b="1"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>
                <a:latin typeface="Times New Roman"/>
                <a:ea typeface="Times New Roman"/>
                <a:cs typeface="Times New Roman"/>
                <a:sym typeface="Times New Roman"/>
              </a:rPr>
              <a:t>Эти спектры были использованы для демонстрации работы гамма-спектрометрической системы NaI (Tl). Cs-137 показывает известный пик в 662 кэВ, полезный для калибровки и оценки разрешения. Co-60 дает два гамма-пика, что свидетельствует о способности детектора различать различные энергии. Это позволяет использовать гамма-спектрометрию для идентификации радионуклидов, а также показывает ограниченность NaI (Tl) из-за его умеренного энергетического разрешения.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8" name="Google Shape;198;p17"/>
          <p:cNvSpPr txBox="1"/>
          <p:nvPr/>
        </p:nvSpPr>
        <p:spPr>
          <a:xfrm>
            <a:off x="0" y="0"/>
            <a:ext cx="9144000" cy="306300"/>
          </a:xfrm>
          <a:prstGeom prst="rect">
            <a:avLst/>
          </a:prstGeom>
          <a:solidFill>
            <a:srgbClr val="1C4587"/>
          </a:solidFill>
          <a:ln cap="flat" cmpd="sng" w="2857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14.png" id="203" name="Google Shape;20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67125" y="76325"/>
            <a:ext cx="5881324" cy="2910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15.png" id="204" name="Google Shape;20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88363" y="3333900"/>
            <a:ext cx="5838850" cy="325222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8"/>
          <p:cNvSpPr/>
          <p:nvPr/>
        </p:nvSpPr>
        <p:spPr>
          <a:xfrm>
            <a:off x="0" y="-1"/>
            <a:ext cx="9144000" cy="73154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8"/>
          <p:cNvSpPr/>
          <p:nvPr/>
        </p:nvSpPr>
        <p:spPr>
          <a:xfrm>
            <a:off x="-1" y="0"/>
            <a:ext cx="18290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8"/>
          <p:cNvSpPr/>
          <p:nvPr/>
        </p:nvSpPr>
        <p:spPr>
          <a:xfrm>
            <a:off x="9125711" y="0"/>
            <a:ext cx="18289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8"/>
          <p:cNvSpPr/>
          <p:nvPr/>
        </p:nvSpPr>
        <p:spPr>
          <a:xfrm>
            <a:off x="0" y="6693407"/>
            <a:ext cx="9144000" cy="164593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8"/>
          <p:cNvSpPr txBox="1"/>
          <p:nvPr/>
        </p:nvSpPr>
        <p:spPr>
          <a:xfrm>
            <a:off x="8897988" y="6721347"/>
            <a:ext cx="1362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b="1" lang="en-US" sz="700">
                <a:solidFill>
                  <a:srgbClr val="FFFFFF"/>
                </a:solidFill>
              </a:rPr>
              <a:t>14</a:t>
            </a:r>
            <a:endParaRPr b="1" sz="700">
              <a:solidFill>
                <a:srgbClr val="FFFFFF"/>
              </a:solidFill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 </a:t>
            </a:r>
            <a:endParaRPr/>
          </a:p>
        </p:txBody>
      </p:sp>
      <p:sp>
        <p:nvSpPr>
          <p:cNvPr id="210" name="Google Shape;210;p18"/>
          <p:cNvSpPr txBox="1"/>
          <p:nvPr/>
        </p:nvSpPr>
        <p:spPr>
          <a:xfrm>
            <a:off x="3898825" y="886389"/>
            <a:ext cx="23985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Фотопик Cs E=660 кэВ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1" name="Google Shape;211;p18"/>
          <p:cNvSpPr txBox="1"/>
          <p:nvPr/>
        </p:nvSpPr>
        <p:spPr>
          <a:xfrm>
            <a:off x="4889425" y="1318200"/>
            <a:ext cx="26511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Сцинтиллятор NaI(Tl)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2" name="Google Shape;212;p18"/>
          <p:cNvSpPr txBox="1"/>
          <p:nvPr/>
        </p:nvSpPr>
        <p:spPr>
          <a:xfrm>
            <a:off x="4754725" y="1750000"/>
            <a:ext cx="3720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Энергетическое разрешение 10%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3" name="Google Shape;213;p18"/>
          <p:cNvSpPr txBox="1"/>
          <p:nvPr/>
        </p:nvSpPr>
        <p:spPr>
          <a:xfrm>
            <a:off x="5222325" y="3686050"/>
            <a:ext cx="3811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пика Co-60  1173</a:t>
            </a: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кэВ</a:t>
            </a: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  и </a:t>
            </a: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1332 кэВ</a:t>
            </a:r>
            <a:endParaRPr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14" name="Google Shape;214;p18"/>
          <p:cNvSpPr txBox="1"/>
          <p:nvPr/>
        </p:nvSpPr>
        <p:spPr>
          <a:xfrm>
            <a:off x="6410500" y="5803225"/>
            <a:ext cx="23382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Сцинтиллятор NaI(Tl)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16.png" id="219" name="Google Shape;21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4549" y="464569"/>
            <a:ext cx="6829202" cy="5837401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9"/>
          <p:cNvSpPr/>
          <p:nvPr/>
        </p:nvSpPr>
        <p:spPr>
          <a:xfrm>
            <a:off x="0" y="-1"/>
            <a:ext cx="9144000" cy="73154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9"/>
          <p:cNvSpPr/>
          <p:nvPr/>
        </p:nvSpPr>
        <p:spPr>
          <a:xfrm>
            <a:off x="-1" y="0"/>
            <a:ext cx="18290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9"/>
          <p:cNvSpPr/>
          <p:nvPr/>
        </p:nvSpPr>
        <p:spPr>
          <a:xfrm>
            <a:off x="9125711" y="0"/>
            <a:ext cx="18289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9"/>
          <p:cNvSpPr/>
          <p:nvPr/>
        </p:nvSpPr>
        <p:spPr>
          <a:xfrm>
            <a:off x="0" y="6693407"/>
            <a:ext cx="9144000" cy="164593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9"/>
          <p:cNvSpPr txBox="1"/>
          <p:nvPr/>
        </p:nvSpPr>
        <p:spPr>
          <a:xfrm>
            <a:off x="8927697" y="6721350"/>
            <a:ext cx="106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b="1" lang="en-US" sz="700">
                <a:solidFill>
                  <a:srgbClr val="FFFFFF"/>
                </a:solidFill>
              </a:rPr>
              <a:t>15</a:t>
            </a:r>
            <a:endParaRPr b="1" sz="700">
              <a:solidFill>
                <a:srgbClr val="FFFFFF"/>
              </a:solidFill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t/>
            </a:r>
            <a:endParaRPr b="1" sz="700">
              <a:solidFill>
                <a:srgbClr val="FFFFFF"/>
              </a:solidFill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t/>
            </a:r>
            <a:endParaRPr b="1" sz="700">
              <a:solidFill>
                <a:srgbClr val="FFFFFF"/>
              </a:solidFill>
            </a:endParaRPr>
          </a:p>
        </p:txBody>
      </p:sp>
      <p:sp>
        <p:nvSpPr>
          <p:cNvPr id="225" name="Google Shape;225;p19"/>
          <p:cNvSpPr txBox="1"/>
          <p:nvPr/>
        </p:nvSpPr>
        <p:spPr>
          <a:xfrm>
            <a:off x="4307250" y="3658025"/>
            <a:ext cx="872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Пик Cs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26" name="Google Shape;226;p19"/>
          <p:cNvSpPr txBox="1"/>
          <p:nvPr/>
        </p:nvSpPr>
        <p:spPr>
          <a:xfrm>
            <a:off x="6454550" y="4830364"/>
            <a:ext cx="937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Пик от</a:t>
            </a: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0"/>
          <p:cNvSpPr txBox="1"/>
          <p:nvPr>
            <p:ph type="title"/>
          </p:nvPr>
        </p:nvSpPr>
        <p:spPr>
          <a:xfrm>
            <a:off x="457200" y="273599"/>
            <a:ext cx="8229300" cy="114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Спектрометрия образцов урана</a:t>
            </a:r>
            <a:endParaRPr b="1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2" name="Google Shape;232;p20"/>
          <p:cNvSpPr txBox="1"/>
          <p:nvPr>
            <p:ph idx="1" type="body"/>
          </p:nvPr>
        </p:nvSpPr>
        <p:spPr>
          <a:xfrm>
            <a:off x="457200" y="1604519"/>
            <a:ext cx="8229300" cy="397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55000"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следующем разделе показано, что гамма-спектрометрия позволяет различать образцы урана с различным обогащением.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Основная идея:</a:t>
            </a:r>
            <a:endParaRPr b="1"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289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-US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Мы не только демонстрируем силу излучения, но и анализируем энергетические пики.</a:t>
            </a:r>
            <a:endParaRPr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289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-US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спектре важная линия находится в районе 186 кэВ и связана с U-235.</a:t>
            </a:r>
            <a:endParaRPr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мере увеличения обогащения:</a:t>
            </a:r>
            <a:endParaRPr b="1"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639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природный уран → небольшой пик по U-235,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639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Уран, обогащенный на 5% → больший пик по U-235,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639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обогащенный на 93% уран → очень сильный пик по U-235.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1"/>
          <p:cNvSpPr txBox="1"/>
          <p:nvPr/>
        </p:nvSpPr>
        <p:spPr>
          <a:xfrm>
            <a:off x="330840" y="1388160"/>
            <a:ext cx="3022201" cy="4081680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alibri"/>
              <a:buNone/>
            </a:pPr>
            <a:r>
              <a:t/>
            </a:r>
            <a:endParaRPr sz="16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alibri"/>
              <a:buNone/>
            </a:pPr>
            <a:r>
              <a:rPr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того чтобы определить изотопный состав ядерных материалов, используют метод гамма-спектрометрии с применением сцинтилляционного детектора.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alibri"/>
              <a:buNone/>
            </a:pPr>
            <a:r>
              <a:rPr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Одним из существенных минусов можно считать плохое разрешение сцинтилляционного детектора, из-за чего энергетические линии фотонов гамма-излучения плохо различимы.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alibri"/>
              <a:buNone/>
            </a:pPr>
            <a:r>
              <a:rPr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урана (U-235) линия только образуется фотонами с энергией 186 кэВ.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image17.png" id="238" name="Google Shape;23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09279" y="1432080"/>
            <a:ext cx="5412242" cy="399384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1"/>
          <p:cNvSpPr/>
          <p:nvPr/>
        </p:nvSpPr>
        <p:spPr>
          <a:xfrm>
            <a:off x="0" y="-1"/>
            <a:ext cx="9144000" cy="73154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21"/>
          <p:cNvSpPr/>
          <p:nvPr/>
        </p:nvSpPr>
        <p:spPr>
          <a:xfrm>
            <a:off x="-1" y="0"/>
            <a:ext cx="18290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1"/>
          <p:cNvSpPr/>
          <p:nvPr/>
        </p:nvSpPr>
        <p:spPr>
          <a:xfrm>
            <a:off x="9125711" y="0"/>
            <a:ext cx="18289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1"/>
          <p:cNvSpPr/>
          <p:nvPr/>
        </p:nvSpPr>
        <p:spPr>
          <a:xfrm>
            <a:off x="0" y="6693407"/>
            <a:ext cx="9144000" cy="164593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1"/>
          <p:cNvSpPr txBox="1"/>
          <p:nvPr/>
        </p:nvSpPr>
        <p:spPr>
          <a:xfrm>
            <a:off x="8897988" y="6721347"/>
            <a:ext cx="136284" cy="127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17 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"/>
          <p:cNvSpPr txBox="1"/>
          <p:nvPr/>
        </p:nvSpPr>
        <p:spPr>
          <a:xfrm>
            <a:off x="641875" y="558000"/>
            <a:ext cx="8088600" cy="33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45720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 помощью сцинтилляционного детектора с кристаллом NaI(Tl) гамма-спектрометрическим методом проведены измерения в системах контроля реактора. В результате измерений определяется степень аварийности в реакторе. Гамма-сцинтилляционный метод позволяет оценить отклонение в работе реактора с точностью ~2% при заданной стандартной геометрии. </a:t>
            </a:r>
            <a:endParaRPr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marR="0" rtl="0" algn="just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9" name="Google Shape;249;p22"/>
          <p:cNvSpPr/>
          <p:nvPr/>
        </p:nvSpPr>
        <p:spPr>
          <a:xfrm>
            <a:off x="0" y="-1"/>
            <a:ext cx="9144000" cy="73154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2"/>
          <p:cNvSpPr/>
          <p:nvPr/>
        </p:nvSpPr>
        <p:spPr>
          <a:xfrm>
            <a:off x="-1" y="0"/>
            <a:ext cx="18290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2"/>
          <p:cNvSpPr/>
          <p:nvPr/>
        </p:nvSpPr>
        <p:spPr>
          <a:xfrm>
            <a:off x="9125711" y="0"/>
            <a:ext cx="18289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2"/>
          <p:cNvSpPr/>
          <p:nvPr/>
        </p:nvSpPr>
        <p:spPr>
          <a:xfrm>
            <a:off x="0" y="6693407"/>
            <a:ext cx="9144000" cy="164593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22"/>
          <p:cNvSpPr txBox="1"/>
          <p:nvPr/>
        </p:nvSpPr>
        <p:spPr>
          <a:xfrm>
            <a:off x="8897988" y="6721347"/>
            <a:ext cx="136284" cy="127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18 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18.png" id="258" name="Google Shape;25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9250" y="300950"/>
            <a:ext cx="7016625" cy="518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19.png" id="259" name="Google Shape;259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98519" y="300959"/>
            <a:ext cx="876241" cy="285841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3"/>
          <p:cNvSpPr txBox="1"/>
          <p:nvPr/>
        </p:nvSpPr>
        <p:spPr>
          <a:xfrm>
            <a:off x="667740" y="6025459"/>
            <a:ext cx="7711800" cy="6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Показано различное количество топливо в твэлы </a:t>
            </a: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а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1 год </a:t>
            </a: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б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5 лет  (количество содержание   разное)</a:t>
            </a:r>
            <a:endParaRPr sz="1600"/>
          </a:p>
        </p:txBody>
      </p:sp>
      <p:sp>
        <p:nvSpPr>
          <p:cNvPr id="261" name="Google Shape;261;p23"/>
          <p:cNvSpPr txBox="1"/>
          <p:nvPr/>
        </p:nvSpPr>
        <p:spPr>
          <a:xfrm>
            <a:off x="669255" y="5657652"/>
            <a:ext cx="7708800" cy="3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урана (U-235) линия с энергией 186 кэВ.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image19.png" id="262" name="Google Shape;26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90019" y="300959"/>
            <a:ext cx="876241" cy="285841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3"/>
          <p:cNvSpPr/>
          <p:nvPr/>
        </p:nvSpPr>
        <p:spPr>
          <a:xfrm>
            <a:off x="0" y="-1"/>
            <a:ext cx="9144000" cy="73154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3"/>
          <p:cNvSpPr/>
          <p:nvPr/>
        </p:nvSpPr>
        <p:spPr>
          <a:xfrm>
            <a:off x="-1" y="0"/>
            <a:ext cx="18290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3"/>
          <p:cNvSpPr/>
          <p:nvPr/>
        </p:nvSpPr>
        <p:spPr>
          <a:xfrm>
            <a:off x="9125711" y="0"/>
            <a:ext cx="18289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3"/>
          <p:cNvSpPr/>
          <p:nvPr/>
        </p:nvSpPr>
        <p:spPr>
          <a:xfrm>
            <a:off x="0" y="6693407"/>
            <a:ext cx="9144000" cy="164593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3"/>
          <p:cNvSpPr txBox="1"/>
          <p:nvPr/>
        </p:nvSpPr>
        <p:spPr>
          <a:xfrm>
            <a:off x="8897988" y="6721347"/>
            <a:ext cx="136284" cy="127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19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/>
          <p:nvPr/>
        </p:nvSpPr>
        <p:spPr>
          <a:xfrm>
            <a:off x="0" y="0"/>
            <a:ext cx="9144360" cy="219960"/>
          </a:xfrm>
          <a:prstGeom prst="rect">
            <a:avLst/>
          </a:prstGeom>
          <a:solidFill>
            <a:srgbClr val="151E76"/>
          </a:solidFill>
          <a:ln cap="flat" cmpd="sng" w="9525">
            <a:solidFill>
              <a:srgbClr val="151E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"/>
          <p:cNvSpPr txBox="1"/>
          <p:nvPr/>
        </p:nvSpPr>
        <p:spPr>
          <a:xfrm>
            <a:off x="236879" y="27360"/>
            <a:ext cx="8669882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Удельная энергия связи и стабильность ядер</a:t>
            </a:r>
            <a:endParaRPr/>
          </a:p>
        </p:txBody>
      </p:sp>
      <p:sp>
        <p:nvSpPr>
          <p:cNvPr id="45" name="Google Shape;45;p6"/>
          <p:cNvSpPr/>
          <p:nvPr/>
        </p:nvSpPr>
        <p:spPr>
          <a:xfrm>
            <a:off x="0" y="219599"/>
            <a:ext cx="9144360" cy="750242"/>
          </a:xfrm>
          <a:prstGeom prst="rect">
            <a:avLst/>
          </a:prstGeom>
          <a:solidFill>
            <a:srgbClr val="F1F1F1"/>
          </a:solidFill>
          <a:ln cap="flat" cmpd="sng" w="9525">
            <a:solidFill>
              <a:srgbClr val="F1F1F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6"/>
          <p:cNvSpPr txBox="1"/>
          <p:nvPr/>
        </p:nvSpPr>
        <p:spPr>
          <a:xfrm>
            <a:off x="218879" y="329039"/>
            <a:ext cx="8669882" cy="419953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1E76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solidFill>
                  <a:srgbClr val="151E7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Удельная энергия связи и стабильность ядер</a:t>
            </a:r>
            <a:endParaRPr/>
          </a:p>
        </p:txBody>
      </p:sp>
      <p:sp>
        <p:nvSpPr>
          <p:cNvPr id="47" name="Google Shape;47;p6"/>
          <p:cNvSpPr/>
          <p:nvPr/>
        </p:nvSpPr>
        <p:spPr>
          <a:xfrm>
            <a:off x="22500" y="6631020"/>
            <a:ext cx="9144361" cy="256321"/>
          </a:xfrm>
          <a:prstGeom prst="rect">
            <a:avLst/>
          </a:prstGeom>
          <a:solidFill>
            <a:srgbClr val="151E76"/>
          </a:solidFill>
          <a:ln cap="flat" cmpd="sng" w="9525">
            <a:solidFill>
              <a:srgbClr val="151E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6"/>
          <p:cNvSpPr txBox="1"/>
          <p:nvPr/>
        </p:nvSpPr>
        <p:spPr>
          <a:xfrm>
            <a:off x="3574439" y="6629400"/>
            <a:ext cx="1994761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НИЯУ МИФИ</a:t>
            </a:r>
            <a:endParaRPr/>
          </a:p>
        </p:txBody>
      </p:sp>
      <p:sp>
        <p:nvSpPr>
          <p:cNvPr id="49" name="Google Shape;49;p6"/>
          <p:cNvSpPr txBox="1"/>
          <p:nvPr/>
        </p:nvSpPr>
        <p:spPr>
          <a:xfrm>
            <a:off x="7003440" y="6629400"/>
            <a:ext cx="2040481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2</a:t>
            </a:r>
            <a:endParaRPr/>
          </a:p>
        </p:txBody>
      </p:sp>
      <p:sp>
        <p:nvSpPr>
          <p:cNvPr id="50" name="Google Shape;50;p6"/>
          <p:cNvSpPr txBox="1"/>
          <p:nvPr/>
        </p:nvSpPr>
        <p:spPr>
          <a:xfrm>
            <a:off x="568119" y="1113325"/>
            <a:ext cx="3915000" cy="10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1500"/>
              <a:buFont typeface="Times New Roman"/>
              <a:buNone/>
            </a:pPr>
            <a:r>
              <a:rPr b="0" i="0" lang="en-US" sz="15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Переход к тяжёлым элементам сопровождается уменьшением удельной энергии связи. Поэтому тяжёлые ядра менее устойчивы и легче подвергаются делению.</a:t>
            </a:r>
            <a:endParaRPr/>
          </a:p>
        </p:txBody>
      </p:sp>
      <p:pic>
        <p:nvPicPr>
          <p:cNvPr descr="image1.png" id="51" name="Google Shape;5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0120" y="2423160"/>
            <a:ext cx="3106081" cy="27432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2.png" id="52" name="Google Shape;52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63440" y="1741679"/>
            <a:ext cx="3977641" cy="2643481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6"/>
          <p:cNvSpPr txBox="1"/>
          <p:nvPr/>
        </p:nvSpPr>
        <p:spPr>
          <a:xfrm>
            <a:off x="568124" y="5311012"/>
            <a:ext cx="8019000" cy="11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Нестабильность тяжёлых ядер является физической основой осуществления реакции деления и создания ядерного реактора.</a:t>
            </a:r>
            <a:endParaRPr/>
          </a:p>
        </p:txBody>
      </p:sp>
      <p:sp>
        <p:nvSpPr>
          <p:cNvPr id="54" name="Google Shape;54;p6"/>
          <p:cNvSpPr/>
          <p:nvPr/>
        </p:nvSpPr>
        <p:spPr>
          <a:xfrm>
            <a:off x="0" y="-1"/>
            <a:ext cx="9144000" cy="73154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6"/>
          <p:cNvSpPr/>
          <p:nvPr/>
        </p:nvSpPr>
        <p:spPr>
          <a:xfrm>
            <a:off x="-1" y="0"/>
            <a:ext cx="18290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"/>
          <p:cNvSpPr/>
          <p:nvPr/>
        </p:nvSpPr>
        <p:spPr>
          <a:xfrm>
            <a:off x="9125711" y="0"/>
            <a:ext cx="18289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4"/>
          <p:cNvSpPr/>
          <p:nvPr/>
        </p:nvSpPr>
        <p:spPr>
          <a:xfrm>
            <a:off x="0" y="0"/>
            <a:ext cx="9144360" cy="219960"/>
          </a:xfrm>
          <a:prstGeom prst="rect">
            <a:avLst/>
          </a:prstGeom>
          <a:solidFill>
            <a:srgbClr val="151E76"/>
          </a:solidFill>
          <a:ln cap="flat" cmpd="sng" w="9525">
            <a:solidFill>
              <a:srgbClr val="151E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4"/>
          <p:cNvSpPr txBox="1"/>
          <p:nvPr/>
        </p:nvSpPr>
        <p:spPr>
          <a:xfrm>
            <a:off x="236879" y="27360"/>
            <a:ext cx="8669882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Выводы</a:t>
            </a:r>
            <a:endParaRPr/>
          </a:p>
        </p:txBody>
      </p:sp>
      <p:sp>
        <p:nvSpPr>
          <p:cNvPr id="274" name="Google Shape;274;p24"/>
          <p:cNvSpPr/>
          <p:nvPr/>
        </p:nvSpPr>
        <p:spPr>
          <a:xfrm>
            <a:off x="0" y="219599"/>
            <a:ext cx="9144360" cy="750242"/>
          </a:xfrm>
          <a:prstGeom prst="rect">
            <a:avLst/>
          </a:prstGeom>
          <a:solidFill>
            <a:srgbClr val="F1F1F1"/>
          </a:solidFill>
          <a:ln cap="flat" cmpd="sng" w="9525">
            <a:solidFill>
              <a:srgbClr val="F1F1F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4"/>
          <p:cNvSpPr txBox="1"/>
          <p:nvPr/>
        </p:nvSpPr>
        <p:spPr>
          <a:xfrm>
            <a:off x="218879" y="329039"/>
            <a:ext cx="8670000" cy="4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1E76"/>
              </a:buClr>
              <a:buSzPts val="2400"/>
              <a:buFont typeface="Times New Roman"/>
              <a:buNone/>
            </a:pPr>
            <a:r>
              <a:rPr i="0" lang="en-US" sz="2400" u="none" cap="none" strike="noStrike">
                <a:solidFill>
                  <a:srgbClr val="151E7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Выводы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6" name="Google Shape;276;p24"/>
          <p:cNvSpPr/>
          <p:nvPr/>
        </p:nvSpPr>
        <p:spPr>
          <a:xfrm>
            <a:off x="0" y="6602039"/>
            <a:ext cx="9144360" cy="256321"/>
          </a:xfrm>
          <a:prstGeom prst="rect">
            <a:avLst/>
          </a:prstGeom>
          <a:solidFill>
            <a:srgbClr val="151E76"/>
          </a:solidFill>
          <a:ln cap="flat" cmpd="sng" w="9525">
            <a:solidFill>
              <a:srgbClr val="151E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24"/>
          <p:cNvSpPr txBox="1"/>
          <p:nvPr/>
        </p:nvSpPr>
        <p:spPr>
          <a:xfrm>
            <a:off x="99720" y="6629400"/>
            <a:ext cx="2086201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Гисубизо К. О.</a:t>
            </a:r>
            <a:endParaRPr/>
          </a:p>
        </p:txBody>
      </p:sp>
      <p:sp>
        <p:nvSpPr>
          <p:cNvPr id="278" name="Google Shape;278;p24"/>
          <p:cNvSpPr txBox="1"/>
          <p:nvPr/>
        </p:nvSpPr>
        <p:spPr>
          <a:xfrm>
            <a:off x="3574439" y="6629400"/>
            <a:ext cx="1994761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НИЯУ МИФИ</a:t>
            </a:r>
            <a:endParaRPr/>
          </a:p>
        </p:txBody>
      </p:sp>
      <p:sp>
        <p:nvSpPr>
          <p:cNvPr id="279" name="Google Shape;279;p24"/>
          <p:cNvSpPr txBox="1"/>
          <p:nvPr/>
        </p:nvSpPr>
        <p:spPr>
          <a:xfrm>
            <a:off x="7003440" y="6629400"/>
            <a:ext cx="2040481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2026      18 / 19</a:t>
            </a:r>
            <a:endParaRPr/>
          </a:p>
        </p:txBody>
      </p:sp>
      <p:sp>
        <p:nvSpPr>
          <p:cNvPr id="280" name="Google Shape;280;p24"/>
          <p:cNvSpPr/>
          <p:nvPr/>
        </p:nvSpPr>
        <p:spPr>
          <a:xfrm>
            <a:off x="0" y="-1"/>
            <a:ext cx="9144000" cy="73154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24"/>
          <p:cNvSpPr/>
          <p:nvPr/>
        </p:nvSpPr>
        <p:spPr>
          <a:xfrm>
            <a:off x="-1" y="0"/>
            <a:ext cx="18290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24"/>
          <p:cNvSpPr/>
          <p:nvPr/>
        </p:nvSpPr>
        <p:spPr>
          <a:xfrm>
            <a:off x="9125711" y="0"/>
            <a:ext cx="18289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24"/>
          <p:cNvSpPr/>
          <p:nvPr/>
        </p:nvSpPr>
        <p:spPr>
          <a:xfrm>
            <a:off x="0" y="6647903"/>
            <a:ext cx="9144000" cy="164593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100">
                <a:solidFill>
                  <a:srgbClr val="FFFFFF"/>
                </a:solidFill>
              </a:rPr>
              <a:t>20</a:t>
            </a:r>
            <a:endParaRPr b="0" i="0" sz="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4"/>
          <p:cNvSpPr txBox="1"/>
          <p:nvPr/>
        </p:nvSpPr>
        <p:spPr>
          <a:xfrm>
            <a:off x="911250" y="880450"/>
            <a:ext cx="7321500" cy="56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работе выполнена разработка, настройка и калибровка гамма-спектрометра для регистрации излучения ядерного реактора.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Показано, что спектрометрия позволяет определять радионуклидный состав и использовать его для диагностики состояния реактора.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Главный результат эксперимента состоит в том, что гамма-спектрометрия позволяет перейти от простой регистрации излучения к физически обоснованной диагностике радионуклидного состава и состояния ядерного топлива.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5"/>
          <p:cNvSpPr/>
          <p:nvPr/>
        </p:nvSpPr>
        <p:spPr>
          <a:xfrm>
            <a:off x="0" y="0"/>
            <a:ext cx="9144360" cy="219960"/>
          </a:xfrm>
          <a:prstGeom prst="rect">
            <a:avLst/>
          </a:prstGeom>
          <a:solidFill>
            <a:srgbClr val="151E76"/>
          </a:solidFill>
          <a:ln cap="flat" cmpd="sng" w="9525">
            <a:solidFill>
              <a:srgbClr val="151E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25"/>
          <p:cNvSpPr txBox="1"/>
          <p:nvPr/>
        </p:nvSpPr>
        <p:spPr>
          <a:xfrm>
            <a:off x="236879" y="27360"/>
            <a:ext cx="8669882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Спасибо за внимание</a:t>
            </a:r>
            <a:endParaRPr/>
          </a:p>
        </p:txBody>
      </p:sp>
      <p:sp>
        <p:nvSpPr>
          <p:cNvPr id="291" name="Google Shape;291;p25"/>
          <p:cNvSpPr/>
          <p:nvPr/>
        </p:nvSpPr>
        <p:spPr>
          <a:xfrm>
            <a:off x="0" y="219599"/>
            <a:ext cx="9144360" cy="750242"/>
          </a:xfrm>
          <a:prstGeom prst="rect">
            <a:avLst/>
          </a:prstGeom>
          <a:solidFill>
            <a:srgbClr val="F1F1F1"/>
          </a:solidFill>
          <a:ln cap="flat" cmpd="sng" w="9525">
            <a:solidFill>
              <a:srgbClr val="F1F1F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5"/>
          <p:cNvSpPr/>
          <p:nvPr/>
        </p:nvSpPr>
        <p:spPr>
          <a:xfrm>
            <a:off x="0" y="6602039"/>
            <a:ext cx="9144360" cy="256321"/>
          </a:xfrm>
          <a:prstGeom prst="rect">
            <a:avLst/>
          </a:prstGeom>
          <a:solidFill>
            <a:srgbClr val="151E76"/>
          </a:solidFill>
          <a:ln cap="flat" cmpd="sng" w="9525">
            <a:solidFill>
              <a:srgbClr val="151E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25"/>
          <p:cNvSpPr txBox="1"/>
          <p:nvPr/>
        </p:nvSpPr>
        <p:spPr>
          <a:xfrm>
            <a:off x="99720" y="6629400"/>
            <a:ext cx="2086201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Гисубизо К. О.</a:t>
            </a:r>
            <a:endParaRPr/>
          </a:p>
        </p:txBody>
      </p:sp>
      <p:sp>
        <p:nvSpPr>
          <p:cNvPr id="294" name="Google Shape;294;p25"/>
          <p:cNvSpPr txBox="1"/>
          <p:nvPr/>
        </p:nvSpPr>
        <p:spPr>
          <a:xfrm>
            <a:off x="3574439" y="6629400"/>
            <a:ext cx="1994761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НИЯУ МИФИ</a:t>
            </a:r>
            <a:endParaRPr/>
          </a:p>
        </p:txBody>
      </p:sp>
      <p:sp>
        <p:nvSpPr>
          <p:cNvPr id="295" name="Google Shape;295;p25"/>
          <p:cNvSpPr txBox="1"/>
          <p:nvPr/>
        </p:nvSpPr>
        <p:spPr>
          <a:xfrm>
            <a:off x="7003440" y="6629400"/>
            <a:ext cx="2040481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2026      19 / 19</a:t>
            </a:r>
            <a:endParaRPr/>
          </a:p>
        </p:txBody>
      </p:sp>
      <p:sp>
        <p:nvSpPr>
          <p:cNvPr id="296" name="Google Shape;296;p25"/>
          <p:cNvSpPr txBox="1"/>
          <p:nvPr/>
        </p:nvSpPr>
        <p:spPr>
          <a:xfrm>
            <a:off x="2522879" y="2651760"/>
            <a:ext cx="4097882" cy="48129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2800"/>
              <a:buFont typeface="Times New Roman"/>
              <a:buNone/>
            </a:pPr>
            <a:r>
              <a:rPr b="0" i="0" lang="en-US" sz="28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Спасибо за внимание.</a:t>
            </a:r>
            <a:endParaRPr/>
          </a:p>
        </p:txBody>
      </p:sp>
      <p:sp>
        <p:nvSpPr>
          <p:cNvPr id="297" name="Google Shape;297;p25"/>
          <p:cNvSpPr txBox="1"/>
          <p:nvPr/>
        </p:nvSpPr>
        <p:spPr>
          <a:xfrm>
            <a:off x="2797199" y="3474720"/>
            <a:ext cx="3549241" cy="539108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1500"/>
              <a:buFont typeface="Times New Roman"/>
              <a:buNone/>
            </a:pPr>
            <a:r>
              <a:rPr b="0" i="0" lang="en-US" sz="15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Гисубизо Конфьянс Оливьер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F0F0F"/>
              </a:buClr>
              <a:buSzPts val="1500"/>
              <a:buFont typeface="Times New Roman"/>
              <a:buNone/>
            </a:pPr>
            <a:r>
              <a:rPr b="0" i="0" lang="en-US" sz="15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НИЯУ МИФИ, 2026</a:t>
            </a:r>
            <a:endParaRPr/>
          </a:p>
        </p:txBody>
      </p:sp>
      <p:sp>
        <p:nvSpPr>
          <p:cNvPr id="298" name="Google Shape;298;p25"/>
          <p:cNvSpPr/>
          <p:nvPr/>
        </p:nvSpPr>
        <p:spPr>
          <a:xfrm>
            <a:off x="0" y="-1"/>
            <a:ext cx="9144000" cy="73154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5"/>
          <p:cNvSpPr/>
          <p:nvPr/>
        </p:nvSpPr>
        <p:spPr>
          <a:xfrm>
            <a:off x="-1" y="0"/>
            <a:ext cx="18290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5"/>
          <p:cNvSpPr/>
          <p:nvPr/>
        </p:nvSpPr>
        <p:spPr>
          <a:xfrm>
            <a:off x="9125711" y="0"/>
            <a:ext cx="18289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25"/>
          <p:cNvSpPr/>
          <p:nvPr/>
        </p:nvSpPr>
        <p:spPr>
          <a:xfrm>
            <a:off x="0" y="6647903"/>
            <a:ext cx="9144001" cy="164593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3.png" id="61" name="Google Shape;6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6360" y="1239120"/>
            <a:ext cx="8813160" cy="4550401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7"/>
          <p:cNvSpPr/>
          <p:nvPr/>
        </p:nvSpPr>
        <p:spPr>
          <a:xfrm>
            <a:off x="0" y="-1"/>
            <a:ext cx="9144000" cy="73154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7"/>
          <p:cNvSpPr/>
          <p:nvPr/>
        </p:nvSpPr>
        <p:spPr>
          <a:xfrm>
            <a:off x="-1" y="0"/>
            <a:ext cx="18290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7"/>
          <p:cNvSpPr/>
          <p:nvPr/>
        </p:nvSpPr>
        <p:spPr>
          <a:xfrm>
            <a:off x="9125711" y="0"/>
            <a:ext cx="18289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7"/>
          <p:cNvSpPr/>
          <p:nvPr/>
        </p:nvSpPr>
        <p:spPr>
          <a:xfrm>
            <a:off x="0" y="6693407"/>
            <a:ext cx="9144000" cy="164593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7"/>
          <p:cNvSpPr txBox="1"/>
          <p:nvPr/>
        </p:nvSpPr>
        <p:spPr>
          <a:xfrm>
            <a:off x="8907271" y="6721347"/>
            <a:ext cx="127001" cy="127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4.png" id="71" name="Google Shape;7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3320" y="1879919"/>
            <a:ext cx="4422960" cy="32544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5.png" id="72" name="Google Shape;7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02760" y="1683360"/>
            <a:ext cx="2378161" cy="37666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6.png" id="73" name="Google Shape;73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52840" y="1233000"/>
            <a:ext cx="4114801" cy="392761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8"/>
          <p:cNvSpPr/>
          <p:nvPr/>
        </p:nvSpPr>
        <p:spPr>
          <a:xfrm>
            <a:off x="0" y="-1"/>
            <a:ext cx="9144000" cy="73154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8"/>
          <p:cNvSpPr/>
          <p:nvPr/>
        </p:nvSpPr>
        <p:spPr>
          <a:xfrm>
            <a:off x="-1" y="0"/>
            <a:ext cx="18290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8"/>
          <p:cNvSpPr/>
          <p:nvPr/>
        </p:nvSpPr>
        <p:spPr>
          <a:xfrm>
            <a:off x="9125711" y="0"/>
            <a:ext cx="18289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8"/>
          <p:cNvSpPr/>
          <p:nvPr/>
        </p:nvSpPr>
        <p:spPr>
          <a:xfrm>
            <a:off x="0" y="6693407"/>
            <a:ext cx="9144000" cy="164593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8"/>
          <p:cNvSpPr txBox="1"/>
          <p:nvPr/>
        </p:nvSpPr>
        <p:spPr>
          <a:xfrm>
            <a:off x="8907271" y="6721347"/>
            <a:ext cx="127001" cy="127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9"/>
          <p:cNvSpPr/>
          <p:nvPr/>
        </p:nvSpPr>
        <p:spPr>
          <a:xfrm>
            <a:off x="0" y="-1"/>
            <a:ext cx="9144000" cy="73154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9"/>
          <p:cNvSpPr/>
          <p:nvPr/>
        </p:nvSpPr>
        <p:spPr>
          <a:xfrm>
            <a:off x="-1" y="0"/>
            <a:ext cx="18290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9"/>
          <p:cNvSpPr/>
          <p:nvPr/>
        </p:nvSpPr>
        <p:spPr>
          <a:xfrm>
            <a:off x="9125711" y="0"/>
            <a:ext cx="18289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9"/>
          <p:cNvSpPr/>
          <p:nvPr/>
        </p:nvSpPr>
        <p:spPr>
          <a:xfrm>
            <a:off x="0" y="6693407"/>
            <a:ext cx="9144000" cy="164593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9"/>
          <p:cNvSpPr txBox="1"/>
          <p:nvPr/>
        </p:nvSpPr>
        <p:spPr>
          <a:xfrm>
            <a:off x="8907271" y="6721347"/>
            <a:ext cx="127001" cy="127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 </a:t>
            </a:r>
            <a:endParaRPr/>
          </a:p>
        </p:txBody>
      </p:sp>
      <p:pic>
        <p:nvPicPr>
          <p:cNvPr descr="Рисунок 2" id="88" name="Google Shape;8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4797" y="1035286"/>
            <a:ext cx="8674406" cy="4695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7.png" id="93" name="Google Shape;9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500" y="202675"/>
            <a:ext cx="7383826" cy="635722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0"/>
          <p:cNvSpPr/>
          <p:nvPr/>
        </p:nvSpPr>
        <p:spPr>
          <a:xfrm>
            <a:off x="0" y="-1"/>
            <a:ext cx="9144000" cy="73154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/>
          <p:nvPr/>
        </p:nvSpPr>
        <p:spPr>
          <a:xfrm>
            <a:off x="-1" y="0"/>
            <a:ext cx="18290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0"/>
          <p:cNvSpPr/>
          <p:nvPr/>
        </p:nvSpPr>
        <p:spPr>
          <a:xfrm>
            <a:off x="9125711" y="0"/>
            <a:ext cx="18289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0" y="6693407"/>
            <a:ext cx="9144000" cy="164593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0"/>
          <p:cNvSpPr txBox="1"/>
          <p:nvPr/>
        </p:nvSpPr>
        <p:spPr>
          <a:xfrm>
            <a:off x="8907271" y="6721347"/>
            <a:ext cx="127001" cy="127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1"/>
          <p:cNvSpPr/>
          <p:nvPr/>
        </p:nvSpPr>
        <p:spPr>
          <a:xfrm>
            <a:off x="0" y="0"/>
            <a:ext cx="9144360" cy="219960"/>
          </a:xfrm>
          <a:prstGeom prst="rect">
            <a:avLst/>
          </a:prstGeom>
          <a:solidFill>
            <a:srgbClr val="151E76"/>
          </a:solidFill>
          <a:ln cap="flat" cmpd="sng" w="9525">
            <a:solidFill>
              <a:srgbClr val="151E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1"/>
          <p:cNvSpPr txBox="1"/>
          <p:nvPr/>
        </p:nvSpPr>
        <p:spPr>
          <a:xfrm>
            <a:off x="236879" y="27360"/>
            <a:ext cx="8669882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Ядерное топливо как объект диагностики</a:t>
            </a:r>
            <a:endParaRPr/>
          </a:p>
        </p:txBody>
      </p:sp>
      <p:sp>
        <p:nvSpPr>
          <p:cNvPr id="105" name="Google Shape;105;p11"/>
          <p:cNvSpPr/>
          <p:nvPr/>
        </p:nvSpPr>
        <p:spPr>
          <a:xfrm>
            <a:off x="0" y="219599"/>
            <a:ext cx="9144360" cy="750242"/>
          </a:xfrm>
          <a:prstGeom prst="rect">
            <a:avLst/>
          </a:prstGeom>
          <a:solidFill>
            <a:srgbClr val="F1F1F1"/>
          </a:solidFill>
          <a:ln cap="flat" cmpd="sng" w="9525">
            <a:solidFill>
              <a:srgbClr val="F1F1F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1"/>
          <p:cNvSpPr txBox="1"/>
          <p:nvPr/>
        </p:nvSpPr>
        <p:spPr>
          <a:xfrm>
            <a:off x="559375" y="413948"/>
            <a:ext cx="8329500" cy="4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1E76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solidFill>
                  <a:srgbClr val="151E7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Ядерное топливо как объект диагностики</a:t>
            </a:r>
            <a:endParaRPr/>
          </a:p>
        </p:txBody>
      </p:sp>
      <p:sp>
        <p:nvSpPr>
          <p:cNvPr id="107" name="Google Shape;107;p11"/>
          <p:cNvSpPr/>
          <p:nvPr/>
        </p:nvSpPr>
        <p:spPr>
          <a:xfrm>
            <a:off x="0" y="6602039"/>
            <a:ext cx="9144360" cy="256321"/>
          </a:xfrm>
          <a:prstGeom prst="rect">
            <a:avLst/>
          </a:prstGeom>
          <a:solidFill>
            <a:srgbClr val="151E76"/>
          </a:solidFill>
          <a:ln cap="flat" cmpd="sng" w="9525">
            <a:solidFill>
              <a:srgbClr val="151E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1"/>
          <p:cNvSpPr txBox="1"/>
          <p:nvPr/>
        </p:nvSpPr>
        <p:spPr>
          <a:xfrm>
            <a:off x="99720" y="6629400"/>
            <a:ext cx="2086201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Гисубизо К. О.</a:t>
            </a:r>
            <a:endParaRPr/>
          </a:p>
        </p:txBody>
      </p:sp>
      <p:sp>
        <p:nvSpPr>
          <p:cNvPr id="109" name="Google Shape;109;p11"/>
          <p:cNvSpPr txBox="1"/>
          <p:nvPr/>
        </p:nvSpPr>
        <p:spPr>
          <a:xfrm>
            <a:off x="3574439" y="6629400"/>
            <a:ext cx="1994761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НИЯУ МИФИ</a:t>
            </a:r>
            <a:endParaRPr/>
          </a:p>
        </p:txBody>
      </p:sp>
      <p:sp>
        <p:nvSpPr>
          <p:cNvPr id="110" name="Google Shape;110;p11"/>
          <p:cNvSpPr txBox="1"/>
          <p:nvPr/>
        </p:nvSpPr>
        <p:spPr>
          <a:xfrm>
            <a:off x="7003440" y="6629400"/>
            <a:ext cx="2040481" cy="199984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Times New Roman"/>
              <a:buNone/>
            </a:pPr>
            <a:r>
              <a:rPr b="0" i="0" lang="en-US" sz="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2026      17 / 19</a:t>
            </a:r>
            <a:endParaRPr/>
          </a:p>
        </p:txBody>
      </p:sp>
      <p:sp>
        <p:nvSpPr>
          <p:cNvPr id="111" name="Google Shape;111;p11"/>
          <p:cNvSpPr txBox="1"/>
          <p:nvPr/>
        </p:nvSpPr>
        <p:spPr>
          <a:xfrm>
            <a:off x="559375" y="1197075"/>
            <a:ext cx="7909800" cy="11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1500"/>
              <a:buFont typeface="Times New Roman"/>
              <a:buNone/>
            </a:pPr>
            <a:r>
              <a:rPr lang="en-US" sz="2400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Контроль ядерного топлива необходим для определения выгорания топлива и появления продуктов деления в технологических средах.</a:t>
            </a:r>
            <a:endParaRPr sz="2400"/>
          </a:p>
        </p:txBody>
      </p:sp>
      <p:sp>
        <p:nvSpPr>
          <p:cNvPr id="112" name="Google Shape;112;p11"/>
          <p:cNvSpPr txBox="1"/>
          <p:nvPr/>
        </p:nvSpPr>
        <p:spPr>
          <a:xfrm>
            <a:off x="559375" y="2952288"/>
            <a:ext cx="7707300" cy="9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1400"/>
              <a:buFont typeface="Times New Roman"/>
              <a:buNone/>
            </a:pPr>
            <a:r>
              <a:rPr b="0" i="0" lang="en-US" sz="18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нейтронные измерения связаны с мощностью и выгоранием;</a:t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1400"/>
              <a:buFont typeface="Times New Roman"/>
              <a:buNone/>
            </a:pPr>
            <a:r>
              <a:rPr b="0" i="0" lang="en-US" sz="18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гамма-спектрометрия показывает радионуклидный состав;</a:t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1400"/>
              <a:buFont typeface="Times New Roman"/>
              <a:buNone/>
            </a:pPr>
            <a:r>
              <a:rPr b="0" i="0" lang="en-US" sz="18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совместный анализ повышает достоверность </a:t>
            </a:r>
            <a:r>
              <a:rPr lang="en-US" sz="1800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диагностики</a:t>
            </a:r>
            <a:r>
              <a:rPr b="0" i="0" lang="en-US" sz="1800" u="none" cap="none" strike="noStrike">
                <a:solidFill>
                  <a:srgbClr val="0F0F0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800"/>
          </a:p>
        </p:txBody>
      </p:sp>
      <p:sp>
        <p:nvSpPr>
          <p:cNvPr id="113" name="Google Shape;113;p11"/>
          <p:cNvSpPr txBox="1"/>
          <p:nvPr/>
        </p:nvSpPr>
        <p:spPr>
          <a:xfrm>
            <a:off x="1105559" y="5047560"/>
            <a:ext cx="69324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Times New Roman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Итог: </a:t>
            </a:r>
            <a:endParaRPr/>
          </a:p>
        </p:txBody>
      </p:sp>
      <p:sp>
        <p:nvSpPr>
          <p:cNvPr id="114" name="Google Shape;114;p11"/>
          <p:cNvSpPr/>
          <p:nvPr/>
        </p:nvSpPr>
        <p:spPr>
          <a:xfrm>
            <a:off x="0" y="-1"/>
            <a:ext cx="9144000" cy="73154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1"/>
          <p:cNvSpPr/>
          <p:nvPr/>
        </p:nvSpPr>
        <p:spPr>
          <a:xfrm>
            <a:off x="-1" y="0"/>
            <a:ext cx="18290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1"/>
          <p:cNvSpPr/>
          <p:nvPr/>
        </p:nvSpPr>
        <p:spPr>
          <a:xfrm>
            <a:off x="9125711" y="0"/>
            <a:ext cx="18289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1"/>
          <p:cNvSpPr/>
          <p:nvPr/>
        </p:nvSpPr>
        <p:spPr>
          <a:xfrm>
            <a:off x="0" y="6647903"/>
            <a:ext cx="9144000" cy="164593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1"/>
          <p:cNvSpPr txBox="1"/>
          <p:nvPr/>
        </p:nvSpPr>
        <p:spPr>
          <a:xfrm>
            <a:off x="8917279" y="6666700"/>
            <a:ext cx="127001" cy="127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7 </a:t>
            </a:r>
            <a:endParaRPr/>
          </a:p>
        </p:txBody>
      </p:sp>
      <p:sp>
        <p:nvSpPr>
          <p:cNvPr id="119" name="Google Shape;119;p11"/>
          <p:cNvSpPr txBox="1"/>
          <p:nvPr/>
        </p:nvSpPr>
        <p:spPr>
          <a:xfrm>
            <a:off x="559375" y="4430300"/>
            <a:ext cx="6869400" cy="921900"/>
          </a:xfrm>
          <a:prstGeom prst="rect">
            <a:avLst/>
          </a:prstGeom>
          <a:noFill/>
          <a:ln cap="flat" cmpd="sng" w="2857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Состояние топлива оценивается не по одному признаку,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а по совокупности нейтронных и гамма-сигналов.</a:t>
            </a:r>
            <a:endParaRPr sz="3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2"/>
          <p:cNvSpPr txBox="1"/>
          <p:nvPr/>
        </p:nvSpPr>
        <p:spPr>
          <a:xfrm>
            <a:off x="502200" y="274680"/>
            <a:ext cx="8139601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4975" lIns="44975" spcFirstLastPara="1" rIns="44975" wrap="square" tIns="44975">
            <a:normAutofit/>
          </a:bodyPr>
          <a:lstStyle/>
          <a:p>
            <a:pPr indent="0" lvl="0" marL="0" marR="0" rtl="0" algn="ctr">
              <a:lnSpc>
                <a:spcPct val="8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Мониторинг и диагностика ядерных реакторов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p12"/>
          <p:cNvSpPr txBox="1"/>
          <p:nvPr/>
        </p:nvSpPr>
        <p:spPr>
          <a:xfrm>
            <a:off x="502200" y="1600199"/>
            <a:ext cx="8139601" cy="4525922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normAutofit/>
          </a:bodyPr>
          <a:lstStyle/>
          <a:p>
            <a:pPr indent="-355680" lvl="0" marL="35568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Мониторинг</a:t>
            </a: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это проактивный процесс. Он включает в себя наблюдение и </a:t>
            </a: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проверку</a:t>
            </a: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качества  такие важные компоненты, как сигнализации и отчетность.</a:t>
            </a:r>
            <a:endParaRPr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80" lvl="0" marL="35568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80" lvl="0" marL="35568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Диагностика</a:t>
            </a: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это процесс, основанный на реагировании. Он помогает распознавать, обнаруживать и классифицировать неисправности и потенциальные риски для безопасности.</a:t>
            </a:r>
            <a:endParaRPr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80" lvl="0" marL="35568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процессе мониторинга и диагностики ядерных реакторов применяются разнообразные способы и технологии, которые дают возможность отслеживать состояние техники и процессов.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6" name="Google Shape;126;p12"/>
          <p:cNvSpPr/>
          <p:nvPr/>
        </p:nvSpPr>
        <p:spPr>
          <a:xfrm>
            <a:off x="0" y="-1"/>
            <a:ext cx="9144000" cy="73154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2"/>
          <p:cNvSpPr/>
          <p:nvPr/>
        </p:nvSpPr>
        <p:spPr>
          <a:xfrm>
            <a:off x="-1" y="0"/>
            <a:ext cx="18290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2"/>
          <p:cNvSpPr/>
          <p:nvPr/>
        </p:nvSpPr>
        <p:spPr>
          <a:xfrm>
            <a:off x="9125711" y="0"/>
            <a:ext cx="18289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2"/>
          <p:cNvSpPr/>
          <p:nvPr/>
        </p:nvSpPr>
        <p:spPr>
          <a:xfrm>
            <a:off x="0" y="6693407"/>
            <a:ext cx="9144000" cy="164593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2"/>
          <p:cNvSpPr txBox="1"/>
          <p:nvPr/>
        </p:nvSpPr>
        <p:spPr>
          <a:xfrm>
            <a:off x="8907271" y="6721347"/>
            <a:ext cx="127001" cy="127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8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3"/>
          <p:cNvSpPr txBox="1"/>
          <p:nvPr/>
        </p:nvSpPr>
        <p:spPr>
          <a:xfrm>
            <a:off x="469875" y="481075"/>
            <a:ext cx="8067900" cy="4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4975" lIns="44975" spcFirstLastPara="1" rIns="44975" wrap="square" tIns="4497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b="1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Гамма-спектрометрический метод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применяется для контроля активности и нуклидного состава газообразных радиоактивных отходов, образующихся при эксплуатации ядерно-энергетических установок. Для этого проводят непрерывный отбор газоаэрозольных проб из вентиляционной трубы ЯЭУ и квазинепрерывную</a:t>
            </a: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регистрацию</a:t>
            </a: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автоматизированным гамма-спектрометрическим комплексом нуклидного состава и количества выбросов инертных радиоактивных газов, радиоактивных аэрозолей и йода. </a:t>
            </a:r>
            <a:endParaRPr b="0" i="0" sz="16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Times New Roman"/>
              <a:buNone/>
            </a:pPr>
            <a:r>
              <a:rPr lang="en-US" sz="160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 диагностике топливных элементов мы обращаем внимание на три основных фактора:</a:t>
            </a:r>
            <a:endParaRPr sz="1600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59744" lvl="0" marL="247679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1000"/>
              <a:buFont typeface="Times New Roman"/>
              <a:buAutoNum type="arabicPeriod"/>
            </a:pPr>
            <a:r>
              <a:rPr b="0" i="0" lang="en-US" sz="18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Равномерность распределения топлива в топливных элементах.</a:t>
            </a:r>
            <a:endParaRPr/>
          </a:p>
          <a:p>
            <a:pPr indent="-259744" lvl="0" marL="247679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1000"/>
              <a:buFont typeface="Times New Roman"/>
              <a:buAutoNum type="arabicPeriod"/>
            </a:pPr>
            <a:r>
              <a:rPr b="0" i="0" lang="en-US" sz="18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Количество урана 235.</a:t>
            </a:r>
            <a:endParaRPr/>
          </a:p>
          <a:p>
            <a:pPr indent="-259744" lvl="0" marL="247679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1000"/>
              <a:buFont typeface="Times New Roman"/>
              <a:buAutoNum type="arabicPeriod"/>
            </a:pPr>
            <a:r>
              <a:rPr b="0" i="0" lang="en-US" sz="18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Герметичность топливного элемента. </a:t>
            </a:r>
            <a:endParaRPr b="0" i="0" sz="1800" u="none" cap="none" strike="noStrike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Times New Roman"/>
              <a:buNone/>
            </a:pPr>
            <a:r>
              <a:rPr lang="en-US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Диагностическую задачу можно решить с помощью сцинтилляционного спектрометра с хорошим энергетическим разрешением. Для проведения исследований и анализа современных сцинтилляционных детекторов.</a:t>
            </a:r>
            <a:endParaRPr/>
          </a:p>
        </p:txBody>
      </p:sp>
      <p:sp>
        <p:nvSpPr>
          <p:cNvPr id="136" name="Google Shape;136;p13"/>
          <p:cNvSpPr/>
          <p:nvPr/>
        </p:nvSpPr>
        <p:spPr>
          <a:xfrm>
            <a:off x="0" y="-1"/>
            <a:ext cx="9144000" cy="73154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3"/>
          <p:cNvSpPr/>
          <p:nvPr/>
        </p:nvSpPr>
        <p:spPr>
          <a:xfrm>
            <a:off x="-1" y="0"/>
            <a:ext cx="18290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3"/>
          <p:cNvSpPr/>
          <p:nvPr/>
        </p:nvSpPr>
        <p:spPr>
          <a:xfrm>
            <a:off x="9125711" y="0"/>
            <a:ext cx="18289" cy="6858000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3"/>
          <p:cNvSpPr/>
          <p:nvPr/>
        </p:nvSpPr>
        <p:spPr>
          <a:xfrm>
            <a:off x="0" y="6693407"/>
            <a:ext cx="9144000" cy="164593"/>
          </a:xfrm>
          <a:prstGeom prst="rect">
            <a:avLst/>
          </a:prstGeom>
          <a:solidFill>
            <a:srgbClr val="0A146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3"/>
          <p:cNvSpPr txBox="1"/>
          <p:nvPr/>
        </p:nvSpPr>
        <p:spPr>
          <a:xfrm>
            <a:off x="8907271" y="6721347"/>
            <a:ext cx="127001" cy="127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