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7" r:id="rId5"/>
    <p:sldId id="268" r:id="rId6"/>
    <p:sldId id="270" r:id="rId7"/>
    <p:sldId id="281" r:id="rId8"/>
    <p:sldId id="283" r:id="rId9"/>
    <p:sldId id="310" r:id="rId10"/>
    <p:sldId id="311" r:id="rId11"/>
    <p:sldId id="285" r:id="rId12"/>
    <p:sldId id="319" r:id="rId13"/>
    <p:sldId id="305" r:id="rId14"/>
    <p:sldId id="317" r:id="rId15"/>
    <p:sldId id="308" r:id="rId16"/>
    <p:sldId id="316" r:id="rId17"/>
    <p:sldId id="306" r:id="rId18"/>
    <p:sldId id="315" r:id="rId19"/>
    <p:sldId id="280" r:id="rId20"/>
    <p:sldId id="312" r:id="rId21"/>
  </p:sldIdLst>
  <p:sldSz cx="12192000" cy="6858000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1" userDrawn="1">
          <p15:clr>
            <a:srgbClr val="A4A3A4"/>
          </p15:clr>
        </p15:guide>
        <p15:guide id="3" orient="horz" pos="21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DE"/>
    <a:srgbClr val="00BBEE"/>
    <a:srgbClr val="0055BB"/>
    <a:srgbClr val="222A3F"/>
    <a:srgbClr val="E46C2A"/>
    <a:srgbClr val="FF7300"/>
    <a:srgbClr val="0061AF"/>
    <a:srgbClr val="8F9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73" d="100"/>
          <a:sy n="73" d="100"/>
        </p:scale>
        <p:origin x="380" y="36"/>
      </p:cViewPr>
      <p:guideLst>
        <p:guide pos="3831"/>
        <p:guide orient="horz" pos="2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7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7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7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F2FB5-7AD3-E0B2-A151-208E3FC4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A559C4-E49D-BC9D-69D9-0281AA954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AC0217-4C70-1810-8E90-D9B8C2409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15FFEC-B0A0-C788-4FC1-74FA47709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3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6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>
            <a:fillRect/>
          </a:stretch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551680" y="6218555"/>
            <a:ext cx="2374900" cy="368300"/>
          </a:xfrm>
        </p:spPr>
        <p:txBody>
          <a:bodyPr wrap="square"/>
          <a:lstStyle/>
          <a:p>
            <a:pPr algn="ctr"/>
            <a:r>
              <a:rPr lang="ru-RU" altLang="en-US" dirty="0">
                <a:solidFill>
                  <a:schemeClr val="tx1"/>
                </a:solidFill>
              </a:rPr>
              <a:t>Москва -2026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 rot="10800000" flipV="1">
            <a:off x="6752590" y="5201920"/>
            <a:ext cx="5154295" cy="1190625"/>
          </a:xfrm>
        </p:spPr>
        <p:txBody>
          <a:bodyPr>
            <a:noAutofit/>
          </a:bodyPr>
          <a:lstStyle/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Выполнила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Мунгома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ru-RU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етруд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Каленга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Научный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руководитель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ф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.-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.,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доц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Корноухов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Место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выполнения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НИЯУ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МИФИ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кафедра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748665" y="2501900"/>
            <a:ext cx="10358755" cy="1384995"/>
          </a:xfrm>
        </p:spPr>
        <p:txBody>
          <a:bodyPr wrap="square"/>
          <a:lstStyle/>
          <a:p>
            <a:pPr algn="ctr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Тема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ru-RU" sz="2800" dirty="0">
                <a:latin typeface="Times New Roman" panose="02020603050405020304" charset="0"/>
                <a:cs typeface="Times New Roman" panose="02020603050405020304" charset="0"/>
              </a:rPr>
              <a:t> РЕАКТОРНОЕ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ПОЛУЧЕНИ</a:t>
            </a:r>
            <a:r>
              <a:rPr lang="ru-RU" altLang="en-US" sz="2800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РАДИОАКТИВНЫХ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ИЗОТОПОВ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800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ru-RU" altLang="ru-RU" sz="2800" dirty="0">
                <a:latin typeface="Times New Roman" panose="02020603050405020304" charset="0"/>
                <a:cs typeface="Times New Roman" panose="02020603050405020304" charset="0"/>
              </a:rPr>
              <a:t>Lu и </a:t>
            </a:r>
            <a:r>
              <a:rPr lang="ru-RU" altLang="ru-RU" sz="2800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ru-RU" altLang="ru-RU" sz="28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РАДИОФАРМПРЕПАРАТОВ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endParaRPr lang="en-US" alt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9201-1DB1-CAD9-E8E6-1816BBF1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268"/>
            <a:ext cx="10117394" cy="430887"/>
          </a:xfrm>
        </p:spPr>
        <p:txBody>
          <a:bodyPr/>
          <a:lstStyle/>
          <a:p>
            <a:pPr algn="ctr"/>
            <a:r>
              <a:rPr lang="ru-RU" sz="2200" dirty="0"/>
              <a:t>Расположение облучаемых образцов в АЗ реактора ИРТ-МИФИ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0E60-1EFF-3948-852B-A42763F7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9977" y="392592"/>
            <a:ext cx="3730403" cy="558336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D5D976A-DE17-2E27-7C48-0DDCE97FCA12}"/>
              </a:ext>
            </a:extLst>
          </p:cNvPr>
          <p:cNvSpPr/>
          <p:nvPr/>
        </p:nvSpPr>
        <p:spPr>
          <a:xfrm>
            <a:off x="8946696" y="2949311"/>
            <a:ext cx="568779" cy="52322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53C8F69-BC22-5952-B813-CB428D53B560}"/>
              </a:ext>
            </a:extLst>
          </p:cNvPr>
          <p:cNvCxnSpPr>
            <a:cxnSpLocks/>
          </p:cNvCxnSpPr>
          <p:nvPr/>
        </p:nvCxnSpPr>
        <p:spPr>
          <a:xfrm flipV="1">
            <a:off x="3256899" y="5811380"/>
            <a:ext cx="1120980" cy="186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730BAF-C024-F900-4C87-E3A624B2EF01}"/>
              </a:ext>
            </a:extLst>
          </p:cNvPr>
          <p:cNvSpPr txBox="1"/>
          <p:nvPr/>
        </p:nvSpPr>
        <p:spPr>
          <a:xfrm>
            <a:off x="8239451" y="2905780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</a:rPr>
              <a:t>АЗ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EE25A-3843-EA25-CEEE-6791DC2B6638}"/>
              </a:ext>
            </a:extLst>
          </p:cNvPr>
          <p:cNvSpPr txBox="1"/>
          <p:nvPr/>
        </p:nvSpPr>
        <p:spPr>
          <a:xfrm>
            <a:off x="6638925" y="4464590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ТВС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0BCC3-70DD-9E2C-5B5E-590285AF2400}"/>
              </a:ext>
            </a:extLst>
          </p:cNvPr>
          <p:cNvSpPr txBox="1"/>
          <p:nvPr/>
        </p:nvSpPr>
        <p:spPr>
          <a:xfrm>
            <a:off x="5849980" y="5049478"/>
            <a:ext cx="354166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b="1" dirty="0">
                <a:latin typeface="Montserrat" panose="00000500000000000000" pitchFamily="2" charset="-52"/>
                <a:ea typeface="+mj-ea"/>
                <a:cs typeface="+mj-cs"/>
              </a:rPr>
              <a:t>Бериллиевый отражатель реактора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j-ea"/>
              <a:cs typeface="+mj-cs"/>
            </a:endParaRPr>
          </a:p>
          <a:p>
            <a:pPr algn="ctr">
              <a:spcAft>
                <a:spcPts val="1200"/>
              </a:spcAft>
            </a:pP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φ = 5,0x10</a:t>
            </a:r>
            <a:r>
              <a:rPr kumimoji="0" lang="en-US" altLang="ru-RU" sz="2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13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см⁻²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·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с⁻¹</a:t>
            </a:r>
            <a:endParaRPr kumimoji="0" lang="ru-RU" alt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E4EA11-6F0C-14FD-377A-1AB9E95A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12" y="1382665"/>
            <a:ext cx="4306774" cy="532412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86A3C9-103D-3AAD-58ED-09B1C7A3F543}"/>
              </a:ext>
            </a:extLst>
          </p:cNvPr>
          <p:cNvSpPr/>
          <p:nvPr/>
        </p:nvSpPr>
        <p:spPr>
          <a:xfrm>
            <a:off x="2412795" y="1638300"/>
            <a:ext cx="1120980" cy="80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A61CEB-8A31-0B9F-3D3D-FE0DECC21CB0}"/>
              </a:ext>
            </a:extLst>
          </p:cNvPr>
          <p:cNvSpPr/>
          <p:nvPr/>
        </p:nvSpPr>
        <p:spPr>
          <a:xfrm>
            <a:off x="3990975" y="3295650"/>
            <a:ext cx="55245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6034C96-1421-4DEA-E0D2-863C1B9AA484}"/>
              </a:ext>
            </a:extLst>
          </p:cNvPr>
          <p:cNvCxnSpPr/>
          <p:nvPr/>
        </p:nvCxnSpPr>
        <p:spPr>
          <a:xfrm flipH="1" flipV="1">
            <a:off x="4543425" y="4057650"/>
            <a:ext cx="1428750" cy="1162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02F72DB-4475-6572-F7F6-BBA32D7EFE7E}"/>
              </a:ext>
            </a:extLst>
          </p:cNvPr>
          <p:cNvCxnSpPr>
            <a:cxnSpLocks/>
          </p:cNvCxnSpPr>
          <p:nvPr/>
        </p:nvCxnSpPr>
        <p:spPr>
          <a:xfrm flipH="1" flipV="1">
            <a:off x="2989006" y="2320413"/>
            <a:ext cx="2983169" cy="28992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5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pPr algn="ctr"/>
            <a:r>
              <a:rPr lang="en-US" altLang="en-US" dirty="0" err="1"/>
              <a:t>Расчёты</a:t>
            </a:r>
            <a:r>
              <a:rPr lang="en-US" altLang="ru-RU" dirty="0"/>
              <a:t> </a:t>
            </a:r>
            <a:r>
              <a:rPr lang="en-US" altLang="en-US" dirty="0" err="1"/>
              <a:t>выхода</a:t>
            </a:r>
            <a:r>
              <a:rPr lang="ru-RU" altLang="en-US" dirty="0"/>
              <a:t> радионуклидов </a:t>
            </a:r>
            <a:r>
              <a:rPr lang="en-US" altLang="ru-RU" baseline="30000" dirty="0"/>
              <a:t>177</a:t>
            </a:r>
            <a:r>
              <a:rPr lang="en-US" altLang="ru-RU" dirty="0"/>
              <a:t>Lu</a:t>
            </a:r>
            <a:r>
              <a:rPr lang="ru-RU" altLang="ru-RU" dirty="0"/>
              <a:t> 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en-US" dirty="0"/>
              <a:t> 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77277" y="1255659"/>
            <a:ext cx="11358990" cy="1429385"/>
          </a:xfrm>
        </p:spPr>
        <p:txBody>
          <a:bodyPr>
            <a:noAutofit/>
          </a:bodyPr>
          <a:lstStyle/>
          <a:p>
            <a:pPr algn="ctr"/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Формула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активации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en-US" altLang="ru-RU" sz="20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A=</a:t>
            </a:r>
            <a:r>
              <a:rPr lang="en-US" altLang="ru-RU" sz="20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N⋅σ⋅</a:t>
            </a:r>
            <a:r>
              <a:rPr lang="en-US" altLang="en-US" sz="20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ϕ</a:t>
            </a:r>
            <a:r>
              <a:rPr lang="en-US" altLang="ru-RU" sz="20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⋅(1−e</a:t>
            </a:r>
            <a:r>
              <a:rPr lang="en-US" altLang="ru-RU" sz="2000" baseline="300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−λt</a:t>
            </a:r>
            <a:r>
              <a:rPr lang="en-US" altLang="ru-RU" sz="20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20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0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где</a:t>
            </a:r>
            <a:r>
              <a:rPr lang="ru-RU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 sz="18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 —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число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ядер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мишени</a:t>
            </a:r>
            <a:r>
              <a:rPr lang="ru-RU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σ —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сечение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ru-RU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ϕ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—</a:t>
            </a:r>
            <a:r>
              <a:rPr lang="ru-RU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поток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тепловых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нейтронов</a:t>
            </a:r>
            <a:r>
              <a:rPr lang="ru-RU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λ —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постоянная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распада</a:t>
            </a:r>
            <a:r>
              <a:rPr lang="ru-RU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 — 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1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облучения</a:t>
            </a:r>
            <a:endParaRPr lang="en-US" altLang="en-US" sz="18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275589" y="2750185"/>
            <a:ext cx="5660391" cy="3748713"/>
          </a:xfrm>
        </p:spPr>
        <p:txBody>
          <a:bodyPr>
            <a:noAutofit/>
          </a:bodyPr>
          <a:lstStyle/>
          <a:p>
            <a:pPr algn="ctr"/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Пример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расчёта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(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реактор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ИР</a:t>
            </a:r>
            <a:r>
              <a:rPr lang="ru-RU" altLang="en-US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Т</a:t>
            </a:r>
            <a:r>
              <a:rPr lang="en-US" altLang="ru-RU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‑</a:t>
            </a:r>
            <a:r>
              <a:rPr lang="ru-RU" altLang="ru-RU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МИФИ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φ = 5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ru-RU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10</a:t>
            </a:r>
            <a:r>
              <a:rPr lang="en-US" altLang="en-US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¹³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см⁻²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·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с⁻¹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pPr algn="ctr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t =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суток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Сечение реакции 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σ = 2100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барн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Обогащение </a:t>
            </a:r>
            <a:r>
              <a:rPr lang="ru-RU" altLang="ru-RU" sz="1800" dirty="0" err="1">
                <a:latin typeface="Times New Roman" panose="02020603050405020304" charset="0"/>
                <a:cs typeface="Times New Roman" panose="02020603050405020304" charset="0"/>
              </a:rPr>
              <a:t>лютенция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 по изотопу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= 82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%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масса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мишени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≈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мг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en-US" altLang="en-US" sz="1800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en-US" sz="1800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Достигаемая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: ~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Максимальная удельная активность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: ~ 570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/мг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761703" y="2685044"/>
            <a:ext cx="5994687" cy="37487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Пример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расчёта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для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¹⁶¹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Tb (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реактор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ИР</a:t>
            </a:r>
            <a:r>
              <a:rPr lang="ru-RU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Т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‑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МИФИ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)</a:t>
            </a:r>
            <a:endParaRPr lang="ru-RU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pt-BR" altLang="ru-RU" b="0" i="1" baseline="300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160</a:t>
            </a:r>
            <a:r>
              <a:rPr lang="pt-BR" altLang="ru-RU" b="0" i="1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Gd(n,γ)</a:t>
            </a:r>
            <a:r>
              <a:rPr lang="pt-BR" altLang="ru-RU" b="0" i="1" baseline="300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161</a:t>
            </a:r>
            <a:r>
              <a:rPr lang="pt-BR" altLang="ru-RU" b="0" i="1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 → </a:t>
            </a:r>
            <a:r>
              <a:rPr lang="pt-BR" altLang="ru-RU" b="0" i="1" baseline="300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161</a:t>
            </a:r>
            <a:r>
              <a:rPr lang="pt-BR" altLang="ru-RU" b="0" i="1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Tb </a:t>
            </a:r>
            <a:endParaRPr lang="en-US" altLang="ru-RU" b="0" i="1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φ = 5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×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10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¹³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см⁻²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·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с⁻¹</a:t>
            </a:r>
          </a:p>
          <a:p>
            <a:pPr marL="0" indent="0" algn="ctr">
              <a:spcAft>
                <a:spcPts val="600"/>
              </a:spcAft>
            </a:pP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t 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=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7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суток</a:t>
            </a:r>
            <a:endParaRPr lang="ru-RU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algn="ctr">
              <a:spcAft>
                <a:spcPts val="600"/>
              </a:spcAft>
            </a:pP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Сечение реакции 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σ = 1,4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барн</a:t>
            </a:r>
            <a:endParaRPr lang="en-US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Обогащение гадолиния по изотопу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 = 9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8,</a:t>
            </a:r>
            <a:r>
              <a:rPr lang="ru-RU" altLang="ru-RU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3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%</a:t>
            </a:r>
            <a:endParaRPr lang="en-US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масса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мишени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: 1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г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ru-RU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₂</a:t>
            </a:r>
            <a:r>
              <a:rPr lang="en-US" altLang="ru-RU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O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₃</a:t>
            </a:r>
            <a:endParaRPr lang="en-US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Достигаемая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активность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: ~ </a:t>
            </a:r>
            <a:r>
              <a:rPr lang="en-US" altLang="en-US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75</a:t>
            </a:r>
            <a:r>
              <a:rPr lang="ru-RU" altLang="en-US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ГБк</a:t>
            </a:r>
            <a:endParaRPr lang="en-US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algn="ctr">
              <a:spcAft>
                <a:spcPts val="600"/>
              </a:spcAft>
            </a:pP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Максимальная удельная активность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~ 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2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800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/мг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 Tb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Dy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graphicFrame>
        <p:nvGraphicFramePr>
          <p:cNvPr id="6" name="Объект -2147482623">
            <a:extLst>
              <a:ext uri="{FF2B5EF4-FFF2-40B4-BE49-F238E27FC236}">
                <a16:creationId xmlns:a16="http://schemas.microsoft.com/office/drawing/2014/main" id="{1F271AB7-DF1C-F3F8-0BE1-52932B6F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631741"/>
              </p:ext>
            </p:extLst>
          </p:nvPr>
        </p:nvGraphicFramePr>
        <p:xfrm>
          <a:off x="1977807" y="3052445"/>
          <a:ext cx="161099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77900" imgH="228600" progId="Equation.KSEE3">
                  <p:embed/>
                </p:oleObj>
              </mc:Choice>
              <mc:Fallback>
                <p:oleObj r:id="rId2" imgW="977900" imgH="228600" progId="Equation.KSEE3">
                  <p:embed/>
                  <p:pic>
                    <p:nvPicPr>
                      <p:cNvPr id="7" name="Объект -21474826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7807" y="3052445"/>
                        <a:ext cx="1610995" cy="376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14899-76C8-2C3A-C556-FC95B678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CD60D-DFDB-266A-C6D3-BFB50814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 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метод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(нарабатываемая активность)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>
            <a:extLst>
              <a:ext uri="{FF2B5EF4-FFF2-40B4-BE49-F238E27FC236}">
                <a16:creationId xmlns:a16="http://schemas.microsoft.com/office/drawing/2014/main" id="{C2D3196C-597A-E6ED-64E5-EC057E7CCAB2}"/>
              </a:ext>
            </a:extLst>
          </p:cNvPr>
          <p:cNvSpPr txBox="1"/>
          <p:nvPr/>
        </p:nvSpPr>
        <p:spPr>
          <a:xfrm>
            <a:off x="95250" y="5686425"/>
            <a:ext cx="11782425" cy="8118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активности ¹⁷⁷Lu от времени облучения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 реактора ИРТ МИФИ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 мг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Lu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endParaRPr lang="ru-RU" altLang="en-US" sz="2400" b="1" baseline="-25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Изображение 12">
            <a:extLst>
              <a:ext uri="{FF2B5EF4-FFF2-40B4-BE49-F238E27FC236}">
                <a16:creationId xmlns:a16="http://schemas.microsoft.com/office/drawing/2014/main" id="{6C08317A-9603-5C77-24B2-9C61FBFD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57" y="1324927"/>
            <a:ext cx="5937885" cy="4208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66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 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метод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(удельная активность)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95250" y="5686425"/>
            <a:ext cx="11782425" cy="8118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удельной активности ¹⁷⁷Lu от времени облучения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 реакторах ИРТ МИФИ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ИВВ-2М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 мг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Lu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endParaRPr lang="ru-RU" altLang="en-US" sz="2400" b="1" baseline="-25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2C8B8-598C-F806-F8D7-EA15DFE30280}"/>
              </a:ext>
            </a:extLst>
          </p:cNvPr>
          <p:cNvSpPr txBox="1"/>
          <p:nvPr/>
        </p:nvSpPr>
        <p:spPr>
          <a:xfrm>
            <a:off x="6387192" y="3266448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ИВВ-2М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602E6-A12C-75EB-58C6-0C0A8AB65DDA}"/>
              </a:ext>
            </a:extLst>
          </p:cNvPr>
          <p:cNvSpPr txBox="1"/>
          <p:nvPr/>
        </p:nvSpPr>
        <p:spPr>
          <a:xfrm>
            <a:off x="5977888" y="4196217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ИРТ МИФИ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7DA417-B77E-3F71-D282-9F0C3C038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50" y="1324327"/>
            <a:ext cx="6286243" cy="445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74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7341-4413-D531-0F88-05B5DEC5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B4938-8B83-EFC3-7BAB-99C38771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(непрямой метод)</a:t>
            </a:r>
            <a:b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(нарабатываемая активность)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Текстовое поле 6">
            <a:extLst>
              <a:ext uri="{FF2B5EF4-FFF2-40B4-BE49-F238E27FC236}">
                <a16:creationId xmlns:a16="http://schemas.microsoft.com/office/drawing/2014/main" id="{2E82AD64-AABE-6ACF-6069-98BAD19D5A08}"/>
              </a:ext>
            </a:extLst>
          </p:cNvPr>
          <p:cNvSpPr txBox="1"/>
          <p:nvPr/>
        </p:nvSpPr>
        <p:spPr>
          <a:xfrm>
            <a:off x="559572" y="5726960"/>
            <a:ext cx="10306050" cy="818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активности ¹⁷⁷Lu от времени облучения иттербия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 г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Yb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реактор ИРТ МИФИ.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AE08C-158D-54F2-0BCD-F23A620E8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3340"/>
            <a:ext cx="5943600" cy="421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5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(непрямой метод)</a:t>
            </a:r>
            <a:b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(удельная активность)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59572" y="5726960"/>
            <a:ext cx="10306050" cy="818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удельной активности ¹⁷⁷Lu от времени облучения иттербия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 г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Yb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en-US" sz="24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реактор ИРТ МИФИ.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DEC71-C339-56EF-4897-A2675A6DE65D}"/>
              </a:ext>
            </a:extLst>
          </p:cNvPr>
          <p:cNvSpPr txBox="1"/>
          <p:nvPr/>
        </p:nvSpPr>
        <p:spPr>
          <a:xfrm>
            <a:off x="5083543" y="174009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Montserrat" panose="00000500000000000000" pitchFamily="2" charset="-52"/>
              </a:rPr>
              <a:t>S</a:t>
            </a:r>
            <a:r>
              <a:rPr lang="en-US" sz="1400" b="1" baseline="-25000" dirty="0" err="1">
                <a:latin typeface="Montserrat" panose="00000500000000000000" pitchFamily="2" charset="-52"/>
              </a:rPr>
              <a:t>theor</a:t>
            </a:r>
            <a:r>
              <a:rPr lang="en-US" sz="1400" b="1" dirty="0">
                <a:latin typeface="Montserrat" panose="00000500000000000000" pitchFamily="2" charset="-52"/>
              </a:rPr>
              <a:t> = 4,07 </a:t>
            </a:r>
            <a:r>
              <a:rPr lang="ru-RU" sz="1400" b="1" dirty="0" err="1">
                <a:latin typeface="Montserrat" panose="00000500000000000000" pitchFamily="2" charset="-52"/>
              </a:rPr>
              <a:t>ТБк</a:t>
            </a:r>
            <a:r>
              <a:rPr lang="ru-RU" sz="1400" b="1" dirty="0">
                <a:latin typeface="Montserrat" panose="00000500000000000000" pitchFamily="2" charset="-52"/>
              </a:rPr>
              <a:t>/мг</a:t>
            </a:r>
            <a:r>
              <a:rPr lang="en-US" sz="1400" b="1" dirty="0">
                <a:latin typeface="Montserrat" panose="00000500000000000000" pitchFamily="2" charset="-52"/>
              </a:rPr>
              <a:t> 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C2E28F-642F-6010-CBD3-6BE7807BF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68" y="1427424"/>
            <a:ext cx="6066639" cy="42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2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C7B92-67A5-B866-B680-83DD3E396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BEA39-7C3F-AD58-723C-BFBB17A1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 (ИРТ МИФИ)</a:t>
            </a:r>
            <a:b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(нарабатываемая активность)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Текстовое поле 6">
            <a:extLst>
              <a:ext uri="{FF2B5EF4-FFF2-40B4-BE49-F238E27FC236}">
                <a16:creationId xmlns:a16="http://schemas.microsoft.com/office/drawing/2014/main" id="{3458CEBF-2459-74CD-4FCD-2265BF43CEEB}"/>
              </a:ext>
            </a:extLst>
          </p:cNvPr>
          <p:cNvSpPr txBox="1"/>
          <p:nvPr/>
        </p:nvSpPr>
        <p:spPr>
          <a:xfrm>
            <a:off x="559572" y="5726960"/>
            <a:ext cx="10306050" cy="818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активности </a:t>
            </a:r>
            <a:r>
              <a:rPr lang="en-US" altLang="en-US" sz="2400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161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от времени облучения.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 г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40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</a:t>
            </a:r>
            <a:r>
              <a:rPr lang="en-US" altLang="en-US" sz="240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₂</a:t>
            </a:r>
            <a:r>
              <a:rPr lang="en-US" altLang="ru-RU" sz="240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O</a:t>
            </a:r>
            <a:r>
              <a:rPr lang="en-US" altLang="en-US" sz="24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₃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реактор ИРТ МИФИ.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DCE29-1604-5BE0-4370-E820DF1D6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323340"/>
            <a:ext cx="6037217" cy="427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83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 (ИРТ МИФИ)</a:t>
            </a:r>
            <a:b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(удельная активность)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59572" y="5726960"/>
            <a:ext cx="10306050" cy="818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удельной активности </a:t>
            </a:r>
            <a:r>
              <a:rPr lang="en-US" altLang="en-US" sz="2400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161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от времени облучения.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 г, реактор ИРТ МИФИ.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51ED1-7A01-8BFE-8421-58A5AEC68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14" y="1338240"/>
            <a:ext cx="6193971" cy="438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04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359726"/>
            <a:ext cx="8732960" cy="521970"/>
          </a:xfrm>
        </p:spPr>
        <p:txBody>
          <a:bodyPr/>
          <a:lstStyle/>
          <a:p>
            <a:pPr algn="ctr"/>
            <a:r>
              <a:rPr lang="en-US" altLang="en-US" dirty="0">
                <a:sym typeface="+mn-ea"/>
              </a:rPr>
              <a:t>ВЫВОДЫ</a:t>
            </a:r>
            <a:endParaRPr lang="ru-RU" altLang="en-US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240982" y="1307149"/>
            <a:ext cx="11710035" cy="529272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Изотопы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—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оптимальные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радионуклиды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благодаря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сочетанию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β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⁻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-(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терап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γ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- (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диагности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ка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излучен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«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комфортным»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периодом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полураспада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~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1 неделя)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Для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ИР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Т МИФИ для пр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ям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ого метода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Lu(</a:t>
            </a:r>
            <a:r>
              <a:rPr lang="en-US" altLang="ru-RU" sz="2000" dirty="0" err="1">
                <a:latin typeface="Times New Roman" panose="02020603050405020304" charset="0"/>
                <a:cs typeface="Times New Roman" panose="02020603050405020304" charset="0"/>
              </a:rPr>
              <a:t>n,γ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асчетная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удельная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составила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57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/мг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сут облучения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при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максимальном выходе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460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ГБк (масса мишени 1 мг);</a:t>
            </a:r>
            <a:endParaRPr lang="en-US" alt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       в непрямом методе </a:t>
            </a:r>
            <a:r>
              <a:rPr lang="en-US" altLang="en-US" sz="20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Yb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77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Yb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77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Lu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выход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550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Г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масса мишени 1 г </a:t>
            </a:r>
            <a:r>
              <a:rPr lang="en-US" altLang="ru-RU" sz="20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Yb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Для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ИР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Т МИФИ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для непрямого метода </a:t>
            </a:r>
            <a:r>
              <a:rPr lang="ru-RU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160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161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ru-RU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161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Tb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расчетная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161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достигает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~ 75 </a:t>
            </a:r>
            <a:r>
              <a:rPr lang="ru-RU" altLang="ru-RU" sz="2000" dirty="0" err="1">
                <a:latin typeface="Times New Roman" panose="02020603050405020304" charset="0"/>
                <a:cs typeface="Times New Roman" panose="02020603050405020304" charset="0"/>
              </a:rPr>
              <a:t>ГБк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за 7 суток облучения (при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удельной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 2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800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ГБк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/мг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Tb+Dy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Оценка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наработки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непрямой реакции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в реакторе ИРТ МИФИ позволяют сделать вывод, что их удельная активность удовлетворяет требованиям, предъявляемых при синтезе РФП. 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Реактор ИРТ МИФИ может быть использован для производства небольших партий изотопов 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для последующего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производства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в Москве и регионе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Основными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направлениями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дальнейшей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являются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оптимизация режимов реакторного облучения и выработка требований к изотопному составу мишеней с целью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повышени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выхода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целевого изотопа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его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чистоты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38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60069" y="3105785"/>
            <a:ext cx="6694171" cy="647609"/>
          </a:xfrm>
        </p:spPr>
        <p:txBody>
          <a:bodyPr wrap="square"/>
          <a:lstStyle/>
          <a:p>
            <a:r>
              <a:rPr lang="ru-RU" altLang="ru-RU" dirty="0"/>
              <a:t>Спасибо за внимание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5762" y="326706"/>
            <a:ext cx="11081566" cy="645160"/>
          </a:xfrm>
        </p:spPr>
        <p:txBody>
          <a:bodyPr/>
          <a:lstStyle/>
          <a:p>
            <a:pPr algn="ctr"/>
            <a:r>
              <a:rPr lang="ru-RU" altLang="en-US" sz="36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ктуальность</a:t>
            </a:r>
            <a:endParaRPr lang="en-US" alt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69669" y="1245326"/>
            <a:ext cx="11893731" cy="5547360"/>
          </a:xfrm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charset="0"/>
              <a:buChar char="v"/>
            </a:pPr>
            <a:r>
              <a:rPr lang="en-US" altLang="en-US" sz="2400" b="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Радионуклидная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тераностика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объединяет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диагностику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терапию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онкологических</a:t>
            </a:r>
            <a:r>
              <a:rPr lang="ru-RU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ru-RU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 Ее значение обусловлено глобальным трендом на персонализированную медицину, когда лечение подбирается индивидуально на основе молекулярных особенностей опухоли каждого пациента.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Актуальность радионуклидной тераностики обусловлена демографическими вызовами (рост числа онкозаболеваний с возрастом), неэффективностью классической терапии на поздних стадиях и экономической целесообразностью. 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400" b="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Тераностика</a:t>
            </a:r>
            <a:r>
              <a:rPr lang="ru-RU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– растущий рынок терапевтических радиофармпрепаратов со среднегодовым темпом роста </a:t>
            </a:r>
            <a:r>
              <a:rPr lang="en-US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~</a:t>
            </a:r>
            <a:r>
              <a:rPr lang="ru-RU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18%.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Сегодня наиболее перспективными </a:t>
            </a:r>
            <a:r>
              <a:rPr lang="ru-RU" altLang="en-US" sz="2400" b="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тераностическими</a:t>
            </a:r>
            <a:r>
              <a:rPr lang="ru-RU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радионуклидами являются </a:t>
            </a:r>
            <a:r>
              <a:rPr lang="en-US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en-US" altLang="en-US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400" b="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Tb.</a:t>
            </a:r>
            <a:endParaRPr lang="ru-RU" altLang="en-US" sz="2400" b="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6178930-1365-4D14-08A9-FA2DE5C7D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11" y="794858"/>
            <a:ext cx="4129549" cy="5506065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3731A2B7-D013-2731-71AE-2084A9B7D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25" y="716844"/>
            <a:ext cx="3476848" cy="5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en-US" altLang="ru-RU" dirty="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</a:p>
        </p:txBody>
      </p:sp>
      <p:sp>
        <p:nvSpPr>
          <p:cNvPr id="2" name="Замещающий текст 1"/>
          <p:cNvSpPr>
            <a:spLocks noGrp="1"/>
          </p:cNvSpPr>
          <p:nvPr>
            <p:ph type="body" sz="quarter" idx="10"/>
          </p:nvPr>
        </p:nvSpPr>
        <p:spPr>
          <a:xfrm>
            <a:off x="298450" y="2009677"/>
            <a:ext cx="4391660" cy="4331335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altLang="en-US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Анализ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реакторных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методов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получения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ru-RU" altLang="en-US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для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3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589395" y="115379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424508" y="2174021"/>
            <a:ext cx="6205855" cy="10172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Изуч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ение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физически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х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характеристик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изотопов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424508" y="4175344"/>
            <a:ext cx="6232838" cy="123190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Оцен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ка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реакторах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(включая реактор ИРТ МИФИ),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оптимизация режимов облучения мишеней и требования к их изотопному составу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Принципы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1530985" y="1366520"/>
          <a:ext cx="9455785" cy="520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48700" imgH="6648450" progId="Paint.Picture">
                  <p:embed/>
                </p:oleObj>
              </mc:Choice>
              <mc:Fallback>
                <p:oleObj r:id="rId3" imgW="8648700" imgH="664845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0985" y="1366520"/>
                        <a:ext cx="9455785" cy="5205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 l="4744" t="6498" r="3504" b="7115"/>
          <a:stretch>
            <a:fillRect/>
          </a:stretch>
        </p:blipFill>
        <p:spPr>
          <a:xfrm>
            <a:off x="4814570" y="2694305"/>
            <a:ext cx="4089400" cy="1708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Почему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59572" y="2301240"/>
            <a:ext cx="4714875" cy="344614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1/2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71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дня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β-частицы: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</a:t>
            </a:r>
            <a:r>
              <a:rPr lang="ru-RU" alt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497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134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/>
              </a:rPr>
              <a:t>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-кванты 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208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(11%)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Распад на стабильный </a:t>
            </a:r>
            <a:r>
              <a:rPr lang="ru-RU" sz="2000" u="sng" baseline="30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Hf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</a:pPr>
            <a:endParaRPr lang="ru-RU" alt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6388417" y="2205355"/>
            <a:ext cx="4886325" cy="3923665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1/2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6,89 дня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β-частицы: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max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593 кэВ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15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кэВ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эмиссия электронов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конверсии (выход 227%)</a:t>
            </a:r>
            <a:endParaRPr lang="en-US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/>
              </a:rPr>
              <a:t>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-кванты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74,6 кэВ (10,2%)</a:t>
            </a:r>
            <a:endParaRPr lang="en-US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Распад на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стабильный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161</a:t>
            </a:r>
            <a:r>
              <a:rPr 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</a:t>
            </a:r>
            <a:endParaRPr lang="ru-RU" alt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718820" y="15500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799579" y="15500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Реакторный метод получения радиоизотопов 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59435" y="1313081"/>
            <a:ext cx="10767060" cy="1603373"/>
          </a:xfrm>
        </p:spPr>
        <p:txBody>
          <a:bodyPr wrap="square">
            <a:noAutofit/>
          </a:bodyPr>
          <a:lstStyle/>
          <a:p>
            <a:pPr algn="just"/>
            <a:r>
              <a:rPr lang="en-US" sz="32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Облучение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мишеней тепловыми нейтронами в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активной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зоне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реактора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с последующей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радиохимической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обработкой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облученных мишеней</a:t>
            </a:r>
            <a:r>
              <a:rPr lang="ru-RU" altLang="en-US" sz="32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.</a:t>
            </a:r>
            <a:endParaRPr lang="en-US" sz="3200" b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 b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1162051" y="2984501"/>
            <a:ext cx="9173514" cy="590550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</a:pPr>
            <a:r>
              <a:rPr lang="en-US" sz="2800" b="1" dirty="0" err="1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Основн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ая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реакци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я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,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используемая в реакторном методе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:</a:t>
            </a:r>
            <a:endParaRPr lang="en-US" sz="28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</a:pPr>
            <a:endParaRPr lang="en-US" altLang="en-US" sz="28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44040" y="4136490"/>
            <a:ext cx="8197850" cy="629285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Радиационный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захват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нейтрона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— (</a:t>
            </a:r>
            <a:r>
              <a:rPr lang="en-US" altLang="ru-RU" sz="24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n,γ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8353" y="4242635"/>
            <a:ext cx="5229224" cy="455093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en-US" altLang="en-US" dirty="0" err="1"/>
              <a:t>Реакторные</a:t>
            </a:r>
            <a:r>
              <a:rPr lang="en-US" altLang="ru-RU" dirty="0"/>
              <a:t> </a:t>
            </a:r>
            <a:r>
              <a:rPr lang="en-US" altLang="en-US" dirty="0" err="1"/>
              <a:t>способы</a:t>
            </a:r>
            <a:r>
              <a:rPr lang="ru-RU" altLang="en-US" dirty="0"/>
              <a:t> производства</a:t>
            </a:r>
            <a:r>
              <a:rPr lang="en-US" altLang="ru-RU" dirty="0"/>
              <a:t> </a:t>
            </a:r>
            <a:r>
              <a:rPr lang="en-US" altLang="ru-RU" baseline="30000" dirty="0"/>
              <a:t>177</a:t>
            </a:r>
            <a:r>
              <a:rPr lang="en-US" altLang="ru-RU" dirty="0"/>
              <a:t>Lu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59435" y="5709285"/>
            <a:ext cx="5202890" cy="64797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Способы получения </a:t>
            </a:r>
            <a:r>
              <a:rPr lang="en-US" altLang="ru-RU" sz="2000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реакторах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6429676" y="1209479"/>
            <a:ext cx="5630779" cy="4941802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получения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препарата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высокой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удельной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применяются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реакторные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прямой и непрямой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способы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  <a:p>
            <a:pPr algn="just"/>
            <a:endParaRPr lang="ru-RU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1) Прямой способ -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облучение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нейтронами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стартового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содержащего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лютеций, обогащенный по изотопу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≥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82%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2) Непрямой способ -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облучение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нейтронами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стартового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содержащего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иттербий, обогащенный по изотопу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Yb.</a:t>
            </a:r>
          </a:p>
        </p:txBody>
      </p:sp>
      <p:graphicFrame>
        <p:nvGraphicFramePr>
          <p:cNvPr id="5" name="Объект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14185"/>
              </p:ext>
            </p:extLst>
          </p:nvPr>
        </p:nvGraphicFramePr>
        <p:xfrm>
          <a:off x="7847429" y="5304088"/>
          <a:ext cx="261239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76400" imgH="254000" progId="Equation.KSEE3">
                  <p:embed/>
                </p:oleObj>
              </mc:Choice>
              <mc:Fallback>
                <p:oleObj r:id="rId3" imgW="1676400" imgH="254000" progId="Equation.KSEE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7429" y="5304088"/>
                        <a:ext cx="2612390" cy="395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-21474826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85405"/>
              </p:ext>
            </p:extLst>
          </p:nvPr>
        </p:nvGraphicFramePr>
        <p:xfrm>
          <a:off x="8531007" y="3492103"/>
          <a:ext cx="161099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77900" imgH="228600" progId="Equation.KSEE3">
                  <p:embed/>
                </p:oleObj>
              </mc:Choice>
              <mc:Fallback>
                <p:oleObj r:id="rId5" imgW="977900" imgH="228600" progId="Equation.KSEE3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1007" y="3492103"/>
                        <a:ext cx="1610995" cy="376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73AD536-BC95-106A-FCCE-CF216FF64A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6" y="1567299"/>
            <a:ext cx="5802987" cy="3868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</a:p>
        </p:txBody>
      </p:sp>
      <p:pic>
        <p:nvPicPr>
          <p:cNvPr id="6" name="Изображение 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5548" y="1589916"/>
            <a:ext cx="8340725" cy="38385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500320" y="5532089"/>
            <a:ext cx="809434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хеме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процесс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образования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распада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радионуклида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ACB3-4453-88AD-4178-210093E4475D}"/>
              </a:ext>
            </a:extLst>
          </p:cNvPr>
          <p:cNvSpPr txBox="1"/>
          <p:nvPr/>
        </p:nvSpPr>
        <p:spPr>
          <a:xfrm>
            <a:off x="1016731" y="3287935"/>
            <a:ext cx="249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Гадолиний, обогащенный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изотопу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 98%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9201-1DB1-CAD9-E8E6-1816BBF1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ru-RU" dirty="0"/>
              <a:t>Активная зона реактора ИРТ-МИФИ,</a:t>
            </a:r>
            <a:br>
              <a:rPr lang="en-US" dirty="0"/>
            </a:br>
            <a:r>
              <a:rPr lang="ru-RU" dirty="0"/>
              <a:t>погруженная в защитный бак с водой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0E60-1EFF-3948-852B-A42763F7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5813" y="917700"/>
            <a:ext cx="3732278" cy="558617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D5D976A-DE17-2E27-7C48-0DDCE97FCA12}"/>
              </a:ext>
            </a:extLst>
          </p:cNvPr>
          <p:cNvSpPr/>
          <p:nvPr/>
        </p:nvSpPr>
        <p:spPr>
          <a:xfrm>
            <a:off x="5888573" y="3493030"/>
            <a:ext cx="707245" cy="64805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730BAF-C024-F900-4C87-E3A624B2EF01}"/>
              </a:ext>
            </a:extLst>
          </p:cNvPr>
          <p:cNvSpPr txBox="1"/>
          <p:nvPr/>
        </p:nvSpPr>
        <p:spPr>
          <a:xfrm>
            <a:off x="5153229" y="3518802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</a:rPr>
              <a:t>АЗ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2CC8B3-C25F-6D54-39D4-383DB840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715" y="1418258"/>
            <a:ext cx="3018094" cy="4879830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ECDC4736-661E-F7EF-E67A-8DDE5C1D7BD0}"/>
              </a:ext>
            </a:extLst>
          </p:cNvPr>
          <p:cNvSpPr/>
          <p:nvPr/>
        </p:nvSpPr>
        <p:spPr>
          <a:xfrm>
            <a:off x="9800094" y="5250943"/>
            <a:ext cx="7239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49B361A-42E1-1FD3-19FD-0BAD80E3B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491" y="4946143"/>
            <a:ext cx="733502" cy="60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B1FABF-56CE-81C4-D030-54DD5B511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48" y="1377142"/>
            <a:ext cx="3113140" cy="49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1504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1124</Words>
  <Application>Microsoft Office PowerPoint</Application>
  <PresentationFormat>Widescreen</PresentationFormat>
  <Paragraphs>122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Wingdings</vt:lpstr>
      <vt:lpstr>Montserrat</vt:lpstr>
      <vt:lpstr>Arial</vt:lpstr>
      <vt:lpstr>Calibri</vt:lpstr>
      <vt:lpstr>Шаблон МИФИ</vt:lpstr>
      <vt:lpstr>Paintbrush Picture</vt:lpstr>
      <vt:lpstr>Equation.KSEE3</vt:lpstr>
      <vt:lpstr>PowerPoint Presentation</vt:lpstr>
      <vt:lpstr>Актуальность</vt:lpstr>
      <vt:lpstr> Цель и задачи</vt:lpstr>
      <vt:lpstr>Принципы тераностики</vt:lpstr>
      <vt:lpstr>Почему ¹⁷⁷Lu и ¹⁶¹Tb ?</vt:lpstr>
      <vt:lpstr>Реакторный метод получения радиоизотопов </vt:lpstr>
      <vt:lpstr> Реакторные способы производства 177Lu</vt:lpstr>
      <vt:lpstr>Реакторное производство 161Tb </vt:lpstr>
      <vt:lpstr>Активная зона реактора ИРТ-МИФИ, погруженная в защитный бак с водой</vt:lpstr>
      <vt:lpstr>Расположение облучаемых образцов в АЗ реактора ИРТ-МИФИ</vt:lpstr>
      <vt:lpstr>Расчёты выхода радионуклидов 177Lu и 161Tb </vt:lpstr>
      <vt:lpstr>Реакторное производство  177Lu (прямой метод) (нарабатываемая активность)</vt:lpstr>
      <vt:lpstr>Реакторное производство  177Lu (прямой метод) (удельная активность)</vt:lpstr>
      <vt:lpstr>Реакторное производство 177Lu (непрямой метод) (нарабатываемая активность) </vt:lpstr>
      <vt:lpstr>Реакторное производство 177Lu (непрямой метод) (удельная активность) </vt:lpstr>
      <vt:lpstr>Реакторное производство 161Tb (ИРТ МИФИ) (нарабатываемая активность) </vt:lpstr>
      <vt:lpstr>Реакторное производство 161Tb (ИРТ МИФИ) (удельная активность) </vt:lpstr>
      <vt:lpstr>ВЫВОДЫ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GETRUDE KALENGA MUNGOMA</cp:lastModifiedBy>
  <cp:revision>158</cp:revision>
  <dcterms:created xsi:type="dcterms:W3CDTF">2020-05-28T16:18:00Z</dcterms:created>
  <dcterms:modified xsi:type="dcterms:W3CDTF">2026-06-18T20:48:24Z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ICV">
    <vt:lpwstr>39BD460621AE43A9A19B6D00B724E07E_13</vt:lpwstr>
  </property>
  <property fmtid="{D5CDD505-2E9C-101B-9397-08002B2CF9AE}" pid="4" name="KSOProductBuildVer">
    <vt:lpwstr>1049-12.2.0.23196</vt:lpwstr>
  </property>
</Properties>
</file>