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13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257" r:id="rId3"/>
    <p:sldId id="268" r:id="rId4"/>
    <p:sldId id="269" r:id="rId5"/>
    <p:sldId id="278" r:id="rId6"/>
    <p:sldId id="279" r:id="rId7"/>
    <p:sldId id="260" r:id="rId8"/>
    <p:sldId id="280" r:id="rId9"/>
    <p:sldId id="267" r:id="rId10"/>
    <p:sldId id="264" r:id="rId11"/>
    <p:sldId id="270" r:id="rId12"/>
    <p:sldId id="285" r:id="rId13"/>
    <p:sldId id="286" r:id="rId14"/>
    <p:sldId id="291" r:id="rId15"/>
    <p:sldId id="302" r:id="rId16"/>
    <p:sldId id="298" r:id="rId17"/>
    <p:sldId id="296" r:id="rId18"/>
    <p:sldId id="300" r:id="rId20"/>
    <p:sldId id="289" r:id="rId21"/>
    <p:sldId id="292" r:id="rId22"/>
    <p:sldId id="290" r:id="rId23"/>
    <p:sldId id="283" r:id="rId24"/>
    <p:sldId id="284" r:id="rId25"/>
    <p:sldId id="293" r:id="rId26"/>
    <p:sldId id="294" r:id="rId27"/>
    <p:sldId id="297" r:id="rId28"/>
    <p:sldId id="299" r:id="rId29"/>
  </p:sldIdLst>
  <p:sldSz cx="12192000" cy="6858000"/>
  <p:notesSz cx="6858000" cy="9144000"/>
  <p:embeddedFontLst>
    <p:embeddedFont>
      <p:font typeface="SimSun" panose="02010600030101010101" pitchFamily="2" charset="-122"/>
      <p:regular r:id="rId33"/>
    </p:embeddedFont>
    <p:embeddedFont>
      <p:font typeface="Calibri" panose="020F0502020204030204"/>
      <p:regular r:id="rId34"/>
      <p:bold r:id="rId35"/>
      <p:italic r:id="rId36"/>
      <p:boldItalic r:id="rId37"/>
    </p:embeddedFont>
    <p:embeddedFont>
      <p:font typeface="OPPOSans R" panose="00020600040101010101" charset="-122"/>
      <p:regular r:id="rId38"/>
    </p:embeddedFont>
    <p:embeddedFont>
      <p:font typeface="OPPOSans B" panose="00020600040101010101" charset="-122"/>
      <p:regular r:id="rId39"/>
    </p:embeddedFont>
    <p:embeddedFont>
      <p:font typeface="Cambria Math" panose="02040503050406030204" charset="0"/>
      <p:regular r:id="rId40"/>
    </p:embeddedFont>
    <p:embeddedFont>
      <p:font typeface="Segoe UI" panose="020B0502040204020203"/>
      <p:regular r:id="rId41"/>
    </p:embeddedFont>
    <p:embeddedFont>
      <p:font typeface="Calibri" panose="020F0502020204030204" pitchFamily="34" charset="0"/>
      <p:regular r:id="rId42"/>
      <p:bold r:id="rId43"/>
      <p:italic r:id="rId44"/>
      <p:boldItalic r:id="rId45"/>
    </p:embeddedFont>
  </p:embeddedFontLst>
  <p:custDataLst>
    <p:tags r:id="rId4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57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61" userDrawn="1">
          <p15:clr>
            <a:srgbClr val="A4A3A4"/>
          </p15:clr>
        </p15:guide>
        <p15:guide id="4" pos="73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1A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66" y="252"/>
      </p:cViewPr>
      <p:guideLst>
        <p:guide orient="horz" pos="557"/>
        <p:guide pos="3840"/>
        <p:guide pos="361"/>
        <p:guide pos="7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6" Type="http://schemas.openxmlformats.org/officeDocument/2006/relationships/tags" Target="tags/tag33.xml"/><Relationship Id="rId45" Type="http://schemas.openxmlformats.org/officeDocument/2006/relationships/font" Target="fonts/font13.fntdata"/><Relationship Id="rId44" Type="http://schemas.openxmlformats.org/officeDocument/2006/relationships/font" Target="fonts/font12.fntdata"/><Relationship Id="rId43" Type="http://schemas.openxmlformats.org/officeDocument/2006/relationships/font" Target="fonts/font11.fntdata"/><Relationship Id="rId42" Type="http://schemas.openxmlformats.org/officeDocument/2006/relationships/font" Target="fonts/font10.fntdata"/><Relationship Id="rId41" Type="http://schemas.openxmlformats.org/officeDocument/2006/relationships/font" Target="fonts/font9.fntdata"/><Relationship Id="rId40" Type="http://schemas.openxmlformats.org/officeDocument/2006/relationships/font" Target="fonts/font8.fntdata"/><Relationship Id="rId4" Type="http://schemas.openxmlformats.org/officeDocument/2006/relationships/slide" Target="slides/slide2.xml"/><Relationship Id="rId39" Type="http://schemas.openxmlformats.org/officeDocument/2006/relationships/font" Target="fonts/font7.fntdata"/><Relationship Id="rId38" Type="http://schemas.openxmlformats.org/officeDocument/2006/relationships/font" Target="fonts/font6.fntdata"/><Relationship Id="rId37" Type="http://schemas.openxmlformats.org/officeDocument/2006/relationships/font" Target="fonts/font5.fntdata"/><Relationship Id="rId36" Type="http://schemas.openxmlformats.org/officeDocument/2006/relationships/font" Target="fonts/font4.fntdata"/><Relationship Id="rId35" Type="http://schemas.openxmlformats.org/officeDocument/2006/relationships/font" Target="fonts/font3.fntdata"/><Relationship Id="rId34" Type="http://schemas.openxmlformats.org/officeDocument/2006/relationships/font" Target="fonts/font2.fntdata"/><Relationship Id="rId33" Type="http://schemas.openxmlformats.org/officeDocument/2006/relationships/font" Target="fonts/font1.fntdata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notesMaster" Target="notesMasters/notesMaster1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652B2-8C6E-419B-8E93-813F678ADC08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6DC3D-C717-495C-B489-C044A339A551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ru-RU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ru-RU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ru-RU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ru-RU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ru-RU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ru-RU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ru-RU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ru-RU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ru-RU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ru-RU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3.png"/><Relationship Id="rId2" Type="http://schemas.openxmlformats.org/officeDocument/2006/relationships/tags" Target="../tags/tag3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26.png"/><Relationship Id="rId7" Type="http://schemas.openxmlformats.org/officeDocument/2006/relationships/image" Target="../media/image25.png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vmlDrawing" Target="../drawings/vmlDrawing1.v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4.png"/><Relationship Id="rId3" Type="http://schemas.openxmlformats.org/officeDocument/2006/relationships/image" Target="../media/image28.png"/><Relationship Id="rId2" Type="http://schemas.openxmlformats.org/officeDocument/2006/relationships/image" Target="../media/image33.emf"/><Relationship Id="rId1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3" Type="http://schemas.openxmlformats.org/officeDocument/2006/relationships/slideLayout" Target="../slideLayouts/slideLayout7.xml"/><Relationship Id="rId32" Type="http://schemas.openxmlformats.org/officeDocument/2006/relationships/tags" Target="../tags/tag31.xml"/><Relationship Id="rId31" Type="http://schemas.openxmlformats.org/officeDocument/2006/relationships/tags" Target="../tags/tag30.xml"/><Relationship Id="rId30" Type="http://schemas.openxmlformats.org/officeDocument/2006/relationships/tags" Target="../tags/tag29.xml"/><Relationship Id="rId3" Type="http://schemas.openxmlformats.org/officeDocument/2006/relationships/tags" Target="../tags/tag2.xml"/><Relationship Id="rId29" Type="http://schemas.openxmlformats.org/officeDocument/2006/relationships/tags" Target="../tags/tag28.xml"/><Relationship Id="rId28" Type="http://schemas.openxmlformats.org/officeDocument/2006/relationships/tags" Target="../tags/tag27.xml"/><Relationship Id="rId27" Type="http://schemas.openxmlformats.org/officeDocument/2006/relationships/tags" Target="../tags/tag26.xml"/><Relationship Id="rId26" Type="http://schemas.openxmlformats.org/officeDocument/2006/relationships/tags" Target="../tags/tag25.xml"/><Relationship Id="rId25" Type="http://schemas.openxmlformats.org/officeDocument/2006/relationships/tags" Target="../tags/tag24.xml"/><Relationship Id="rId24" Type="http://schemas.openxmlformats.org/officeDocument/2006/relationships/tags" Target="../tags/tag23.xml"/><Relationship Id="rId23" Type="http://schemas.openxmlformats.org/officeDocument/2006/relationships/tags" Target="../tags/tag22.xml"/><Relationship Id="rId22" Type="http://schemas.openxmlformats.org/officeDocument/2006/relationships/tags" Target="../tags/tag21.xml"/><Relationship Id="rId21" Type="http://schemas.openxmlformats.org/officeDocument/2006/relationships/tags" Target="../tags/tag20.xml"/><Relationship Id="rId20" Type="http://schemas.openxmlformats.org/officeDocument/2006/relationships/tags" Target="../tags/tag19.xml"/><Relationship Id="rId2" Type="http://schemas.openxmlformats.org/officeDocument/2006/relationships/tags" Target="../tags/tag1.xml"/><Relationship Id="rId19" Type="http://schemas.openxmlformats.org/officeDocument/2006/relationships/tags" Target="../tags/tag18.xml"/><Relationship Id="rId18" Type="http://schemas.openxmlformats.org/officeDocument/2006/relationships/tags" Target="../tags/tag17.xml"/><Relationship Id="rId17" Type="http://schemas.openxmlformats.org/officeDocument/2006/relationships/tags" Target="../tags/tag16.xml"/><Relationship Id="rId16" Type="http://schemas.openxmlformats.org/officeDocument/2006/relationships/tags" Target="../tags/tag15.xml"/><Relationship Id="rId15" Type="http://schemas.openxmlformats.org/officeDocument/2006/relationships/tags" Target="../tags/tag14.xml"/><Relationship Id="rId14" Type="http://schemas.openxmlformats.org/officeDocument/2006/relationships/tags" Target="../tags/tag13.xml"/><Relationship Id="rId13" Type="http://schemas.openxmlformats.org/officeDocument/2006/relationships/tags" Target="../tags/tag12.xml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6.png"/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房子前有草地和建筑&#10;&#10;描述已自动生成"/>
          <p:cNvPicPr>
            <a:picLocks noChangeAspect="1"/>
          </p:cNvPicPr>
          <p:nvPr/>
        </p:nvPicPr>
        <p:blipFill rotWithShape="1">
          <a:blip r:embed="rId1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90" b="8568"/>
          <a:stretch>
            <a:fillRect/>
          </a:stretch>
        </p:blipFill>
        <p:spPr>
          <a:xfrm>
            <a:off x="20" y="0"/>
            <a:ext cx="12191980" cy="5838500"/>
          </a:xfrm>
          <a:custGeom>
            <a:avLst/>
            <a:gdLst>
              <a:gd name="connsiteX0" fmla="*/ 0 w 12191980"/>
              <a:gd name="connsiteY0" fmla="*/ 0 h 5838500"/>
              <a:gd name="connsiteX1" fmla="*/ 12191980 w 12191980"/>
              <a:gd name="connsiteY1" fmla="*/ 0 h 5838500"/>
              <a:gd name="connsiteX2" fmla="*/ 12191980 w 12191980"/>
              <a:gd name="connsiteY2" fmla="*/ 5838500 h 5838500"/>
              <a:gd name="connsiteX3" fmla="*/ 0 w 12191980"/>
              <a:gd name="connsiteY3" fmla="*/ 5838500 h 583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80" h="5838500">
                <a:moveTo>
                  <a:pt x="0" y="0"/>
                </a:moveTo>
                <a:lnTo>
                  <a:pt x="12191980" y="0"/>
                </a:lnTo>
                <a:lnTo>
                  <a:pt x="12191980" y="5838500"/>
                </a:lnTo>
                <a:lnTo>
                  <a:pt x="0" y="5838500"/>
                </a:lnTo>
                <a:close/>
              </a:path>
            </a:pathLst>
          </a:custGeom>
        </p:spPr>
      </p:pic>
      <p:sp>
        <p:nvSpPr>
          <p:cNvPr id="10" name="矩形 9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gradFill flip="none" rotWithShape="1">
            <a:gsLst>
              <a:gs pos="0">
                <a:srgbClr val="3188FE">
                  <a:alpha val="56000"/>
                </a:srgbClr>
              </a:gs>
              <a:gs pos="36000">
                <a:srgbClr val="0055CA">
                  <a:alpha val="72000"/>
                </a:srgbClr>
              </a:gs>
              <a:gs pos="78000">
                <a:srgbClr val="002FA7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zh-CN" sz="28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6" name="任意多边形: 形状 15"/>
          <p:cNvSpPr/>
          <p:nvPr/>
        </p:nvSpPr>
        <p:spPr>
          <a:xfrm>
            <a:off x="0" y="4442393"/>
            <a:ext cx="12192000" cy="2415607"/>
          </a:xfrm>
          <a:custGeom>
            <a:avLst/>
            <a:gdLst>
              <a:gd name="connsiteX0" fmla="*/ 0 w 12192000"/>
              <a:gd name="connsiteY0" fmla="*/ 0 h 2415607"/>
              <a:gd name="connsiteX1" fmla="*/ 1870334 w 12192000"/>
              <a:gd name="connsiteY1" fmla="*/ 0 h 2415607"/>
              <a:gd name="connsiteX2" fmla="*/ 3016685 w 12192000"/>
              <a:gd name="connsiteY2" fmla="*/ 609510 h 2415607"/>
              <a:gd name="connsiteX3" fmla="*/ 3049416 w 12192000"/>
              <a:gd name="connsiteY3" fmla="*/ 663386 h 2415607"/>
              <a:gd name="connsiteX4" fmla="*/ 3083324 w 12192000"/>
              <a:gd name="connsiteY4" fmla="*/ 607572 h 2415607"/>
              <a:gd name="connsiteX5" fmla="*/ 4226029 w 12192000"/>
              <a:gd name="connsiteY5" fmla="*/ 1 h 2415607"/>
              <a:gd name="connsiteX6" fmla="*/ 12192000 w 12192000"/>
              <a:gd name="connsiteY6" fmla="*/ 1 h 2415607"/>
              <a:gd name="connsiteX7" fmla="*/ 12192000 w 12192000"/>
              <a:gd name="connsiteY7" fmla="*/ 2415607 h 2415607"/>
              <a:gd name="connsiteX8" fmla="*/ 0 w 12192000"/>
              <a:gd name="connsiteY8" fmla="*/ 2415607 h 2415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2415607">
                <a:moveTo>
                  <a:pt x="0" y="0"/>
                </a:moveTo>
                <a:lnTo>
                  <a:pt x="1870334" y="0"/>
                </a:lnTo>
                <a:cubicBezTo>
                  <a:pt x="2347526" y="0"/>
                  <a:pt x="2768249" y="241776"/>
                  <a:pt x="3016685" y="609510"/>
                </a:cubicBezTo>
                <a:lnTo>
                  <a:pt x="3049416" y="663386"/>
                </a:lnTo>
                <a:lnTo>
                  <a:pt x="3083324" y="607572"/>
                </a:lnTo>
                <a:cubicBezTo>
                  <a:pt x="3330970" y="241008"/>
                  <a:pt x="3750354" y="1"/>
                  <a:pt x="4226029" y="1"/>
                </a:cubicBezTo>
                <a:lnTo>
                  <a:pt x="12192000" y="1"/>
                </a:lnTo>
                <a:lnTo>
                  <a:pt x="12192000" y="2415607"/>
                </a:lnTo>
                <a:lnTo>
                  <a:pt x="0" y="2415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任意多边形: 形状 3"/>
          <p:cNvSpPr/>
          <p:nvPr/>
        </p:nvSpPr>
        <p:spPr>
          <a:xfrm rot="2162132">
            <a:off x="6967117" y="892461"/>
            <a:ext cx="5364039" cy="2724737"/>
          </a:xfrm>
          <a:custGeom>
            <a:avLst/>
            <a:gdLst>
              <a:gd name="connsiteX0" fmla="*/ 0 w 5364039"/>
              <a:gd name="connsiteY0" fmla="*/ 525134 h 2724737"/>
              <a:gd name="connsiteX1" fmla="*/ 585362 w 5364039"/>
              <a:gd name="connsiteY1" fmla="*/ 99288 h 2724737"/>
              <a:gd name="connsiteX2" fmla="*/ 589233 w 5364039"/>
              <a:gd name="connsiteY2" fmla="*/ 175953 h 2724737"/>
              <a:gd name="connsiteX3" fmla="*/ 2707914 w 5364039"/>
              <a:gd name="connsiteY3" fmla="*/ 2087882 h 2724737"/>
              <a:gd name="connsiteX4" fmla="*/ 4826594 w 5364039"/>
              <a:gd name="connsiteY4" fmla="*/ 175953 h 2724737"/>
              <a:gd name="connsiteX5" fmla="*/ 4835479 w 5364039"/>
              <a:gd name="connsiteY5" fmla="*/ 0 h 2724737"/>
              <a:gd name="connsiteX6" fmla="*/ 5364039 w 5364039"/>
              <a:gd name="connsiteY6" fmla="*/ 726551 h 2724737"/>
              <a:gd name="connsiteX7" fmla="*/ 5350068 w 5364039"/>
              <a:gd name="connsiteY7" fmla="*/ 780887 h 2724737"/>
              <a:gd name="connsiteX8" fmla="*/ 2707914 w 5364039"/>
              <a:gd name="connsiteY8" fmla="*/ 2724737 h 2724737"/>
              <a:gd name="connsiteX9" fmla="*/ 65761 w 5364039"/>
              <a:gd name="connsiteY9" fmla="*/ 780888 h 2724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64039" h="2724737">
                <a:moveTo>
                  <a:pt x="0" y="525134"/>
                </a:moveTo>
                <a:lnTo>
                  <a:pt x="585362" y="99288"/>
                </a:lnTo>
                <a:lnTo>
                  <a:pt x="589233" y="175953"/>
                </a:lnTo>
                <a:cubicBezTo>
                  <a:pt x="698294" y="1249856"/>
                  <a:pt x="1605238" y="2087882"/>
                  <a:pt x="2707914" y="2087882"/>
                </a:cubicBezTo>
                <a:cubicBezTo>
                  <a:pt x="3810591" y="2087881"/>
                  <a:pt x="4717534" y="1249856"/>
                  <a:pt x="4826594" y="175953"/>
                </a:cubicBezTo>
                <a:lnTo>
                  <a:pt x="4835479" y="0"/>
                </a:lnTo>
                <a:lnTo>
                  <a:pt x="5364039" y="726551"/>
                </a:lnTo>
                <a:lnTo>
                  <a:pt x="5350068" y="780887"/>
                </a:lnTo>
                <a:cubicBezTo>
                  <a:pt x="4999793" y="1907055"/>
                  <a:pt x="3949343" y="2724737"/>
                  <a:pt x="2707914" y="2724737"/>
                </a:cubicBezTo>
                <a:cubicBezTo>
                  <a:pt x="1466485" y="2724737"/>
                  <a:pt x="416035" y="1907056"/>
                  <a:pt x="65761" y="780888"/>
                </a:cubicBezTo>
                <a:close/>
              </a:path>
            </a:pathLst>
          </a:custGeom>
          <a:gradFill>
            <a:gsLst>
              <a:gs pos="42000">
                <a:schemeClr val="bg1">
                  <a:alpha val="20000"/>
                </a:schemeClr>
              </a:gs>
              <a:gs pos="100000">
                <a:schemeClr val="bg1">
                  <a:alpha val="64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8290" y="0"/>
            <a:ext cx="3013710" cy="1695450"/>
          </a:xfrm>
          <a:prstGeom prst="rect">
            <a:avLst/>
          </a:prstGeom>
        </p:spPr>
      </p:pic>
      <p:sp>
        <p:nvSpPr>
          <p:cNvPr id="9" name="Текстовое поле 8"/>
          <p:cNvSpPr txBox="1"/>
          <p:nvPr/>
        </p:nvSpPr>
        <p:spPr>
          <a:xfrm>
            <a:off x="0" y="1119505"/>
            <a:ext cx="5808980" cy="23698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ru-RU" altLang="en-US" sz="28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Тема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ru-RU" altLang="en-US" sz="28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Кристаллическая и магнитная структура </a:t>
            </a:r>
            <a:r>
              <a:rPr lang="ru-RU" altLang="en-US" sz="28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наночастиц</a:t>
            </a:r>
            <a:r>
              <a:rPr lang="ru-RU" altLang="en-US" sz="28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магнетита</a:t>
            </a:r>
            <a:endParaRPr lang="ru-RU" altLang="en-US" sz="2800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l"/>
            <a:r>
              <a:rPr lang="ru-RU" altLang="en-US" sz="28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допированных</a:t>
            </a:r>
            <a:r>
              <a:rPr lang="ru-RU" altLang="en-US" sz="28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ионами редкоземельных элементов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altLang="en-US" sz="2800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Текстовое поле 10"/>
          <p:cNvSpPr txBox="1"/>
          <p:nvPr/>
        </p:nvSpPr>
        <p:spPr>
          <a:xfrm>
            <a:off x="4766945" y="5161915"/>
            <a:ext cx="71164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dirty="0">
                <a:solidFill>
                  <a:schemeClr val="tx1"/>
                </a:solidFill>
              </a:rPr>
              <a:t>Научный руководитель</a:t>
            </a:r>
            <a:r>
              <a:rPr lang="en-US" altLang="ru-RU" dirty="0">
                <a:solidFill>
                  <a:schemeClr val="tx1"/>
                </a:solidFill>
              </a:rPr>
              <a:t>:</a:t>
            </a:r>
            <a:r>
              <a:rPr lang="ru-RU" altLang="ru-RU" dirty="0">
                <a:solidFill>
                  <a:schemeClr val="tx1"/>
                </a:solidFill>
              </a:rPr>
              <a:t> </a:t>
            </a:r>
            <a:r>
              <a:rPr lang="ru-RU" altLang="ru-RU" dirty="0" err="1">
                <a:solidFill>
                  <a:schemeClr val="tx1"/>
                </a:solidFill>
              </a:rPr>
              <a:t>кан</a:t>
            </a:r>
            <a:r>
              <a:rPr lang="en-US" altLang="ru-RU" dirty="0">
                <a:solidFill>
                  <a:schemeClr val="tx1"/>
                </a:solidFill>
              </a:rPr>
              <a:t>.</a:t>
            </a:r>
            <a:r>
              <a:rPr lang="ru-RU" altLang="ru-RU" dirty="0">
                <a:solidFill>
                  <a:schemeClr val="tx1"/>
                </a:solidFill>
              </a:rPr>
              <a:t>тех</a:t>
            </a:r>
            <a:r>
              <a:rPr lang="en-US" altLang="ru-RU" dirty="0">
                <a:solidFill>
                  <a:schemeClr val="tx1"/>
                </a:solidFill>
              </a:rPr>
              <a:t>.</a:t>
            </a:r>
            <a:r>
              <a:rPr lang="ru-RU" altLang="ru-RU" dirty="0">
                <a:solidFill>
                  <a:schemeClr val="tx1"/>
                </a:solidFill>
              </a:rPr>
              <a:t>наук</a:t>
            </a:r>
            <a:r>
              <a:rPr lang="en-US" altLang="ru-RU" dirty="0">
                <a:solidFill>
                  <a:schemeClr val="tx1"/>
                </a:solidFill>
              </a:rPr>
              <a:t>,</a:t>
            </a:r>
            <a:r>
              <a:rPr lang="ru-RU" altLang="ru-RU" dirty="0">
                <a:solidFill>
                  <a:schemeClr val="tx1"/>
                </a:solidFill>
              </a:rPr>
              <a:t> </a:t>
            </a:r>
            <a:r>
              <a:rPr lang="en-US" altLang="ru-RU" dirty="0" err="1">
                <a:solidFill>
                  <a:schemeClr val="tx1"/>
                </a:solidFill>
              </a:rPr>
              <a:t>Phd</a:t>
            </a:r>
            <a:r>
              <a:rPr lang="ru-RU" altLang="ru-RU" dirty="0">
                <a:solidFill>
                  <a:schemeClr val="tx1"/>
                </a:solidFill>
              </a:rPr>
              <a:t>      </a:t>
            </a:r>
            <a:r>
              <a:rPr lang="ru-RU" altLang="ru-RU" dirty="0" err="1">
                <a:solidFill>
                  <a:schemeClr val="tx1"/>
                </a:solidFill>
              </a:rPr>
              <a:t>Абдурахимов</a:t>
            </a:r>
            <a:r>
              <a:rPr lang="ru-RU" altLang="ru-RU" dirty="0">
                <a:solidFill>
                  <a:schemeClr val="tx1"/>
                </a:solidFill>
              </a:rPr>
              <a:t> Б</a:t>
            </a:r>
            <a:r>
              <a:rPr lang="en-US" altLang="ru-RU" dirty="0">
                <a:solidFill>
                  <a:schemeClr val="tx1"/>
                </a:solidFill>
              </a:rPr>
              <a:t>.</a:t>
            </a:r>
            <a:r>
              <a:rPr lang="ru-RU" altLang="ru-RU" dirty="0">
                <a:solidFill>
                  <a:schemeClr val="tx1"/>
                </a:solidFill>
              </a:rPr>
              <a:t>А</a:t>
            </a:r>
            <a:r>
              <a:rPr lang="en-US" altLang="ru-RU" dirty="0">
                <a:solidFill>
                  <a:schemeClr val="tx1"/>
                </a:solidFill>
              </a:rPr>
              <a:t>.</a:t>
            </a:r>
            <a:endParaRPr lang="en-US" altLang="ru-RU" dirty="0">
              <a:solidFill>
                <a:schemeClr val="tx1"/>
              </a:solidFill>
            </a:endParaRPr>
          </a:p>
          <a:p>
            <a:r>
              <a:rPr lang="ru-RU" altLang="ru-RU" dirty="0">
                <a:solidFill>
                  <a:schemeClr val="tx1"/>
                </a:solidFill>
              </a:rPr>
              <a:t>Выполнил студент группы Б22-104</a:t>
            </a:r>
            <a:r>
              <a:rPr lang="en-US" altLang="ru-RU" dirty="0">
                <a:solidFill>
                  <a:schemeClr val="tx1"/>
                </a:solidFill>
              </a:rPr>
              <a:t>:               </a:t>
            </a:r>
            <a:r>
              <a:rPr lang="ru-RU" altLang="ru-RU" dirty="0" err="1">
                <a:solidFill>
                  <a:schemeClr val="tx1"/>
                </a:solidFill>
              </a:rPr>
              <a:t>Шарипов</a:t>
            </a:r>
            <a:r>
              <a:rPr lang="ru-RU" altLang="ru-RU" dirty="0">
                <a:solidFill>
                  <a:schemeClr val="tx1"/>
                </a:solidFill>
              </a:rPr>
              <a:t> Ф</a:t>
            </a:r>
            <a:r>
              <a:rPr lang="en-US" altLang="ru-RU" dirty="0">
                <a:solidFill>
                  <a:schemeClr val="tx1"/>
                </a:solidFill>
              </a:rPr>
              <a:t>.</a:t>
            </a:r>
            <a:r>
              <a:rPr lang="ru-RU" altLang="en-US" dirty="0">
                <a:solidFill>
                  <a:schemeClr val="tx1"/>
                </a:solidFill>
              </a:rPr>
              <a:t>З</a:t>
            </a:r>
            <a:r>
              <a:rPr lang="en-US" altLang="en-US" dirty="0">
                <a:solidFill>
                  <a:schemeClr val="tx1"/>
                </a:solidFill>
              </a:rPr>
              <a:t>.</a:t>
            </a:r>
            <a:r>
              <a:rPr lang="ru-RU" altLang="ru-RU" dirty="0">
                <a:solidFill>
                  <a:schemeClr val="tx1"/>
                </a:solidFill>
              </a:rPr>
              <a:t>               </a:t>
            </a:r>
            <a:endParaRPr lang="ru-RU" alt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овое поле 2"/>
          <p:cNvSpPr txBox="1"/>
          <p:nvPr/>
        </p:nvSpPr>
        <p:spPr>
          <a:xfrm>
            <a:off x="6096000" y="1187450"/>
            <a:ext cx="5920740" cy="208724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 defTabSz="266700">
              <a:spcBef>
                <a:spcPct val="0"/>
              </a:spcBef>
              <a:spcAft>
                <a:spcPct val="0"/>
              </a:spcAft>
            </a:pPr>
            <a:r>
              <a:rPr lang="ru-RU" altLang="en-US" b="1">
                <a:solidFill>
                  <a:schemeClr val="tx1"/>
                </a:solidFill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Источник нейтронов реактор ИБР-2</a:t>
            </a:r>
            <a:endParaRPr lang="en-US" altLang="en-US">
              <a:solidFill>
                <a:schemeClr val="tx1"/>
              </a:solidFill>
              <a:latin typeface="Times New Roman" panose="02020603050405020304" charset="0"/>
              <a:ea typeface="SimSun" panose="02010600030101010101" pitchFamily="2" charset="-122"/>
              <a:cs typeface="Times New Roman" panose="02020603050405020304" charset="0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Нейтронные дифракционные эксперименты были выполнены на импульсном реакторе ИБР</a:t>
            </a:r>
            <a:r>
              <a:rPr lang="ru-RU" altLang="en-US">
                <a:solidFill>
                  <a:schemeClr val="tx1"/>
                </a:solidFill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-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2 (Лаборатория нейтронной физики им. И.М. Франка, Объединённый институт ядерных исследований, г. Дубна, Россия). ИБР</a:t>
            </a:r>
            <a:r>
              <a:rPr lang="ru-RU" altLang="en-US">
                <a:solidFill>
                  <a:schemeClr val="tx1"/>
                </a:solidFill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-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2 является быстрым импульсным реактором с механической модуляцией реактивности и относится к классу высокопоточных источников нейтронов</a:t>
            </a:r>
            <a:r>
              <a:rPr lang="ru-RU" altLang="en-US">
                <a:solidFill>
                  <a:schemeClr val="tx1"/>
                </a:solidFill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.</a:t>
            </a:r>
            <a:r>
              <a:rPr>
                <a:solidFill>
                  <a:schemeClr val="bg1"/>
                </a:solidFill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йтронная дифракция (нейтронография) — дифракционный метод изучения атомной и/или магнитной с</a:t>
            </a:r>
            <a:r>
              <a:rPr sz="2000">
                <a:solidFill>
                  <a:schemeClr val="bg1"/>
                </a:solidFill>
                <a:latin typeface="Times New Roman" panose="02020603050405020304"/>
                <a:ea typeface="SimSun" panose="02010600030101010101" pitchFamily="2" charset="-122"/>
              </a:rPr>
              <a:t>труктуры кристаллов, аморфных материалов и жидкостей с помощью рассеивания нейтронов.</a:t>
            </a:r>
            <a:endParaRPr sz="2000">
              <a:solidFill>
                <a:schemeClr val="bg1"/>
              </a:solidFill>
              <a:latin typeface="Times New Roman" panose="02020603050405020304"/>
              <a:ea typeface="SimSun" panose="02010600030101010101" pitchFamily="2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sz="2000">
                <a:solidFill>
                  <a:schemeClr val="bg1"/>
                </a:solidFill>
                <a:latin typeface="Times New Roman" panose="02020603050405020304"/>
                <a:ea typeface="SimSun" panose="02010600030101010101" pitchFamily="2" charset="-122"/>
              </a:rPr>
              <a:t> </a:t>
            </a:r>
            <a:endParaRPr sz="2000">
              <a:solidFill>
                <a:schemeClr val="bg1"/>
              </a:solidFill>
              <a:latin typeface="Times New Roman" panose="02020603050405020304"/>
              <a:ea typeface="SimSun" panose="02010600030101010101" pitchFamily="2" charset="-122"/>
            </a:endParaRPr>
          </a:p>
        </p:txBody>
      </p:sp>
      <p:sp>
        <p:nvSpPr>
          <p:cNvPr id="2" name="Текстовое поле 1"/>
          <p:cNvSpPr txBox="1"/>
          <p:nvPr/>
        </p:nvSpPr>
        <p:spPr>
          <a:xfrm>
            <a:off x="3798570" y="0"/>
            <a:ext cx="48964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sz="3200"/>
              <a:t>Нейтронная дифракция</a:t>
            </a:r>
            <a:r>
              <a:rPr lang="ru-RU" altLang="en-US"/>
              <a:t> </a:t>
            </a:r>
            <a:endParaRPr lang="ru-RU" altLang="en-US"/>
          </a:p>
        </p:txBody>
      </p:sp>
      <p:sp>
        <p:nvSpPr>
          <p:cNvPr id="7" name="Текстовое поле 6"/>
          <p:cNvSpPr txBox="1"/>
          <p:nvPr/>
        </p:nvSpPr>
        <p:spPr>
          <a:xfrm>
            <a:off x="140970" y="495935"/>
            <a:ext cx="1187704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en-US" altLang="en-US"/>
              <a:t>Нейтронная дифракция — это явление когерентного рассеяния нейтронов на периодических структурах вещества, при котором наблюдается интерференционная картина, аналогичная рентгеновской или электронной дифракции.</a:t>
            </a:r>
            <a:endParaRPr lang="en-US" altLang="en-US"/>
          </a:p>
        </p:txBody>
      </p:sp>
      <p:pic>
        <p:nvPicPr>
          <p:cNvPr id="17" name="Изображение 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1605" y="1417955"/>
            <a:ext cx="5662295" cy="3164840"/>
          </a:xfrm>
          <a:prstGeom prst="rect">
            <a:avLst/>
          </a:prstGeom>
        </p:spPr>
      </p:pic>
      <p:sp>
        <p:nvSpPr>
          <p:cNvPr id="19" name="Овал 18"/>
          <p:cNvSpPr/>
          <p:nvPr/>
        </p:nvSpPr>
        <p:spPr>
          <a:xfrm>
            <a:off x="1846580" y="2189480"/>
            <a:ext cx="488315" cy="392430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ru-RU" altLang="en-US"/>
          </a:p>
        </p:txBody>
      </p:sp>
      <p:graphicFrame>
        <p:nvGraphicFramePr>
          <p:cNvPr id="4" name="Таблица 3"/>
          <p:cNvGraphicFramePr/>
          <p:nvPr>
            <p:custDataLst>
              <p:tags r:id="rId2"/>
            </p:custDataLst>
          </p:nvPr>
        </p:nvGraphicFramePr>
        <p:xfrm>
          <a:off x="6096000" y="3429000"/>
          <a:ext cx="6096000" cy="34309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64490">
                <a:tc>
                  <a:txBody>
                    <a:bodyPr/>
                    <a:p>
                      <a:pPr algn="l">
                        <a:lnSpc>
                          <a:spcPts val="1500"/>
                        </a:lnSpc>
                      </a:pPr>
                      <a:r>
                        <a:rPr sz="1800" b="0" i="0">
                          <a:solidFill>
                            <a:srgbClr val="0F1115"/>
                          </a:solidFill>
                          <a:latin typeface="Times New Roman" panose="02020603050405020304" charset="0"/>
                          <a:ea typeface="quote-cjk-patch"/>
                          <a:cs typeface="Times New Roman" panose="02020603050405020304" charset="0"/>
                        </a:rPr>
                        <a:t>Параметр</a:t>
                      </a:r>
                      <a:endParaRPr sz="1800" b="0" i="0">
                        <a:solidFill>
                          <a:srgbClr val="0F1115"/>
                        </a:solidFill>
                        <a:latin typeface="Times New Roman" panose="02020603050405020304" charset="0"/>
                        <a:ea typeface="quote-cjk-patch"/>
                        <a:cs typeface="Times New Roman" panose="02020603050405020304" charset="0"/>
                      </a:endParaRPr>
                    </a:p>
                  </a:txBody>
                  <a:tcPr marL="0" marR="122237" marT="76517" marB="76517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l">
                        <a:lnSpc>
                          <a:spcPts val="1500"/>
                        </a:lnSpc>
                      </a:pPr>
                      <a:r>
                        <a:rPr sz="1800" b="0" i="0">
                          <a:solidFill>
                            <a:srgbClr val="0F1115"/>
                          </a:solidFill>
                          <a:latin typeface="Times New Roman" panose="02020603050405020304" charset="0"/>
                          <a:ea typeface="quote-cjk-patch"/>
                          <a:cs typeface="Times New Roman" panose="02020603050405020304" charset="0"/>
                        </a:rPr>
                        <a:t>Значение</a:t>
                      </a:r>
                      <a:endParaRPr sz="1800" b="0" i="0">
                        <a:solidFill>
                          <a:srgbClr val="0F1115"/>
                        </a:solidFill>
                        <a:latin typeface="Times New Roman" panose="02020603050405020304" charset="0"/>
                        <a:ea typeface="quote-cjk-patch"/>
                        <a:cs typeface="Times New Roman" panose="02020603050405020304" charset="0"/>
                      </a:endParaRPr>
                    </a:p>
                  </a:txBody>
                  <a:tcPr marL="122237" marR="122237" marT="76517" marB="76517"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66420">
                <a:tc>
                  <a:txBody>
                    <a:bodyPr/>
                    <a:p>
                      <a:pPr>
                        <a:lnSpc>
                          <a:spcPts val="1500"/>
                        </a:lnSpc>
                      </a:pPr>
                      <a:r>
                        <a:rPr sz="1800" b="0" i="0">
                          <a:solidFill>
                            <a:srgbClr val="0F1115"/>
                          </a:solidFill>
                          <a:latin typeface="Times New Roman" panose="02020603050405020304" charset="0"/>
                          <a:ea typeface="quote-cjk-patch"/>
                          <a:cs typeface="Times New Roman" panose="02020603050405020304" charset="0"/>
                        </a:rPr>
                        <a:t>Тип реактора</a:t>
                      </a:r>
                      <a:endParaRPr sz="1800" b="0" i="0">
                        <a:solidFill>
                          <a:srgbClr val="0F1115"/>
                        </a:solidFill>
                        <a:latin typeface="Times New Roman" panose="02020603050405020304" charset="0"/>
                        <a:ea typeface="quote-cjk-patch"/>
                        <a:cs typeface="Times New Roman" panose="02020603050405020304" charset="0"/>
                      </a:endParaRPr>
                    </a:p>
                  </a:txBody>
                  <a:tcPr marL="0" marR="122237" marT="76517" marB="76517" anchor="ctr" anchorCtr="0"/>
                </a:tc>
                <a:tc>
                  <a:txBody>
                    <a:bodyPr/>
                    <a:p>
                      <a:pPr>
                        <a:lnSpc>
                          <a:spcPts val="1500"/>
                        </a:lnSpc>
                      </a:pPr>
                      <a:r>
                        <a:rPr sz="1800" b="0" i="0">
                          <a:solidFill>
                            <a:srgbClr val="0F1115"/>
                          </a:solidFill>
                          <a:latin typeface="Times New Roman" panose="02020603050405020304" charset="0"/>
                          <a:ea typeface="quote-cjk-patch"/>
                          <a:cs typeface="Times New Roman" panose="02020603050405020304" charset="0"/>
                        </a:rPr>
                        <a:t>Импульсный быстрый реактор</a:t>
                      </a:r>
                      <a:endParaRPr sz="1800" b="0" i="0">
                        <a:solidFill>
                          <a:srgbClr val="0F1115"/>
                        </a:solidFill>
                        <a:latin typeface="Times New Roman" panose="02020603050405020304" charset="0"/>
                        <a:ea typeface="quote-cjk-patch"/>
                        <a:cs typeface="Times New Roman" panose="02020603050405020304" charset="0"/>
                      </a:endParaRPr>
                    </a:p>
                  </a:txBody>
                  <a:tcPr marL="122237" marR="0" marT="76517" marB="76517" anchor="ctr" anchorCtr="0"/>
                </a:tc>
              </a:tr>
              <a:tr h="566420">
                <a:tc>
                  <a:txBody>
                    <a:bodyPr/>
                    <a:p>
                      <a:pPr>
                        <a:lnSpc>
                          <a:spcPts val="1500"/>
                        </a:lnSpc>
                      </a:pPr>
                      <a:r>
                        <a:rPr sz="1800" b="0" i="0">
                          <a:solidFill>
                            <a:srgbClr val="0F1115"/>
                          </a:solidFill>
                          <a:latin typeface="Times New Roman" panose="02020603050405020304" charset="0"/>
                          <a:ea typeface="quote-cjk-patch"/>
                          <a:cs typeface="Times New Roman" panose="02020603050405020304" charset="0"/>
                        </a:rPr>
                        <a:t>Средняя тепловая мощность</a:t>
                      </a:r>
                      <a:endParaRPr sz="1800" b="0" i="0">
                        <a:solidFill>
                          <a:srgbClr val="0F1115"/>
                        </a:solidFill>
                        <a:latin typeface="Times New Roman" panose="02020603050405020304" charset="0"/>
                        <a:ea typeface="quote-cjk-patch"/>
                        <a:cs typeface="Times New Roman" panose="02020603050405020304" charset="0"/>
                      </a:endParaRPr>
                    </a:p>
                  </a:txBody>
                  <a:tcPr marL="0" marR="122237" marT="76517" marB="76517" anchor="ctr" anchorCtr="0"/>
                </a:tc>
                <a:tc>
                  <a:txBody>
                    <a:bodyPr/>
                    <a:p>
                      <a:pPr>
                        <a:lnSpc>
                          <a:spcPts val="1500"/>
                        </a:lnSpc>
                      </a:pPr>
                      <a:r>
                        <a:rPr sz="1800" b="0" i="0">
                          <a:solidFill>
                            <a:srgbClr val="0F1115"/>
                          </a:solidFill>
                          <a:latin typeface="Times New Roman" panose="02020603050405020304" charset="0"/>
                          <a:ea typeface="quote-cjk-patch"/>
                          <a:cs typeface="Times New Roman" panose="02020603050405020304" charset="0"/>
                        </a:rPr>
                        <a:t>2 МВт</a:t>
                      </a:r>
                      <a:endParaRPr sz="1800" b="0" i="0">
                        <a:solidFill>
                          <a:srgbClr val="0F1115"/>
                        </a:solidFill>
                        <a:latin typeface="Times New Roman" panose="02020603050405020304" charset="0"/>
                        <a:ea typeface="quote-cjk-patch"/>
                        <a:cs typeface="Times New Roman" panose="02020603050405020304" charset="0"/>
                      </a:endParaRPr>
                    </a:p>
                  </a:txBody>
                  <a:tcPr marL="122237" marR="0" marT="76517" marB="76517" anchor="ctr" anchorCtr="0"/>
                </a:tc>
              </a:tr>
              <a:tr h="566420">
                <a:tc>
                  <a:txBody>
                    <a:bodyPr/>
                    <a:p>
                      <a:pPr>
                        <a:lnSpc>
                          <a:spcPts val="1500"/>
                        </a:lnSpc>
                      </a:pPr>
                      <a:r>
                        <a:rPr sz="1800" b="0" i="0">
                          <a:solidFill>
                            <a:srgbClr val="0F1115"/>
                          </a:solidFill>
                          <a:latin typeface="Times New Roman" panose="02020603050405020304" charset="0"/>
                          <a:ea typeface="quote-cjk-patch"/>
                          <a:cs typeface="Times New Roman" panose="02020603050405020304" charset="0"/>
                        </a:rPr>
                        <a:t>Пиковая мощность в импульсе</a:t>
                      </a:r>
                      <a:endParaRPr sz="1800" b="0" i="0">
                        <a:solidFill>
                          <a:srgbClr val="0F1115"/>
                        </a:solidFill>
                        <a:latin typeface="Times New Roman" panose="02020603050405020304" charset="0"/>
                        <a:ea typeface="quote-cjk-patch"/>
                        <a:cs typeface="Times New Roman" panose="02020603050405020304" charset="0"/>
                      </a:endParaRPr>
                    </a:p>
                  </a:txBody>
                  <a:tcPr marL="0" marR="122237" marT="76517" marB="76517" anchor="ctr" anchorCtr="0"/>
                </a:tc>
                <a:tc>
                  <a:txBody>
                    <a:bodyPr/>
                    <a:p>
                      <a:pPr>
                        <a:lnSpc>
                          <a:spcPts val="1500"/>
                        </a:lnSpc>
                      </a:pPr>
                      <a:r>
                        <a:rPr sz="1800" b="0" i="0">
                          <a:solidFill>
                            <a:srgbClr val="0F1115"/>
                          </a:solidFill>
                          <a:latin typeface="Times New Roman" panose="02020603050405020304" charset="0"/>
                          <a:ea typeface="quote-cjk-patch"/>
                          <a:cs typeface="Times New Roman" panose="02020603050405020304" charset="0"/>
                        </a:rPr>
                        <a:t>~1850 МВт</a:t>
                      </a:r>
                      <a:endParaRPr sz="1800" b="0" i="0">
                        <a:solidFill>
                          <a:srgbClr val="0F1115"/>
                        </a:solidFill>
                        <a:latin typeface="Times New Roman" panose="02020603050405020304" charset="0"/>
                        <a:ea typeface="quote-cjk-patch"/>
                        <a:cs typeface="Times New Roman" panose="02020603050405020304" charset="0"/>
                      </a:endParaRPr>
                    </a:p>
                  </a:txBody>
                  <a:tcPr marL="122237" marR="0" marT="76517" marB="76517" anchor="ctr" anchorCtr="0"/>
                </a:tc>
              </a:tr>
              <a:tr h="566420">
                <a:tc>
                  <a:txBody>
                    <a:bodyPr/>
                    <a:p>
                      <a:pPr>
                        <a:lnSpc>
                          <a:spcPts val="1500"/>
                        </a:lnSpc>
                      </a:pPr>
                      <a:r>
                        <a:rPr sz="1800" b="0" i="0">
                          <a:solidFill>
                            <a:srgbClr val="0F1115"/>
                          </a:solidFill>
                          <a:latin typeface="Times New Roman" panose="02020603050405020304" charset="0"/>
                          <a:ea typeface="quote-cjk-patch"/>
                          <a:cs typeface="Times New Roman" panose="02020603050405020304" charset="0"/>
                        </a:rPr>
                        <a:t>Частота следования импульсов</a:t>
                      </a:r>
                      <a:endParaRPr sz="1800" b="0" i="0">
                        <a:solidFill>
                          <a:srgbClr val="0F1115"/>
                        </a:solidFill>
                        <a:latin typeface="Times New Roman" panose="02020603050405020304" charset="0"/>
                        <a:ea typeface="quote-cjk-patch"/>
                        <a:cs typeface="Times New Roman" panose="02020603050405020304" charset="0"/>
                      </a:endParaRPr>
                    </a:p>
                  </a:txBody>
                  <a:tcPr marL="0" marR="122237" marT="76517" marB="76517" anchor="ctr" anchorCtr="0"/>
                </a:tc>
                <a:tc>
                  <a:txBody>
                    <a:bodyPr/>
                    <a:p>
                      <a:pPr>
                        <a:lnSpc>
                          <a:spcPts val="1500"/>
                        </a:lnSpc>
                      </a:pPr>
                      <a:r>
                        <a:rPr sz="1800" b="0" i="0">
                          <a:solidFill>
                            <a:srgbClr val="0F1115"/>
                          </a:solidFill>
                          <a:latin typeface="Times New Roman" panose="02020603050405020304" charset="0"/>
                          <a:ea typeface="quote-cjk-patch"/>
                          <a:cs typeface="Times New Roman" panose="02020603050405020304" charset="0"/>
                        </a:rPr>
                        <a:t>5 Гц</a:t>
                      </a:r>
                      <a:endParaRPr sz="1800" b="0" i="0">
                        <a:solidFill>
                          <a:srgbClr val="0F1115"/>
                        </a:solidFill>
                        <a:latin typeface="Times New Roman" panose="02020603050405020304" charset="0"/>
                        <a:ea typeface="quote-cjk-patch"/>
                        <a:cs typeface="Times New Roman" panose="02020603050405020304" charset="0"/>
                      </a:endParaRPr>
                    </a:p>
                  </a:txBody>
                  <a:tcPr marL="122237" marR="0" marT="76517" marB="76517" anchor="ctr" anchorCtr="0"/>
                </a:tc>
              </a:tr>
              <a:tr h="364490">
                <a:tc>
                  <a:txBody>
                    <a:bodyPr/>
                    <a:p>
                      <a:pPr>
                        <a:lnSpc>
                          <a:spcPts val="1500"/>
                        </a:lnSpc>
                      </a:pPr>
                      <a:r>
                        <a:rPr sz="1800" b="0" i="0">
                          <a:solidFill>
                            <a:srgbClr val="0F1115"/>
                          </a:solidFill>
                          <a:latin typeface="Times New Roman" panose="02020603050405020304" charset="0"/>
                          <a:ea typeface="quote-cjk-patch"/>
                          <a:cs typeface="Times New Roman" panose="02020603050405020304" charset="0"/>
                        </a:rPr>
                        <a:t>Длительность импульса</a:t>
                      </a:r>
                      <a:endParaRPr sz="1800" b="0" i="0">
                        <a:solidFill>
                          <a:srgbClr val="0F1115"/>
                        </a:solidFill>
                        <a:latin typeface="Times New Roman" panose="02020603050405020304" charset="0"/>
                        <a:ea typeface="quote-cjk-patch"/>
                        <a:cs typeface="Times New Roman" panose="02020603050405020304" charset="0"/>
                      </a:endParaRPr>
                    </a:p>
                  </a:txBody>
                  <a:tcPr marL="0" marR="122237" marT="76517" marB="76517" anchor="ctr" anchorCtr="0"/>
                </a:tc>
                <a:tc>
                  <a:txBody>
                    <a:bodyPr/>
                    <a:p>
                      <a:pPr>
                        <a:lnSpc>
                          <a:spcPts val="1500"/>
                        </a:lnSpc>
                      </a:pPr>
                      <a:r>
                        <a:rPr sz="1800" b="0" i="0">
                          <a:solidFill>
                            <a:srgbClr val="0F1115"/>
                          </a:solidFill>
                          <a:latin typeface="Times New Roman" panose="02020603050405020304" charset="0"/>
                          <a:ea typeface="quote-cjk-patch"/>
                          <a:cs typeface="Times New Roman" panose="02020603050405020304" charset="0"/>
                        </a:rPr>
                        <a:t>~215 мкс</a:t>
                      </a:r>
                      <a:endParaRPr sz="1800" b="0" i="0">
                        <a:solidFill>
                          <a:srgbClr val="0F1115"/>
                        </a:solidFill>
                        <a:latin typeface="Times New Roman" panose="02020603050405020304" charset="0"/>
                        <a:ea typeface="quote-cjk-patch"/>
                        <a:cs typeface="Times New Roman" panose="02020603050405020304" charset="0"/>
                      </a:endParaRPr>
                    </a:p>
                  </a:txBody>
                  <a:tcPr marL="122237" marR="0" marT="76517" marB="76517" anchor="ctr" anchorCtr="0"/>
                </a:tc>
              </a:tr>
              <a:tr h="436245">
                <a:tc>
                  <a:txBody>
                    <a:bodyPr/>
                    <a:p>
                      <a:pPr>
                        <a:lnSpc>
                          <a:spcPts val="1500"/>
                        </a:lnSpc>
                      </a:pPr>
                      <a:r>
                        <a:rPr sz="1800" b="0" i="0">
                          <a:solidFill>
                            <a:srgbClr val="0F1115"/>
                          </a:solidFill>
                          <a:latin typeface="Times New Roman" panose="02020603050405020304" charset="0"/>
                          <a:ea typeface="quote-cjk-patch"/>
                          <a:cs typeface="Times New Roman" panose="02020603050405020304" charset="0"/>
                        </a:rPr>
                        <a:t>Поток нейтронов </a:t>
                      </a:r>
                      <a:endParaRPr sz="1800" b="0" i="0">
                        <a:solidFill>
                          <a:srgbClr val="0F1115"/>
                        </a:solidFill>
                        <a:latin typeface="Times New Roman" panose="02020603050405020304" charset="0"/>
                        <a:ea typeface="quote-cjk-patch"/>
                        <a:cs typeface="Times New Roman" panose="02020603050405020304" charset="0"/>
                      </a:endParaRPr>
                    </a:p>
                  </a:txBody>
                  <a:tcPr marL="0" marR="122237" marT="76517" marB="76517" anchor="ctr" anchorCtr="0"/>
                </a:tc>
                <a:tc>
                  <a:txBody>
                    <a:bodyPr/>
                    <a:p>
                      <a:pPr>
                        <a:lnSpc>
                          <a:spcPts val="1500"/>
                        </a:lnSpc>
                      </a:pPr>
                      <a:r>
                        <a:rPr sz="1800" b="0" i="0">
                          <a:solidFill>
                            <a:srgbClr val="0F1115"/>
                          </a:solidFill>
                          <a:latin typeface="Times New Roman" panose="02020603050405020304" charset="0"/>
                          <a:ea typeface="quote-cjk-patch"/>
                          <a:cs typeface="Times New Roman" panose="02020603050405020304" charset="0"/>
                        </a:rPr>
                        <a:t>~1·10¹⁷ н/(см²·с)</a:t>
                      </a:r>
                      <a:endParaRPr sz="1800" b="0" i="0">
                        <a:solidFill>
                          <a:srgbClr val="0F1115"/>
                        </a:solidFill>
                        <a:latin typeface="Times New Roman" panose="02020603050405020304" charset="0"/>
                        <a:ea typeface="quote-cjk-patch"/>
                        <a:cs typeface="Times New Roman" panose="02020603050405020304" charset="0"/>
                      </a:endParaRPr>
                    </a:p>
                  </a:txBody>
                  <a:tcPr marL="122237" marR="0" marT="76517" marB="76517" anchor="ctr" anchorCtr="0"/>
                </a:tc>
              </a:tr>
            </a:tbl>
          </a:graphicData>
        </a:graphic>
      </p:graphicFrame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415" y="3805555"/>
            <a:ext cx="5507355" cy="279717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070" y="366395"/>
            <a:ext cx="5634990" cy="2701290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" y="3221990"/>
            <a:ext cx="6008370" cy="3258185"/>
          </a:xfrm>
          <a:prstGeom prst="rect">
            <a:avLst/>
          </a:prstGeom>
        </p:spPr>
      </p:pic>
      <p:sp>
        <p:nvSpPr>
          <p:cNvPr id="6" name="Текстовое поле 5"/>
          <p:cNvSpPr txBox="1"/>
          <p:nvPr/>
        </p:nvSpPr>
        <p:spPr>
          <a:xfrm>
            <a:off x="6420485" y="366395"/>
            <a:ext cx="540512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en-US"/>
              <a:t>Для регистрации нейтронных дифракционных спектров использовался времяпролётный дифрактометр ДН</a:t>
            </a:r>
            <a:r>
              <a:rPr lang="ru-RU" altLang="en-US"/>
              <a:t>-</a:t>
            </a:r>
            <a:r>
              <a:rPr lang="en-US" altLang="en-US"/>
              <a:t>6, установленный на одном из горизонтальных каналов реактора ИБР</a:t>
            </a:r>
            <a:r>
              <a:rPr lang="ru-RU" altLang="en-US"/>
              <a:t>-</a:t>
            </a:r>
            <a:r>
              <a:rPr lang="en-US" altLang="en-US"/>
              <a:t>2</a:t>
            </a:r>
            <a:endParaRPr lang="en-US" altLang="en-US"/>
          </a:p>
        </p:txBody>
      </p:sp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4470" y="1852295"/>
            <a:ext cx="5126990" cy="469011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0" name="任意多边形: 形状 39"/>
          <p:cNvSpPr/>
          <p:nvPr/>
        </p:nvSpPr>
        <p:spPr>
          <a:xfrm>
            <a:off x="0" y="2538796"/>
            <a:ext cx="12192000" cy="4319204"/>
          </a:xfrm>
          <a:custGeom>
            <a:avLst/>
            <a:gdLst>
              <a:gd name="connsiteX0" fmla="*/ 211617 w 12192000"/>
              <a:gd name="connsiteY0" fmla="*/ 0 h 4319204"/>
              <a:gd name="connsiteX1" fmla="*/ 11980383 w 12192000"/>
              <a:gd name="connsiteY1" fmla="*/ 0 h 4319204"/>
              <a:gd name="connsiteX2" fmla="*/ 12192000 w 12192000"/>
              <a:gd name="connsiteY2" fmla="*/ 211617 h 4319204"/>
              <a:gd name="connsiteX3" fmla="*/ 12192000 w 12192000"/>
              <a:gd name="connsiteY3" fmla="*/ 4319204 h 4319204"/>
              <a:gd name="connsiteX4" fmla="*/ 0 w 12192000"/>
              <a:gd name="connsiteY4" fmla="*/ 4319204 h 4319204"/>
              <a:gd name="connsiteX5" fmla="*/ 0 w 12192000"/>
              <a:gd name="connsiteY5" fmla="*/ 211617 h 4319204"/>
              <a:gd name="connsiteX6" fmla="*/ 211617 w 12192000"/>
              <a:gd name="connsiteY6" fmla="*/ 0 h 4319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4319204">
                <a:moveTo>
                  <a:pt x="211617" y="0"/>
                </a:moveTo>
                <a:lnTo>
                  <a:pt x="11980383" y="0"/>
                </a:lnTo>
                <a:cubicBezTo>
                  <a:pt x="12097256" y="0"/>
                  <a:pt x="12192000" y="94744"/>
                  <a:pt x="12192000" y="211617"/>
                </a:cubicBezTo>
                <a:lnTo>
                  <a:pt x="12192000" y="4319204"/>
                </a:lnTo>
                <a:lnTo>
                  <a:pt x="0" y="4319204"/>
                </a:lnTo>
                <a:lnTo>
                  <a:pt x="0" y="211617"/>
                </a:lnTo>
                <a:cubicBezTo>
                  <a:pt x="0" y="94744"/>
                  <a:pt x="94744" y="0"/>
                  <a:pt x="21161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l"/>
            <a:r>
              <a:rPr lang="ru-RU" altLang="en-US" sz="2800">
                <a:solidFill>
                  <a:schemeClr val="accent1"/>
                </a:solidFill>
                <a:sym typeface="+mn-ea"/>
              </a:rPr>
              <a:t>     Обработка результатов</a:t>
            </a:r>
            <a:endParaRPr lang="en-US" altLang="en-US" sz="2800">
              <a:solidFill>
                <a:schemeClr val="accent1"/>
              </a:solidFill>
            </a:endParaRPr>
          </a:p>
          <a:p>
            <a:pPr algn="ctr"/>
            <a:endParaRPr lang="ru-RU" altLang="zh-CN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595" y="1181100"/>
            <a:ext cx="3695700" cy="2247900"/>
          </a:xfrm>
          <a:prstGeom prst="rect">
            <a:avLst/>
          </a:prstGeom>
        </p:spPr>
      </p:pic>
      <p:sp>
        <p:nvSpPr>
          <p:cNvPr id="3" name="Текстовое поле 2"/>
          <p:cNvSpPr txBox="1"/>
          <p:nvPr/>
        </p:nvSpPr>
        <p:spPr>
          <a:xfrm>
            <a:off x="1754505" y="1889760"/>
            <a:ext cx="111569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altLang="en-US" sz="4800" b="1">
                <a:solidFill>
                  <a:schemeClr val="bg1"/>
                </a:solidFill>
                <a:sym typeface="+mn-ea"/>
              </a:rPr>
              <a:t>04</a:t>
            </a:r>
            <a:endParaRPr lang="ru-RU" altLang="en-US" sz="4800" b="1">
              <a:solidFill>
                <a:schemeClr val="bg1"/>
              </a:solidFill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1219200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charset="0"/>
                <a:cs typeface="Times New Roman" panose="02020603050405020304" charset="0"/>
              </a:rPr>
              <a:t>Обработка результатов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.</a:t>
            </a:r>
            <a:r>
              <a:rPr lang="ru-RU" sz="2800" dirty="0" smtClean="0">
                <a:latin typeface="Times New Roman" panose="02020603050405020304" charset="0"/>
                <a:cs typeface="Times New Roman" panose="02020603050405020304" charset="0"/>
              </a:rPr>
              <a:t> Кристаллическая структура </a:t>
            </a:r>
            <a:r>
              <a:rPr lang="ru-RU" sz="2800" dirty="0" err="1">
                <a:latin typeface="Times New Roman" panose="02020603050405020304" charset="0"/>
                <a:cs typeface="Times New Roman" panose="02020603050405020304" charset="0"/>
              </a:rPr>
              <a:t>наночастиц</a:t>
            </a:r>
            <a:r>
              <a:rPr lang="ru-RU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sz="2800" dirty="0" smtClean="0">
                <a:latin typeface="Times New Roman" panose="02020603050405020304" charset="0"/>
                <a:cs typeface="Times New Roman" panose="02020603050405020304" charset="0"/>
              </a:rPr>
              <a:t>магнетита </a:t>
            </a:r>
            <a:r>
              <a:rPr lang="ru-RU" sz="2800" dirty="0" err="1" smtClean="0">
                <a:latin typeface="Times New Roman" panose="02020603050405020304" charset="0"/>
                <a:cs typeface="Times New Roman" panose="02020603050405020304" charset="0"/>
              </a:rPr>
              <a:t>допированных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sz="2800" dirty="0" smtClean="0">
                <a:latin typeface="Times New Roman" panose="02020603050405020304" charset="0"/>
                <a:cs typeface="Times New Roman" panose="02020603050405020304" charset="0"/>
              </a:rPr>
              <a:t>ионами </a:t>
            </a:r>
            <a:r>
              <a:rPr lang="ru-RU" sz="2800" dirty="0">
                <a:latin typeface="Times New Roman" panose="02020603050405020304" charset="0"/>
                <a:cs typeface="Times New Roman" panose="02020603050405020304" charset="0"/>
              </a:rPr>
              <a:t>редкоземельных </a:t>
            </a:r>
            <a:r>
              <a:rPr lang="ru-RU" sz="2800" dirty="0" smtClean="0">
                <a:latin typeface="Times New Roman" panose="02020603050405020304" charset="0"/>
                <a:cs typeface="Times New Roman" panose="02020603050405020304" charset="0"/>
              </a:rPr>
              <a:t>элементов</a:t>
            </a:r>
            <a:endParaRPr lang="ru-RU" sz="28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0350" y="953135"/>
            <a:ext cx="11671300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F1115"/>
                </a:solidFill>
                <a:latin typeface="Times New Roman" panose="02020603050405020304" charset="0"/>
                <a:cs typeface="Times New Roman" panose="02020603050405020304" charset="0"/>
              </a:rPr>
              <a:t>  </a:t>
            </a:r>
            <a:endParaRPr lang="ru-RU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315" y="1023620"/>
            <a:ext cx="11570335" cy="565023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565785"/>
          </a:xfrm>
          <a:prstGeom prst="rect">
            <a:avLst/>
          </a:prstGeom>
        </p:spPr>
      </p:pic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4305" y="1211580"/>
            <a:ext cx="4474210" cy="1276350"/>
          </a:xfrm>
          <a:prstGeom prst="rect">
            <a:avLst/>
          </a:prstGeom>
        </p:spPr>
      </p:pic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460" y="1108075"/>
            <a:ext cx="3586480" cy="3463290"/>
          </a:xfrm>
          <a:prstGeom prst="rect">
            <a:avLst/>
          </a:prstGeom>
        </p:spPr>
      </p:pic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6020" y="4756785"/>
            <a:ext cx="1600200" cy="1628775"/>
          </a:xfrm>
          <a:prstGeom prst="rect">
            <a:avLst/>
          </a:prstGeom>
        </p:spPr>
      </p:pic>
      <p:pic>
        <p:nvPicPr>
          <p:cNvPr id="10" name="Изображение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2125" y="4907280"/>
            <a:ext cx="1514475" cy="1343025"/>
          </a:xfrm>
          <a:prstGeom prst="rect">
            <a:avLst/>
          </a:prstGeom>
        </p:spPr>
      </p:pic>
      <p:pic>
        <p:nvPicPr>
          <p:cNvPr id="11" name="Изображение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900805"/>
            <a:ext cx="1146175" cy="1006475"/>
          </a:xfrm>
          <a:prstGeom prst="rect">
            <a:avLst/>
          </a:prstGeom>
        </p:spPr>
      </p:pic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56600" y="922655"/>
            <a:ext cx="3835400" cy="3834130"/>
          </a:xfrm>
          <a:prstGeom prst="rect">
            <a:avLst/>
          </a:prstGeom>
        </p:spPr>
      </p:pic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64940" y="2487930"/>
            <a:ext cx="4392295" cy="150749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Текстовое поле 1"/>
          <p:cNvSpPr txBox="1"/>
          <p:nvPr/>
        </p:nvSpPr>
        <p:spPr>
          <a:xfrm>
            <a:off x="6096000" y="1282700"/>
            <a:ext cx="5654040" cy="22961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just"/>
            <a:r>
              <a:rPr lang="ru-RU" sz="2000" dirty="0">
                <a:solidFill>
                  <a:srgbClr val="0F1115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Рентгеновские </a:t>
            </a:r>
            <a:r>
              <a:rPr lang="ru-RU" sz="2000" dirty="0" err="1" smtClean="0">
                <a:solidFill>
                  <a:srgbClr val="0F1115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дифрактограммы</a:t>
            </a:r>
            <a:r>
              <a:rPr lang="en-US" sz="2000" dirty="0" smtClean="0">
                <a:solidFill>
                  <a:srgbClr val="0F1115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ru-RU" sz="2000" dirty="0" err="1" smtClean="0">
                <a:solidFill>
                  <a:srgbClr val="0F1115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допированного</a:t>
            </a:r>
            <a:r>
              <a:rPr lang="ru-RU" sz="2000" dirty="0" smtClean="0">
                <a:solidFill>
                  <a:srgbClr val="0F1115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ru-RU" sz="2000" dirty="0" err="1">
                <a:solidFill>
                  <a:srgbClr val="0F1115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РЗЭ:Fe₃O</a:t>
            </a:r>
            <a:r>
              <a:rPr lang="ru-RU" sz="2000" dirty="0">
                <a:solidFill>
                  <a:srgbClr val="0F1115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₄ (РЗЭ = </a:t>
            </a:r>
            <a:r>
              <a:rPr lang="en-US" sz="2000" dirty="0" smtClean="0">
                <a:solidFill>
                  <a:srgbClr val="0F1115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Tm</a:t>
            </a:r>
            <a:r>
              <a:rPr lang="ru-RU" sz="2000" dirty="0" smtClean="0">
                <a:solidFill>
                  <a:srgbClr val="0F1115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, </a:t>
            </a:r>
            <a:r>
              <a:rPr lang="en-US" sz="2000" dirty="0" err="1" smtClean="0">
                <a:solidFill>
                  <a:srgbClr val="0F1115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Er</a:t>
            </a:r>
            <a:r>
              <a:rPr lang="ru-RU" sz="2000" dirty="0" smtClean="0">
                <a:solidFill>
                  <a:srgbClr val="0F1115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, </a:t>
            </a:r>
            <a:r>
              <a:rPr lang="en-US" sz="2000" dirty="0" err="1" smtClean="0">
                <a:solidFill>
                  <a:srgbClr val="0F1115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Gd</a:t>
            </a:r>
            <a:r>
              <a:rPr lang="ru-RU" sz="2000" dirty="0" smtClean="0">
                <a:solidFill>
                  <a:srgbClr val="0F1115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, </a:t>
            </a:r>
            <a:r>
              <a:rPr lang="en-US" sz="2000" dirty="0" err="1" smtClean="0">
                <a:solidFill>
                  <a:srgbClr val="0F1115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Nd</a:t>
            </a:r>
            <a:r>
              <a:rPr lang="en-US" sz="2000" dirty="0" smtClean="0">
                <a:solidFill>
                  <a:srgbClr val="0F1115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, </a:t>
            </a:r>
            <a:r>
              <a:rPr lang="en-US" sz="2000" dirty="0" err="1" smtClean="0">
                <a:solidFill>
                  <a:srgbClr val="0F1115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Pr</a:t>
            </a:r>
            <a:r>
              <a:rPr lang="ru-RU" sz="2000" dirty="0" smtClean="0">
                <a:solidFill>
                  <a:srgbClr val="0F1115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) </a:t>
            </a:r>
            <a:r>
              <a:rPr lang="ru-RU" sz="2000" dirty="0" err="1">
                <a:solidFill>
                  <a:srgbClr val="0F1115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наноструктурированных</a:t>
            </a:r>
            <a:r>
              <a:rPr lang="ru-RU" sz="2000" dirty="0">
                <a:solidFill>
                  <a:srgbClr val="0F1115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магнетитов. Показаны экспериментальные данные и рассчитанные профили по методу </a:t>
            </a:r>
            <a:r>
              <a:rPr lang="ru-RU" sz="2000" dirty="0" err="1">
                <a:solidFill>
                  <a:srgbClr val="0F1115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Ритвельда</a:t>
            </a:r>
            <a:r>
              <a:rPr lang="ru-RU" sz="2000" dirty="0">
                <a:solidFill>
                  <a:srgbClr val="0F1115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. Вертикальные штрихи снизу отвечают рассчитанным </a:t>
            </a:r>
            <a:r>
              <a:rPr lang="ru-RU" sz="2000" dirty="0" err="1">
                <a:solidFill>
                  <a:srgbClr val="0F1115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брегговским</a:t>
            </a:r>
            <a:r>
              <a:rPr lang="ru-RU" sz="2000" dirty="0">
                <a:solidFill>
                  <a:srgbClr val="0F1115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рефлексам кубической фазы Fd-3m.</a:t>
            </a:r>
            <a:endParaRPr lang="ru-RU" altLang="en-US" sz="2000"/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226060" y="133350"/>
            <a:ext cx="1165860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ru-RU" sz="2800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Спектры рентгеновской дифракции </a:t>
            </a:r>
            <a:r>
              <a:rPr lang="ru-RU" sz="28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наночастиц</a:t>
            </a:r>
            <a:r>
              <a:rPr lang="ru-RU" sz="2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ru-RU" sz="2800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магнетита </a:t>
            </a:r>
            <a:r>
              <a:rPr lang="ru-RU" sz="2800" dirty="0" err="1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допированных</a:t>
            </a:r>
            <a:endParaRPr lang="ru-RU" sz="28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ru-RU" sz="2800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ионами </a:t>
            </a:r>
            <a:r>
              <a:rPr lang="ru-RU" sz="2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редкоземельных </a:t>
            </a:r>
            <a:r>
              <a:rPr lang="ru-RU" sz="2800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элементов</a:t>
            </a:r>
            <a:endParaRPr lang="ru-RU" sz="2800" dirty="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ru-RU" altLang="en-US" sz="2800"/>
          </a:p>
        </p:txBody>
      </p:sp>
      <p:graphicFrame>
        <p:nvGraphicFramePr>
          <p:cNvPr id="7" name="Таблица 6"/>
          <p:cNvGraphicFramePr/>
          <p:nvPr/>
        </p:nvGraphicFramePr>
        <p:xfrm>
          <a:off x="6222365" y="3502025"/>
          <a:ext cx="5440045" cy="29470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5100"/>
                <a:gridCol w="2734945"/>
              </a:tblGrid>
              <a:tr h="421005"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800">
                          <a:latin typeface="Times New Roman" panose="02020603050405020304"/>
                          <a:ea typeface="SimSun" panose="02010600030101010101" pitchFamily="2" charset="-122"/>
                        </a:rPr>
                        <a:t>Образец</a:t>
                      </a:r>
                      <a:endParaRPr sz="18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/>
                </a:tc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800">
                          <a:latin typeface="Times New Roman" panose="02020603050405020304"/>
                          <a:ea typeface="SimSun" panose="02010600030101010101" pitchFamily="2" charset="-122"/>
                        </a:rPr>
                        <a:t>Параметр решётки </a:t>
                      </a:r>
                      <a:r>
                        <a:rPr sz="1800" i="1">
                          <a:latin typeface="Times New Roman" panose="02020603050405020304"/>
                          <a:ea typeface="SimSun" panose="02010600030101010101" pitchFamily="2" charset="-122"/>
                        </a:rPr>
                        <a:t>a</a:t>
                      </a:r>
                      <a:r>
                        <a:rPr sz="1800">
                          <a:latin typeface="Times New Roman" panose="02020603050405020304"/>
                          <a:ea typeface="SimSun" panose="02010600030101010101" pitchFamily="2" charset="-122"/>
                        </a:rPr>
                        <a:t>, Å</a:t>
                      </a:r>
                      <a:endParaRPr sz="18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/>
                </a:tc>
              </a:tr>
              <a:tr h="421005"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800">
                          <a:latin typeface="Times New Roman" panose="02020603050405020304"/>
                          <a:ea typeface="SimSun" panose="02010600030101010101" pitchFamily="2" charset="-122"/>
                        </a:rPr>
                        <a:t>Fe₃O₄ [1]</a:t>
                      </a:r>
                      <a:endParaRPr sz="18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/>
                </a:tc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800">
                          <a:latin typeface="Times New Roman" panose="02020603050405020304"/>
                          <a:ea typeface="SimSun" panose="02010600030101010101" pitchFamily="2" charset="-122"/>
                        </a:rPr>
                        <a:t>8,3612(2)</a:t>
                      </a:r>
                      <a:endParaRPr sz="18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/>
                </a:tc>
              </a:tr>
              <a:tr h="421005"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800">
                          <a:latin typeface="Times New Roman" panose="02020603050405020304"/>
                          <a:ea typeface="SimSun" panose="02010600030101010101" pitchFamily="2" charset="-122"/>
                        </a:rPr>
                        <a:t>Tm:Fe₃O₄</a:t>
                      </a:r>
                      <a:endParaRPr sz="18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/>
                </a:tc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800">
                          <a:latin typeface="Times New Roman" panose="02020603050405020304"/>
                          <a:ea typeface="SimSun" panose="02010600030101010101" pitchFamily="2" charset="-122"/>
                        </a:rPr>
                        <a:t>8,3711(3)</a:t>
                      </a:r>
                      <a:endParaRPr sz="18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/>
                </a:tc>
              </a:tr>
              <a:tr h="421005"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800">
                          <a:latin typeface="Times New Roman" panose="02020603050405020304"/>
                          <a:ea typeface="SimSun" panose="02010600030101010101" pitchFamily="2" charset="-122"/>
                        </a:rPr>
                        <a:t>Er:Fe₃O₄</a:t>
                      </a:r>
                      <a:endParaRPr sz="18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/>
                </a:tc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800">
                          <a:latin typeface="Times New Roman" panose="02020603050405020304"/>
                          <a:ea typeface="SimSun" panose="02010600030101010101" pitchFamily="2" charset="-122"/>
                        </a:rPr>
                        <a:t>8,4259(1)</a:t>
                      </a:r>
                      <a:endParaRPr sz="18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/>
                </a:tc>
              </a:tr>
              <a:tr h="421005"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800">
                          <a:latin typeface="Times New Roman" panose="02020603050405020304"/>
                          <a:ea typeface="SimSun" panose="02010600030101010101" pitchFamily="2" charset="-122"/>
                        </a:rPr>
                        <a:t>Gd:Fe₃O₄</a:t>
                      </a:r>
                      <a:endParaRPr sz="18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/>
                </a:tc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800">
                          <a:latin typeface="Times New Roman" panose="02020603050405020304"/>
                          <a:ea typeface="SimSun" panose="02010600030101010101" pitchFamily="2" charset="-122"/>
                        </a:rPr>
                        <a:t>8,3454(2)</a:t>
                      </a:r>
                      <a:endParaRPr sz="18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/>
                </a:tc>
              </a:tr>
              <a:tr h="421005"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800">
                          <a:latin typeface="Times New Roman" panose="02020603050405020304"/>
                          <a:ea typeface="SimSun" panose="02010600030101010101" pitchFamily="2" charset="-122"/>
                        </a:rPr>
                        <a:t>Nd:Fe₃O₄</a:t>
                      </a:r>
                      <a:endParaRPr sz="18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/>
                </a:tc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800">
                          <a:latin typeface="Times New Roman" panose="02020603050405020304"/>
                          <a:ea typeface="SimSun" panose="02010600030101010101" pitchFamily="2" charset="-122"/>
                        </a:rPr>
                        <a:t>8,3283(2)</a:t>
                      </a:r>
                      <a:endParaRPr sz="18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/>
                </a:tc>
              </a:tr>
              <a:tr h="421005"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800">
                          <a:latin typeface="Times New Roman" panose="02020603050405020304"/>
                          <a:ea typeface="SimSun" panose="02010600030101010101" pitchFamily="2" charset="-122"/>
                        </a:rPr>
                        <a:t>Pr:Fe₃O₄</a:t>
                      </a:r>
                      <a:endParaRPr sz="18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/>
                </a:tc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800">
                          <a:latin typeface="Times New Roman" panose="02020603050405020304"/>
                          <a:ea typeface="SimSun" panose="02010600030101010101" pitchFamily="2" charset="-122"/>
                        </a:rPr>
                        <a:t>8,3826(1)</a:t>
                      </a:r>
                      <a:endParaRPr sz="18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/>
                </a:tc>
              </a:tr>
            </a:tbl>
          </a:graphicData>
        </a:graphic>
      </p:graphicFrame>
      <p:pic>
        <p:nvPicPr>
          <p:cNvPr id="28" name="Рисунок 28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35" y="1414145"/>
            <a:ext cx="5140960" cy="5034280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464820" y="3136265"/>
            <a:ext cx="2607310" cy="558165"/>
          </a:xfrm>
          <a:prstGeom prst="rect">
            <a:avLst/>
          </a:prstGeom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7655" y="6067425"/>
            <a:ext cx="1200785" cy="381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Текстовое поле 3"/>
          <p:cNvSpPr txBox="1"/>
          <p:nvPr/>
        </p:nvSpPr>
        <p:spPr>
          <a:xfrm>
            <a:off x="339090" y="468630"/>
            <a:ext cx="113703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ru-RU" altLang="ru-RU" sz="2800"/>
              <a:t>Вычисление</a:t>
            </a:r>
            <a:r>
              <a:rPr lang="en-US" altLang="en-US" sz="2800" dirty="0" smtClean="0">
                <a:sym typeface="+mn-ea"/>
              </a:rPr>
              <a:t> </a:t>
            </a:r>
            <a:r>
              <a:rPr lang="en-US" altLang="en-US" sz="2800" dirty="0" err="1" smtClean="0">
                <a:sym typeface="+mn-ea"/>
              </a:rPr>
              <a:t>размер</a:t>
            </a:r>
            <a:r>
              <a:rPr lang="en-US" altLang="en-US" sz="2800" dirty="0" smtClean="0">
                <a:sym typeface="+mn-ea"/>
              </a:rPr>
              <a:t> </a:t>
            </a:r>
            <a:r>
              <a:rPr lang="en-US" altLang="en-US" sz="2800" dirty="0" err="1" smtClean="0">
                <a:sym typeface="+mn-ea"/>
              </a:rPr>
              <a:t>кристаллитов</a:t>
            </a:r>
            <a:r>
              <a:rPr lang="ru-RU" altLang="en-US" sz="2800" dirty="0" smtClean="0">
                <a:sym typeface="+mn-ea"/>
              </a:rPr>
              <a:t> и микродеформация</a:t>
            </a:r>
            <a:endParaRPr lang="ru-RU" altLang="ru-RU" sz="28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Текстовое поле 4"/>
              <p:cNvSpPr txBox="1"/>
              <p:nvPr/>
            </p:nvSpPr>
            <p:spPr>
              <a:xfrm>
                <a:off x="6269355" y="1422400"/>
                <a:ext cx="5922645" cy="534098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p>
                <a:pPr algn="ctr"/>
                <a:r>
                  <a:rPr lang="ru-RU" altLang="en-US" sz="2000" b="1">
                    <a:latin typeface="Times New Roman" panose="02020603050405020304" charset="0"/>
                    <a:cs typeface="Times New Roman" panose="02020603050405020304" charset="0"/>
                  </a:rPr>
                  <a:t>У</a:t>
                </a:r>
                <a:r>
                  <a:rPr lang="en-US" altLang="en-US" sz="2000" b="1">
                    <a:latin typeface="Times New Roman" panose="02020603050405020304" charset="0"/>
                    <a:cs typeface="Times New Roman" panose="02020603050405020304" charset="0"/>
                  </a:rPr>
                  <a:t>равнение Шеррера</a:t>
                </a:r>
                <a:endParaRPr lang="en-US" altLang="en-US" sz="2000" b="1">
                  <a:latin typeface="Times New Roman" panose="02020603050405020304" charset="0"/>
                  <a:cs typeface="Times New Roman" panose="02020603050405020304" charset="0"/>
                </a:endParaRPr>
              </a:p>
              <a:p>
                <a:r>
                  <a:rPr lang="ru-RU" altLang="en-US">
                    <a:latin typeface="Times New Roman" panose="02020603050405020304" charset="0"/>
                    <a:cs typeface="Times New Roman" panose="02020603050405020304" charset="0"/>
                  </a:rPr>
                  <a:t>Получаем линейное уравнение </a:t>
                </a:r>
                <a:r>
                  <a:rPr lang="en-US" altLang="en-US">
                    <a:latin typeface="Times New Roman" panose="02020603050405020304" charset="0"/>
                    <a:cs typeface="Times New Roman" panose="02020603050405020304" charset="0"/>
                  </a:rPr>
                  <a:t>y=bx-a,</a:t>
                </a:r>
                <a:r>
                  <a:rPr lang="ru-RU" altLang="en-US">
                    <a:latin typeface="Times New Roman" panose="02020603050405020304" charset="0"/>
                    <a:cs typeface="Times New Roman" panose="02020603050405020304" charset="0"/>
                  </a:rPr>
                  <a:t> подставляем в уравнение Шеррера значение </a:t>
                </a:r>
                <a:r>
                  <a:rPr lang="en-US" altLang="ru-RU">
                    <a:latin typeface="Times New Roman" panose="02020603050405020304" charset="0"/>
                    <a:cs typeface="Times New Roman" panose="02020603050405020304" charset="0"/>
                  </a:rPr>
                  <a:t>(</a:t>
                </a:r>
                <a:r>
                  <a:rPr lang="ru-RU" altLang="en-US">
                    <a:latin typeface="Times New Roman" panose="02020603050405020304" charset="0"/>
                    <a:cs typeface="Times New Roman" panose="02020603050405020304" charset="0"/>
                  </a:rPr>
                  <a:t>а</a:t>
                </a:r>
                <a:r>
                  <a:rPr lang="en-US" altLang="ru-RU">
                    <a:latin typeface="Times New Roman" panose="02020603050405020304" charset="0"/>
                    <a:cs typeface="Times New Roman" panose="02020603050405020304" charset="0"/>
                  </a:rPr>
                  <a:t>)</a:t>
                </a:r>
                <a:r>
                  <a:rPr lang="ru-RU" altLang="en-US">
                    <a:latin typeface="Times New Roman" panose="02020603050405020304" charset="0"/>
                    <a:cs typeface="Times New Roman" panose="02020603050405020304" charset="0"/>
                  </a:rPr>
                  <a:t> и находим </a:t>
                </a:r>
                <a:r>
                  <a:rPr lang="en-US" altLang="en-US">
                    <a:latin typeface="Times New Roman" panose="02020603050405020304" charset="0"/>
                    <a:cs typeface="Times New Roman" panose="02020603050405020304" charset="0"/>
                    <a:sym typeface="+mn-ea"/>
                  </a:rPr>
                  <a:t>размер нанокристаллита (</a:t>
                </a:r>
                <a:r>
                  <a:rPr lang="en-US" altLang="ru-RU">
                    <a:latin typeface="Times New Roman" panose="02020603050405020304" charset="0"/>
                    <a:cs typeface="Times New Roman" panose="02020603050405020304" charset="0"/>
                    <a:sym typeface="+mn-ea"/>
                  </a:rPr>
                  <a:t>L)</a:t>
                </a:r>
                <a:r>
                  <a:rPr lang="en-US" altLang="ru-RU">
                    <a:sym typeface="+mn-ea"/>
                  </a:rPr>
                  <a:t>:</a:t>
                </a:r>
                <a:br>
                  <a:rPr lang="en-US" altLang="ru-RU" sz="1600">
                    <a:sym typeface="+mn-ea"/>
                  </a:rPr>
                </a:br>
                <a:endParaRPr lang="en-US" altLang="ru-RU" sz="1600">
                  <a:sym typeface="+mn-ea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ru-RU" sz="1600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𝐿</m:t>
                      </m:r>
                      <m:r>
                        <a:rPr lang="en-US" altLang="ru-RU" sz="1600">
                          <a:latin typeface="Cambria Math" panose="02040503050406030204" charset="0"/>
                          <a:sym typeface="+mn-ea"/>
                        </a:rPr>
                        <m:t>=</m:t>
                      </m:r>
                      <m:f>
                        <m:fPr>
                          <m:ctrlPr>
                            <a:rPr lang="en-US" altLang="ru-RU" sz="1600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</m:ctrlPr>
                        </m:fPr>
                        <m:num>
                          <m:r>
                            <a:rPr lang="en-US" altLang="ru-RU" sz="1600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𝐾</m:t>
                          </m:r>
                          <m:r>
                            <a:rPr lang="en-US" altLang="ru-RU" sz="1600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∗</m:t>
                          </m:r>
                          <m:r>
                            <a:rPr lang="en-US" altLang="ru-RU" sz="1600">
                              <a:latin typeface="Cambria Math" panose="02040503050406030204" charset="0"/>
                              <a:sym typeface="+mn-ea"/>
                            </a:rPr>
                            <m:t>𝜆</m:t>
                          </m:r>
                        </m:num>
                        <m:den>
                          <m:r>
                            <a:rPr lang="en-US" altLang="ru-RU" sz="1600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𝑒𝑥𝑝</m:t>
                          </m:r>
                          <m:r>
                            <a:rPr lang="en-US" altLang="ru-RU" sz="1600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(</m:t>
                          </m:r>
                          <m:r>
                            <a:rPr lang="en-US" altLang="ru-RU" sz="1600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𝑎</m:t>
                          </m:r>
                          <m:r>
                            <a:rPr lang="en-US" altLang="ru-RU" sz="1600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altLang="ru-RU" sz="1600" i="1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algn="just"/>
                <a:r>
                  <a:rPr lang="en-US" altLang="ru-RU" sz="1600">
                    <a:latin typeface="Times New Roman" panose="02020603050405020304" charset="0"/>
                    <a:cs typeface="Times New Roman" panose="02020603050405020304" charset="0"/>
                    <a:sym typeface="+mn-ea"/>
                  </a:rPr>
                  <a:t> </a:t>
                </a:r>
                <a:endParaRPr lang="en-US" altLang="ru-RU" sz="1600">
                  <a:latin typeface="Times New Roman" panose="02020603050405020304" charset="0"/>
                  <a:cs typeface="Times New Roman" panose="02020603050405020304" charset="0"/>
                  <a:sym typeface="+mn-ea"/>
                </a:endParaRPr>
              </a:p>
              <a:p>
                <a:pPr algn="just"/>
                <a:r>
                  <a:rPr lang="ru-RU" altLang="ru-RU">
                    <a:latin typeface="Times New Roman" panose="02020603050405020304" charset="0"/>
                    <a:cs typeface="Times New Roman" panose="02020603050405020304" charset="0"/>
                    <a:sym typeface="+mn-ea"/>
                  </a:rPr>
                  <a:t>Где коэффициент формы К=0.9, </a:t>
                </a:r>
                <a:r>
                  <a:rPr lang="en-US" altLang="ru-RU">
                    <a:latin typeface="Times New Roman" panose="02020603050405020304" charset="0"/>
                    <a:cs typeface="Times New Roman" panose="02020603050405020304" charset="0"/>
                    <a:sym typeface="+mn-ea"/>
                  </a:rPr>
                  <a:t>λ</a:t>
                </a:r>
                <a:r>
                  <a:rPr lang="ru-RU" altLang="en-US">
                    <a:latin typeface="Times New Roman" panose="02020603050405020304" charset="0"/>
                    <a:cs typeface="Times New Roman" panose="02020603050405020304" charset="0"/>
                    <a:sym typeface="+mn-ea"/>
                  </a:rPr>
                  <a:t>=</a:t>
                </a:r>
                <a:r>
                  <a:rPr lang="en-US" altLang="ru-RU">
                    <a:latin typeface="Times New Roman" panose="02020603050405020304" charset="0"/>
                    <a:cs typeface="Times New Roman" panose="02020603050405020304" charset="0"/>
                    <a:sym typeface="+mn-ea"/>
                  </a:rPr>
                  <a:t>0,071078</a:t>
                </a:r>
                <a:r>
                  <a:rPr lang="ru-RU" altLang="en-US">
                    <a:latin typeface="Times New Roman" panose="02020603050405020304" charset="0"/>
                    <a:cs typeface="Times New Roman" panose="02020603050405020304" charset="0"/>
                    <a:sym typeface="+mn-ea"/>
                  </a:rPr>
                  <a:t> нм</a:t>
                </a:r>
                <a:r>
                  <a:rPr lang="ru-RU" altLang="en-US">
                    <a:sym typeface="+mn-ea"/>
                  </a:rPr>
                  <a:t>. </a:t>
                </a:r>
                <a:endParaRPr lang="ru-RU" altLang="en-US"/>
              </a:p>
              <a:p>
                <a:pPr algn="just"/>
                <a:endParaRPr lang="ru-RU" altLang="ru-RU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algn="just"/>
                <a:r>
                  <a:rPr lang="ru-RU" altLang="ru-RU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Для нахождения микродеформации строим график з</a:t>
                </a:r>
                <a:r>
                  <a:rPr lang="en-US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ависимост</a:t>
                </a:r>
                <a:r>
                  <a:rPr lang="ru-RU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и</a:t>
                </a:r>
                <a:r>
                  <a:rPr lang="en-US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en-US" altLang="ru-RU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βcosθ </a:t>
                </a:r>
                <a:r>
                  <a:rPr lang="en-US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от </a:t>
                </a:r>
                <a:r>
                  <a:rPr lang="en-US" altLang="ru-RU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sinθ</a:t>
                </a:r>
                <a:r>
                  <a:rPr lang="ru-RU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. И получаем линейное уравнение вида </a:t>
                </a:r>
                <a:r>
                  <a:rPr lang="ru-RU" altLang="en-US">
                    <a:latin typeface="Times New Roman" panose="02020603050405020304" charset="0"/>
                    <a:cs typeface="Times New Roman" panose="02020603050405020304" charset="0"/>
                    <a:sym typeface="+mn-ea"/>
                  </a:rPr>
                  <a:t> </a:t>
                </a:r>
                <a:r>
                  <a:rPr lang="en-US" altLang="en-US">
                    <a:latin typeface="Times New Roman" panose="02020603050405020304" charset="0"/>
                    <a:cs typeface="Times New Roman" panose="02020603050405020304" charset="0"/>
                    <a:sym typeface="+mn-ea"/>
                  </a:rPr>
                  <a:t>y=bx-a,</a:t>
                </a:r>
                <a:r>
                  <a:rPr lang="ru-RU" altLang="en-US">
                    <a:latin typeface="Times New Roman" panose="02020603050405020304" charset="0"/>
                    <a:cs typeface="Times New Roman" panose="02020603050405020304" charset="0"/>
                    <a:sym typeface="+mn-ea"/>
                  </a:rPr>
                  <a:t> при помощи полученного значения (</a:t>
                </a:r>
                <a:r>
                  <a:rPr lang="en-US" altLang="en-US">
                    <a:latin typeface="Times New Roman" panose="02020603050405020304" charset="0"/>
                    <a:cs typeface="Times New Roman" panose="02020603050405020304" charset="0"/>
                    <a:sym typeface="+mn-ea"/>
                  </a:rPr>
                  <a:t>b</a:t>
                </a:r>
                <a:r>
                  <a:rPr lang="ru-RU" altLang="en-US">
                    <a:latin typeface="Times New Roman" panose="02020603050405020304" charset="0"/>
                    <a:cs typeface="Times New Roman" panose="02020603050405020304" charset="0"/>
                    <a:sym typeface="+mn-ea"/>
                  </a:rPr>
                  <a:t>) вычисляем ε</a:t>
                </a:r>
                <a:r>
                  <a:rPr lang="en-US" altLang="en-US">
                    <a:latin typeface="Times New Roman" panose="02020603050405020304" charset="0"/>
                    <a:cs typeface="Times New Roman" panose="02020603050405020304" charset="0"/>
                    <a:sym typeface="+mn-ea"/>
                  </a:rPr>
                  <a:t>:</a:t>
                </a:r>
                <a:endParaRPr lang="en-US" altLang="en-US">
                  <a:latin typeface="Times New Roman" panose="02020603050405020304" charset="0"/>
                  <a:cs typeface="Times New Roman" panose="02020603050405020304" charset="0"/>
                  <a:sym typeface="+mn-ea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600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𝜀</m:t>
                      </m:r>
                      <m:r>
                        <a:rPr lang="en-US" altLang="en-US" sz="1600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=</m:t>
                      </m:r>
                      <m:f>
                        <m:fPr>
                          <m:ctrlPr>
                            <a:rPr lang="en-US" altLang="en-US" sz="1600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</m:ctrlPr>
                        </m:fPr>
                        <m:num>
                          <m:r>
                            <a:rPr lang="en-US" altLang="en-US" sz="1600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𝑏</m:t>
                          </m:r>
                        </m:num>
                        <m:den>
                          <m:r>
                            <a:rPr lang="en-US" altLang="en-US" sz="1600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altLang="en-US" sz="1600">
                  <a:latin typeface="Times New Roman" panose="02020603050405020304" charset="0"/>
                  <a:cs typeface="Times New Roman" panose="02020603050405020304" charset="0"/>
                  <a:sym typeface="+mn-ea"/>
                </a:endParaRPr>
              </a:p>
            </p:txBody>
          </p:sp>
        </mc:Choice>
        <mc:Fallback>
          <p:sp>
            <p:nvSpPr>
              <p:cNvPr id="5" name="Текстовое поле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9355" y="1422400"/>
                <a:ext cx="5922645" cy="5340985"/>
              </a:xfrm>
              <a:prstGeom prst="rect">
                <a:avLst/>
              </a:prstGeo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Изображение 1"/>
          <p:cNvPicPr/>
          <p:nvPr/>
        </p:nvPicPr>
        <p:blipFill>
          <a:blip r:embed="rId2"/>
          <a:stretch>
            <a:fillRect/>
          </a:stretch>
        </p:blipFill>
        <p:spPr>
          <a:xfrm>
            <a:off x="195580" y="4067175"/>
            <a:ext cx="6073775" cy="2459355"/>
          </a:xfrm>
          <a:prstGeom prst="rect">
            <a:avLst/>
          </a:prstGeom>
        </p:spPr>
      </p:pic>
      <p:pic>
        <p:nvPicPr>
          <p:cNvPr id="6" name="Изображение 5"/>
          <p:cNvPicPr/>
          <p:nvPr/>
        </p:nvPicPr>
        <p:blipFill>
          <a:blip r:embed="rId3"/>
          <a:stretch>
            <a:fillRect/>
          </a:stretch>
        </p:blipFill>
        <p:spPr>
          <a:xfrm>
            <a:off x="195580" y="1422400"/>
            <a:ext cx="6074410" cy="255524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е поле 1"/>
          <p:cNvSpPr txBox="1"/>
          <p:nvPr/>
        </p:nvSpPr>
        <p:spPr>
          <a:xfrm>
            <a:off x="-33973" y="265410"/>
            <a:ext cx="1219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400" dirty="0" err="1"/>
              <a:t>Параметры</a:t>
            </a:r>
            <a:r>
              <a:rPr lang="en-US" altLang="en-US" sz="2400" dirty="0"/>
              <a:t> </a:t>
            </a:r>
            <a:r>
              <a:rPr lang="en-US" altLang="en-US" sz="2400" dirty="0" err="1"/>
              <a:t>кристаллической</a:t>
            </a:r>
            <a:r>
              <a:rPr lang="en-US" altLang="en-US" sz="2400" dirty="0"/>
              <a:t> </a:t>
            </a:r>
            <a:r>
              <a:rPr lang="en-US" altLang="en-US" sz="2400" dirty="0" err="1" smtClean="0"/>
              <a:t>решётки</a:t>
            </a:r>
            <a:r>
              <a:rPr lang="en-US" altLang="en-US" sz="2400" dirty="0" smtClean="0"/>
              <a:t>, </a:t>
            </a:r>
            <a:r>
              <a:rPr lang="en-US" altLang="en-US" sz="2400" dirty="0" err="1" smtClean="0"/>
              <a:t>размер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кристаллитов</a:t>
            </a:r>
            <a:r>
              <a:rPr lang="ru-RU" altLang="en-US" sz="2400" dirty="0" smtClean="0"/>
              <a:t> и микронапряжения</a:t>
            </a:r>
            <a:endParaRPr lang="en-US" altLang="en-US" sz="24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59740" y="1254760"/>
          <a:ext cx="11243945" cy="1883410"/>
        </p:xfrm>
        <a:graphic>
          <a:graphicData uri="http://schemas.openxmlformats.org/drawingml/2006/table">
            <a:tbl>
              <a:tblPr firstRow="1" firstCol="1" bandRow="1"/>
              <a:tblGrid>
                <a:gridCol w="2425065"/>
                <a:gridCol w="2726055"/>
                <a:gridCol w="3438525"/>
                <a:gridCol w="2654300"/>
              </a:tblGrid>
              <a:tr h="530225"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800">
                          <a:solidFill>
                            <a:srgbClr val="0F1115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Образец</a:t>
                      </a:r>
                      <a:endParaRPr sz="1800">
                        <a:solidFill>
                          <a:srgbClr val="0F1115"/>
                        </a:solidFill>
                        <a:latin typeface="Times New Roman" panose="02020603050405020304"/>
                        <a:ea typeface="Segoe UI" panose="020B0502040204020203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800">
                          <a:solidFill>
                            <a:srgbClr val="0F1115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Ионный радиус, </a:t>
                      </a:r>
                      <a:r>
                        <a:rPr sz="1800">
                          <a:solidFill>
                            <a:srgbClr val="0F1115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Å</a:t>
                      </a:r>
                      <a:endParaRPr sz="1800">
                        <a:solidFill>
                          <a:srgbClr val="0F1115"/>
                        </a:solidFill>
                        <a:latin typeface="Times New Roman" panose="02020603050405020304"/>
                        <a:ea typeface="Segoe UI" panose="020B0502040204020203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800">
                          <a:solidFill>
                            <a:srgbClr val="0F1115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Размер </a:t>
                      </a:r>
                      <a:r>
                        <a:rPr sz="1800">
                          <a:solidFill>
                            <a:srgbClr val="0F1115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кристаллитов L, нм</a:t>
                      </a:r>
                      <a:endParaRPr sz="1800">
                        <a:solidFill>
                          <a:srgbClr val="0F1115"/>
                        </a:solidFill>
                        <a:latin typeface="Times New Roman" panose="02020603050405020304"/>
                        <a:ea typeface="Segoe UI" panose="020B0502040204020203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800">
                          <a:solidFill>
                            <a:srgbClr val="0F1115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М</a:t>
                      </a:r>
                      <a:r>
                        <a:rPr sz="1800">
                          <a:latin typeface="Times New Roman" panose="02020603050405020304"/>
                          <a:ea typeface="SimSun" panose="02010600030101010101" pitchFamily="2" charset="-122"/>
                        </a:rPr>
                        <a:t>икродеформация </a:t>
                      </a:r>
                      <a:r>
                        <a:rPr sz="1800">
                          <a:solidFill>
                            <a:srgbClr val="0F1115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ε</a:t>
                      </a:r>
                      <a:endParaRPr sz="1800">
                        <a:solidFill>
                          <a:srgbClr val="0F1115"/>
                        </a:solidFill>
                        <a:latin typeface="Times New Roman" panose="02020603050405020304"/>
                        <a:ea typeface="Segoe UI" panose="020B0502040204020203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800">
                          <a:solidFill>
                            <a:srgbClr val="0F1115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Fe₃O₄ [1]</a:t>
                      </a:r>
                      <a:endParaRPr sz="1800">
                        <a:solidFill>
                          <a:srgbClr val="0F1115"/>
                        </a:solidFill>
                        <a:latin typeface="Times New Roman" panose="02020603050405020304"/>
                        <a:ea typeface="Segoe UI" panose="020B0502040204020203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800">
                          <a:solidFill>
                            <a:srgbClr val="0F1115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0,550 (Fe³⁺)</a:t>
                      </a:r>
                      <a:endParaRPr sz="1800">
                        <a:solidFill>
                          <a:srgbClr val="0F1115"/>
                        </a:solidFill>
                        <a:latin typeface="Times New Roman" panose="02020603050405020304"/>
                        <a:ea typeface="Segoe UI" panose="020B0502040204020203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800">
                          <a:solidFill>
                            <a:srgbClr val="0F1115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14,7(2)</a:t>
                      </a:r>
                      <a:endParaRPr sz="1800">
                        <a:solidFill>
                          <a:srgbClr val="0F1115"/>
                        </a:solidFill>
                        <a:latin typeface="Times New Roman" panose="02020603050405020304"/>
                        <a:ea typeface="Segoe UI" panose="020B0502040204020203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800">
                          <a:solidFill>
                            <a:srgbClr val="0F1115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–0,0051(1)</a:t>
                      </a:r>
                      <a:endParaRPr sz="1800">
                        <a:solidFill>
                          <a:srgbClr val="0F1115"/>
                        </a:solidFill>
                        <a:latin typeface="Times New Roman" panose="02020603050405020304"/>
                        <a:ea typeface="Segoe UI" panose="020B0502040204020203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800" b="1">
                          <a:solidFill>
                            <a:srgbClr val="0F1115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Tm:Fe₃O₄</a:t>
                      </a:r>
                      <a:endParaRPr sz="1800" b="1">
                        <a:solidFill>
                          <a:srgbClr val="0F1115"/>
                        </a:solidFill>
                        <a:latin typeface="Times New Roman" panose="02020603050405020304"/>
                        <a:ea typeface="Segoe UI" panose="020B0502040204020203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800">
                          <a:solidFill>
                            <a:srgbClr val="0F1115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0,880</a:t>
                      </a:r>
                      <a:endParaRPr sz="1800">
                        <a:solidFill>
                          <a:srgbClr val="0F1115"/>
                        </a:solidFill>
                        <a:latin typeface="Times New Roman" panose="02020603050405020304"/>
                        <a:ea typeface="Segoe UI" panose="020B0502040204020203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800">
                          <a:solidFill>
                            <a:srgbClr val="0F1115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14,76</a:t>
                      </a:r>
                      <a:endParaRPr sz="1800">
                        <a:solidFill>
                          <a:srgbClr val="0F1115"/>
                        </a:solidFill>
                        <a:latin typeface="Times New Roman" panose="02020603050405020304"/>
                        <a:ea typeface="Segoe UI" panose="020B0502040204020203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800">
                          <a:solidFill>
                            <a:srgbClr val="0F1115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0,002075</a:t>
                      </a:r>
                      <a:endParaRPr sz="1800">
                        <a:solidFill>
                          <a:srgbClr val="0F1115"/>
                        </a:solidFill>
                        <a:latin typeface="Times New Roman" panose="02020603050405020304"/>
                        <a:ea typeface="Segoe UI" panose="020B0502040204020203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800" b="1">
                          <a:solidFill>
                            <a:srgbClr val="0F1115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Er:Fe₃O₄</a:t>
                      </a:r>
                      <a:endParaRPr sz="1800" b="1">
                        <a:solidFill>
                          <a:srgbClr val="0F1115"/>
                        </a:solidFill>
                        <a:latin typeface="Times New Roman" panose="02020603050405020304"/>
                        <a:ea typeface="Segoe UI" panose="020B0502040204020203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800">
                          <a:solidFill>
                            <a:srgbClr val="0F1115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0,890</a:t>
                      </a:r>
                      <a:endParaRPr sz="1800">
                        <a:solidFill>
                          <a:srgbClr val="0F1115"/>
                        </a:solidFill>
                        <a:latin typeface="Times New Roman" panose="02020603050405020304"/>
                        <a:ea typeface="Segoe UI" panose="020B0502040204020203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800">
                          <a:solidFill>
                            <a:srgbClr val="0F1115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11,72</a:t>
                      </a:r>
                      <a:endParaRPr sz="1800">
                        <a:solidFill>
                          <a:srgbClr val="0F1115"/>
                        </a:solidFill>
                        <a:latin typeface="Times New Roman" panose="02020603050405020304"/>
                        <a:ea typeface="Segoe UI" panose="020B0502040204020203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800">
                          <a:solidFill>
                            <a:srgbClr val="0F1115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0,00225</a:t>
                      </a:r>
                      <a:endParaRPr sz="1800">
                        <a:solidFill>
                          <a:srgbClr val="0F1115"/>
                        </a:solidFill>
                        <a:latin typeface="Times New Roman" panose="02020603050405020304"/>
                        <a:ea typeface="Segoe UI" panose="020B0502040204020203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</a:tr>
              <a:tr h="226060"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800" b="1">
                          <a:solidFill>
                            <a:srgbClr val="0F1115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Gd:Fe₃O₄</a:t>
                      </a:r>
                      <a:endParaRPr sz="1800" b="1">
                        <a:solidFill>
                          <a:srgbClr val="0F1115"/>
                        </a:solidFill>
                        <a:latin typeface="Times New Roman" panose="02020603050405020304"/>
                        <a:ea typeface="Segoe UI" panose="020B0502040204020203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800">
                          <a:solidFill>
                            <a:srgbClr val="0F1115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0,938</a:t>
                      </a:r>
                      <a:endParaRPr sz="1800">
                        <a:solidFill>
                          <a:srgbClr val="0F1115"/>
                        </a:solidFill>
                        <a:latin typeface="Times New Roman" panose="02020603050405020304"/>
                        <a:ea typeface="Segoe UI" panose="020B0502040204020203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800">
                          <a:solidFill>
                            <a:srgbClr val="0F1115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11,92</a:t>
                      </a:r>
                      <a:endParaRPr sz="1800">
                        <a:solidFill>
                          <a:srgbClr val="0F1115"/>
                        </a:solidFill>
                        <a:latin typeface="Times New Roman" panose="02020603050405020304"/>
                        <a:ea typeface="Segoe UI" panose="020B0502040204020203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800">
                          <a:solidFill>
                            <a:srgbClr val="0F1115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0,0035</a:t>
                      </a:r>
                      <a:endParaRPr sz="1800">
                        <a:solidFill>
                          <a:srgbClr val="0F1115"/>
                        </a:solidFill>
                        <a:latin typeface="Times New Roman" panose="02020603050405020304"/>
                        <a:ea typeface="Segoe UI" panose="020B0502040204020203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800" b="1">
                          <a:solidFill>
                            <a:srgbClr val="0F1115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Nd:Fe₃O₄</a:t>
                      </a:r>
                      <a:endParaRPr sz="1800" b="1">
                        <a:solidFill>
                          <a:srgbClr val="0F1115"/>
                        </a:solidFill>
                        <a:latin typeface="Times New Roman" panose="02020603050405020304"/>
                        <a:ea typeface="Segoe UI" panose="020B0502040204020203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800">
                          <a:solidFill>
                            <a:srgbClr val="0F1115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0,983</a:t>
                      </a:r>
                      <a:endParaRPr sz="1800">
                        <a:solidFill>
                          <a:srgbClr val="0F1115"/>
                        </a:solidFill>
                        <a:latin typeface="Times New Roman" panose="02020603050405020304"/>
                        <a:ea typeface="Segoe UI" panose="020B0502040204020203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800">
                          <a:solidFill>
                            <a:srgbClr val="0F1115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11,90</a:t>
                      </a:r>
                      <a:endParaRPr sz="1800">
                        <a:solidFill>
                          <a:srgbClr val="0F1115"/>
                        </a:solidFill>
                        <a:latin typeface="Times New Roman" panose="02020603050405020304"/>
                        <a:ea typeface="Segoe UI" panose="020B0502040204020203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800">
                          <a:solidFill>
                            <a:srgbClr val="0F1115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0,0030</a:t>
                      </a:r>
                      <a:endParaRPr sz="1800">
                        <a:solidFill>
                          <a:srgbClr val="0F1115"/>
                        </a:solidFill>
                        <a:latin typeface="Times New Roman" panose="02020603050405020304"/>
                        <a:ea typeface="Segoe UI" panose="020B0502040204020203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800" b="1">
                          <a:solidFill>
                            <a:srgbClr val="0F1115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Pr:Fe₃O₄</a:t>
                      </a:r>
                      <a:endParaRPr sz="1800" b="1">
                        <a:solidFill>
                          <a:srgbClr val="0F1115"/>
                        </a:solidFill>
                        <a:latin typeface="Times New Roman" panose="02020603050405020304"/>
                        <a:ea typeface="Segoe UI" panose="020B0502040204020203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800">
                          <a:solidFill>
                            <a:srgbClr val="0F1115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0,990</a:t>
                      </a:r>
                      <a:endParaRPr sz="1800">
                        <a:solidFill>
                          <a:srgbClr val="0F1115"/>
                        </a:solidFill>
                        <a:latin typeface="Times New Roman" panose="02020603050405020304"/>
                        <a:ea typeface="Segoe UI" panose="020B0502040204020203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800">
                          <a:solidFill>
                            <a:srgbClr val="0F1115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9,02</a:t>
                      </a:r>
                      <a:endParaRPr sz="1800">
                        <a:solidFill>
                          <a:srgbClr val="0F1115"/>
                        </a:solidFill>
                        <a:latin typeface="Times New Roman" panose="02020603050405020304"/>
                        <a:ea typeface="Segoe UI" panose="020B0502040204020203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800">
                          <a:solidFill>
                            <a:srgbClr val="0F1115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0,003025</a:t>
                      </a:r>
                      <a:endParaRPr sz="1800">
                        <a:solidFill>
                          <a:srgbClr val="0F1115"/>
                        </a:solidFill>
                        <a:latin typeface="Times New Roman" panose="02020603050405020304"/>
                        <a:ea typeface="Segoe UI" panose="020B0502040204020203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58890" y="6429572"/>
            <a:ext cx="11990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 panose="02020603050405020304" charset="0"/>
                <a:cs typeface="Times New Roman" panose="02020603050405020304" charset="0"/>
              </a:rPr>
              <a:t>[</a:t>
            </a:r>
            <a:r>
              <a:rPr lang="en-US" i="1" dirty="0">
                <a:latin typeface="Times New Roman" panose="02020603050405020304" charset="0"/>
                <a:cs typeface="Times New Roman" panose="02020603050405020304" charset="0"/>
              </a:rPr>
              <a:t>1] </a:t>
            </a:r>
            <a:r>
              <a:rPr lang="en-US" i="1" dirty="0" err="1" smtClean="0">
                <a:latin typeface="Times New Roman" panose="02020603050405020304" charset="0"/>
                <a:cs typeface="Times New Roman" panose="02020603050405020304" charset="0"/>
              </a:rPr>
              <a:t>Rutkauskas</a:t>
            </a:r>
            <a:r>
              <a:rPr lang="en-US" i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i="1" dirty="0">
                <a:latin typeface="Times New Roman" panose="02020603050405020304" charset="0"/>
                <a:cs typeface="Times New Roman" panose="02020603050405020304" charset="0"/>
              </a:rPr>
              <a:t>A.V., </a:t>
            </a:r>
            <a:r>
              <a:rPr lang="en-US" i="1" dirty="0" smtClean="0">
                <a:latin typeface="Times New Roman" panose="02020603050405020304" charset="0"/>
                <a:cs typeface="Times New Roman" panose="02020603050405020304" charset="0"/>
              </a:rPr>
              <a:t>Lis </a:t>
            </a:r>
            <a:r>
              <a:rPr lang="en-US" i="1" dirty="0">
                <a:latin typeface="Times New Roman" panose="02020603050405020304" charset="0"/>
                <a:cs typeface="Times New Roman" panose="02020603050405020304" charset="0"/>
              </a:rPr>
              <a:t>O.N., </a:t>
            </a:r>
            <a:r>
              <a:rPr lang="en-US" i="1" dirty="0" err="1" smtClean="0">
                <a:latin typeface="Times New Roman" panose="02020603050405020304" charset="0"/>
                <a:cs typeface="Times New Roman" panose="02020603050405020304" charset="0"/>
              </a:rPr>
              <a:t>Kichanov</a:t>
            </a:r>
            <a:r>
              <a:rPr lang="en-US" i="1" dirty="0" smtClean="0">
                <a:latin typeface="Times New Roman" panose="02020603050405020304" charset="0"/>
                <a:cs typeface="Times New Roman" panose="02020603050405020304" charset="0"/>
              </a:rPr>
              <a:t> S.E.</a:t>
            </a:r>
            <a:r>
              <a:rPr lang="fi-FI" i="1" dirty="0" smtClean="0">
                <a:latin typeface="Times New Roman" panose="02020603050405020304" charset="0"/>
                <a:cs typeface="Times New Roman" panose="02020603050405020304" charset="0"/>
              </a:rPr>
              <a:t>, Lukin</a:t>
            </a:r>
            <a:r>
              <a:rPr lang="fi-FI" i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fi-FI" i="1" dirty="0" smtClean="0">
                <a:latin typeface="Times New Roman" panose="02020603050405020304" charset="0"/>
                <a:cs typeface="Times New Roman" panose="02020603050405020304" charset="0"/>
              </a:rPr>
              <a:t>E.V</a:t>
            </a:r>
            <a:r>
              <a:rPr lang="fi-FI" i="1" dirty="0">
                <a:latin typeface="Times New Roman" panose="02020603050405020304" charset="0"/>
                <a:cs typeface="Times New Roman" panose="02020603050405020304" charset="0"/>
              </a:rPr>
              <a:t>.</a:t>
            </a:r>
            <a:r>
              <a:rPr lang="fi-FI" i="1" dirty="0" smtClean="0">
                <a:latin typeface="Times New Roman" panose="02020603050405020304" charset="0"/>
                <a:cs typeface="Times New Roman" panose="02020603050405020304" charset="0"/>
              </a:rPr>
              <a:t>, Abdurakhimov</a:t>
            </a:r>
            <a:r>
              <a:rPr lang="fi-FI" i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fi-FI" i="1" dirty="0" smtClean="0">
                <a:latin typeface="Times New Roman" panose="02020603050405020304" charset="0"/>
                <a:cs typeface="Times New Roman" panose="02020603050405020304" charset="0"/>
              </a:rPr>
              <a:t>B.A. </a:t>
            </a:r>
            <a:r>
              <a:rPr lang="en-US" i="1" dirty="0" smtClean="0">
                <a:latin typeface="Times New Roman" panose="02020603050405020304" charset="0"/>
                <a:cs typeface="Times New Roman" panose="02020603050405020304" charset="0"/>
              </a:rPr>
              <a:t>et </a:t>
            </a:r>
            <a:r>
              <a:rPr lang="en-US" i="1" dirty="0">
                <a:latin typeface="Times New Roman" panose="02020603050405020304" charset="0"/>
                <a:cs typeface="Times New Roman" panose="02020603050405020304" charset="0"/>
              </a:rPr>
              <a:t>al. </a:t>
            </a:r>
            <a:r>
              <a:rPr lang="en-US" i="1" dirty="0" smtClean="0">
                <a:latin typeface="Times New Roman" panose="02020603050405020304" charset="0"/>
                <a:cs typeface="Times New Roman" panose="02020603050405020304" charset="0"/>
              </a:rPr>
              <a:t>J. </a:t>
            </a:r>
            <a:r>
              <a:rPr lang="en-US" i="1" dirty="0" err="1" smtClean="0">
                <a:latin typeface="Times New Roman" panose="02020603050405020304" charset="0"/>
                <a:cs typeface="Times New Roman" panose="02020603050405020304" charset="0"/>
              </a:rPr>
              <a:t>Nanopart</a:t>
            </a:r>
            <a:r>
              <a:rPr lang="en-US" i="1" dirty="0" smtClean="0">
                <a:latin typeface="Times New Roman" panose="02020603050405020304" charset="0"/>
                <a:cs typeface="Times New Roman" panose="02020603050405020304" charset="0"/>
              </a:rPr>
              <a:t>. Res. </a:t>
            </a:r>
            <a:r>
              <a:rPr lang="en-US" i="1" dirty="0">
                <a:latin typeface="Times New Roman" panose="02020603050405020304" charset="0"/>
                <a:cs typeface="Times New Roman" panose="02020603050405020304" charset="0"/>
              </a:rPr>
              <a:t>27, 188 (2025). </a:t>
            </a:r>
            <a:endParaRPr lang="ru-RU" i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" name="Текстовое поле 9"/>
          <p:cNvSpPr txBox="1"/>
          <p:nvPr/>
        </p:nvSpPr>
        <p:spPr>
          <a:xfrm>
            <a:off x="459740" y="3600450"/>
            <a:ext cx="1124458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Параметр решётки меняется немонотонно: максимальное увеличение зафиксировано для 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Er (8,426 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Å),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минимальное – для 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Nd (8,328 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Å).</a:t>
            </a:r>
            <a:endParaRPr lang="en-US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Размер кристаллитов варьируется от 9,0 нм (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Pr)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до 14,8 нм (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Tm).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Для большинства образцов легирование не приводит к резкому изменению размера по сравнению с чистым 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Fe₃O₄ (14,7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нм [1])</a:t>
            </a:r>
            <a:r>
              <a:rPr lang="en-US" altLang="en-US"/>
              <a:t>.</a:t>
            </a:r>
            <a:endParaRPr lang="en-US" alt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Микродеформации после легирования становятся положительными (сжатие), тогда как для нелегированного 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Fe₃O₄ (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по данным [1]) характерны отрицательные значения (растяжение). Это указывает на «залечивание» дефектов</a:t>
            </a:r>
            <a:endParaRPr lang="en-US" alt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charset="0"/>
                <a:cs typeface="Times New Roman" panose="02020603050405020304" charset="0"/>
              </a:rPr>
              <a:t>Спектры нейтронной дифракции </a:t>
            </a:r>
            <a:r>
              <a:rPr lang="ru-RU" sz="2800" dirty="0" err="1">
                <a:latin typeface="Times New Roman" panose="02020603050405020304" charset="0"/>
                <a:cs typeface="Times New Roman" panose="02020603050405020304" charset="0"/>
              </a:rPr>
              <a:t>наночастиц</a:t>
            </a:r>
            <a:r>
              <a:rPr lang="ru-RU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sz="2800" dirty="0" smtClean="0">
                <a:latin typeface="Times New Roman" panose="02020603050405020304" charset="0"/>
                <a:cs typeface="Times New Roman" panose="02020603050405020304" charset="0"/>
              </a:rPr>
              <a:t>магнетита </a:t>
            </a:r>
            <a:r>
              <a:rPr lang="ru-RU" sz="2800" dirty="0" err="1" smtClean="0">
                <a:latin typeface="Times New Roman" panose="02020603050405020304" charset="0"/>
                <a:cs typeface="Times New Roman" panose="02020603050405020304" charset="0"/>
              </a:rPr>
              <a:t>допированных</a:t>
            </a:r>
            <a:endParaRPr lang="ru-RU" sz="28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ru-RU" sz="2800" dirty="0" smtClean="0">
                <a:latin typeface="Times New Roman" panose="02020603050405020304" charset="0"/>
                <a:cs typeface="Times New Roman" panose="02020603050405020304" charset="0"/>
              </a:rPr>
              <a:t>ионами </a:t>
            </a:r>
            <a:r>
              <a:rPr lang="ru-RU" sz="2800" dirty="0">
                <a:latin typeface="Times New Roman" panose="02020603050405020304" charset="0"/>
                <a:cs typeface="Times New Roman" panose="02020603050405020304" charset="0"/>
              </a:rPr>
              <a:t>редкоземельных </a:t>
            </a:r>
            <a:r>
              <a:rPr lang="ru-RU" sz="2800" dirty="0" smtClean="0">
                <a:latin typeface="Times New Roman" panose="02020603050405020304" charset="0"/>
                <a:cs typeface="Times New Roman" panose="02020603050405020304" charset="0"/>
              </a:rPr>
              <a:t>элементов</a:t>
            </a:r>
            <a:endParaRPr lang="ru-RU" sz="28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36078" y="1128664"/>
            <a:ext cx="6838682" cy="2030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F1115"/>
                </a:solidFill>
                <a:latin typeface="Times New Roman" panose="02020603050405020304" charset="0"/>
                <a:cs typeface="Times New Roman" panose="02020603050405020304" charset="0"/>
              </a:rPr>
              <a:t>Нейтронные </a:t>
            </a:r>
            <a:r>
              <a:rPr lang="ru-RU" dirty="0" err="1">
                <a:solidFill>
                  <a:srgbClr val="0F1115"/>
                </a:solidFill>
                <a:latin typeface="Times New Roman" panose="02020603050405020304" charset="0"/>
                <a:cs typeface="Times New Roman" panose="02020603050405020304" charset="0"/>
              </a:rPr>
              <a:t>дифрактограммы</a:t>
            </a:r>
            <a:r>
              <a:rPr lang="ru-RU" dirty="0">
                <a:solidFill>
                  <a:srgbClr val="0F1115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dirty="0" err="1">
                <a:solidFill>
                  <a:srgbClr val="0F1115"/>
                </a:solidFill>
                <a:latin typeface="Times New Roman" panose="02020603050405020304" charset="0"/>
                <a:cs typeface="Times New Roman" panose="02020603050405020304" charset="0"/>
              </a:rPr>
              <a:t>наночастиц</a:t>
            </a:r>
            <a:r>
              <a:rPr lang="ru-RU" dirty="0">
                <a:solidFill>
                  <a:srgbClr val="0F1115"/>
                </a:solidFill>
                <a:latin typeface="Times New Roman" panose="02020603050405020304" charset="0"/>
                <a:cs typeface="Times New Roman" panose="02020603050405020304" charset="0"/>
              </a:rPr>
              <a:t> магнетита, </a:t>
            </a:r>
            <a:r>
              <a:rPr lang="ru-RU" dirty="0" err="1">
                <a:solidFill>
                  <a:srgbClr val="0F1115"/>
                </a:solidFill>
                <a:latin typeface="Times New Roman" panose="02020603050405020304" charset="0"/>
                <a:cs typeface="Times New Roman" panose="02020603050405020304" charset="0"/>
              </a:rPr>
              <a:t>допированных</a:t>
            </a:r>
            <a:r>
              <a:rPr lang="ru-RU" dirty="0">
                <a:solidFill>
                  <a:srgbClr val="0F1115"/>
                </a:solidFill>
                <a:latin typeface="Times New Roman" panose="02020603050405020304" charset="0"/>
                <a:cs typeface="Times New Roman" panose="02020603050405020304" charset="0"/>
              </a:rPr>
              <a:t> редкоземельными элементами. Показаны экспериментальные точки и рассчитанные по методу </a:t>
            </a:r>
            <a:r>
              <a:rPr lang="ru-RU" dirty="0" err="1">
                <a:solidFill>
                  <a:srgbClr val="0F1115"/>
                </a:solidFill>
                <a:latin typeface="Times New Roman" panose="02020603050405020304" charset="0"/>
                <a:cs typeface="Times New Roman" panose="02020603050405020304" charset="0"/>
              </a:rPr>
              <a:t>Ритвельда</a:t>
            </a:r>
            <a:r>
              <a:rPr lang="ru-RU" dirty="0">
                <a:solidFill>
                  <a:srgbClr val="0F1115"/>
                </a:solidFill>
                <a:latin typeface="Times New Roman" panose="02020603050405020304" charset="0"/>
                <a:cs typeface="Times New Roman" panose="02020603050405020304" charset="0"/>
              </a:rPr>
              <a:t> профили. Вертикальные штрихи обозначают рассчитанные положения ядерных рефлексов кубической шпинельной структуры. Символ «М» отмечает дифракционный пик (111) с наибольшим магнитным вкладом.</a:t>
            </a:r>
            <a:endParaRPr lang="ru-RU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graphicFrame>
        <p:nvGraphicFramePr>
          <p:cNvPr id="2" name="Объект -2147482624"/>
          <p:cNvGraphicFramePr>
            <a:graphicFrameLocks noChangeAspect="1"/>
          </p:cNvGraphicFramePr>
          <p:nvPr/>
        </p:nvGraphicFramePr>
        <p:xfrm>
          <a:off x="259715" y="1203325"/>
          <a:ext cx="4776470" cy="53174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2801620" imgH="2886075" progId="Origin95.Graph">
                  <p:embed/>
                </p:oleObj>
              </mc:Choice>
              <mc:Fallback>
                <p:oleObj name="" r:id="rId1" imgW="2801620" imgH="2886075" progId="Origin95.Graph">
                  <p:embed/>
                  <p:pic>
                    <p:nvPicPr>
                      <p:cNvPr id="0" name="Изображение 3075"/>
                      <p:cNvPicPr/>
                      <p:nvPr/>
                    </p:nvPicPr>
                    <p:blipFill>
                      <a:blip r:embed="rId2"/>
                      <a:srcRect l="4762" t="2487" r="6227" b="1421"/>
                      <a:stretch>
                        <a:fillRect/>
                      </a:stretch>
                    </p:blipFill>
                    <p:spPr>
                      <a:xfrm>
                        <a:off x="259715" y="1203325"/>
                        <a:ext cx="4776470" cy="531749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654050" y="3303905"/>
            <a:ext cx="2232025" cy="290195"/>
          </a:xfrm>
          <a:prstGeom prst="rect">
            <a:avLst/>
          </a:prstGeom>
        </p:spPr>
      </p:pic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5885" y="6244590"/>
            <a:ext cx="3101340" cy="2762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图片 2" descr="房间的摆设布局&#10;&#10;中度可信度描述已自动生成"/>
          <p:cNvPicPr>
            <a:picLocks noChangeAspect="1"/>
          </p:cNvPicPr>
          <p:nvPr/>
        </p:nvPicPr>
        <p:blipFill rotWithShape="1">
          <a:blip r:embed="rId1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26" b="5621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gradFill flip="none" rotWithShape="1">
            <a:gsLst>
              <a:gs pos="0">
                <a:srgbClr val="3188FE">
                  <a:alpha val="56000"/>
                </a:srgbClr>
              </a:gs>
              <a:gs pos="36000">
                <a:srgbClr val="0055CA">
                  <a:alpha val="72000"/>
                </a:srgbClr>
              </a:gs>
              <a:gs pos="78000">
                <a:srgbClr val="002FA7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8" name="任意多边形: 形状 37"/>
          <p:cNvSpPr/>
          <p:nvPr/>
        </p:nvSpPr>
        <p:spPr>
          <a:xfrm>
            <a:off x="1270" y="1470327"/>
            <a:ext cx="12192000" cy="5387673"/>
          </a:xfrm>
          <a:custGeom>
            <a:avLst/>
            <a:gdLst>
              <a:gd name="connsiteX0" fmla="*/ 259677 w 12192000"/>
              <a:gd name="connsiteY0" fmla="*/ 0 h 5387673"/>
              <a:gd name="connsiteX1" fmla="*/ 11932323 w 12192000"/>
              <a:gd name="connsiteY1" fmla="*/ 0 h 5387673"/>
              <a:gd name="connsiteX2" fmla="*/ 12192000 w 12192000"/>
              <a:gd name="connsiteY2" fmla="*/ 259677 h 5387673"/>
              <a:gd name="connsiteX3" fmla="*/ 12192000 w 12192000"/>
              <a:gd name="connsiteY3" fmla="*/ 5387673 h 5387673"/>
              <a:gd name="connsiteX4" fmla="*/ 0 w 12192000"/>
              <a:gd name="connsiteY4" fmla="*/ 5387673 h 5387673"/>
              <a:gd name="connsiteX5" fmla="*/ 0 w 12192000"/>
              <a:gd name="connsiteY5" fmla="*/ 259677 h 5387673"/>
              <a:gd name="connsiteX6" fmla="*/ 259677 w 12192000"/>
              <a:gd name="connsiteY6" fmla="*/ 0 h 5387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387673">
                <a:moveTo>
                  <a:pt x="259677" y="0"/>
                </a:moveTo>
                <a:lnTo>
                  <a:pt x="11932323" y="0"/>
                </a:lnTo>
                <a:cubicBezTo>
                  <a:pt x="12075739" y="0"/>
                  <a:pt x="12192000" y="116261"/>
                  <a:pt x="12192000" y="259677"/>
                </a:cubicBezTo>
                <a:lnTo>
                  <a:pt x="12192000" y="5387673"/>
                </a:lnTo>
                <a:lnTo>
                  <a:pt x="0" y="5387673"/>
                </a:lnTo>
                <a:lnTo>
                  <a:pt x="0" y="259677"/>
                </a:lnTo>
                <a:cubicBezTo>
                  <a:pt x="0" y="116261"/>
                  <a:pt x="116261" y="0"/>
                  <a:pt x="25967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758471" y="491662"/>
            <a:ext cx="10675058" cy="68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altLang="en-US" sz="3200" dirty="0">
                <a:solidFill>
                  <a:schemeClr val="bg1"/>
                </a:solidFill>
                <a:latin typeface="+mj-lt"/>
              </a:rPr>
              <a:t>Содержание</a:t>
            </a:r>
            <a:endParaRPr lang="ru-RU" altLang="en-US" sz="32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1" name="直接箭头连接符 10"/>
          <p:cNvCxnSpPr/>
          <p:nvPr/>
        </p:nvCxnSpPr>
        <p:spPr>
          <a:xfrm>
            <a:off x="8219677" y="864048"/>
            <a:ext cx="854148" cy="0"/>
          </a:xfrm>
          <a:prstGeom prst="straightConnector1">
            <a:avLst/>
          </a:prstGeom>
          <a:ln w="25400" cap="rnd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0" scaled="1"/>
              <a:tileRect/>
            </a:gra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 flipH="1">
            <a:off x="3188005" y="864048"/>
            <a:ext cx="854148" cy="0"/>
          </a:xfrm>
          <a:prstGeom prst="straightConnector1">
            <a:avLst/>
          </a:prstGeom>
          <a:ln w="25400" cap="rnd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0" scaled="1"/>
              <a:tileRect/>
            </a:gra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圆: 空心 14"/>
          <p:cNvSpPr/>
          <p:nvPr>
            <p:custDataLst>
              <p:tags r:id="rId2"/>
            </p:custDataLst>
          </p:nvPr>
        </p:nvSpPr>
        <p:spPr>
          <a:xfrm rot="20157404">
            <a:off x="1385095" y="1811351"/>
            <a:ext cx="626928" cy="626928"/>
          </a:xfrm>
          <a:prstGeom prst="donut">
            <a:avLst>
              <a:gd name="adj" fmla="val 11510"/>
            </a:avLst>
          </a:prstGeom>
          <a:gradFill flip="none" rotWithShape="1">
            <a:gsLst>
              <a:gs pos="0">
                <a:schemeClr val="bg1">
                  <a:alpha val="20000"/>
                </a:schemeClr>
              </a:gs>
              <a:gs pos="75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grpSp>
        <p:nvGrpSpPr>
          <p:cNvPr id="2" name="组合 1"/>
          <p:cNvGrpSpPr/>
          <p:nvPr>
            <p:custDataLst>
              <p:tags r:id="rId3"/>
            </p:custDataLst>
          </p:nvPr>
        </p:nvGrpSpPr>
        <p:grpSpPr>
          <a:xfrm>
            <a:off x="1626831" y="2178423"/>
            <a:ext cx="1274463" cy="774352"/>
            <a:chOff x="3944101" y="2632933"/>
            <a:chExt cx="4312393" cy="2695285"/>
          </a:xfrm>
        </p:grpSpPr>
        <p:sp>
          <p:nvSpPr>
            <p:cNvPr id="5" name="任意多边形: 形状 4"/>
            <p:cNvSpPr/>
            <p:nvPr>
              <p:custDataLst>
                <p:tags r:id="rId4"/>
              </p:custDataLst>
            </p:nvPr>
          </p:nvSpPr>
          <p:spPr>
            <a:xfrm flipH="1">
              <a:off x="3944101" y="2632933"/>
              <a:ext cx="2160494" cy="2695284"/>
            </a:xfrm>
            <a:custGeom>
              <a:avLst/>
              <a:gdLst>
                <a:gd name="connsiteX0" fmla="*/ 979921 w 2160494"/>
                <a:gd name="connsiteY0" fmla="*/ 246 h 2695284"/>
                <a:gd name="connsiteX1" fmla="*/ 0 w 2160494"/>
                <a:gd name="connsiteY1" fmla="*/ 249975 h 2695284"/>
                <a:gd name="connsiteX2" fmla="*/ 0 w 2160494"/>
                <a:gd name="connsiteY2" fmla="*/ 2695284 h 2695284"/>
                <a:gd name="connsiteX3" fmla="*/ 1959841 w 2160494"/>
                <a:gd name="connsiteY3" fmla="*/ 2615370 h 2695284"/>
                <a:gd name="connsiteX4" fmla="*/ 2160494 w 2160494"/>
                <a:gd name="connsiteY4" fmla="*/ 2672642 h 2695284"/>
                <a:gd name="connsiteX5" fmla="*/ 2160494 w 2160494"/>
                <a:gd name="connsiteY5" fmla="*/ 227334 h 2695284"/>
                <a:gd name="connsiteX6" fmla="*/ 1959841 w 2160494"/>
                <a:gd name="connsiteY6" fmla="*/ 170062 h 2695284"/>
                <a:gd name="connsiteX7" fmla="*/ 979921 w 2160494"/>
                <a:gd name="connsiteY7" fmla="*/ 246 h 2695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60494" h="2695284">
                  <a:moveTo>
                    <a:pt x="979921" y="246"/>
                  </a:moveTo>
                  <a:cubicBezTo>
                    <a:pt x="653281" y="-4564"/>
                    <a:pt x="326640" y="60551"/>
                    <a:pt x="0" y="249975"/>
                  </a:cubicBezTo>
                  <a:lnTo>
                    <a:pt x="0" y="2695284"/>
                  </a:lnTo>
                  <a:cubicBezTo>
                    <a:pt x="653280" y="2316435"/>
                    <a:pt x="1306561" y="2434825"/>
                    <a:pt x="1959841" y="2615370"/>
                  </a:cubicBezTo>
                  <a:lnTo>
                    <a:pt x="2160494" y="2672642"/>
                  </a:lnTo>
                  <a:lnTo>
                    <a:pt x="2160494" y="227334"/>
                  </a:lnTo>
                  <a:lnTo>
                    <a:pt x="1959841" y="170062"/>
                  </a:lnTo>
                  <a:cubicBezTo>
                    <a:pt x="1633201" y="79789"/>
                    <a:pt x="1306561" y="5056"/>
                    <a:pt x="979921" y="2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" name="任意多边形: 形状 6"/>
            <p:cNvSpPr/>
            <p:nvPr>
              <p:custDataLst>
                <p:tags r:id="rId5"/>
              </p:custDataLst>
            </p:nvPr>
          </p:nvSpPr>
          <p:spPr>
            <a:xfrm>
              <a:off x="6096000" y="2632934"/>
              <a:ext cx="2160494" cy="2695284"/>
            </a:xfrm>
            <a:custGeom>
              <a:avLst/>
              <a:gdLst>
                <a:gd name="connsiteX0" fmla="*/ 979921 w 2160494"/>
                <a:gd name="connsiteY0" fmla="*/ 246 h 2695284"/>
                <a:gd name="connsiteX1" fmla="*/ 1959842 w 2160494"/>
                <a:gd name="connsiteY1" fmla="*/ 170062 h 2695284"/>
                <a:gd name="connsiteX2" fmla="*/ 2160494 w 2160494"/>
                <a:gd name="connsiteY2" fmla="*/ 227334 h 2695284"/>
                <a:gd name="connsiteX3" fmla="*/ 2160494 w 2160494"/>
                <a:gd name="connsiteY3" fmla="*/ 2672642 h 2695284"/>
                <a:gd name="connsiteX4" fmla="*/ 1959842 w 2160494"/>
                <a:gd name="connsiteY4" fmla="*/ 2615370 h 2695284"/>
                <a:gd name="connsiteX5" fmla="*/ 0 w 2160494"/>
                <a:gd name="connsiteY5" fmla="*/ 2695284 h 2695284"/>
                <a:gd name="connsiteX6" fmla="*/ 0 w 2160494"/>
                <a:gd name="connsiteY6" fmla="*/ 249975 h 2695284"/>
                <a:gd name="connsiteX7" fmla="*/ 979921 w 2160494"/>
                <a:gd name="connsiteY7" fmla="*/ 246 h 2695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60494" h="2695284">
                  <a:moveTo>
                    <a:pt x="979921" y="246"/>
                  </a:moveTo>
                  <a:cubicBezTo>
                    <a:pt x="1306561" y="5056"/>
                    <a:pt x="1633201" y="79789"/>
                    <a:pt x="1959842" y="170062"/>
                  </a:cubicBezTo>
                  <a:lnTo>
                    <a:pt x="2160494" y="227334"/>
                  </a:lnTo>
                  <a:lnTo>
                    <a:pt x="2160494" y="2672642"/>
                  </a:lnTo>
                  <a:lnTo>
                    <a:pt x="1959842" y="2615370"/>
                  </a:lnTo>
                  <a:cubicBezTo>
                    <a:pt x="1306561" y="2434825"/>
                    <a:pt x="653281" y="2316435"/>
                    <a:pt x="0" y="2695284"/>
                  </a:cubicBezTo>
                  <a:lnTo>
                    <a:pt x="0" y="249975"/>
                  </a:lnTo>
                  <a:cubicBezTo>
                    <a:pt x="326640" y="60551"/>
                    <a:pt x="653281" y="-4564"/>
                    <a:pt x="979921" y="2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9" name="文本框 8"/>
          <p:cNvSpPr txBox="1"/>
          <p:nvPr>
            <p:custDataLst>
              <p:tags r:id="rId6"/>
            </p:custDataLst>
          </p:nvPr>
        </p:nvSpPr>
        <p:spPr>
          <a:xfrm>
            <a:off x="2016395" y="2302609"/>
            <a:ext cx="760811" cy="514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+mj-lt"/>
              </a:rPr>
              <a:t>01</a:t>
            </a:r>
            <a:endParaRPr lang="zh-CN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文本框 12"/>
          <p:cNvSpPr txBox="1"/>
          <p:nvPr>
            <p:custDataLst>
              <p:tags r:id="rId7"/>
            </p:custDataLst>
          </p:nvPr>
        </p:nvSpPr>
        <p:spPr>
          <a:xfrm>
            <a:off x="3023604" y="2310464"/>
            <a:ext cx="1951039" cy="534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altLang="zh-CN" sz="2400" dirty="0">
                <a:solidFill>
                  <a:schemeClr val="accent1"/>
                </a:solidFill>
                <a:ea typeface="+mj-ea"/>
              </a:rPr>
              <a:t>Введение</a:t>
            </a:r>
            <a:endParaRPr lang="ru-RU" altLang="zh-CN" sz="2400" dirty="0">
              <a:solidFill>
                <a:schemeClr val="accent1"/>
              </a:solidFill>
              <a:ea typeface="+mj-ea"/>
            </a:endParaRPr>
          </a:p>
        </p:txBody>
      </p:sp>
      <p:sp>
        <p:nvSpPr>
          <p:cNvPr id="14" name="文本框 13"/>
          <p:cNvSpPr txBox="1"/>
          <p:nvPr>
            <p:custDataLst>
              <p:tags r:id="rId8"/>
            </p:custDataLst>
          </p:nvPr>
        </p:nvSpPr>
        <p:spPr>
          <a:xfrm>
            <a:off x="3023604" y="2952775"/>
            <a:ext cx="3121268" cy="386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altLang="en-US" sz="1600" dirty="0">
                <a:solidFill>
                  <a:schemeClr val="accent1"/>
                </a:solidFill>
              </a:rPr>
              <a:t>цели и актуальность </a:t>
            </a:r>
            <a:endParaRPr lang="ru-RU" altLang="en-US" sz="1600" dirty="0">
              <a:solidFill>
                <a:schemeClr val="accent1"/>
              </a:solidFill>
            </a:endParaRPr>
          </a:p>
        </p:txBody>
      </p:sp>
      <p:sp>
        <p:nvSpPr>
          <p:cNvPr id="16" name="圆: 空心 15"/>
          <p:cNvSpPr/>
          <p:nvPr>
            <p:custDataLst>
              <p:tags r:id="rId9"/>
            </p:custDataLst>
          </p:nvPr>
        </p:nvSpPr>
        <p:spPr>
          <a:xfrm rot="20157404">
            <a:off x="1385095" y="3529512"/>
            <a:ext cx="626928" cy="626928"/>
          </a:xfrm>
          <a:prstGeom prst="donut">
            <a:avLst>
              <a:gd name="adj" fmla="val 11510"/>
            </a:avLst>
          </a:prstGeom>
          <a:gradFill flip="none" rotWithShape="1">
            <a:gsLst>
              <a:gs pos="0">
                <a:schemeClr val="bg1">
                  <a:alpha val="20000"/>
                </a:schemeClr>
              </a:gs>
              <a:gs pos="75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grpSp>
        <p:nvGrpSpPr>
          <p:cNvPr id="17" name="组合 16"/>
          <p:cNvGrpSpPr/>
          <p:nvPr>
            <p:custDataLst>
              <p:tags r:id="rId10"/>
            </p:custDataLst>
          </p:nvPr>
        </p:nvGrpSpPr>
        <p:grpSpPr>
          <a:xfrm>
            <a:off x="1626831" y="3776569"/>
            <a:ext cx="1274463" cy="774352"/>
            <a:chOff x="3944101" y="2632933"/>
            <a:chExt cx="4312393" cy="2695285"/>
          </a:xfrm>
        </p:grpSpPr>
        <p:sp>
          <p:nvSpPr>
            <p:cNvPr id="18" name="任意多边形: 形状 17"/>
            <p:cNvSpPr/>
            <p:nvPr>
              <p:custDataLst>
                <p:tags r:id="rId11"/>
              </p:custDataLst>
            </p:nvPr>
          </p:nvSpPr>
          <p:spPr>
            <a:xfrm flipH="1">
              <a:off x="3944101" y="2632933"/>
              <a:ext cx="2160494" cy="2695284"/>
            </a:xfrm>
            <a:custGeom>
              <a:avLst/>
              <a:gdLst>
                <a:gd name="connsiteX0" fmla="*/ 979921 w 2160494"/>
                <a:gd name="connsiteY0" fmla="*/ 246 h 2695284"/>
                <a:gd name="connsiteX1" fmla="*/ 0 w 2160494"/>
                <a:gd name="connsiteY1" fmla="*/ 249975 h 2695284"/>
                <a:gd name="connsiteX2" fmla="*/ 0 w 2160494"/>
                <a:gd name="connsiteY2" fmla="*/ 2695284 h 2695284"/>
                <a:gd name="connsiteX3" fmla="*/ 1959841 w 2160494"/>
                <a:gd name="connsiteY3" fmla="*/ 2615370 h 2695284"/>
                <a:gd name="connsiteX4" fmla="*/ 2160494 w 2160494"/>
                <a:gd name="connsiteY4" fmla="*/ 2672642 h 2695284"/>
                <a:gd name="connsiteX5" fmla="*/ 2160494 w 2160494"/>
                <a:gd name="connsiteY5" fmla="*/ 227334 h 2695284"/>
                <a:gd name="connsiteX6" fmla="*/ 1959841 w 2160494"/>
                <a:gd name="connsiteY6" fmla="*/ 170062 h 2695284"/>
                <a:gd name="connsiteX7" fmla="*/ 979921 w 2160494"/>
                <a:gd name="connsiteY7" fmla="*/ 246 h 2695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60494" h="2695284">
                  <a:moveTo>
                    <a:pt x="979921" y="246"/>
                  </a:moveTo>
                  <a:cubicBezTo>
                    <a:pt x="653281" y="-4564"/>
                    <a:pt x="326640" y="60551"/>
                    <a:pt x="0" y="249975"/>
                  </a:cubicBezTo>
                  <a:lnTo>
                    <a:pt x="0" y="2695284"/>
                  </a:lnTo>
                  <a:cubicBezTo>
                    <a:pt x="653280" y="2316435"/>
                    <a:pt x="1306561" y="2434825"/>
                    <a:pt x="1959841" y="2615370"/>
                  </a:cubicBezTo>
                  <a:lnTo>
                    <a:pt x="2160494" y="2672642"/>
                  </a:lnTo>
                  <a:lnTo>
                    <a:pt x="2160494" y="227334"/>
                  </a:lnTo>
                  <a:lnTo>
                    <a:pt x="1959841" y="170062"/>
                  </a:lnTo>
                  <a:cubicBezTo>
                    <a:pt x="1633201" y="79789"/>
                    <a:pt x="1306561" y="5056"/>
                    <a:pt x="979921" y="2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9" name="任意多边形: 形状 18"/>
            <p:cNvSpPr/>
            <p:nvPr>
              <p:custDataLst>
                <p:tags r:id="rId12"/>
              </p:custDataLst>
            </p:nvPr>
          </p:nvSpPr>
          <p:spPr>
            <a:xfrm>
              <a:off x="6096000" y="2632934"/>
              <a:ext cx="2160494" cy="2695284"/>
            </a:xfrm>
            <a:custGeom>
              <a:avLst/>
              <a:gdLst>
                <a:gd name="connsiteX0" fmla="*/ 979921 w 2160494"/>
                <a:gd name="connsiteY0" fmla="*/ 246 h 2695284"/>
                <a:gd name="connsiteX1" fmla="*/ 1959842 w 2160494"/>
                <a:gd name="connsiteY1" fmla="*/ 170062 h 2695284"/>
                <a:gd name="connsiteX2" fmla="*/ 2160494 w 2160494"/>
                <a:gd name="connsiteY2" fmla="*/ 227334 h 2695284"/>
                <a:gd name="connsiteX3" fmla="*/ 2160494 w 2160494"/>
                <a:gd name="connsiteY3" fmla="*/ 2672642 h 2695284"/>
                <a:gd name="connsiteX4" fmla="*/ 1959842 w 2160494"/>
                <a:gd name="connsiteY4" fmla="*/ 2615370 h 2695284"/>
                <a:gd name="connsiteX5" fmla="*/ 0 w 2160494"/>
                <a:gd name="connsiteY5" fmla="*/ 2695284 h 2695284"/>
                <a:gd name="connsiteX6" fmla="*/ 0 w 2160494"/>
                <a:gd name="connsiteY6" fmla="*/ 249975 h 2695284"/>
                <a:gd name="connsiteX7" fmla="*/ 979921 w 2160494"/>
                <a:gd name="connsiteY7" fmla="*/ 246 h 2695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60494" h="2695284">
                  <a:moveTo>
                    <a:pt x="979921" y="246"/>
                  </a:moveTo>
                  <a:cubicBezTo>
                    <a:pt x="1306561" y="5056"/>
                    <a:pt x="1633201" y="79789"/>
                    <a:pt x="1959842" y="170062"/>
                  </a:cubicBezTo>
                  <a:lnTo>
                    <a:pt x="2160494" y="227334"/>
                  </a:lnTo>
                  <a:lnTo>
                    <a:pt x="2160494" y="2672642"/>
                  </a:lnTo>
                  <a:lnTo>
                    <a:pt x="1959842" y="2615370"/>
                  </a:lnTo>
                  <a:cubicBezTo>
                    <a:pt x="1306561" y="2434825"/>
                    <a:pt x="653281" y="2316435"/>
                    <a:pt x="0" y="2695284"/>
                  </a:cubicBezTo>
                  <a:lnTo>
                    <a:pt x="0" y="249975"/>
                  </a:lnTo>
                  <a:cubicBezTo>
                    <a:pt x="326640" y="60551"/>
                    <a:pt x="653281" y="-4564"/>
                    <a:pt x="979921" y="2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20" name="文本框 19"/>
          <p:cNvSpPr txBox="1"/>
          <p:nvPr>
            <p:custDataLst>
              <p:tags r:id="rId13"/>
            </p:custDataLst>
          </p:nvPr>
        </p:nvSpPr>
        <p:spPr>
          <a:xfrm>
            <a:off x="1870345" y="3906470"/>
            <a:ext cx="760811" cy="514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+mj-lt"/>
              </a:rPr>
              <a:t>03</a:t>
            </a:r>
            <a:endParaRPr lang="zh-CN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1" name="文本框 20"/>
          <p:cNvSpPr txBox="1"/>
          <p:nvPr>
            <p:custDataLst>
              <p:tags r:id="rId14"/>
            </p:custDataLst>
          </p:nvPr>
        </p:nvSpPr>
        <p:spPr>
          <a:xfrm>
            <a:off x="3023870" y="3575685"/>
            <a:ext cx="3621405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altLang="en-US" sz="2400" dirty="0">
                <a:solidFill>
                  <a:schemeClr val="accent1"/>
                </a:solidFill>
                <a:ea typeface="+mj-ea"/>
              </a:rPr>
              <a:t>Объекты и методы исследования</a:t>
            </a:r>
            <a:endParaRPr lang="ru-RU" altLang="en-US" sz="2400" dirty="0">
              <a:solidFill>
                <a:schemeClr val="accent1"/>
              </a:solidFill>
              <a:ea typeface="+mj-ea"/>
            </a:endParaRPr>
          </a:p>
        </p:txBody>
      </p:sp>
      <p:sp>
        <p:nvSpPr>
          <p:cNvPr id="23" name="圆: 空心 22"/>
          <p:cNvSpPr/>
          <p:nvPr>
            <p:custDataLst>
              <p:tags r:id="rId15"/>
            </p:custDataLst>
          </p:nvPr>
        </p:nvSpPr>
        <p:spPr>
          <a:xfrm rot="20157404">
            <a:off x="7018627" y="1811351"/>
            <a:ext cx="626928" cy="626928"/>
          </a:xfrm>
          <a:prstGeom prst="donut">
            <a:avLst>
              <a:gd name="adj" fmla="val 11510"/>
            </a:avLst>
          </a:prstGeom>
          <a:gradFill flip="none" rotWithShape="1">
            <a:gsLst>
              <a:gs pos="0">
                <a:schemeClr val="bg1">
                  <a:alpha val="20000"/>
                </a:schemeClr>
              </a:gs>
              <a:gs pos="75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grpSp>
        <p:nvGrpSpPr>
          <p:cNvPr id="24" name="组合 23"/>
          <p:cNvGrpSpPr/>
          <p:nvPr>
            <p:custDataLst>
              <p:tags r:id="rId16"/>
            </p:custDataLst>
          </p:nvPr>
        </p:nvGrpSpPr>
        <p:grpSpPr>
          <a:xfrm>
            <a:off x="7260363" y="2178423"/>
            <a:ext cx="1274463" cy="774352"/>
            <a:chOff x="3944101" y="2632933"/>
            <a:chExt cx="4312393" cy="2695285"/>
          </a:xfrm>
        </p:grpSpPr>
        <p:sp>
          <p:nvSpPr>
            <p:cNvPr id="25" name="任意多边形: 形状 24"/>
            <p:cNvSpPr/>
            <p:nvPr>
              <p:custDataLst>
                <p:tags r:id="rId17"/>
              </p:custDataLst>
            </p:nvPr>
          </p:nvSpPr>
          <p:spPr>
            <a:xfrm flipH="1">
              <a:off x="3944101" y="2632933"/>
              <a:ext cx="2160494" cy="2695284"/>
            </a:xfrm>
            <a:custGeom>
              <a:avLst/>
              <a:gdLst>
                <a:gd name="connsiteX0" fmla="*/ 979921 w 2160494"/>
                <a:gd name="connsiteY0" fmla="*/ 246 h 2695284"/>
                <a:gd name="connsiteX1" fmla="*/ 0 w 2160494"/>
                <a:gd name="connsiteY1" fmla="*/ 249975 h 2695284"/>
                <a:gd name="connsiteX2" fmla="*/ 0 w 2160494"/>
                <a:gd name="connsiteY2" fmla="*/ 2695284 h 2695284"/>
                <a:gd name="connsiteX3" fmla="*/ 1959841 w 2160494"/>
                <a:gd name="connsiteY3" fmla="*/ 2615370 h 2695284"/>
                <a:gd name="connsiteX4" fmla="*/ 2160494 w 2160494"/>
                <a:gd name="connsiteY4" fmla="*/ 2672642 h 2695284"/>
                <a:gd name="connsiteX5" fmla="*/ 2160494 w 2160494"/>
                <a:gd name="connsiteY5" fmla="*/ 227334 h 2695284"/>
                <a:gd name="connsiteX6" fmla="*/ 1959841 w 2160494"/>
                <a:gd name="connsiteY6" fmla="*/ 170062 h 2695284"/>
                <a:gd name="connsiteX7" fmla="*/ 979921 w 2160494"/>
                <a:gd name="connsiteY7" fmla="*/ 246 h 2695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60494" h="2695284">
                  <a:moveTo>
                    <a:pt x="979921" y="246"/>
                  </a:moveTo>
                  <a:cubicBezTo>
                    <a:pt x="653281" y="-4564"/>
                    <a:pt x="326640" y="60551"/>
                    <a:pt x="0" y="249975"/>
                  </a:cubicBezTo>
                  <a:lnTo>
                    <a:pt x="0" y="2695284"/>
                  </a:lnTo>
                  <a:cubicBezTo>
                    <a:pt x="653280" y="2316435"/>
                    <a:pt x="1306561" y="2434825"/>
                    <a:pt x="1959841" y="2615370"/>
                  </a:cubicBezTo>
                  <a:lnTo>
                    <a:pt x="2160494" y="2672642"/>
                  </a:lnTo>
                  <a:lnTo>
                    <a:pt x="2160494" y="227334"/>
                  </a:lnTo>
                  <a:lnTo>
                    <a:pt x="1959841" y="170062"/>
                  </a:lnTo>
                  <a:cubicBezTo>
                    <a:pt x="1633201" y="79789"/>
                    <a:pt x="1306561" y="5056"/>
                    <a:pt x="979921" y="2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: 形状 25"/>
            <p:cNvSpPr/>
            <p:nvPr>
              <p:custDataLst>
                <p:tags r:id="rId18"/>
              </p:custDataLst>
            </p:nvPr>
          </p:nvSpPr>
          <p:spPr>
            <a:xfrm>
              <a:off x="6096000" y="2632934"/>
              <a:ext cx="2160494" cy="2695284"/>
            </a:xfrm>
            <a:custGeom>
              <a:avLst/>
              <a:gdLst>
                <a:gd name="connsiteX0" fmla="*/ 979921 w 2160494"/>
                <a:gd name="connsiteY0" fmla="*/ 246 h 2695284"/>
                <a:gd name="connsiteX1" fmla="*/ 1959842 w 2160494"/>
                <a:gd name="connsiteY1" fmla="*/ 170062 h 2695284"/>
                <a:gd name="connsiteX2" fmla="*/ 2160494 w 2160494"/>
                <a:gd name="connsiteY2" fmla="*/ 227334 h 2695284"/>
                <a:gd name="connsiteX3" fmla="*/ 2160494 w 2160494"/>
                <a:gd name="connsiteY3" fmla="*/ 2672642 h 2695284"/>
                <a:gd name="connsiteX4" fmla="*/ 1959842 w 2160494"/>
                <a:gd name="connsiteY4" fmla="*/ 2615370 h 2695284"/>
                <a:gd name="connsiteX5" fmla="*/ 0 w 2160494"/>
                <a:gd name="connsiteY5" fmla="*/ 2695284 h 2695284"/>
                <a:gd name="connsiteX6" fmla="*/ 0 w 2160494"/>
                <a:gd name="connsiteY6" fmla="*/ 249975 h 2695284"/>
                <a:gd name="connsiteX7" fmla="*/ 979921 w 2160494"/>
                <a:gd name="connsiteY7" fmla="*/ 246 h 2695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60494" h="2695284">
                  <a:moveTo>
                    <a:pt x="979921" y="246"/>
                  </a:moveTo>
                  <a:cubicBezTo>
                    <a:pt x="1306561" y="5056"/>
                    <a:pt x="1633201" y="79789"/>
                    <a:pt x="1959842" y="170062"/>
                  </a:cubicBezTo>
                  <a:lnTo>
                    <a:pt x="2160494" y="227334"/>
                  </a:lnTo>
                  <a:lnTo>
                    <a:pt x="2160494" y="2672642"/>
                  </a:lnTo>
                  <a:lnTo>
                    <a:pt x="1959842" y="2615370"/>
                  </a:lnTo>
                  <a:cubicBezTo>
                    <a:pt x="1306561" y="2434825"/>
                    <a:pt x="653281" y="2316435"/>
                    <a:pt x="0" y="2695284"/>
                  </a:cubicBezTo>
                  <a:lnTo>
                    <a:pt x="0" y="249975"/>
                  </a:lnTo>
                  <a:cubicBezTo>
                    <a:pt x="326640" y="60551"/>
                    <a:pt x="653281" y="-4564"/>
                    <a:pt x="979921" y="2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27" name="文本框 26"/>
          <p:cNvSpPr txBox="1"/>
          <p:nvPr>
            <p:custDataLst>
              <p:tags r:id="rId19"/>
            </p:custDataLst>
          </p:nvPr>
        </p:nvSpPr>
        <p:spPr>
          <a:xfrm>
            <a:off x="7649927" y="2302609"/>
            <a:ext cx="760811" cy="514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+mj-lt"/>
              </a:rPr>
              <a:t>02</a:t>
            </a:r>
            <a:endParaRPr lang="zh-CN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8" name="文本框 27"/>
          <p:cNvSpPr txBox="1"/>
          <p:nvPr>
            <p:custDataLst>
              <p:tags r:id="rId20"/>
            </p:custDataLst>
          </p:nvPr>
        </p:nvSpPr>
        <p:spPr>
          <a:xfrm>
            <a:off x="8656955" y="2310765"/>
            <a:ext cx="3104515" cy="534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altLang="zh-CN" sz="2400" dirty="0">
                <a:solidFill>
                  <a:schemeClr val="accent1"/>
                </a:solidFill>
                <a:ea typeface="+mj-ea"/>
              </a:rPr>
              <a:t>Обзор литературы</a:t>
            </a:r>
            <a:endParaRPr lang="ru-RU" altLang="zh-CN" sz="2400" dirty="0">
              <a:solidFill>
                <a:schemeClr val="accent1"/>
              </a:solidFill>
              <a:ea typeface="+mj-ea"/>
            </a:endParaRPr>
          </a:p>
        </p:txBody>
      </p:sp>
      <p:sp>
        <p:nvSpPr>
          <p:cNvPr id="29" name="文本框 28"/>
          <p:cNvSpPr txBox="1"/>
          <p:nvPr>
            <p:custDataLst>
              <p:tags r:id="rId21"/>
            </p:custDataLst>
          </p:nvPr>
        </p:nvSpPr>
        <p:spPr>
          <a:xfrm>
            <a:off x="8657136" y="2952775"/>
            <a:ext cx="3121268" cy="386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altLang="en-US" sz="1600" dirty="0">
                <a:solidFill>
                  <a:schemeClr val="accent1"/>
                </a:solidFill>
              </a:rPr>
              <a:t>структура и свойства</a:t>
            </a:r>
            <a:endParaRPr lang="ru-RU" altLang="en-US" sz="1600" dirty="0">
              <a:solidFill>
                <a:schemeClr val="accent1"/>
              </a:solidFill>
            </a:endParaRPr>
          </a:p>
        </p:txBody>
      </p:sp>
      <p:sp>
        <p:nvSpPr>
          <p:cNvPr id="30" name="圆: 空心 29"/>
          <p:cNvSpPr/>
          <p:nvPr>
            <p:custDataLst>
              <p:tags r:id="rId22"/>
            </p:custDataLst>
          </p:nvPr>
        </p:nvSpPr>
        <p:spPr>
          <a:xfrm rot="20157404">
            <a:off x="7018627" y="3529512"/>
            <a:ext cx="626928" cy="626928"/>
          </a:xfrm>
          <a:prstGeom prst="donut">
            <a:avLst>
              <a:gd name="adj" fmla="val 11510"/>
            </a:avLst>
          </a:prstGeom>
          <a:gradFill flip="none" rotWithShape="1">
            <a:gsLst>
              <a:gs pos="0">
                <a:schemeClr val="bg1">
                  <a:alpha val="20000"/>
                </a:schemeClr>
              </a:gs>
              <a:gs pos="75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grpSp>
        <p:nvGrpSpPr>
          <p:cNvPr id="31" name="组合 30"/>
          <p:cNvGrpSpPr/>
          <p:nvPr>
            <p:custDataLst>
              <p:tags r:id="rId23"/>
            </p:custDataLst>
          </p:nvPr>
        </p:nvGrpSpPr>
        <p:grpSpPr>
          <a:xfrm>
            <a:off x="7260363" y="3777204"/>
            <a:ext cx="1274463" cy="774352"/>
            <a:chOff x="3944101" y="2632933"/>
            <a:chExt cx="4312393" cy="2695285"/>
          </a:xfrm>
        </p:grpSpPr>
        <p:sp>
          <p:nvSpPr>
            <p:cNvPr id="32" name="任意多边形: 形状 31"/>
            <p:cNvSpPr/>
            <p:nvPr>
              <p:custDataLst>
                <p:tags r:id="rId24"/>
              </p:custDataLst>
            </p:nvPr>
          </p:nvSpPr>
          <p:spPr>
            <a:xfrm flipH="1">
              <a:off x="3944101" y="2632933"/>
              <a:ext cx="2160494" cy="2695284"/>
            </a:xfrm>
            <a:custGeom>
              <a:avLst/>
              <a:gdLst>
                <a:gd name="connsiteX0" fmla="*/ 979921 w 2160494"/>
                <a:gd name="connsiteY0" fmla="*/ 246 h 2695284"/>
                <a:gd name="connsiteX1" fmla="*/ 0 w 2160494"/>
                <a:gd name="connsiteY1" fmla="*/ 249975 h 2695284"/>
                <a:gd name="connsiteX2" fmla="*/ 0 w 2160494"/>
                <a:gd name="connsiteY2" fmla="*/ 2695284 h 2695284"/>
                <a:gd name="connsiteX3" fmla="*/ 1959841 w 2160494"/>
                <a:gd name="connsiteY3" fmla="*/ 2615370 h 2695284"/>
                <a:gd name="connsiteX4" fmla="*/ 2160494 w 2160494"/>
                <a:gd name="connsiteY4" fmla="*/ 2672642 h 2695284"/>
                <a:gd name="connsiteX5" fmla="*/ 2160494 w 2160494"/>
                <a:gd name="connsiteY5" fmla="*/ 227334 h 2695284"/>
                <a:gd name="connsiteX6" fmla="*/ 1959841 w 2160494"/>
                <a:gd name="connsiteY6" fmla="*/ 170062 h 2695284"/>
                <a:gd name="connsiteX7" fmla="*/ 979921 w 2160494"/>
                <a:gd name="connsiteY7" fmla="*/ 246 h 2695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60494" h="2695284">
                  <a:moveTo>
                    <a:pt x="979921" y="246"/>
                  </a:moveTo>
                  <a:cubicBezTo>
                    <a:pt x="653281" y="-4564"/>
                    <a:pt x="326640" y="60551"/>
                    <a:pt x="0" y="249975"/>
                  </a:cubicBezTo>
                  <a:lnTo>
                    <a:pt x="0" y="2695284"/>
                  </a:lnTo>
                  <a:cubicBezTo>
                    <a:pt x="653280" y="2316435"/>
                    <a:pt x="1306561" y="2434825"/>
                    <a:pt x="1959841" y="2615370"/>
                  </a:cubicBezTo>
                  <a:lnTo>
                    <a:pt x="2160494" y="2672642"/>
                  </a:lnTo>
                  <a:lnTo>
                    <a:pt x="2160494" y="227334"/>
                  </a:lnTo>
                  <a:lnTo>
                    <a:pt x="1959841" y="170062"/>
                  </a:lnTo>
                  <a:cubicBezTo>
                    <a:pt x="1633201" y="79789"/>
                    <a:pt x="1306561" y="5056"/>
                    <a:pt x="979921" y="2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3" name="任意多边形: 形状 32"/>
            <p:cNvSpPr/>
            <p:nvPr>
              <p:custDataLst>
                <p:tags r:id="rId25"/>
              </p:custDataLst>
            </p:nvPr>
          </p:nvSpPr>
          <p:spPr>
            <a:xfrm>
              <a:off x="6096000" y="2632934"/>
              <a:ext cx="2160494" cy="2695284"/>
            </a:xfrm>
            <a:custGeom>
              <a:avLst/>
              <a:gdLst>
                <a:gd name="connsiteX0" fmla="*/ 979921 w 2160494"/>
                <a:gd name="connsiteY0" fmla="*/ 246 h 2695284"/>
                <a:gd name="connsiteX1" fmla="*/ 1959842 w 2160494"/>
                <a:gd name="connsiteY1" fmla="*/ 170062 h 2695284"/>
                <a:gd name="connsiteX2" fmla="*/ 2160494 w 2160494"/>
                <a:gd name="connsiteY2" fmla="*/ 227334 h 2695284"/>
                <a:gd name="connsiteX3" fmla="*/ 2160494 w 2160494"/>
                <a:gd name="connsiteY3" fmla="*/ 2672642 h 2695284"/>
                <a:gd name="connsiteX4" fmla="*/ 1959842 w 2160494"/>
                <a:gd name="connsiteY4" fmla="*/ 2615370 h 2695284"/>
                <a:gd name="connsiteX5" fmla="*/ 0 w 2160494"/>
                <a:gd name="connsiteY5" fmla="*/ 2695284 h 2695284"/>
                <a:gd name="connsiteX6" fmla="*/ 0 w 2160494"/>
                <a:gd name="connsiteY6" fmla="*/ 249975 h 2695284"/>
                <a:gd name="connsiteX7" fmla="*/ 979921 w 2160494"/>
                <a:gd name="connsiteY7" fmla="*/ 246 h 2695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60494" h="2695284">
                  <a:moveTo>
                    <a:pt x="979921" y="246"/>
                  </a:moveTo>
                  <a:cubicBezTo>
                    <a:pt x="1306561" y="5056"/>
                    <a:pt x="1633201" y="79789"/>
                    <a:pt x="1959842" y="170062"/>
                  </a:cubicBezTo>
                  <a:lnTo>
                    <a:pt x="2160494" y="227334"/>
                  </a:lnTo>
                  <a:lnTo>
                    <a:pt x="2160494" y="2672642"/>
                  </a:lnTo>
                  <a:lnTo>
                    <a:pt x="1959842" y="2615370"/>
                  </a:lnTo>
                  <a:cubicBezTo>
                    <a:pt x="1306561" y="2434825"/>
                    <a:pt x="653281" y="2316435"/>
                    <a:pt x="0" y="2695284"/>
                  </a:cubicBezTo>
                  <a:lnTo>
                    <a:pt x="0" y="249975"/>
                  </a:lnTo>
                  <a:cubicBezTo>
                    <a:pt x="326640" y="60551"/>
                    <a:pt x="653281" y="-4564"/>
                    <a:pt x="979921" y="2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34" name="文本框 33"/>
          <p:cNvSpPr txBox="1"/>
          <p:nvPr>
            <p:custDataLst>
              <p:tags r:id="rId26"/>
            </p:custDataLst>
          </p:nvPr>
        </p:nvSpPr>
        <p:spPr>
          <a:xfrm>
            <a:off x="7649927" y="3905835"/>
            <a:ext cx="760811" cy="514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+mj-lt"/>
              </a:rPr>
              <a:t>04</a:t>
            </a:r>
            <a:endParaRPr lang="zh-CN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文本框 34"/>
          <p:cNvSpPr txBox="1"/>
          <p:nvPr>
            <p:custDataLst>
              <p:tags r:id="rId27"/>
            </p:custDataLst>
          </p:nvPr>
        </p:nvSpPr>
        <p:spPr>
          <a:xfrm>
            <a:off x="5762625" y="5470525"/>
            <a:ext cx="3103245" cy="534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en-US" sz="2400" dirty="0">
                <a:solidFill>
                  <a:schemeClr val="accent1"/>
                </a:solidFill>
                <a:ea typeface="+mj-ea"/>
              </a:rPr>
              <a:t>З</a:t>
            </a:r>
            <a:r>
              <a:rPr lang="ru-RU" altLang="en-US" sz="2400" dirty="0">
                <a:solidFill>
                  <a:schemeClr val="accent1"/>
                </a:solidFill>
                <a:ea typeface="+mj-ea"/>
              </a:rPr>
              <a:t>аключение</a:t>
            </a:r>
            <a:endParaRPr lang="ru-RU" altLang="en-US" sz="2400" dirty="0">
              <a:solidFill>
                <a:schemeClr val="accent1"/>
              </a:solidFill>
              <a:ea typeface="+mj-ea"/>
            </a:endParaRPr>
          </a:p>
        </p:txBody>
      </p:sp>
      <p:sp>
        <p:nvSpPr>
          <p:cNvPr id="36" name="文本框 35"/>
          <p:cNvSpPr txBox="1"/>
          <p:nvPr>
            <p:custDataLst>
              <p:tags r:id="rId28"/>
            </p:custDataLst>
          </p:nvPr>
        </p:nvSpPr>
        <p:spPr>
          <a:xfrm>
            <a:off x="8685076" y="3668906"/>
            <a:ext cx="3121268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altLang="ru-RU" sz="2400" dirty="0">
                <a:solidFill>
                  <a:schemeClr val="accent1"/>
                </a:solidFill>
              </a:rPr>
              <a:t>Обработка результатов</a:t>
            </a:r>
            <a:endParaRPr lang="ru-RU" altLang="ru-RU" sz="2400" dirty="0">
              <a:solidFill>
                <a:schemeClr val="accent1"/>
              </a:solidFill>
            </a:endParaRPr>
          </a:p>
        </p:txBody>
      </p:sp>
      <p:sp>
        <p:nvSpPr>
          <p:cNvPr id="6" name="圆: 空心 22"/>
          <p:cNvSpPr/>
          <p:nvPr>
            <p:custDataLst>
              <p:tags r:id="rId29"/>
            </p:custDataLst>
          </p:nvPr>
        </p:nvSpPr>
        <p:spPr>
          <a:xfrm rot="20157404">
            <a:off x="3959197" y="5092396"/>
            <a:ext cx="626928" cy="626928"/>
          </a:xfrm>
          <a:prstGeom prst="donut">
            <a:avLst>
              <a:gd name="adj" fmla="val 11510"/>
            </a:avLst>
          </a:prstGeom>
          <a:gradFill flip="none" rotWithShape="1">
            <a:gsLst>
              <a:gs pos="0">
                <a:schemeClr val="bg1">
                  <a:alpha val="20000"/>
                </a:schemeClr>
              </a:gs>
              <a:gs pos="75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grpSp>
        <p:nvGrpSpPr>
          <p:cNvPr id="39" name="组合 23"/>
          <p:cNvGrpSpPr/>
          <p:nvPr>
            <p:custDataLst>
              <p:tags r:id="rId30"/>
            </p:custDataLst>
          </p:nvPr>
        </p:nvGrpSpPr>
        <p:grpSpPr>
          <a:xfrm>
            <a:off x="4269513" y="5324848"/>
            <a:ext cx="1274463" cy="774352"/>
            <a:chOff x="3944101" y="2632933"/>
            <a:chExt cx="4312393" cy="2695285"/>
          </a:xfrm>
        </p:grpSpPr>
        <p:sp>
          <p:nvSpPr>
            <p:cNvPr id="40" name="任意多边形: 形状 24"/>
            <p:cNvSpPr/>
            <p:nvPr>
              <p:custDataLst>
                <p:tags r:id="rId31"/>
              </p:custDataLst>
            </p:nvPr>
          </p:nvSpPr>
          <p:spPr>
            <a:xfrm flipH="1">
              <a:off x="3944101" y="2632933"/>
              <a:ext cx="2160494" cy="2695284"/>
            </a:xfrm>
            <a:custGeom>
              <a:avLst/>
              <a:gdLst>
                <a:gd name="connsiteX0" fmla="*/ 979921 w 2160494"/>
                <a:gd name="connsiteY0" fmla="*/ 246 h 2695284"/>
                <a:gd name="connsiteX1" fmla="*/ 0 w 2160494"/>
                <a:gd name="connsiteY1" fmla="*/ 249975 h 2695284"/>
                <a:gd name="connsiteX2" fmla="*/ 0 w 2160494"/>
                <a:gd name="connsiteY2" fmla="*/ 2695284 h 2695284"/>
                <a:gd name="connsiteX3" fmla="*/ 1959841 w 2160494"/>
                <a:gd name="connsiteY3" fmla="*/ 2615370 h 2695284"/>
                <a:gd name="connsiteX4" fmla="*/ 2160494 w 2160494"/>
                <a:gd name="connsiteY4" fmla="*/ 2672642 h 2695284"/>
                <a:gd name="connsiteX5" fmla="*/ 2160494 w 2160494"/>
                <a:gd name="connsiteY5" fmla="*/ 227334 h 2695284"/>
                <a:gd name="connsiteX6" fmla="*/ 1959841 w 2160494"/>
                <a:gd name="connsiteY6" fmla="*/ 170062 h 2695284"/>
                <a:gd name="connsiteX7" fmla="*/ 979921 w 2160494"/>
                <a:gd name="connsiteY7" fmla="*/ 246 h 2695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60494" h="2695284">
                  <a:moveTo>
                    <a:pt x="979921" y="246"/>
                  </a:moveTo>
                  <a:cubicBezTo>
                    <a:pt x="653281" y="-4564"/>
                    <a:pt x="326640" y="60551"/>
                    <a:pt x="0" y="249975"/>
                  </a:cubicBezTo>
                  <a:lnTo>
                    <a:pt x="0" y="2695284"/>
                  </a:lnTo>
                  <a:cubicBezTo>
                    <a:pt x="653280" y="2316435"/>
                    <a:pt x="1306561" y="2434825"/>
                    <a:pt x="1959841" y="2615370"/>
                  </a:cubicBezTo>
                  <a:lnTo>
                    <a:pt x="2160494" y="2672642"/>
                  </a:lnTo>
                  <a:lnTo>
                    <a:pt x="2160494" y="227334"/>
                  </a:lnTo>
                  <a:lnTo>
                    <a:pt x="1959841" y="170062"/>
                  </a:lnTo>
                  <a:cubicBezTo>
                    <a:pt x="1633201" y="79789"/>
                    <a:pt x="1306561" y="5056"/>
                    <a:pt x="979921" y="2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1" name="任意多边形: 形状 25"/>
            <p:cNvSpPr/>
            <p:nvPr>
              <p:custDataLst>
                <p:tags r:id="rId32"/>
              </p:custDataLst>
            </p:nvPr>
          </p:nvSpPr>
          <p:spPr>
            <a:xfrm>
              <a:off x="6096000" y="2632934"/>
              <a:ext cx="2160494" cy="2695284"/>
            </a:xfrm>
            <a:custGeom>
              <a:avLst/>
              <a:gdLst>
                <a:gd name="connsiteX0" fmla="*/ 979921 w 2160494"/>
                <a:gd name="connsiteY0" fmla="*/ 246 h 2695284"/>
                <a:gd name="connsiteX1" fmla="*/ 1959842 w 2160494"/>
                <a:gd name="connsiteY1" fmla="*/ 170062 h 2695284"/>
                <a:gd name="connsiteX2" fmla="*/ 2160494 w 2160494"/>
                <a:gd name="connsiteY2" fmla="*/ 227334 h 2695284"/>
                <a:gd name="connsiteX3" fmla="*/ 2160494 w 2160494"/>
                <a:gd name="connsiteY3" fmla="*/ 2672642 h 2695284"/>
                <a:gd name="connsiteX4" fmla="*/ 1959842 w 2160494"/>
                <a:gd name="connsiteY4" fmla="*/ 2615370 h 2695284"/>
                <a:gd name="connsiteX5" fmla="*/ 0 w 2160494"/>
                <a:gd name="connsiteY5" fmla="*/ 2695284 h 2695284"/>
                <a:gd name="connsiteX6" fmla="*/ 0 w 2160494"/>
                <a:gd name="connsiteY6" fmla="*/ 249975 h 2695284"/>
                <a:gd name="connsiteX7" fmla="*/ 979921 w 2160494"/>
                <a:gd name="connsiteY7" fmla="*/ 246 h 2695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60494" h="2695284">
                  <a:moveTo>
                    <a:pt x="979921" y="246"/>
                  </a:moveTo>
                  <a:cubicBezTo>
                    <a:pt x="1306561" y="5056"/>
                    <a:pt x="1633201" y="79789"/>
                    <a:pt x="1959842" y="170062"/>
                  </a:cubicBezTo>
                  <a:lnTo>
                    <a:pt x="2160494" y="227334"/>
                  </a:lnTo>
                  <a:lnTo>
                    <a:pt x="2160494" y="2672642"/>
                  </a:lnTo>
                  <a:lnTo>
                    <a:pt x="1959842" y="2615370"/>
                  </a:lnTo>
                  <a:cubicBezTo>
                    <a:pt x="1306561" y="2434825"/>
                    <a:pt x="653281" y="2316435"/>
                    <a:pt x="0" y="2695284"/>
                  </a:cubicBezTo>
                  <a:lnTo>
                    <a:pt x="0" y="249975"/>
                  </a:lnTo>
                  <a:cubicBezTo>
                    <a:pt x="326640" y="60551"/>
                    <a:pt x="653281" y="-4564"/>
                    <a:pt x="979921" y="2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42" name="Текстовое поле 41"/>
          <p:cNvSpPr txBox="1"/>
          <p:nvPr/>
        </p:nvSpPr>
        <p:spPr>
          <a:xfrm>
            <a:off x="4613275" y="5427345"/>
            <a:ext cx="828040" cy="5340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+mj-lt"/>
                <a:sym typeface="+mn-ea"/>
              </a:rPr>
              <a:t>05</a:t>
            </a:r>
            <a:endParaRPr lang="en-US" altLang="zh-CN" sz="2400" dirty="0">
              <a:solidFill>
                <a:schemeClr val="bg1"/>
              </a:solidFill>
              <a:latin typeface="+mj-lt"/>
              <a:sym typeface="+mn-e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е поле 1"/>
          <p:cNvSpPr txBox="1"/>
          <p:nvPr/>
        </p:nvSpPr>
        <p:spPr>
          <a:xfrm>
            <a:off x="3039745" y="334645"/>
            <a:ext cx="61131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400"/>
              <a:t>Анализ нейтронографических данных</a:t>
            </a:r>
            <a:endParaRPr lang="en-US" altLang="en-US" sz="240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549727" y="1038407"/>
          <a:ext cx="9093179" cy="1675130"/>
        </p:xfrm>
        <a:graphic>
          <a:graphicData uri="http://schemas.openxmlformats.org/drawingml/2006/table">
            <a:tbl>
              <a:tblPr firstRow="1" firstCol="1" bandRow="1"/>
              <a:tblGrid>
                <a:gridCol w="1846902"/>
                <a:gridCol w="2460141"/>
                <a:gridCol w="2460141"/>
                <a:gridCol w="2325995"/>
              </a:tblGrid>
              <a:tr h="385445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Образцы</a:t>
                      </a:r>
                      <a:endParaRPr lang="ru-RU" sz="1600" dirty="0">
                        <a:effectLst/>
                        <a:latin typeface="Times New Roman" panose="02020603050405020304" charset="0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1" dirty="0" err="1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x</a:t>
                      </a:r>
                      <a:r>
                        <a:rPr lang="en-US" sz="1600" b="1" i="1" baseline="-25000" dirty="0" err="1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O</a:t>
                      </a:r>
                      <a:endParaRPr lang="ru-RU" sz="1600" dirty="0">
                        <a:effectLst/>
                        <a:latin typeface="Times New Roman" panose="02020603050405020304" charset="0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1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m</a:t>
                      </a:r>
                      <a:r>
                        <a:rPr lang="en-US" sz="1600" b="1" baseline="-25000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A, </a:t>
                      </a:r>
                      <a:r>
                        <a:rPr lang="en-US" sz="1600" b="1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μ</a:t>
                      </a:r>
                      <a:r>
                        <a:rPr lang="en-US" sz="1600" b="1" baseline="-25000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B</a:t>
                      </a:r>
                      <a:endParaRPr lang="ru-RU" sz="1600">
                        <a:effectLst/>
                        <a:latin typeface="Times New Roman" panose="02020603050405020304" charset="0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1" dirty="0" err="1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m</a:t>
                      </a:r>
                      <a:r>
                        <a:rPr lang="en-US" sz="1600" b="1" baseline="-25000" dirty="0" err="1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B</a:t>
                      </a:r>
                      <a:r>
                        <a:rPr lang="en-US" sz="1600" b="1" baseline="-25000" dirty="0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,</a:t>
                      </a:r>
                      <a:r>
                        <a:rPr lang="en-US" sz="1600" b="1" dirty="0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μ</a:t>
                      </a:r>
                      <a:r>
                        <a:rPr lang="en-US" sz="1600" b="1" baseline="-25000" dirty="0" err="1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B</a:t>
                      </a:r>
                      <a:endParaRPr lang="ru-RU" sz="1600" dirty="0">
                        <a:effectLst/>
                        <a:latin typeface="Times New Roman" panose="02020603050405020304" charset="0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405"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800">
                          <a:latin typeface="Times New Roman" panose="02020603050405020304"/>
                          <a:ea typeface="SimSun" panose="02010600030101010101" pitchFamily="2" charset="-122"/>
                        </a:rPr>
                        <a:t>Fe₃O₄ [1]</a:t>
                      </a:r>
                      <a:endParaRPr sz="18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800">
                          <a:latin typeface="Times New Roman" panose="02020603050405020304"/>
                          <a:ea typeface="SimSun" panose="02010600030101010101" pitchFamily="2" charset="-122"/>
                        </a:rPr>
                        <a:t>0,2460(3)</a:t>
                      </a:r>
                      <a:endParaRPr sz="18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800">
                          <a:latin typeface="Times New Roman" panose="02020603050405020304"/>
                          <a:ea typeface="SimSun" panose="02010600030101010101" pitchFamily="2" charset="-122"/>
                        </a:rPr>
                        <a:t>1,11(2)</a:t>
                      </a:r>
                      <a:endParaRPr sz="18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800">
                          <a:latin typeface="Times New Roman" panose="02020603050405020304"/>
                          <a:ea typeface="SimSun" panose="02010600030101010101" pitchFamily="2" charset="-122"/>
                        </a:rPr>
                        <a:t>0,91(3)</a:t>
                      </a:r>
                      <a:endParaRPr sz="18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192405"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800">
                          <a:latin typeface="Times New Roman" panose="02020603050405020304"/>
                          <a:ea typeface="SimSun" panose="02010600030101010101" pitchFamily="2" charset="-122"/>
                        </a:rPr>
                        <a:t>Tm:Fe₃O₄</a:t>
                      </a:r>
                      <a:endParaRPr sz="18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800">
                          <a:latin typeface="Times New Roman" panose="02020603050405020304"/>
                          <a:ea typeface="SimSun" panose="02010600030101010101" pitchFamily="2" charset="-122"/>
                        </a:rPr>
                        <a:t>0,2401</a:t>
                      </a:r>
                      <a:r>
                        <a:rPr sz="1800">
                          <a:latin typeface="Times New Roman" panose="02020603050405020304"/>
                          <a:ea typeface="SimSun" panose="02010600030101010101" pitchFamily="2" charset="-122"/>
                        </a:rPr>
                        <a:t>(3</a:t>
                      </a:r>
                      <a:r>
                        <a:rPr sz="1800">
                          <a:latin typeface="Times New Roman" panose="02020603050405020304"/>
                          <a:ea typeface="SimSun" panose="02010600030101010101" pitchFamily="2" charset="-122"/>
                        </a:rPr>
                        <a:t>)</a:t>
                      </a:r>
                      <a:endParaRPr sz="18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800">
                          <a:latin typeface="Times New Roman" panose="02020603050405020304"/>
                          <a:ea typeface="SimSun" panose="02010600030101010101" pitchFamily="2" charset="-122"/>
                        </a:rPr>
                        <a:t>1,32</a:t>
                      </a:r>
                      <a:r>
                        <a:rPr sz="1800">
                          <a:latin typeface="Times New Roman" panose="02020603050405020304"/>
                          <a:ea typeface="SimSun" panose="02010600030101010101" pitchFamily="2" charset="-122"/>
                        </a:rPr>
                        <a:t>(2</a:t>
                      </a:r>
                      <a:r>
                        <a:rPr sz="1800">
                          <a:latin typeface="Times New Roman" panose="02020603050405020304"/>
                          <a:ea typeface="SimSun" panose="02010600030101010101" pitchFamily="2" charset="-122"/>
                        </a:rPr>
                        <a:t>)</a:t>
                      </a:r>
                      <a:endParaRPr sz="18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800">
                          <a:latin typeface="Times New Roman" panose="02020603050405020304"/>
                          <a:ea typeface="SimSun" panose="02010600030101010101" pitchFamily="2" charset="-122"/>
                        </a:rPr>
                        <a:t>1,45</a:t>
                      </a:r>
                      <a:r>
                        <a:rPr sz="1800">
                          <a:latin typeface="Times New Roman" panose="02020603050405020304"/>
                          <a:ea typeface="SimSun" panose="02010600030101010101" pitchFamily="2" charset="-122"/>
                        </a:rPr>
                        <a:t>(1</a:t>
                      </a:r>
                      <a:r>
                        <a:rPr sz="1800">
                          <a:latin typeface="Times New Roman" panose="02020603050405020304"/>
                          <a:ea typeface="SimSun" panose="02010600030101010101" pitchFamily="2" charset="-122"/>
                        </a:rPr>
                        <a:t>)</a:t>
                      </a:r>
                      <a:endParaRPr sz="18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192405"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800">
                          <a:latin typeface="Times New Roman" panose="02020603050405020304"/>
                          <a:ea typeface="SimSun" panose="02010600030101010101" pitchFamily="2" charset="-122"/>
                        </a:rPr>
                        <a:t>Er:Fe₃O₄</a:t>
                      </a:r>
                      <a:endParaRPr sz="18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800">
                          <a:latin typeface="Times New Roman" panose="02020603050405020304"/>
                          <a:ea typeface="SimSun" panose="02010600030101010101" pitchFamily="2" charset="-122"/>
                        </a:rPr>
                        <a:t>0,2443</a:t>
                      </a:r>
                      <a:r>
                        <a:rPr sz="1800">
                          <a:latin typeface="Times New Roman" panose="02020603050405020304"/>
                          <a:ea typeface="SimSun" panose="02010600030101010101" pitchFamily="2" charset="-122"/>
                        </a:rPr>
                        <a:t>(2</a:t>
                      </a:r>
                      <a:r>
                        <a:rPr sz="1800">
                          <a:latin typeface="Times New Roman" panose="02020603050405020304"/>
                          <a:ea typeface="SimSun" panose="02010600030101010101" pitchFamily="2" charset="-122"/>
                        </a:rPr>
                        <a:t>)</a:t>
                      </a:r>
                      <a:endParaRPr sz="18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800">
                          <a:latin typeface="Times New Roman" panose="02020603050405020304"/>
                          <a:ea typeface="SimSun" panose="02010600030101010101" pitchFamily="2" charset="-122"/>
                        </a:rPr>
                        <a:t>1,21</a:t>
                      </a:r>
                      <a:r>
                        <a:rPr sz="1800">
                          <a:latin typeface="Times New Roman" panose="02020603050405020304"/>
                          <a:ea typeface="SimSun" panose="02010600030101010101" pitchFamily="2" charset="-122"/>
                        </a:rPr>
                        <a:t>(1</a:t>
                      </a:r>
                      <a:r>
                        <a:rPr sz="1800">
                          <a:latin typeface="Times New Roman" panose="02020603050405020304"/>
                          <a:ea typeface="SimSun" panose="02010600030101010101" pitchFamily="2" charset="-122"/>
                        </a:rPr>
                        <a:t>)</a:t>
                      </a:r>
                      <a:endParaRPr sz="18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800">
                          <a:latin typeface="Times New Roman" panose="02020603050405020304"/>
                          <a:ea typeface="SimSun" panose="02010600030101010101" pitchFamily="2" charset="-122"/>
                        </a:rPr>
                        <a:t>1,05</a:t>
                      </a:r>
                      <a:r>
                        <a:rPr sz="1800">
                          <a:latin typeface="Times New Roman" panose="02020603050405020304"/>
                          <a:ea typeface="SimSun" panose="02010600030101010101" pitchFamily="2" charset="-122"/>
                        </a:rPr>
                        <a:t>(2</a:t>
                      </a:r>
                      <a:r>
                        <a:rPr sz="1800">
                          <a:latin typeface="Times New Roman" panose="02020603050405020304"/>
                          <a:ea typeface="SimSun" panose="02010600030101010101" pitchFamily="2" charset="-122"/>
                        </a:rPr>
                        <a:t>)</a:t>
                      </a:r>
                      <a:endParaRPr sz="18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192405"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800">
                          <a:latin typeface="Times New Roman" panose="02020603050405020304"/>
                          <a:ea typeface="SimSun" panose="02010600030101010101" pitchFamily="2" charset="-122"/>
                        </a:rPr>
                        <a:t>Nd:Fe₃O₄</a:t>
                      </a:r>
                      <a:endParaRPr sz="18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800">
                          <a:latin typeface="Times New Roman" panose="02020603050405020304"/>
                          <a:ea typeface="SimSun" panose="02010600030101010101" pitchFamily="2" charset="-122"/>
                        </a:rPr>
                        <a:t>0,2472</a:t>
                      </a:r>
                      <a:r>
                        <a:rPr sz="1800">
                          <a:latin typeface="Times New Roman" panose="02020603050405020304"/>
                          <a:ea typeface="SimSun" panose="02010600030101010101" pitchFamily="2" charset="-122"/>
                        </a:rPr>
                        <a:t>(2</a:t>
                      </a:r>
                      <a:r>
                        <a:rPr sz="1800">
                          <a:latin typeface="Times New Roman" panose="02020603050405020304"/>
                          <a:ea typeface="SimSun" panose="02010600030101010101" pitchFamily="2" charset="-122"/>
                        </a:rPr>
                        <a:t>)</a:t>
                      </a:r>
                      <a:endParaRPr sz="18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800">
                          <a:latin typeface="Times New Roman" panose="02020603050405020304"/>
                          <a:ea typeface="SimSun" panose="02010600030101010101" pitchFamily="2" charset="-122"/>
                        </a:rPr>
                        <a:t>1,2</a:t>
                      </a:r>
                      <a:r>
                        <a:rPr sz="1800">
                          <a:latin typeface="Times New Roman" panose="02020603050405020304"/>
                          <a:ea typeface="SimSun" panose="02010600030101010101" pitchFamily="2" charset="-122"/>
                        </a:rPr>
                        <a:t>0(3</a:t>
                      </a:r>
                      <a:r>
                        <a:rPr sz="1800">
                          <a:latin typeface="Times New Roman" panose="02020603050405020304"/>
                          <a:ea typeface="SimSun" panose="02010600030101010101" pitchFamily="2" charset="-122"/>
                        </a:rPr>
                        <a:t>)</a:t>
                      </a:r>
                      <a:endParaRPr sz="18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800">
                          <a:latin typeface="Times New Roman" panose="02020603050405020304"/>
                          <a:ea typeface="SimSun" panose="02010600030101010101" pitchFamily="2" charset="-122"/>
                        </a:rPr>
                        <a:t>0</a:t>
                      </a:r>
                      <a:r>
                        <a:rPr sz="1800">
                          <a:latin typeface="Times New Roman" panose="02020603050405020304"/>
                          <a:ea typeface="SimSun" panose="02010600030101010101" pitchFamily="2" charset="-122"/>
                        </a:rPr>
                        <a:t>,90</a:t>
                      </a:r>
                      <a:r>
                        <a:rPr sz="1800">
                          <a:latin typeface="Times New Roman" panose="02020603050405020304"/>
                          <a:ea typeface="SimSun" panose="02010600030101010101" pitchFamily="2" charset="-122"/>
                        </a:rPr>
                        <a:t>(1</a:t>
                      </a:r>
                      <a:r>
                        <a:rPr sz="1800">
                          <a:latin typeface="Times New Roman" panose="02020603050405020304"/>
                          <a:ea typeface="SimSun" panose="02010600030101010101" pitchFamily="2" charset="-122"/>
                        </a:rPr>
                        <a:t>)</a:t>
                      </a:r>
                      <a:endParaRPr sz="18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405"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800">
                          <a:latin typeface="Times New Roman" panose="02020603050405020304"/>
                          <a:ea typeface="SimSun" panose="02010600030101010101" pitchFamily="2" charset="-122"/>
                        </a:rPr>
                        <a:t>Pr:Fe₃O₄</a:t>
                      </a:r>
                      <a:endParaRPr sz="18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/>
                </a:tc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800">
                          <a:latin typeface="Times New Roman" panose="02020603050405020304"/>
                          <a:ea typeface="SimSun" panose="02010600030101010101" pitchFamily="2" charset="-122"/>
                        </a:rPr>
                        <a:t>0,2473</a:t>
                      </a:r>
                      <a:r>
                        <a:rPr sz="1800">
                          <a:latin typeface="Times New Roman" panose="02020603050405020304"/>
                          <a:ea typeface="SimSun" panose="02010600030101010101" pitchFamily="2" charset="-122"/>
                        </a:rPr>
                        <a:t>(4</a:t>
                      </a:r>
                      <a:r>
                        <a:rPr sz="1800">
                          <a:latin typeface="Times New Roman" panose="02020603050405020304"/>
                          <a:ea typeface="SimSun" panose="02010600030101010101" pitchFamily="2" charset="-122"/>
                        </a:rPr>
                        <a:t>)</a:t>
                      </a:r>
                      <a:endParaRPr sz="18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/>
                </a:tc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800">
                          <a:latin typeface="Times New Roman" panose="02020603050405020304"/>
                          <a:ea typeface="SimSun" panose="02010600030101010101" pitchFamily="2" charset="-122"/>
                        </a:rPr>
                        <a:t>1,25</a:t>
                      </a:r>
                      <a:r>
                        <a:rPr sz="1800">
                          <a:latin typeface="Times New Roman" panose="02020603050405020304"/>
                          <a:ea typeface="SimSun" panose="02010600030101010101" pitchFamily="2" charset="-122"/>
                        </a:rPr>
                        <a:t>(1)</a:t>
                      </a:r>
                      <a:endParaRPr sz="18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/>
                </a:tc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800">
                          <a:latin typeface="Times New Roman" panose="02020603050405020304"/>
                          <a:ea typeface="SimSun" panose="02010600030101010101" pitchFamily="2" charset="-122"/>
                        </a:rPr>
                        <a:t>0,86</a:t>
                      </a:r>
                      <a:r>
                        <a:rPr sz="1800">
                          <a:latin typeface="Times New Roman" panose="02020603050405020304"/>
                          <a:ea typeface="SimSun" panose="02010600030101010101" pitchFamily="2" charset="-122"/>
                        </a:rPr>
                        <a:t>(2</a:t>
                      </a:r>
                      <a:r>
                        <a:rPr sz="1800">
                          <a:latin typeface="Times New Roman" panose="02020603050405020304"/>
                          <a:ea typeface="SimSun" panose="02010600030101010101" pitchFamily="2" charset="-122"/>
                        </a:rPr>
                        <a:t>)</a:t>
                      </a:r>
                      <a:endParaRPr sz="18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67425" y="6323527"/>
            <a:ext cx="11990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 panose="02020603050405020304" charset="0"/>
                <a:cs typeface="Times New Roman" panose="02020603050405020304" charset="0"/>
              </a:rPr>
              <a:t>[</a:t>
            </a:r>
            <a:r>
              <a:rPr lang="en-US" i="1" dirty="0">
                <a:latin typeface="Times New Roman" panose="02020603050405020304" charset="0"/>
                <a:cs typeface="Times New Roman" panose="02020603050405020304" charset="0"/>
              </a:rPr>
              <a:t>1] </a:t>
            </a:r>
            <a:r>
              <a:rPr lang="en-US" i="1" dirty="0" err="1" smtClean="0">
                <a:latin typeface="Times New Roman" panose="02020603050405020304" charset="0"/>
                <a:cs typeface="Times New Roman" panose="02020603050405020304" charset="0"/>
              </a:rPr>
              <a:t>Rutkauskas</a:t>
            </a:r>
            <a:r>
              <a:rPr lang="en-US" i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i="1" dirty="0">
                <a:latin typeface="Times New Roman" panose="02020603050405020304" charset="0"/>
                <a:cs typeface="Times New Roman" panose="02020603050405020304" charset="0"/>
              </a:rPr>
              <a:t>A.V., </a:t>
            </a:r>
            <a:r>
              <a:rPr lang="en-US" i="1" dirty="0" smtClean="0">
                <a:latin typeface="Times New Roman" panose="02020603050405020304" charset="0"/>
                <a:cs typeface="Times New Roman" panose="02020603050405020304" charset="0"/>
              </a:rPr>
              <a:t>Lis </a:t>
            </a:r>
            <a:r>
              <a:rPr lang="en-US" i="1" dirty="0">
                <a:latin typeface="Times New Roman" panose="02020603050405020304" charset="0"/>
                <a:cs typeface="Times New Roman" panose="02020603050405020304" charset="0"/>
              </a:rPr>
              <a:t>O.N., </a:t>
            </a:r>
            <a:r>
              <a:rPr lang="en-US" i="1" dirty="0" err="1" smtClean="0">
                <a:latin typeface="Times New Roman" panose="02020603050405020304" charset="0"/>
                <a:cs typeface="Times New Roman" panose="02020603050405020304" charset="0"/>
              </a:rPr>
              <a:t>Kichanov</a:t>
            </a:r>
            <a:r>
              <a:rPr lang="en-US" i="1" dirty="0" smtClean="0">
                <a:latin typeface="Times New Roman" panose="02020603050405020304" charset="0"/>
                <a:cs typeface="Times New Roman" panose="02020603050405020304" charset="0"/>
              </a:rPr>
              <a:t> S.E.</a:t>
            </a:r>
            <a:r>
              <a:rPr lang="fi-FI" i="1" dirty="0" smtClean="0">
                <a:latin typeface="Times New Roman" panose="02020603050405020304" charset="0"/>
                <a:cs typeface="Times New Roman" panose="02020603050405020304" charset="0"/>
              </a:rPr>
              <a:t>, Lukin</a:t>
            </a:r>
            <a:r>
              <a:rPr lang="fi-FI" i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fi-FI" i="1" dirty="0" smtClean="0">
                <a:latin typeface="Times New Roman" panose="02020603050405020304" charset="0"/>
                <a:cs typeface="Times New Roman" panose="02020603050405020304" charset="0"/>
              </a:rPr>
              <a:t>E.V</a:t>
            </a:r>
            <a:r>
              <a:rPr lang="fi-FI" i="1" dirty="0">
                <a:latin typeface="Times New Roman" panose="02020603050405020304" charset="0"/>
                <a:cs typeface="Times New Roman" panose="02020603050405020304" charset="0"/>
              </a:rPr>
              <a:t>.</a:t>
            </a:r>
            <a:r>
              <a:rPr lang="fi-FI" i="1" dirty="0" smtClean="0">
                <a:latin typeface="Times New Roman" panose="02020603050405020304" charset="0"/>
                <a:cs typeface="Times New Roman" panose="02020603050405020304" charset="0"/>
              </a:rPr>
              <a:t>, Abdurakhimov</a:t>
            </a:r>
            <a:r>
              <a:rPr lang="fi-FI" i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fi-FI" i="1" dirty="0" smtClean="0">
                <a:latin typeface="Times New Roman" panose="02020603050405020304" charset="0"/>
                <a:cs typeface="Times New Roman" panose="02020603050405020304" charset="0"/>
              </a:rPr>
              <a:t>B.A. </a:t>
            </a:r>
            <a:r>
              <a:rPr lang="en-US" i="1" dirty="0" smtClean="0">
                <a:latin typeface="Times New Roman" panose="02020603050405020304" charset="0"/>
                <a:cs typeface="Times New Roman" panose="02020603050405020304" charset="0"/>
              </a:rPr>
              <a:t>et </a:t>
            </a:r>
            <a:r>
              <a:rPr lang="en-US" i="1" dirty="0">
                <a:latin typeface="Times New Roman" panose="02020603050405020304" charset="0"/>
                <a:cs typeface="Times New Roman" panose="02020603050405020304" charset="0"/>
              </a:rPr>
              <a:t>al. </a:t>
            </a:r>
            <a:r>
              <a:rPr lang="en-US" i="1" dirty="0" smtClean="0">
                <a:latin typeface="Times New Roman" panose="02020603050405020304" charset="0"/>
                <a:cs typeface="Times New Roman" panose="02020603050405020304" charset="0"/>
              </a:rPr>
              <a:t>J. </a:t>
            </a:r>
            <a:r>
              <a:rPr lang="en-US" i="1" dirty="0" err="1" smtClean="0">
                <a:latin typeface="Times New Roman" panose="02020603050405020304" charset="0"/>
                <a:cs typeface="Times New Roman" panose="02020603050405020304" charset="0"/>
              </a:rPr>
              <a:t>Nanopart</a:t>
            </a:r>
            <a:r>
              <a:rPr lang="en-US" i="1" dirty="0" smtClean="0">
                <a:latin typeface="Times New Roman" panose="02020603050405020304" charset="0"/>
                <a:cs typeface="Times New Roman" panose="02020603050405020304" charset="0"/>
              </a:rPr>
              <a:t>. Res. </a:t>
            </a:r>
            <a:r>
              <a:rPr lang="en-US" i="1" dirty="0">
                <a:latin typeface="Times New Roman" panose="02020603050405020304" charset="0"/>
                <a:cs typeface="Times New Roman" panose="02020603050405020304" charset="0"/>
              </a:rPr>
              <a:t>27, 188 (2025). </a:t>
            </a:r>
            <a:endParaRPr lang="ru-RU" i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238125" y="3178810"/>
            <a:ext cx="11619865" cy="248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/>
              <a:t>Кислородный параметр </a:t>
            </a:r>
            <a:r>
              <a:rPr lang="en-US" altLang="ru-RU"/>
              <a:t>x0​ </a:t>
            </a:r>
            <a:r>
              <a:rPr lang="en-US" altLang="en-US"/>
              <a:t>остаётся в пределах 0,240–0,248, что подтверждает сохранение нормальной шпинельной структуры и преимущественное замещение </a:t>
            </a:r>
            <a:r>
              <a:rPr lang="en-US" altLang="ru-RU"/>
              <a:t>Fe³⁺ </a:t>
            </a:r>
            <a:r>
              <a:rPr lang="en-US" altLang="en-US"/>
              <a:t>в октаэдрических </a:t>
            </a:r>
            <a:r>
              <a:rPr lang="en-US" altLang="ru-RU"/>
              <a:t>B-</a:t>
            </a:r>
            <a:r>
              <a:rPr lang="en-US" altLang="en-US"/>
              <a:t>позициях.</a:t>
            </a:r>
            <a:endParaRPr lang="en-US" alt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/>
              <a:t>Магнитные моменты </a:t>
            </a:r>
            <a:r>
              <a:rPr lang="en-US" altLang="ru-RU"/>
              <a:t>mA​ </a:t>
            </a:r>
            <a:r>
              <a:rPr lang="en-US" altLang="en-US"/>
              <a:t>и </a:t>
            </a:r>
            <a:r>
              <a:rPr lang="en-US" altLang="ru-RU"/>
              <a:t>mB​ </a:t>
            </a:r>
            <a:r>
              <a:rPr lang="en-US" altLang="en-US"/>
              <a:t>демонстрируют различную динамику в зависимости от типа допанта. Наибольший рост обоих моментов зафиксирован для </a:t>
            </a:r>
            <a:r>
              <a:rPr lang="en-US" altLang="ru-RU"/>
              <a:t>Tm:Fe₃O₄ (mA = 1,32 μB, mB = 1,45 μB). Er:Fe₃O₄ </a:t>
            </a:r>
            <a:r>
              <a:rPr lang="en-US" altLang="en-US"/>
              <a:t>показал умеренный рост, тогда как </a:t>
            </a:r>
            <a:r>
              <a:rPr lang="en-US" altLang="ru-RU"/>
              <a:t>Nd </a:t>
            </a:r>
            <a:r>
              <a:rPr lang="en-US" altLang="en-US"/>
              <a:t>и </a:t>
            </a:r>
            <a:r>
              <a:rPr lang="en-US" altLang="ru-RU"/>
              <a:t>Pr </a:t>
            </a:r>
            <a:r>
              <a:rPr lang="en-US" altLang="en-US"/>
              <a:t>не привели к значимому усилению магнитного порядка.</a:t>
            </a:r>
            <a:endParaRPr lang="en-US" alt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/>
              <a:t>Установлено, что тип РЗЭ существенно влияет как на структурные, так и на магнитные характеристики. Наиболее перспективным для улучшения магнитных свойств является </a:t>
            </a:r>
            <a:r>
              <a:rPr lang="en-US" altLang="ru-RU"/>
              <a:t>Tm³⁺.</a:t>
            </a:r>
            <a:endParaRPr lang="en-US" alt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е поле 1"/>
          <p:cNvSpPr txBox="1"/>
          <p:nvPr/>
        </p:nvSpPr>
        <p:spPr>
          <a:xfrm>
            <a:off x="167640" y="0"/>
            <a:ext cx="11511915" cy="664464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sz="1600" dirty="0">
              <a:latin typeface="Times New Roman" panose="02020603050405020304"/>
              <a:ea typeface="SimSun" panose="02010600030101010101" pitchFamily="2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sz="1600" dirty="0">
              <a:latin typeface="Times New Roman" panose="02020603050405020304"/>
              <a:ea typeface="SimSun" panose="02010600030101010101" pitchFamily="2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sz="1600" dirty="0">
              <a:latin typeface="Times New Roman" panose="02020603050405020304"/>
              <a:ea typeface="SimSun" panose="02010600030101010101" pitchFamily="2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sz="1600" dirty="0">
              <a:latin typeface="Times New Roman" panose="02020603050405020304"/>
              <a:ea typeface="SimSun" panose="02010600030101010101" pitchFamily="2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latin typeface="Times New Roman" panose="02020603050405020304"/>
                <a:ea typeface="SimSun" panose="02010600030101010101" pitchFamily="2" charset="-122"/>
              </a:rPr>
              <a:t>   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В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результате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выполнения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научно-исследовательской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работы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проведено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комплексное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исследование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структурных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и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магнитных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свойств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наночастиц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магнетита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,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модифицированных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ионами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редкоземельных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элементов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.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Основные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выводы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:</a:t>
            </a:r>
            <a:endParaRPr sz="2000" dirty="0">
              <a:latin typeface="Times New Roman" panose="02020603050405020304"/>
              <a:ea typeface="SimSun" panose="02010600030101010101" pitchFamily="2" charset="-122"/>
            </a:endParaRPr>
          </a:p>
          <a:p>
            <a:pPr marL="342900" indent="-342900" algn="just" defTabSz="26670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Установлено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,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что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введение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ионов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ru-RU" sz="2000" dirty="0" smtClean="0">
                <a:latin typeface="Times New Roman" panose="02020603050405020304"/>
                <a:ea typeface="SimSun" panose="02010600030101010101" pitchFamily="2" charset="-122"/>
              </a:rPr>
              <a:t>РЗЭ</a:t>
            </a:r>
            <a:r>
              <a:rPr sz="2000" dirty="0" smtClean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приводит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к </a:t>
            </a:r>
            <a:r>
              <a:rPr lang="ru-RU" sz="2000" dirty="0" err="1" smtClean="0">
                <a:latin typeface="Times New Roman" panose="02020603050405020304"/>
                <a:ea typeface="SimSun" panose="02010600030101010101" pitchFamily="2" charset="-122"/>
              </a:rPr>
              <a:t>изменени</a:t>
            </a:r>
            <a:r>
              <a:rPr sz="2000" dirty="0" smtClean="0">
                <a:latin typeface="Times New Roman" panose="02020603050405020304"/>
                <a:ea typeface="SimSun" panose="02010600030101010101" pitchFamily="2" charset="-122"/>
              </a:rPr>
              <a:t>ю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параметра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кристаллической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решётки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магнетита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,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что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объясняется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большим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ионным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радиусом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редкоземельных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элементов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по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сравнению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с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ионами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железа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.</a:t>
            </a:r>
            <a:endParaRPr sz="2000" dirty="0">
              <a:latin typeface="Times New Roman" panose="02020603050405020304"/>
              <a:ea typeface="SimSun" panose="02010600030101010101" pitchFamily="2" charset="-122"/>
            </a:endParaRPr>
          </a:p>
          <a:p>
            <a:pPr marL="342900" indent="-342900" algn="just" defTabSz="26670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Times New Roman" panose="02020603050405020304"/>
                <a:ea typeface="Times New Roman" panose="02020603050405020304"/>
                <a:sym typeface="+mn-ea"/>
              </a:rPr>
              <a:t>Методом рентгеновской дифракции установлено, что</a:t>
            </a:r>
            <a:r>
              <a:rPr lang="ru-RU" altLang="en-US" sz="2000" dirty="0">
                <a:latin typeface="Times New Roman" panose="02020603050405020304"/>
                <a:ea typeface="Times New Roman" panose="02020603050405020304"/>
                <a:sym typeface="+mn-ea"/>
              </a:rPr>
              <a:t> </a:t>
            </a:r>
            <a:r>
              <a:rPr lang="en-US" altLang="en-US" sz="2000" dirty="0">
                <a:latin typeface="Times New Roman" panose="02020603050405020304"/>
                <a:ea typeface="Times New Roman" panose="02020603050405020304"/>
                <a:sym typeface="+mn-ea"/>
              </a:rPr>
              <a:t>зависимость параметра элементарной ячейки </a:t>
            </a:r>
            <a:r>
              <a:rPr lang="en-US" altLang="ru-RU" sz="2000" dirty="0">
                <a:latin typeface="Times New Roman" panose="02020603050405020304"/>
                <a:ea typeface="Times New Roman" panose="02020603050405020304"/>
                <a:sym typeface="+mn-ea"/>
              </a:rPr>
              <a:t>a </a:t>
            </a:r>
            <a:r>
              <a:rPr lang="en-US" altLang="en-US" sz="2000" dirty="0">
                <a:latin typeface="Times New Roman" panose="02020603050405020304"/>
                <a:ea typeface="Times New Roman" panose="02020603050405020304"/>
                <a:sym typeface="+mn-ea"/>
              </a:rPr>
              <a:t>от типа допанта носит немонотонный характер</a:t>
            </a:r>
            <a:r>
              <a:rPr lang="ru-RU" altLang="en-US" sz="2000" dirty="0">
                <a:latin typeface="Times New Roman" panose="02020603050405020304"/>
                <a:ea typeface="Times New Roman" panose="02020603050405020304"/>
                <a:sym typeface="+mn-ea"/>
              </a:rPr>
              <a:t>.</a:t>
            </a:r>
            <a:endParaRPr lang="en-US" altLang="en-US" sz="2000" dirty="0">
              <a:latin typeface="Times New Roman" panose="02020603050405020304"/>
              <a:ea typeface="Times New Roman" panose="02020603050405020304"/>
              <a:sym typeface="+mn-ea"/>
            </a:endParaRPr>
          </a:p>
          <a:p>
            <a:pPr marL="342900" indent="-342900" algn="just" defTabSz="26670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Times New Roman" panose="02020603050405020304"/>
                <a:ea typeface="Times New Roman" panose="02020603050405020304"/>
              </a:rPr>
              <a:t>Микродеформации решётки во всех допированных образцах положительны, в отличие от нелегированного </a:t>
            </a:r>
            <a:r>
              <a:rPr lang="en-US" altLang="ru-RU" sz="2000" dirty="0">
                <a:latin typeface="Times New Roman" panose="02020603050405020304"/>
                <a:ea typeface="Times New Roman" panose="02020603050405020304"/>
              </a:rPr>
              <a:t>Fe₃O₄, </a:t>
            </a:r>
            <a:r>
              <a:rPr lang="en-US" altLang="en-US" sz="2000" dirty="0">
                <a:latin typeface="Times New Roman" panose="02020603050405020304"/>
                <a:ea typeface="Times New Roman" panose="02020603050405020304"/>
              </a:rPr>
              <a:t>что свидетельствует о релаксации поверхностных напряжений вследствие легирования.</a:t>
            </a:r>
            <a:endParaRPr lang="en-US" altLang="en-US" sz="2000" dirty="0">
              <a:latin typeface="Times New Roman" panose="02020603050405020304"/>
              <a:ea typeface="Times New Roman" panose="02020603050405020304"/>
            </a:endParaRPr>
          </a:p>
          <a:p>
            <a:pPr marL="342900" indent="-342900" algn="just" defTabSz="26670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Методами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нейтронной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дифракции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показано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,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что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ионы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ru-RU" sz="2000" dirty="0" smtClean="0">
                <a:latin typeface="Times New Roman" panose="02020603050405020304"/>
                <a:ea typeface="SimSun" panose="02010600030101010101" pitchFamily="2" charset="-122"/>
              </a:rPr>
              <a:t>РЗЭ</a:t>
            </a:r>
            <a:r>
              <a:rPr sz="2000" dirty="0" smtClean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преимущественно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занимают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октаэдрические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позиции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в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структуре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шпинели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,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вытесняя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ионы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Fe³⁺.</a:t>
            </a:r>
            <a:endParaRPr sz="2000" dirty="0">
              <a:latin typeface="Times New Roman" panose="02020603050405020304"/>
              <a:ea typeface="SimSun" panose="02010600030101010101" pitchFamily="2" charset="-122"/>
            </a:endParaRPr>
          </a:p>
          <a:p>
            <a:pPr marL="342900" indent="-342900" algn="just" defTabSz="26670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Times New Roman" panose="02020603050405020304"/>
                <a:ea typeface="SimSun" panose="02010600030101010101" pitchFamily="2" charset="-122"/>
              </a:rPr>
              <a:t>Наиболее перспективным для улучшения магнитных свойств является </a:t>
            </a:r>
            <a:r>
              <a:rPr lang="en-US" altLang="ru-RU" sz="2000" dirty="0">
                <a:latin typeface="Times New Roman" panose="02020603050405020304"/>
                <a:ea typeface="SimSun" panose="02010600030101010101" pitchFamily="2" charset="-122"/>
              </a:rPr>
              <a:t>Tm³⁺.</a:t>
            </a:r>
            <a:endParaRPr lang="en-US" altLang="ru-RU" sz="2000" dirty="0">
              <a:latin typeface="Times New Roman" panose="02020603050405020304"/>
              <a:ea typeface="SimSun" panose="02010600030101010101" pitchFamily="2" charset="-122"/>
            </a:endParaRPr>
          </a:p>
          <a:p>
            <a:pPr marL="342900" indent="-342900" algn="just" defTabSz="26670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sz="2000" dirty="0">
                <a:latin typeface="Times New Roman" panose="02020603050405020304"/>
                <a:ea typeface="Times New Roman" panose="02020603050405020304"/>
              </a:rPr>
              <a:t> 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Полученные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результаты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свидетельствуют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о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перспективности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использования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ru-RU" sz="2000" dirty="0" smtClean="0">
                <a:latin typeface="Times New Roman" panose="02020603050405020304"/>
                <a:ea typeface="SimSun" panose="02010600030101010101" pitchFamily="2" charset="-122"/>
              </a:rPr>
              <a:t>РЗЭ</a:t>
            </a:r>
            <a:r>
              <a:rPr sz="2000" dirty="0" smtClean="0">
                <a:latin typeface="Times New Roman" panose="02020603050405020304"/>
                <a:ea typeface="SimSun" panose="02010600030101010101" pitchFamily="2" charset="-122"/>
              </a:rPr>
              <a:t>-</a:t>
            </a:r>
            <a:r>
              <a:rPr sz="2000" dirty="0" err="1" smtClean="0">
                <a:latin typeface="Times New Roman" panose="02020603050405020304"/>
                <a:ea typeface="SimSun" panose="02010600030101010101" pitchFamily="2" charset="-122"/>
              </a:rPr>
              <a:t>допированного</a:t>
            </a:r>
            <a:r>
              <a:rPr sz="2000" dirty="0" smtClean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магнетита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в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качестве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материала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для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спинтронных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устройств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и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медицинских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применений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.</a:t>
            </a:r>
            <a:endParaRPr sz="2000" dirty="0">
              <a:latin typeface="Times New Roman" panose="02020603050405020304"/>
              <a:ea typeface="SimSun" panose="02010600030101010101" pitchFamily="2" charset="-122"/>
            </a:endParaRP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4335145" y="247650"/>
            <a:ext cx="379285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en-US" sz="4000"/>
              <a:t>Заключение</a:t>
            </a:r>
            <a:endParaRPr lang="ru-RU" altLang="en-US" sz="40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е поле 1"/>
          <p:cNvSpPr txBox="1"/>
          <p:nvPr/>
        </p:nvSpPr>
        <p:spPr>
          <a:xfrm>
            <a:off x="2393950" y="3075305"/>
            <a:ext cx="74041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en-US" sz="4000"/>
              <a:t>СПАСИБО ЗА ВНИМАНИЕ!!!</a:t>
            </a:r>
            <a:endParaRPr lang="ru-RU" alt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1259205"/>
          </a:xfrm>
          <a:prstGeom prst="rect">
            <a:avLst/>
          </a:prstGeom>
        </p:spPr>
      </p:pic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9205"/>
            <a:ext cx="5521325" cy="5598160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/>
        </p:nvCxnSpPr>
        <p:spPr>
          <a:xfrm flipV="1">
            <a:off x="168910" y="2278380"/>
            <a:ext cx="325755" cy="651510"/>
          </a:xfrm>
          <a:prstGeom prst="straightConnector1">
            <a:avLst/>
          </a:prstGeom>
          <a:ln w="31750">
            <a:solidFill>
              <a:srgbClr val="FF0000"/>
            </a:solidFill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7" name="Блок-схема: узел 6"/>
          <p:cNvSpPr/>
          <p:nvPr/>
        </p:nvSpPr>
        <p:spPr>
          <a:xfrm>
            <a:off x="321945" y="1915160"/>
            <a:ext cx="440055" cy="363220"/>
          </a:xfrm>
          <a:prstGeom prst="flowChartConnector">
            <a:avLst/>
          </a:prstGeom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ru-RU" altLang="en-US"/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3357880" y="2882265"/>
            <a:ext cx="1197610" cy="9525"/>
          </a:xfrm>
          <a:prstGeom prst="straightConnector1">
            <a:avLst/>
          </a:prstGeom>
          <a:ln w="31750" cap="rnd">
            <a:solidFill>
              <a:srgbClr val="FF0000"/>
            </a:solidFill>
            <a:round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9" name="Блок-схема: завершение 8"/>
          <p:cNvSpPr/>
          <p:nvPr/>
        </p:nvSpPr>
        <p:spPr>
          <a:xfrm>
            <a:off x="4555490" y="2691765"/>
            <a:ext cx="899160" cy="438785"/>
          </a:xfrm>
          <a:prstGeom prst="flowChartTerminator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ru-RU" altLang="en-US"/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2467610" y="913765"/>
            <a:ext cx="781050" cy="598805"/>
          </a:xfrm>
          <a:prstGeom prst="straightConnector1">
            <a:avLst/>
          </a:prstGeom>
          <a:ln w="31750">
            <a:solidFill>
              <a:srgbClr val="FF0000"/>
            </a:solidFill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3" name="Блок-схема: узел 12"/>
          <p:cNvSpPr/>
          <p:nvPr/>
        </p:nvSpPr>
        <p:spPr>
          <a:xfrm>
            <a:off x="3159760" y="614680"/>
            <a:ext cx="440055" cy="363220"/>
          </a:xfrm>
          <a:prstGeom prst="flowChartConnector">
            <a:avLst/>
          </a:prstGeom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14" name="Блок-схема: узел 13"/>
          <p:cNvSpPr/>
          <p:nvPr/>
        </p:nvSpPr>
        <p:spPr>
          <a:xfrm>
            <a:off x="4874260" y="614680"/>
            <a:ext cx="440055" cy="363220"/>
          </a:xfrm>
          <a:prstGeom prst="flowChartConnector">
            <a:avLst/>
          </a:prstGeom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ru-RU" altLang="en-US"/>
          </a:p>
        </p:txBody>
      </p:sp>
      <p:pic>
        <p:nvPicPr>
          <p:cNvPr id="15" name="Изображение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7830" y="1259205"/>
            <a:ext cx="6713220" cy="5598160"/>
          </a:xfrm>
          <a:prstGeom prst="rect">
            <a:avLst/>
          </a:prstGeom>
        </p:spPr>
      </p:pic>
      <p:cxnSp>
        <p:nvCxnSpPr>
          <p:cNvPr id="11" name="Прямая со стрелкой 10"/>
          <p:cNvCxnSpPr/>
          <p:nvPr/>
        </p:nvCxnSpPr>
        <p:spPr>
          <a:xfrm>
            <a:off x="5244465" y="913765"/>
            <a:ext cx="720090" cy="579755"/>
          </a:xfrm>
          <a:prstGeom prst="straightConnector1">
            <a:avLst/>
          </a:prstGeom>
          <a:ln w="31750">
            <a:solidFill>
              <a:srgbClr val="FF0000"/>
            </a:solidFill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338445" cy="4446905"/>
          </a:xfrm>
          <a:prstGeom prst="rect">
            <a:avLst/>
          </a:prstGeom>
        </p:spPr>
      </p:pic>
      <p:cxnSp>
        <p:nvCxnSpPr>
          <p:cNvPr id="3" name="Прямая со стрелкой 2"/>
          <p:cNvCxnSpPr/>
          <p:nvPr/>
        </p:nvCxnSpPr>
        <p:spPr>
          <a:xfrm flipV="1">
            <a:off x="3403600" y="2096770"/>
            <a:ext cx="1072515" cy="9525"/>
          </a:xfrm>
          <a:prstGeom prst="straightConnector1">
            <a:avLst/>
          </a:prstGeom>
          <a:ln w="31750" cap="rnd">
            <a:solidFill>
              <a:srgbClr val="FF0000"/>
            </a:solidFill>
            <a:round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V="1">
            <a:off x="3403600" y="2453640"/>
            <a:ext cx="1072515" cy="9525"/>
          </a:xfrm>
          <a:prstGeom prst="straightConnector1">
            <a:avLst/>
          </a:prstGeom>
          <a:ln w="31750" cap="rnd">
            <a:solidFill>
              <a:srgbClr val="FF0000"/>
            </a:solidFill>
            <a:round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V="1">
            <a:off x="3403600" y="1677670"/>
            <a:ext cx="1072515" cy="9525"/>
          </a:xfrm>
          <a:prstGeom prst="straightConnector1">
            <a:avLst/>
          </a:prstGeom>
          <a:ln w="31750" cap="rnd">
            <a:solidFill>
              <a:srgbClr val="FF0000"/>
            </a:solidFill>
            <a:round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675" y="0"/>
            <a:ext cx="3352800" cy="2002155"/>
          </a:xfrm>
          <a:prstGeom prst="rect">
            <a:avLst/>
          </a:prstGeom>
        </p:spPr>
      </p:pic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5705" y="557530"/>
            <a:ext cx="3298190" cy="2105025"/>
          </a:xfrm>
          <a:prstGeom prst="rect">
            <a:avLst/>
          </a:prstGeom>
        </p:spPr>
      </p:pic>
      <p:cxnSp>
        <p:nvCxnSpPr>
          <p:cNvPr id="10" name="Прямая со стрелкой 9"/>
          <p:cNvCxnSpPr/>
          <p:nvPr/>
        </p:nvCxnSpPr>
        <p:spPr>
          <a:xfrm flipV="1">
            <a:off x="8664575" y="861060"/>
            <a:ext cx="410845" cy="158115"/>
          </a:xfrm>
          <a:prstGeom prst="straightConnector1">
            <a:avLst/>
          </a:prstGeom>
          <a:ln w="31750" cap="rnd">
            <a:solidFill>
              <a:srgbClr val="FF0000"/>
            </a:solidFill>
            <a:round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5227955" y="1522095"/>
            <a:ext cx="552450" cy="155575"/>
          </a:xfrm>
          <a:prstGeom prst="straightConnector1">
            <a:avLst/>
          </a:prstGeom>
          <a:ln w="31750" cap="rnd">
            <a:solidFill>
              <a:srgbClr val="FF0000"/>
            </a:solidFill>
            <a:round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12" name="Изображение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3850" y="2096770"/>
            <a:ext cx="3339465" cy="3356610"/>
          </a:xfrm>
          <a:prstGeom prst="rect">
            <a:avLst/>
          </a:prstGeom>
        </p:spPr>
      </p:pic>
      <p:pic>
        <p:nvPicPr>
          <p:cNvPr id="13" name="Изображение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29675" y="2869565"/>
            <a:ext cx="3369310" cy="3892550"/>
          </a:xfrm>
          <a:prstGeom prst="rect">
            <a:avLst/>
          </a:prstGeom>
        </p:spPr>
      </p:pic>
      <p:cxnSp>
        <p:nvCxnSpPr>
          <p:cNvPr id="14" name="Прямая со стрелкой 13"/>
          <p:cNvCxnSpPr/>
          <p:nvPr/>
        </p:nvCxnSpPr>
        <p:spPr>
          <a:xfrm>
            <a:off x="5227955" y="2096770"/>
            <a:ext cx="432435" cy="153035"/>
          </a:xfrm>
          <a:prstGeom prst="straightConnector1">
            <a:avLst/>
          </a:prstGeom>
          <a:ln w="31750" cap="rnd">
            <a:solidFill>
              <a:srgbClr val="FF0000"/>
            </a:solidFill>
            <a:round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8209915" y="3862070"/>
            <a:ext cx="659130" cy="6350"/>
          </a:xfrm>
          <a:prstGeom prst="straightConnector1">
            <a:avLst/>
          </a:prstGeom>
          <a:ln w="31750" cap="rnd">
            <a:solidFill>
              <a:srgbClr val="FF0000"/>
            </a:solidFill>
            <a:round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16" name="Изображение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7330" y="3948430"/>
            <a:ext cx="5090160" cy="2813685"/>
          </a:xfrm>
          <a:prstGeom prst="rect">
            <a:avLst/>
          </a:prstGeom>
        </p:spPr>
      </p:pic>
      <p:cxnSp>
        <p:nvCxnSpPr>
          <p:cNvPr id="17" name="Прямая со стрелкой 16"/>
          <p:cNvCxnSpPr/>
          <p:nvPr/>
        </p:nvCxnSpPr>
        <p:spPr>
          <a:xfrm flipH="1">
            <a:off x="3390265" y="2642870"/>
            <a:ext cx="1130300" cy="1426845"/>
          </a:xfrm>
          <a:prstGeom prst="straightConnector1">
            <a:avLst/>
          </a:prstGeom>
          <a:ln w="31750" cap="rnd">
            <a:solidFill>
              <a:srgbClr val="FF0000"/>
            </a:solidFill>
            <a:round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8" name="Блок-схема: завершение 17"/>
          <p:cNvSpPr/>
          <p:nvPr/>
        </p:nvSpPr>
        <p:spPr>
          <a:xfrm>
            <a:off x="4411980" y="1531620"/>
            <a:ext cx="815975" cy="302260"/>
          </a:xfrm>
          <a:prstGeom prst="flowChartTerminator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19" name="Блок-схема: завершение 18"/>
          <p:cNvSpPr/>
          <p:nvPr/>
        </p:nvSpPr>
        <p:spPr>
          <a:xfrm>
            <a:off x="4411980" y="1948180"/>
            <a:ext cx="815975" cy="302260"/>
          </a:xfrm>
          <a:prstGeom prst="flowChartTerminator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20" name="Блок-схема: завершение 19"/>
          <p:cNvSpPr/>
          <p:nvPr/>
        </p:nvSpPr>
        <p:spPr>
          <a:xfrm>
            <a:off x="4411980" y="2329180"/>
            <a:ext cx="815975" cy="302260"/>
          </a:xfrm>
          <a:prstGeom prst="flowChartTerminator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21" name="Блок-схема: завершение 20"/>
          <p:cNvSpPr/>
          <p:nvPr/>
        </p:nvSpPr>
        <p:spPr>
          <a:xfrm>
            <a:off x="7393940" y="3714115"/>
            <a:ext cx="815975" cy="302260"/>
          </a:xfrm>
          <a:prstGeom prst="flowChartTerminator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23" name="Блок-схема: завершение 22"/>
          <p:cNvSpPr/>
          <p:nvPr/>
        </p:nvSpPr>
        <p:spPr>
          <a:xfrm>
            <a:off x="7848600" y="928370"/>
            <a:ext cx="815975" cy="234950"/>
          </a:xfrm>
          <a:prstGeom prst="flowChartTerminator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ru-RU" alt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6257925" cy="3266440"/>
          </a:xfrm>
          <a:prstGeom prst="rect">
            <a:avLst/>
          </a:prstGeom>
        </p:spPr>
      </p:pic>
      <p:cxnSp>
        <p:nvCxnSpPr>
          <p:cNvPr id="7" name="Прямая со стрелкой 6"/>
          <p:cNvCxnSpPr/>
          <p:nvPr/>
        </p:nvCxnSpPr>
        <p:spPr>
          <a:xfrm flipH="1">
            <a:off x="1928495" y="2367280"/>
            <a:ext cx="95885" cy="1108710"/>
          </a:xfrm>
          <a:prstGeom prst="straightConnector1">
            <a:avLst/>
          </a:prstGeom>
          <a:ln w="31750" cap="rnd">
            <a:solidFill>
              <a:srgbClr val="FF0000"/>
            </a:solidFill>
            <a:round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795" y="3475990"/>
            <a:ext cx="4261485" cy="3233420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1920" y="59690"/>
            <a:ext cx="5416550" cy="2466975"/>
          </a:xfrm>
          <a:prstGeom prst="rect">
            <a:avLst/>
          </a:prstGeom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1890" y="2879090"/>
            <a:ext cx="7027545" cy="3830320"/>
          </a:xfrm>
          <a:prstGeom prst="rect">
            <a:avLst/>
          </a:prstGeom>
        </p:spPr>
      </p:pic>
      <p:cxnSp>
        <p:nvCxnSpPr>
          <p:cNvPr id="8" name="Прямая со стрелкой 7"/>
          <p:cNvCxnSpPr/>
          <p:nvPr/>
        </p:nvCxnSpPr>
        <p:spPr>
          <a:xfrm>
            <a:off x="4495165" y="2831465"/>
            <a:ext cx="495300" cy="179705"/>
          </a:xfrm>
          <a:prstGeom prst="straightConnector1">
            <a:avLst/>
          </a:prstGeom>
          <a:ln w="31750" cap="rnd">
            <a:solidFill>
              <a:srgbClr val="FF0000"/>
            </a:solidFill>
            <a:round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4236720" y="363220"/>
            <a:ext cx="2286635" cy="1635760"/>
          </a:xfrm>
          <a:prstGeom prst="straightConnector1">
            <a:avLst/>
          </a:prstGeom>
          <a:ln w="31750" cap="rnd">
            <a:solidFill>
              <a:srgbClr val="FF0000"/>
            </a:solidFill>
            <a:round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8" name="Блок-схема: завершение 17"/>
          <p:cNvSpPr/>
          <p:nvPr/>
        </p:nvSpPr>
        <p:spPr>
          <a:xfrm>
            <a:off x="3568700" y="1941195"/>
            <a:ext cx="725170" cy="236855"/>
          </a:xfrm>
          <a:prstGeom prst="flowChartTerminator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10" name="Блок-схема: завершение 9"/>
          <p:cNvSpPr/>
          <p:nvPr/>
        </p:nvSpPr>
        <p:spPr>
          <a:xfrm>
            <a:off x="3679190" y="2586355"/>
            <a:ext cx="815975" cy="302260"/>
          </a:xfrm>
          <a:prstGeom prst="flowChartTerminator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11" name="Блок-схема: завершение 10"/>
          <p:cNvSpPr/>
          <p:nvPr/>
        </p:nvSpPr>
        <p:spPr>
          <a:xfrm>
            <a:off x="1633855" y="2065020"/>
            <a:ext cx="815975" cy="302260"/>
          </a:xfrm>
          <a:prstGeom prst="flowChartTerminator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ru-RU" alt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035" y="0"/>
            <a:ext cx="121659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图片 2" descr="房间的摆设布局&#10;&#10;中度可信度描述已自动生成"/>
          <p:cNvPicPr>
            <a:picLocks noChangeAspect="1"/>
          </p:cNvPicPr>
          <p:nvPr/>
        </p:nvPicPr>
        <p:blipFill rotWithShape="1">
          <a:blip r:embed="rId1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26" b="5621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gradFill flip="none" rotWithShape="1">
            <a:gsLst>
              <a:gs pos="0">
                <a:srgbClr val="3188FE">
                  <a:alpha val="56000"/>
                </a:srgbClr>
              </a:gs>
              <a:gs pos="36000">
                <a:srgbClr val="0055CA">
                  <a:alpha val="72000"/>
                </a:srgbClr>
              </a:gs>
              <a:gs pos="78000">
                <a:srgbClr val="002FA7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0" name="任意多边形: 形状 39"/>
          <p:cNvSpPr/>
          <p:nvPr/>
        </p:nvSpPr>
        <p:spPr>
          <a:xfrm>
            <a:off x="0" y="2538796"/>
            <a:ext cx="12192000" cy="4319204"/>
          </a:xfrm>
          <a:custGeom>
            <a:avLst/>
            <a:gdLst>
              <a:gd name="connsiteX0" fmla="*/ 211617 w 12192000"/>
              <a:gd name="connsiteY0" fmla="*/ 0 h 4319204"/>
              <a:gd name="connsiteX1" fmla="*/ 11980383 w 12192000"/>
              <a:gd name="connsiteY1" fmla="*/ 0 h 4319204"/>
              <a:gd name="connsiteX2" fmla="*/ 12192000 w 12192000"/>
              <a:gd name="connsiteY2" fmla="*/ 211617 h 4319204"/>
              <a:gd name="connsiteX3" fmla="*/ 12192000 w 12192000"/>
              <a:gd name="connsiteY3" fmla="*/ 4319204 h 4319204"/>
              <a:gd name="connsiteX4" fmla="*/ 0 w 12192000"/>
              <a:gd name="connsiteY4" fmla="*/ 4319204 h 4319204"/>
              <a:gd name="connsiteX5" fmla="*/ 0 w 12192000"/>
              <a:gd name="connsiteY5" fmla="*/ 211617 h 4319204"/>
              <a:gd name="connsiteX6" fmla="*/ 211617 w 12192000"/>
              <a:gd name="connsiteY6" fmla="*/ 0 h 4319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4319204">
                <a:moveTo>
                  <a:pt x="211617" y="0"/>
                </a:moveTo>
                <a:lnTo>
                  <a:pt x="11980383" y="0"/>
                </a:lnTo>
                <a:cubicBezTo>
                  <a:pt x="12097256" y="0"/>
                  <a:pt x="12192000" y="94744"/>
                  <a:pt x="12192000" y="211617"/>
                </a:cubicBezTo>
                <a:lnTo>
                  <a:pt x="12192000" y="4319204"/>
                </a:lnTo>
                <a:lnTo>
                  <a:pt x="0" y="4319204"/>
                </a:lnTo>
                <a:lnTo>
                  <a:pt x="0" y="211617"/>
                </a:lnTo>
                <a:cubicBezTo>
                  <a:pt x="0" y="94744"/>
                  <a:pt x="94744" y="0"/>
                  <a:pt x="21161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937158" y="1213551"/>
            <a:ext cx="3692679" cy="2241100"/>
            <a:chOff x="3939218" y="2632933"/>
            <a:chExt cx="4317276" cy="2695285"/>
          </a:xfrm>
        </p:grpSpPr>
        <p:sp>
          <p:nvSpPr>
            <p:cNvPr id="5" name="任意多边形: 形状 4"/>
            <p:cNvSpPr/>
            <p:nvPr/>
          </p:nvSpPr>
          <p:spPr>
            <a:xfrm flipH="1">
              <a:off x="3939218" y="2632933"/>
              <a:ext cx="2160494" cy="2695284"/>
            </a:xfrm>
            <a:custGeom>
              <a:avLst/>
              <a:gdLst>
                <a:gd name="connsiteX0" fmla="*/ 979921 w 2160494"/>
                <a:gd name="connsiteY0" fmla="*/ 246 h 2695284"/>
                <a:gd name="connsiteX1" fmla="*/ 0 w 2160494"/>
                <a:gd name="connsiteY1" fmla="*/ 249975 h 2695284"/>
                <a:gd name="connsiteX2" fmla="*/ 0 w 2160494"/>
                <a:gd name="connsiteY2" fmla="*/ 2695284 h 2695284"/>
                <a:gd name="connsiteX3" fmla="*/ 1959841 w 2160494"/>
                <a:gd name="connsiteY3" fmla="*/ 2615370 h 2695284"/>
                <a:gd name="connsiteX4" fmla="*/ 2160494 w 2160494"/>
                <a:gd name="connsiteY4" fmla="*/ 2672642 h 2695284"/>
                <a:gd name="connsiteX5" fmla="*/ 2160494 w 2160494"/>
                <a:gd name="connsiteY5" fmla="*/ 227334 h 2695284"/>
                <a:gd name="connsiteX6" fmla="*/ 1959841 w 2160494"/>
                <a:gd name="connsiteY6" fmla="*/ 170062 h 2695284"/>
                <a:gd name="connsiteX7" fmla="*/ 979921 w 2160494"/>
                <a:gd name="connsiteY7" fmla="*/ 246 h 2695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60494" h="2695284">
                  <a:moveTo>
                    <a:pt x="979921" y="246"/>
                  </a:moveTo>
                  <a:cubicBezTo>
                    <a:pt x="653281" y="-4564"/>
                    <a:pt x="326640" y="60551"/>
                    <a:pt x="0" y="249975"/>
                  </a:cubicBezTo>
                  <a:lnTo>
                    <a:pt x="0" y="2695284"/>
                  </a:lnTo>
                  <a:cubicBezTo>
                    <a:pt x="653280" y="2316435"/>
                    <a:pt x="1306561" y="2434825"/>
                    <a:pt x="1959841" y="2615370"/>
                  </a:cubicBezTo>
                  <a:lnTo>
                    <a:pt x="2160494" y="2672642"/>
                  </a:lnTo>
                  <a:lnTo>
                    <a:pt x="2160494" y="227334"/>
                  </a:lnTo>
                  <a:lnTo>
                    <a:pt x="1959841" y="170062"/>
                  </a:lnTo>
                  <a:cubicBezTo>
                    <a:pt x="1633201" y="79789"/>
                    <a:pt x="1306561" y="5056"/>
                    <a:pt x="979921" y="2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" name="任意多边形: 形状 6"/>
            <p:cNvSpPr/>
            <p:nvPr/>
          </p:nvSpPr>
          <p:spPr>
            <a:xfrm>
              <a:off x="6096000" y="2632934"/>
              <a:ext cx="2160494" cy="2695284"/>
            </a:xfrm>
            <a:custGeom>
              <a:avLst/>
              <a:gdLst>
                <a:gd name="connsiteX0" fmla="*/ 979921 w 2160494"/>
                <a:gd name="connsiteY0" fmla="*/ 246 h 2695284"/>
                <a:gd name="connsiteX1" fmla="*/ 1959842 w 2160494"/>
                <a:gd name="connsiteY1" fmla="*/ 170062 h 2695284"/>
                <a:gd name="connsiteX2" fmla="*/ 2160494 w 2160494"/>
                <a:gd name="connsiteY2" fmla="*/ 227334 h 2695284"/>
                <a:gd name="connsiteX3" fmla="*/ 2160494 w 2160494"/>
                <a:gd name="connsiteY3" fmla="*/ 2672642 h 2695284"/>
                <a:gd name="connsiteX4" fmla="*/ 1959842 w 2160494"/>
                <a:gd name="connsiteY4" fmla="*/ 2615370 h 2695284"/>
                <a:gd name="connsiteX5" fmla="*/ 0 w 2160494"/>
                <a:gd name="connsiteY5" fmla="*/ 2695284 h 2695284"/>
                <a:gd name="connsiteX6" fmla="*/ 0 w 2160494"/>
                <a:gd name="connsiteY6" fmla="*/ 249975 h 2695284"/>
                <a:gd name="connsiteX7" fmla="*/ 979921 w 2160494"/>
                <a:gd name="connsiteY7" fmla="*/ 246 h 2695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60494" h="2695284">
                  <a:moveTo>
                    <a:pt x="979921" y="246"/>
                  </a:moveTo>
                  <a:cubicBezTo>
                    <a:pt x="1306561" y="5056"/>
                    <a:pt x="1633201" y="79789"/>
                    <a:pt x="1959842" y="170062"/>
                  </a:cubicBezTo>
                  <a:lnTo>
                    <a:pt x="2160494" y="227334"/>
                  </a:lnTo>
                  <a:lnTo>
                    <a:pt x="2160494" y="2672642"/>
                  </a:lnTo>
                  <a:lnTo>
                    <a:pt x="1959842" y="2615370"/>
                  </a:lnTo>
                  <a:cubicBezTo>
                    <a:pt x="1306561" y="2434825"/>
                    <a:pt x="653281" y="2316435"/>
                    <a:pt x="0" y="2695284"/>
                  </a:cubicBezTo>
                  <a:lnTo>
                    <a:pt x="0" y="249975"/>
                  </a:lnTo>
                  <a:cubicBezTo>
                    <a:pt x="326640" y="60551"/>
                    <a:pt x="653281" y="-4564"/>
                    <a:pt x="979921" y="2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2040026" y="1548034"/>
            <a:ext cx="1727049" cy="1498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0" dirty="0">
                <a:solidFill>
                  <a:schemeClr val="bg1"/>
                </a:solidFill>
                <a:latin typeface="+mj-lt"/>
              </a:rPr>
              <a:t>01</a:t>
            </a:r>
            <a:endParaRPr lang="zh-CN" altLang="en-US" sz="8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2" name="任意多边形: 形状 41"/>
          <p:cNvSpPr/>
          <p:nvPr/>
        </p:nvSpPr>
        <p:spPr>
          <a:xfrm rot="2162132">
            <a:off x="6967117" y="892461"/>
            <a:ext cx="5364039" cy="2724737"/>
          </a:xfrm>
          <a:custGeom>
            <a:avLst/>
            <a:gdLst>
              <a:gd name="connsiteX0" fmla="*/ 0 w 5364039"/>
              <a:gd name="connsiteY0" fmla="*/ 525134 h 2724737"/>
              <a:gd name="connsiteX1" fmla="*/ 585362 w 5364039"/>
              <a:gd name="connsiteY1" fmla="*/ 99288 h 2724737"/>
              <a:gd name="connsiteX2" fmla="*/ 589233 w 5364039"/>
              <a:gd name="connsiteY2" fmla="*/ 175953 h 2724737"/>
              <a:gd name="connsiteX3" fmla="*/ 2707914 w 5364039"/>
              <a:gd name="connsiteY3" fmla="*/ 2087882 h 2724737"/>
              <a:gd name="connsiteX4" fmla="*/ 4826594 w 5364039"/>
              <a:gd name="connsiteY4" fmla="*/ 175953 h 2724737"/>
              <a:gd name="connsiteX5" fmla="*/ 4835479 w 5364039"/>
              <a:gd name="connsiteY5" fmla="*/ 0 h 2724737"/>
              <a:gd name="connsiteX6" fmla="*/ 5364039 w 5364039"/>
              <a:gd name="connsiteY6" fmla="*/ 726551 h 2724737"/>
              <a:gd name="connsiteX7" fmla="*/ 5350068 w 5364039"/>
              <a:gd name="connsiteY7" fmla="*/ 780887 h 2724737"/>
              <a:gd name="connsiteX8" fmla="*/ 2707914 w 5364039"/>
              <a:gd name="connsiteY8" fmla="*/ 2724737 h 2724737"/>
              <a:gd name="connsiteX9" fmla="*/ 65761 w 5364039"/>
              <a:gd name="connsiteY9" fmla="*/ 780888 h 2724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64039" h="2724737">
                <a:moveTo>
                  <a:pt x="0" y="525134"/>
                </a:moveTo>
                <a:lnTo>
                  <a:pt x="585362" y="99288"/>
                </a:lnTo>
                <a:lnTo>
                  <a:pt x="589233" y="175953"/>
                </a:lnTo>
                <a:cubicBezTo>
                  <a:pt x="698294" y="1249856"/>
                  <a:pt x="1605238" y="2087882"/>
                  <a:pt x="2707914" y="2087882"/>
                </a:cubicBezTo>
                <a:cubicBezTo>
                  <a:pt x="3810591" y="2087881"/>
                  <a:pt x="4717534" y="1249856"/>
                  <a:pt x="4826594" y="175953"/>
                </a:cubicBezTo>
                <a:lnTo>
                  <a:pt x="4835479" y="0"/>
                </a:lnTo>
                <a:lnTo>
                  <a:pt x="5364039" y="726551"/>
                </a:lnTo>
                <a:lnTo>
                  <a:pt x="5350068" y="780887"/>
                </a:lnTo>
                <a:cubicBezTo>
                  <a:pt x="4999793" y="1907055"/>
                  <a:pt x="3949343" y="2724737"/>
                  <a:pt x="2707914" y="2724737"/>
                </a:cubicBezTo>
                <a:cubicBezTo>
                  <a:pt x="1466485" y="2724737"/>
                  <a:pt x="416035" y="1907056"/>
                  <a:pt x="65761" y="780888"/>
                </a:cubicBezTo>
                <a:close/>
              </a:path>
            </a:pathLst>
          </a:custGeom>
          <a:gradFill>
            <a:gsLst>
              <a:gs pos="42000">
                <a:schemeClr val="bg1">
                  <a:alpha val="20000"/>
                </a:schemeClr>
              </a:gs>
              <a:gs pos="100000">
                <a:schemeClr val="bg1">
                  <a:alpha val="64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810158" y="3551946"/>
            <a:ext cx="10675058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altLang="en-US" sz="8000" dirty="0">
                <a:solidFill>
                  <a:schemeClr val="accent1"/>
                </a:solidFill>
                <a:latin typeface="+mj-lt"/>
              </a:rPr>
              <a:t>Введение</a:t>
            </a:r>
            <a:endParaRPr lang="ru-RU" altLang="en-US" sz="8000" dirty="0">
              <a:solidFill>
                <a:schemeClr val="accent1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26995"/>
            <a:ext cx="12192000" cy="4320540"/>
          </a:xfrm>
          <a:prstGeom prst="rect">
            <a:avLst/>
          </a:prstGeom>
        </p:spPr>
      </p:pic>
      <p:sp>
        <p:nvSpPr>
          <p:cNvPr id="4" name="Текстовое поле 3"/>
          <p:cNvSpPr txBox="1"/>
          <p:nvPr/>
        </p:nvSpPr>
        <p:spPr>
          <a:xfrm>
            <a:off x="264160" y="311150"/>
            <a:ext cx="11661775" cy="1999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4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АКТУАЛЬНОСТЬ</a:t>
            </a:r>
            <a:r>
              <a:rPr lang="en-US" altLang="ru-RU" sz="24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ИССЛЕДОВАНИЯ</a:t>
            </a:r>
            <a:endParaRPr lang="en-US" altLang="en-US" sz="2400" dirty="0" smtClean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en-US" altLang="en-US" sz="2000" dirty="0" err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Изучение</a:t>
            </a:r>
            <a:r>
              <a:rPr lang="en-US" altLang="ru-RU" sz="20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структурных</a:t>
            </a:r>
            <a:r>
              <a:rPr lang="en-US" altLang="ru-RU" sz="2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 sz="2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магнитных</a:t>
            </a:r>
            <a:r>
              <a:rPr lang="en-US" altLang="ru-RU" sz="2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особенностей</a:t>
            </a:r>
            <a:r>
              <a:rPr lang="en-US" altLang="ru-RU" sz="2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наночастиц</a:t>
            </a:r>
            <a:r>
              <a:rPr lang="en-US" altLang="ru-RU" sz="2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магнетита</a:t>
            </a:r>
            <a:r>
              <a:rPr lang="en-US" altLang="ru-RU" sz="2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модифицированных</a:t>
            </a:r>
            <a:r>
              <a:rPr lang="en-US" altLang="ru-RU" sz="2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ионами</a:t>
            </a:r>
            <a:r>
              <a:rPr lang="en-US" altLang="ru-RU" sz="2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редкоземельных</a:t>
            </a:r>
            <a:r>
              <a:rPr lang="en-US" altLang="ru-RU" sz="2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элементов</a:t>
            </a:r>
            <a:r>
              <a:rPr lang="en-US" altLang="ru-RU" sz="2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является</a:t>
            </a:r>
            <a:r>
              <a:rPr lang="en-US" altLang="ru-RU" sz="2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одной</a:t>
            </a:r>
            <a:r>
              <a:rPr lang="en-US" altLang="ru-RU" sz="2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dirty="0" err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из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dirty="0" err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наиболее</a:t>
            </a:r>
            <a:r>
              <a:rPr lang="en-US" altLang="ru-RU" sz="20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актуальных</a:t>
            </a:r>
            <a:r>
              <a:rPr lang="en-US" altLang="ru-RU" sz="2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задач</a:t>
            </a:r>
            <a:r>
              <a:rPr lang="en-US" altLang="ru-RU" sz="2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современной</a:t>
            </a:r>
            <a:r>
              <a:rPr lang="en-US" altLang="ru-RU" sz="2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физики</a:t>
            </a:r>
            <a:r>
              <a:rPr lang="en-US" altLang="ru-RU" sz="2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твёрдого</a:t>
            </a:r>
            <a:r>
              <a:rPr lang="en-US" altLang="ru-RU" sz="2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тела</a:t>
            </a:r>
            <a:r>
              <a:rPr lang="en-US" altLang="ru-RU" sz="2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 sz="2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наноматериалов</a:t>
            </a:r>
            <a:r>
              <a:rPr lang="en-US" altLang="ru-RU" sz="2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Магнетит</a:t>
            </a:r>
            <a:r>
              <a:rPr lang="en-US" altLang="ru-RU" sz="2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(</a:t>
            </a:r>
            <a:r>
              <a:rPr lang="en-US" altLang="ru-RU" sz="20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Fe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₃</a:t>
            </a:r>
            <a:r>
              <a:rPr lang="en-US" altLang="ru-RU" sz="20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O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₄</a:t>
            </a:r>
            <a:r>
              <a:rPr lang="en-US" altLang="ru-RU" sz="2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) —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один</a:t>
            </a:r>
            <a:r>
              <a:rPr lang="en-US" altLang="ru-RU" sz="2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из</a:t>
            </a:r>
            <a:r>
              <a:rPr lang="en-US" altLang="ru-RU" sz="2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древнейших</a:t>
            </a:r>
            <a:r>
              <a:rPr lang="en-US" altLang="ru-RU" sz="2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известных</a:t>
            </a:r>
            <a:r>
              <a:rPr lang="en-US" altLang="ru-RU" sz="2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магнитных</a:t>
            </a:r>
            <a:r>
              <a:rPr lang="en-US" altLang="ru-RU" sz="2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минералов</a:t>
            </a:r>
            <a:r>
              <a:rPr lang="en-US" altLang="ru-RU" sz="2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обладающий</a:t>
            </a:r>
            <a:r>
              <a:rPr lang="en-US" altLang="ru-RU" sz="2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уникальными</a:t>
            </a:r>
            <a:r>
              <a:rPr lang="en-US" altLang="ru-RU" sz="2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физическими</a:t>
            </a:r>
            <a:r>
              <a:rPr lang="en-US" altLang="ru-RU" sz="2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свойствами</a:t>
            </a:r>
            <a:r>
              <a:rPr lang="en-US" altLang="ru-RU" sz="2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 sz="2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широким</a:t>
            </a:r>
            <a:r>
              <a:rPr lang="en-US" altLang="ru-RU" sz="2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dirty="0" err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спектром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dirty="0" err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приложений</a:t>
            </a:r>
            <a:r>
              <a:rPr lang="en-US" altLang="ru-RU" sz="20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в</a:t>
            </a:r>
            <a:r>
              <a:rPr lang="en-US" altLang="ru-RU" sz="2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науке</a:t>
            </a:r>
            <a:r>
              <a:rPr lang="en-US" altLang="ru-RU" sz="2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 sz="2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технике</a:t>
            </a:r>
            <a:r>
              <a:rPr lang="en-US" altLang="ru-RU" sz="2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от</a:t>
            </a:r>
            <a:r>
              <a:rPr lang="en-US" altLang="ru-RU" sz="2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магнитной</a:t>
            </a:r>
            <a:r>
              <a:rPr lang="en-US" altLang="ru-RU" sz="2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записи</a:t>
            </a:r>
            <a:r>
              <a:rPr lang="en-US" altLang="ru-RU" sz="2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 sz="2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медицинской</a:t>
            </a:r>
            <a:r>
              <a:rPr lang="en-US" altLang="ru-RU" sz="2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диагностики</a:t>
            </a:r>
            <a:r>
              <a:rPr lang="en-US" altLang="ru-RU" sz="2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dirty="0" err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до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dirty="0" err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современных</a:t>
            </a:r>
            <a:r>
              <a:rPr lang="en-US" altLang="ru-RU" sz="20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нанотехнологий</a:t>
            </a:r>
            <a:r>
              <a:rPr lang="en-US" altLang="ru-RU" sz="2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altLang="ru-RU" sz="20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328295" y="2686050"/>
            <a:ext cx="11719560" cy="4261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400" dirty="0">
                <a:latin typeface="Times New Roman" panose="02020603050405020304" charset="0"/>
                <a:cs typeface="Times New Roman" panose="02020603050405020304" charset="0"/>
              </a:rPr>
              <a:t>ЦЕЛЬ</a:t>
            </a:r>
            <a:r>
              <a:rPr lang="en-US" altLang="ru-RU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 dirty="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 dirty="0">
                <a:latin typeface="Times New Roman" panose="02020603050405020304" charset="0"/>
                <a:cs typeface="Times New Roman" panose="02020603050405020304" charset="0"/>
              </a:rPr>
              <a:t>ЗАДАЧИ</a:t>
            </a:r>
            <a:r>
              <a:rPr lang="en-US" altLang="ru-RU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 dirty="0" smtClean="0">
                <a:latin typeface="Times New Roman" panose="02020603050405020304" charset="0"/>
                <a:cs typeface="Times New Roman" panose="02020603050405020304" charset="0"/>
              </a:rPr>
              <a:t>РАБОТЫ:</a:t>
            </a:r>
            <a:endParaRPr lang="en-US" alt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en-US" altLang="en-US" sz="1900" b="1" dirty="0" err="1">
                <a:latin typeface="Times New Roman" panose="02020603050405020304" charset="0"/>
                <a:cs typeface="Times New Roman" panose="02020603050405020304" charset="0"/>
              </a:rPr>
              <a:t>Цель</a:t>
            </a:r>
            <a:r>
              <a:rPr lang="en-US" altLang="ru-RU" sz="19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900" b="1" dirty="0" err="1">
                <a:latin typeface="Times New Roman" panose="02020603050405020304" charset="0"/>
                <a:cs typeface="Times New Roman" panose="02020603050405020304" charset="0"/>
              </a:rPr>
              <a:t>работы</a:t>
            </a:r>
            <a:r>
              <a:rPr lang="en-US" altLang="ru-RU" sz="1900" b="1" dirty="0"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altLang="en-US" sz="1900" dirty="0" err="1">
                <a:latin typeface="Times New Roman" panose="02020603050405020304" charset="0"/>
                <a:cs typeface="Times New Roman" panose="02020603050405020304" charset="0"/>
              </a:rPr>
              <a:t>исследование</a:t>
            </a:r>
            <a:r>
              <a:rPr lang="en-US" altLang="ru-RU" sz="19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900" dirty="0" err="1">
                <a:latin typeface="Times New Roman" panose="02020603050405020304" charset="0"/>
                <a:cs typeface="Times New Roman" panose="02020603050405020304" charset="0"/>
              </a:rPr>
              <a:t>влияния</a:t>
            </a:r>
            <a:r>
              <a:rPr lang="en-US" altLang="ru-RU" sz="19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900" dirty="0" err="1">
                <a:latin typeface="Times New Roman" panose="02020603050405020304" charset="0"/>
                <a:cs typeface="Times New Roman" panose="02020603050405020304" charset="0"/>
              </a:rPr>
              <a:t>допирования</a:t>
            </a:r>
            <a:r>
              <a:rPr lang="en-US" altLang="ru-RU" sz="19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900" dirty="0" err="1">
                <a:latin typeface="Times New Roman" panose="02020603050405020304" charset="0"/>
                <a:cs typeface="Times New Roman" panose="02020603050405020304" charset="0"/>
              </a:rPr>
              <a:t>ионами</a:t>
            </a:r>
            <a:r>
              <a:rPr lang="en-US" altLang="ru-RU" sz="19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900" dirty="0" err="1" smtClean="0">
                <a:latin typeface="Times New Roman" panose="02020603050405020304" charset="0"/>
                <a:cs typeface="Times New Roman" panose="02020603050405020304" charset="0"/>
              </a:rPr>
              <a:t>редкоземельных</a:t>
            </a:r>
            <a:r>
              <a:rPr lang="en-US" altLang="en-US" sz="19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900" dirty="0" err="1" smtClean="0">
                <a:latin typeface="Times New Roman" panose="02020603050405020304" charset="0"/>
                <a:cs typeface="Times New Roman" panose="02020603050405020304" charset="0"/>
              </a:rPr>
              <a:t>элементов</a:t>
            </a:r>
            <a:r>
              <a:rPr lang="ru-RU" altLang="en-US" sz="1900" dirty="0" err="1" smtClean="0">
                <a:latin typeface="Times New Roman" panose="02020603050405020304" charset="0"/>
                <a:cs typeface="Times New Roman" panose="02020603050405020304" charset="0"/>
              </a:rPr>
              <a:t>(РЗЭ)</a:t>
            </a:r>
            <a:r>
              <a:rPr lang="en-US" altLang="ru-RU" sz="19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900" dirty="0" err="1">
                <a:latin typeface="Times New Roman" panose="02020603050405020304" charset="0"/>
                <a:cs typeface="Times New Roman" panose="02020603050405020304" charset="0"/>
              </a:rPr>
              <a:t>на</a:t>
            </a:r>
            <a:r>
              <a:rPr lang="en-US" altLang="ru-RU" sz="19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900" dirty="0" err="1">
                <a:latin typeface="Times New Roman" panose="02020603050405020304" charset="0"/>
                <a:cs typeface="Times New Roman" panose="02020603050405020304" charset="0"/>
              </a:rPr>
              <a:t>кристаллическую</a:t>
            </a:r>
            <a:r>
              <a:rPr lang="en-US" altLang="ru-RU" sz="19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900" dirty="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 sz="19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900" dirty="0" err="1">
                <a:latin typeface="Times New Roman" panose="02020603050405020304" charset="0"/>
                <a:cs typeface="Times New Roman" panose="02020603050405020304" charset="0"/>
              </a:rPr>
              <a:t>магнитную</a:t>
            </a:r>
            <a:r>
              <a:rPr lang="en-US" altLang="ru-RU" sz="19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900" dirty="0" err="1">
                <a:latin typeface="Times New Roman" panose="02020603050405020304" charset="0"/>
                <a:cs typeface="Times New Roman" panose="02020603050405020304" charset="0"/>
              </a:rPr>
              <a:t>структуру</a:t>
            </a:r>
            <a:r>
              <a:rPr lang="en-US" altLang="ru-RU" sz="19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900" dirty="0" err="1">
                <a:latin typeface="Times New Roman" panose="02020603050405020304" charset="0"/>
                <a:cs typeface="Times New Roman" panose="02020603050405020304" charset="0"/>
              </a:rPr>
              <a:t>наночастиц</a:t>
            </a:r>
            <a:r>
              <a:rPr lang="en-US" altLang="ru-RU" sz="19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900" dirty="0" err="1" smtClean="0">
                <a:latin typeface="Times New Roman" panose="02020603050405020304" charset="0"/>
                <a:cs typeface="Times New Roman" panose="02020603050405020304" charset="0"/>
              </a:rPr>
              <a:t>магнетита</a:t>
            </a:r>
            <a:r>
              <a:rPr lang="en-US" altLang="en-US" sz="19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900" dirty="0" err="1" smtClean="0">
                <a:latin typeface="Times New Roman" panose="02020603050405020304" charset="0"/>
                <a:cs typeface="Times New Roman" panose="02020603050405020304" charset="0"/>
              </a:rPr>
              <a:t>методами</a:t>
            </a:r>
            <a:r>
              <a:rPr lang="en-US" altLang="ru-RU" sz="19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altLang="en-US" sz="1900" dirty="0" smtClean="0">
                <a:latin typeface="Times New Roman" panose="02020603050405020304" charset="0"/>
                <a:cs typeface="Times New Roman" panose="02020603050405020304" charset="0"/>
              </a:rPr>
              <a:t>рентгеновской и </a:t>
            </a:r>
            <a:r>
              <a:rPr lang="en-US" altLang="en-US" sz="1900" dirty="0" err="1">
                <a:latin typeface="Times New Roman" panose="02020603050405020304" charset="0"/>
                <a:cs typeface="Times New Roman" panose="02020603050405020304" charset="0"/>
              </a:rPr>
              <a:t>нейтронной</a:t>
            </a:r>
            <a:r>
              <a:rPr lang="en-US" altLang="ru-RU" sz="19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900" dirty="0" err="1">
                <a:latin typeface="Times New Roman" panose="02020603050405020304" charset="0"/>
                <a:cs typeface="Times New Roman" panose="02020603050405020304" charset="0"/>
              </a:rPr>
              <a:t>дифракции</a:t>
            </a:r>
            <a:r>
              <a:rPr lang="en-US" altLang="ru-RU" sz="1900" dirty="0" smtClean="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ru-RU" altLang="ru-RU" sz="19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en-US" altLang="ru-RU" sz="19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en-US" altLang="ru-RU" sz="19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en-US" altLang="en-US" sz="1900" b="1" dirty="0" err="1" smtClean="0">
                <a:latin typeface="Times New Roman" panose="02020603050405020304" charset="0"/>
                <a:cs typeface="Times New Roman" panose="02020603050405020304" charset="0"/>
              </a:rPr>
              <a:t>Задачи</a:t>
            </a:r>
            <a:r>
              <a:rPr lang="en-US" altLang="ru-RU" sz="19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900" b="1" dirty="0" err="1">
                <a:latin typeface="Times New Roman" panose="02020603050405020304" charset="0"/>
                <a:cs typeface="Times New Roman" panose="02020603050405020304" charset="0"/>
              </a:rPr>
              <a:t>исследования</a:t>
            </a:r>
            <a:r>
              <a:rPr lang="en-US" altLang="ru-RU" sz="1900" b="1" dirty="0">
                <a:latin typeface="Times New Roman" panose="02020603050405020304" charset="0"/>
                <a:cs typeface="Times New Roman" panose="02020603050405020304" charset="0"/>
              </a:rPr>
              <a:t>:</a:t>
            </a:r>
            <a:endParaRPr lang="en-US" altLang="ru-RU" sz="1900" b="1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ru-RU" altLang="en-US" sz="1900" dirty="0">
                <a:latin typeface="Times New Roman" panose="02020603050405020304" charset="0"/>
                <a:cs typeface="Times New Roman" panose="02020603050405020304" charset="0"/>
              </a:rPr>
              <a:t>1</a:t>
            </a:r>
            <a:r>
              <a:rPr lang="en-US" altLang="ru-RU" sz="1900" dirty="0"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en-US" altLang="en-US" sz="1900" dirty="0" err="1">
                <a:latin typeface="Times New Roman" panose="02020603050405020304" charset="0"/>
                <a:cs typeface="Times New Roman" panose="02020603050405020304" charset="0"/>
              </a:rPr>
              <a:t>Выполнить</a:t>
            </a:r>
            <a:r>
              <a:rPr lang="en-US" altLang="ru-RU" sz="19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900" dirty="0" err="1">
                <a:latin typeface="Times New Roman" panose="02020603050405020304" charset="0"/>
                <a:cs typeface="Times New Roman" panose="02020603050405020304" charset="0"/>
              </a:rPr>
              <a:t>комплексную</a:t>
            </a:r>
            <a:r>
              <a:rPr lang="en-US" altLang="ru-RU" sz="19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900" dirty="0" err="1">
                <a:latin typeface="Times New Roman" panose="02020603050405020304" charset="0"/>
                <a:cs typeface="Times New Roman" panose="02020603050405020304" charset="0"/>
              </a:rPr>
              <a:t>характеризацию</a:t>
            </a:r>
            <a:r>
              <a:rPr lang="en-US" altLang="ru-RU" sz="19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900" dirty="0" err="1">
                <a:latin typeface="Times New Roman" panose="02020603050405020304" charset="0"/>
                <a:cs typeface="Times New Roman" panose="02020603050405020304" charset="0"/>
              </a:rPr>
              <a:t>полученных</a:t>
            </a:r>
            <a:r>
              <a:rPr lang="en-US" altLang="ru-RU" sz="19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900" dirty="0" err="1">
                <a:latin typeface="Times New Roman" panose="02020603050405020304" charset="0"/>
                <a:cs typeface="Times New Roman" panose="02020603050405020304" charset="0"/>
              </a:rPr>
              <a:t>образцов</a:t>
            </a:r>
            <a:r>
              <a:rPr lang="en-US" altLang="ru-RU" sz="19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900" dirty="0" err="1" smtClean="0">
                <a:latin typeface="Times New Roman" panose="02020603050405020304" charset="0"/>
                <a:cs typeface="Times New Roman" panose="02020603050405020304" charset="0"/>
              </a:rPr>
              <a:t>методами</a:t>
            </a:r>
            <a:r>
              <a:rPr lang="ru-RU" altLang="en-US" sz="19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900" dirty="0" err="1" smtClean="0">
                <a:latin typeface="Times New Roman" panose="02020603050405020304" charset="0"/>
                <a:cs typeface="Times New Roman" panose="02020603050405020304" charset="0"/>
              </a:rPr>
              <a:t>нейтронной</a:t>
            </a:r>
            <a:r>
              <a:rPr lang="en-US" altLang="ru-RU" sz="19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900" dirty="0" err="1">
                <a:latin typeface="Times New Roman" panose="02020603050405020304" charset="0"/>
                <a:cs typeface="Times New Roman" panose="02020603050405020304" charset="0"/>
              </a:rPr>
              <a:t>дифракции</a:t>
            </a:r>
            <a:r>
              <a:rPr lang="en-US" altLang="ru-RU" sz="19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900" dirty="0" err="1">
                <a:latin typeface="Times New Roman" panose="02020603050405020304" charset="0"/>
                <a:cs typeface="Times New Roman" panose="02020603050405020304" charset="0"/>
              </a:rPr>
              <a:t>на</a:t>
            </a:r>
            <a:r>
              <a:rPr lang="en-US" altLang="ru-RU" sz="19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900" dirty="0" err="1">
                <a:latin typeface="Times New Roman" panose="02020603050405020304" charset="0"/>
                <a:cs typeface="Times New Roman" panose="02020603050405020304" charset="0"/>
              </a:rPr>
              <a:t>реакторе</a:t>
            </a:r>
            <a:r>
              <a:rPr lang="en-US" altLang="ru-RU" sz="19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900" dirty="0">
                <a:latin typeface="Times New Roman" panose="02020603050405020304" charset="0"/>
                <a:cs typeface="Times New Roman" panose="02020603050405020304" charset="0"/>
              </a:rPr>
              <a:t>ИБР</a:t>
            </a:r>
            <a:r>
              <a:rPr lang="en-US" altLang="ru-RU" sz="1900" dirty="0">
                <a:latin typeface="Times New Roman" panose="02020603050405020304" charset="0"/>
                <a:cs typeface="Times New Roman" panose="02020603050405020304" charset="0"/>
              </a:rPr>
              <a:t>-2</a:t>
            </a:r>
            <a:r>
              <a:rPr lang="ru-RU" altLang="en-US" sz="1900" dirty="0">
                <a:latin typeface="Times New Roman" panose="02020603050405020304" charset="0"/>
                <a:cs typeface="Times New Roman" panose="02020603050405020304" charset="0"/>
              </a:rPr>
              <a:t> и</a:t>
            </a:r>
            <a:r>
              <a:rPr lang="en-US" altLang="ru-RU" sz="19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900" dirty="0" err="1">
                <a:latin typeface="Times New Roman" panose="02020603050405020304" charset="0"/>
                <a:cs typeface="Times New Roman" panose="02020603050405020304" charset="0"/>
              </a:rPr>
              <a:t>рентгеновской</a:t>
            </a:r>
            <a:r>
              <a:rPr lang="en-US" altLang="ru-RU" sz="19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900" dirty="0" err="1" smtClean="0">
                <a:latin typeface="Times New Roman" panose="02020603050405020304" charset="0"/>
                <a:cs typeface="Times New Roman" panose="02020603050405020304" charset="0"/>
              </a:rPr>
              <a:t>дифракции</a:t>
            </a:r>
            <a:r>
              <a:rPr lang="en-US" altLang="ru-RU" sz="1900" dirty="0" smtClean="0">
                <a:latin typeface="Times New Roman" panose="02020603050405020304" charset="0"/>
                <a:cs typeface="Times New Roman" panose="02020603050405020304" charset="0"/>
              </a:rPr>
              <a:t>. </a:t>
            </a:r>
            <a:endParaRPr lang="ru-RU" altLang="en-US" sz="19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ru-RU" altLang="en-US" sz="1900" dirty="0">
                <a:latin typeface="Times New Roman" panose="02020603050405020304" charset="0"/>
                <a:cs typeface="Times New Roman" panose="02020603050405020304" charset="0"/>
              </a:rPr>
              <a:t>2</a:t>
            </a:r>
            <a:r>
              <a:rPr lang="en-US" altLang="ru-RU" sz="1900" dirty="0"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ru-RU" altLang="en-US" sz="1900" dirty="0">
                <a:latin typeface="Times New Roman" panose="02020603050405020304" charset="0"/>
                <a:cs typeface="Times New Roman" panose="02020603050405020304" charset="0"/>
              </a:rPr>
              <a:t>На основе полученных данных п</a:t>
            </a:r>
            <a:r>
              <a:rPr lang="en-US" altLang="en-US" sz="1900" dirty="0" err="1">
                <a:latin typeface="Times New Roman" panose="02020603050405020304" charset="0"/>
                <a:cs typeface="Times New Roman" panose="02020603050405020304" charset="0"/>
              </a:rPr>
              <a:t>ровести</a:t>
            </a:r>
            <a:r>
              <a:rPr lang="en-US" altLang="ru-RU" sz="19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900" dirty="0" err="1">
                <a:latin typeface="Times New Roman" panose="02020603050405020304" charset="0"/>
                <a:cs typeface="Times New Roman" panose="02020603050405020304" charset="0"/>
              </a:rPr>
              <a:t>обработку</a:t>
            </a:r>
            <a:r>
              <a:rPr lang="en-US" altLang="ru-RU" sz="19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900" dirty="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 sz="19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900" dirty="0" err="1">
                <a:latin typeface="Times New Roman" panose="02020603050405020304" charset="0"/>
                <a:cs typeface="Times New Roman" panose="02020603050405020304" charset="0"/>
              </a:rPr>
              <a:t>анализ</a:t>
            </a:r>
            <a:r>
              <a:rPr lang="en-US" altLang="ru-RU" sz="19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900" dirty="0" err="1">
                <a:latin typeface="Times New Roman" panose="02020603050405020304" charset="0"/>
                <a:cs typeface="Times New Roman" panose="02020603050405020304" charset="0"/>
              </a:rPr>
              <a:t>экспериментальных</a:t>
            </a:r>
            <a:r>
              <a:rPr lang="en-US" altLang="ru-RU" sz="19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900" dirty="0" err="1">
                <a:latin typeface="Times New Roman" panose="02020603050405020304" charset="0"/>
                <a:cs typeface="Times New Roman" panose="02020603050405020304" charset="0"/>
              </a:rPr>
              <a:t>данных</a:t>
            </a:r>
            <a:r>
              <a:rPr lang="en-US" altLang="ru-RU" sz="19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900" dirty="0">
                <a:latin typeface="Times New Roman" panose="02020603050405020304" charset="0"/>
                <a:cs typeface="Times New Roman" panose="02020603050405020304" charset="0"/>
              </a:rPr>
              <a:t>с</a:t>
            </a:r>
            <a:r>
              <a:rPr lang="en-US" altLang="ru-RU" sz="19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900" dirty="0" err="1" smtClean="0">
                <a:latin typeface="Times New Roman" panose="02020603050405020304" charset="0"/>
                <a:cs typeface="Times New Roman" panose="02020603050405020304" charset="0"/>
              </a:rPr>
              <a:t>использованием</a:t>
            </a:r>
            <a:r>
              <a:rPr lang="ru-RU" altLang="en-US" sz="19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900" dirty="0" err="1" smtClean="0">
                <a:latin typeface="Times New Roman" panose="02020603050405020304" charset="0"/>
                <a:cs typeface="Times New Roman" panose="02020603050405020304" charset="0"/>
              </a:rPr>
              <a:t>современных</a:t>
            </a:r>
            <a:r>
              <a:rPr lang="en-US" altLang="ru-RU" sz="19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900" dirty="0" err="1">
                <a:latin typeface="Times New Roman" panose="02020603050405020304" charset="0"/>
                <a:cs typeface="Times New Roman" panose="02020603050405020304" charset="0"/>
              </a:rPr>
              <a:t>программных</a:t>
            </a:r>
            <a:r>
              <a:rPr lang="en-US" altLang="ru-RU" sz="19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900" dirty="0" err="1">
                <a:latin typeface="Times New Roman" panose="02020603050405020304" charset="0"/>
                <a:cs typeface="Times New Roman" panose="02020603050405020304" charset="0"/>
              </a:rPr>
              <a:t>пакетов</a:t>
            </a:r>
            <a:r>
              <a:rPr lang="en-US" altLang="ru-RU" sz="19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ru-RU" sz="1900" dirty="0" err="1">
                <a:latin typeface="Times New Roman" panose="02020603050405020304" charset="0"/>
                <a:cs typeface="Times New Roman" panose="02020603050405020304" charset="0"/>
              </a:rPr>
              <a:t>FullProf</a:t>
            </a:r>
            <a:r>
              <a:rPr lang="en-US" altLang="ru-RU" sz="1900" dirty="0">
                <a:latin typeface="Times New Roman" panose="02020603050405020304" charset="0"/>
                <a:cs typeface="Times New Roman" panose="02020603050405020304" charset="0"/>
              </a:rPr>
              <a:t>. </a:t>
            </a:r>
            <a:endParaRPr lang="en-US" altLang="ru-RU" sz="19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ru-RU" altLang="en-US" sz="1900" dirty="0">
                <a:latin typeface="Times New Roman" panose="02020603050405020304" charset="0"/>
                <a:cs typeface="Times New Roman" panose="02020603050405020304" charset="0"/>
              </a:rPr>
              <a:t>3.  Рассчитать размер нанокристаллита и м</a:t>
            </a:r>
            <a:r>
              <a:rPr sz="1900"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  <a:sym typeface="+mn-ea"/>
              </a:rPr>
              <a:t>икродеформаци</a:t>
            </a:r>
            <a:r>
              <a:rPr lang="ru-RU" sz="1900"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  <a:sym typeface="+mn-ea"/>
              </a:rPr>
              <a:t>ю</a:t>
            </a:r>
            <a:r>
              <a:rPr lang="ru-RU" altLang="en-US" sz="1900" dirty="0">
                <a:latin typeface="Times New Roman" panose="02020603050405020304" charset="0"/>
                <a:cs typeface="Times New Roman" panose="02020603050405020304" charset="0"/>
              </a:rPr>
              <a:t>  с помощью модифицированного уравнения Шеррера.</a:t>
            </a:r>
            <a:endParaRPr lang="en-US" altLang="ru-RU" sz="19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ru-RU" altLang="en-US" sz="1900" dirty="0">
                <a:latin typeface="Times New Roman" panose="02020603050405020304" charset="0"/>
                <a:cs typeface="Times New Roman" panose="02020603050405020304" charset="0"/>
              </a:rPr>
              <a:t>4</a:t>
            </a:r>
            <a:r>
              <a:rPr lang="en-US" altLang="ru-RU" sz="1900" dirty="0"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en-US" altLang="en-US" sz="1900" dirty="0" err="1">
                <a:latin typeface="Times New Roman" panose="02020603050405020304" charset="0"/>
                <a:cs typeface="Times New Roman" panose="02020603050405020304" charset="0"/>
              </a:rPr>
              <a:t>Установить</a:t>
            </a:r>
            <a:r>
              <a:rPr lang="en-US" altLang="ru-RU" sz="19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900" dirty="0" err="1">
                <a:latin typeface="Times New Roman" panose="02020603050405020304" charset="0"/>
                <a:cs typeface="Times New Roman" panose="02020603050405020304" charset="0"/>
              </a:rPr>
              <a:t>закономерности</a:t>
            </a:r>
            <a:r>
              <a:rPr lang="en-US" altLang="ru-RU" sz="19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900" dirty="0" err="1">
                <a:latin typeface="Times New Roman" panose="02020603050405020304" charset="0"/>
                <a:cs typeface="Times New Roman" panose="02020603050405020304" charset="0"/>
              </a:rPr>
              <a:t>влияния</a:t>
            </a:r>
            <a:r>
              <a:rPr lang="en-US" altLang="ru-RU" sz="19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900" dirty="0" err="1">
                <a:latin typeface="Times New Roman" panose="02020603050405020304" charset="0"/>
                <a:cs typeface="Times New Roman" panose="02020603050405020304" charset="0"/>
              </a:rPr>
              <a:t>типа</a:t>
            </a:r>
            <a:r>
              <a:rPr lang="en-US" altLang="ru-RU" sz="19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900" dirty="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 sz="19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900" dirty="0" err="1">
                <a:latin typeface="Times New Roman" panose="02020603050405020304" charset="0"/>
                <a:cs typeface="Times New Roman" panose="02020603050405020304" charset="0"/>
              </a:rPr>
              <a:t>концентрации</a:t>
            </a:r>
            <a:r>
              <a:rPr lang="en-US" altLang="ru-RU" sz="19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altLang="en-US" sz="1900" dirty="0">
                <a:latin typeface="Times New Roman" panose="02020603050405020304" charset="0"/>
                <a:cs typeface="Times New Roman" panose="02020603050405020304" charset="0"/>
              </a:rPr>
              <a:t>РЗЭ</a:t>
            </a:r>
            <a:r>
              <a:rPr lang="en-US" altLang="ru-RU" sz="1900" dirty="0">
                <a:latin typeface="Times New Roman" panose="02020603050405020304" charset="0"/>
                <a:cs typeface="Times New Roman" panose="02020603050405020304" charset="0"/>
              </a:rPr>
              <a:t>-</a:t>
            </a:r>
            <a:r>
              <a:rPr lang="en-US" altLang="en-US" sz="1900" dirty="0" err="1">
                <a:latin typeface="Times New Roman" panose="02020603050405020304" charset="0"/>
                <a:cs typeface="Times New Roman" panose="02020603050405020304" charset="0"/>
              </a:rPr>
              <a:t>допанта</a:t>
            </a:r>
            <a:r>
              <a:rPr lang="en-US" altLang="ru-RU" sz="19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900" dirty="0" err="1" smtClean="0">
                <a:latin typeface="Times New Roman" panose="02020603050405020304" charset="0"/>
                <a:cs typeface="Times New Roman" panose="02020603050405020304" charset="0"/>
              </a:rPr>
              <a:t>на</a:t>
            </a:r>
            <a:r>
              <a:rPr lang="ru-RU" altLang="en-US" sz="19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900" dirty="0" err="1" smtClean="0">
                <a:latin typeface="Times New Roman" panose="02020603050405020304" charset="0"/>
                <a:cs typeface="Times New Roman" panose="02020603050405020304" charset="0"/>
              </a:rPr>
              <a:t>параметры</a:t>
            </a:r>
            <a:r>
              <a:rPr lang="en-US" altLang="ru-RU" sz="19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900" dirty="0" err="1">
                <a:latin typeface="Times New Roman" panose="02020603050405020304" charset="0"/>
                <a:cs typeface="Times New Roman" panose="02020603050405020304" charset="0"/>
              </a:rPr>
              <a:t>кристаллической</a:t>
            </a:r>
            <a:r>
              <a:rPr lang="en-US" altLang="ru-RU" sz="19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900" dirty="0" err="1">
                <a:latin typeface="Times New Roman" panose="02020603050405020304" charset="0"/>
                <a:cs typeface="Times New Roman" panose="02020603050405020304" charset="0"/>
              </a:rPr>
              <a:t>решётки</a:t>
            </a:r>
            <a:r>
              <a:rPr lang="en-US" altLang="ru-RU" sz="1900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1900" dirty="0" err="1">
                <a:latin typeface="Times New Roman" panose="02020603050405020304" charset="0"/>
                <a:cs typeface="Times New Roman" panose="02020603050405020304" charset="0"/>
              </a:rPr>
              <a:t>распределение</a:t>
            </a:r>
            <a:r>
              <a:rPr lang="en-US" altLang="ru-RU" sz="19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900" dirty="0" err="1">
                <a:latin typeface="Times New Roman" panose="02020603050405020304" charset="0"/>
                <a:cs typeface="Times New Roman" panose="02020603050405020304" charset="0"/>
              </a:rPr>
              <a:t>катионов</a:t>
            </a:r>
            <a:r>
              <a:rPr lang="en-US" altLang="ru-RU" sz="19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900" dirty="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 sz="19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900" dirty="0" err="1" smtClean="0">
                <a:latin typeface="Times New Roman" panose="02020603050405020304" charset="0"/>
                <a:cs typeface="Times New Roman" panose="02020603050405020304" charset="0"/>
              </a:rPr>
              <a:t>магнитные</a:t>
            </a:r>
            <a:r>
              <a:rPr lang="ru-RU" altLang="en-US" sz="19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900" dirty="0" err="1" smtClean="0">
                <a:latin typeface="Times New Roman" panose="02020603050405020304" charset="0"/>
                <a:cs typeface="Times New Roman" panose="02020603050405020304" charset="0"/>
              </a:rPr>
              <a:t>характеристики</a:t>
            </a:r>
            <a:r>
              <a:rPr lang="en-US" altLang="ru-RU" sz="1900" dirty="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altLang="ru-RU" sz="19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gradFill flip="none" rotWithShape="1">
            <a:gsLst>
              <a:gs pos="0">
                <a:srgbClr val="3188FE">
                  <a:alpha val="56000"/>
                </a:srgbClr>
              </a:gs>
              <a:gs pos="36000">
                <a:srgbClr val="0055CA">
                  <a:alpha val="72000"/>
                </a:srgbClr>
              </a:gs>
              <a:gs pos="78000">
                <a:srgbClr val="002FA7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0" name="任意多边形: 形状 39"/>
          <p:cNvSpPr/>
          <p:nvPr/>
        </p:nvSpPr>
        <p:spPr>
          <a:xfrm>
            <a:off x="0" y="2538796"/>
            <a:ext cx="12192000" cy="4319204"/>
          </a:xfrm>
          <a:custGeom>
            <a:avLst/>
            <a:gdLst>
              <a:gd name="connsiteX0" fmla="*/ 211617 w 12192000"/>
              <a:gd name="connsiteY0" fmla="*/ 0 h 4319204"/>
              <a:gd name="connsiteX1" fmla="*/ 11980383 w 12192000"/>
              <a:gd name="connsiteY1" fmla="*/ 0 h 4319204"/>
              <a:gd name="connsiteX2" fmla="*/ 12192000 w 12192000"/>
              <a:gd name="connsiteY2" fmla="*/ 211617 h 4319204"/>
              <a:gd name="connsiteX3" fmla="*/ 12192000 w 12192000"/>
              <a:gd name="connsiteY3" fmla="*/ 4319204 h 4319204"/>
              <a:gd name="connsiteX4" fmla="*/ 0 w 12192000"/>
              <a:gd name="connsiteY4" fmla="*/ 4319204 h 4319204"/>
              <a:gd name="connsiteX5" fmla="*/ 0 w 12192000"/>
              <a:gd name="connsiteY5" fmla="*/ 211617 h 4319204"/>
              <a:gd name="connsiteX6" fmla="*/ 211617 w 12192000"/>
              <a:gd name="connsiteY6" fmla="*/ 0 h 4319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4319204">
                <a:moveTo>
                  <a:pt x="211617" y="0"/>
                </a:moveTo>
                <a:lnTo>
                  <a:pt x="11980383" y="0"/>
                </a:lnTo>
                <a:cubicBezTo>
                  <a:pt x="12097256" y="0"/>
                  <a:pt x="12192000" y="94744"/>
                  <a:pt x="12192000" y="211617"/>
                </a:cubicBezTo>
                <a:lnTo>
                  <a:pt x="12192000" y="4319204"/>
                </a:lnTo>
                <a:lnTo>
                  <a:pt x="0" y="4319204"/>
                </a:lnTo>
                <a:lnTo>
                  <a:pt x="0" y="211617"/>
                </a:lnTo>
                <a:cubicBezTo>
                  <a:pt x="0" y="94744"/>
                  <a:pt x="94744" y="0"/>
                  <a:pt x="21161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8170" y="1096010"/>
            <a:ext cx="3695700" cy="2247900"/>
          </a:xfrm>
          <a:prstGeom prst="rect">
            <a:avLst/>
          </a:prstGeom>
        </p:spPr>
      </p:pic>
      <p:sp>
        <p:nvSpPr>
          <p:cNvPr id="5" name="Текстовое поле 4"/>
          <p:cNvSpPr txBox="1"/>
          <p:nvPr/>
        </p:nvSpPr>
        <p:spPr>
          <a:xfrm>
            <a:off x="1972945" y="1942465"/>
            <a:ext cx="131508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4800" b="1">
                <a:solidFill>
                  <a:schemeClr val="bg1"/>
                </a:solidFill>
              </a:rPr>
              <a:t>02</a:t>
            </a:r>
            <a:endParaRPr lang="ru-RU" altLang="en-US" sz="4800" b="1">
              <a:solidFill>
                <a:schemeClr val="bg1"/>
              </a:solidFill>
            </a:endParaRPr>
          </a:p>
        </p:txBody>
      </p:sp>
      <p:sp>
        <p:nvSpPr>
          <p:cNvPr id="6" name="Текстовое поле 5"/>
          <p:cNvSpPr txBox="1"/>
          <p:nvPr/>
        </p:nvSpPr>
        <p:spPr>
          <a:xfrm>
            <a:off x="711200" y="3703955"/>
            <a:ext cx="76606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3600">
                <a:solidFill>
                  <a:schemeClr val="accent1"/>
                </a:solidFill>
              </a:rPr>
              <a:t>Обзор литературы</a:t>
            </a:r>
            <a:endParaRPr lang="ru-RU" altLang="en-US" sz="36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Текстовое поле 1"/>
          <p:cNvSpPr txBox="1"/>
          <p:nvPr/>
        </p:nvSpPr>
        <p:spPr>
          <a:xfrm>
            <a:off x="1270" y="648335"/>
            <a:ext cx="12192635" cy="3138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Магнетит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 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(</a:t>
            </a:r>
            <a:r>
              <a:rPr lang="en-US" altLang="ru-RU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Fe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₃</a:t>
            </a:r>
            <a:r>
              <a:rPr lang="en-US" altLang="ru-RU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O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₄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) —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природный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оксид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железа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,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сочетающий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ионы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Fe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²⁺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и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Fe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³⁺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.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Отличается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структурными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и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магнитными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свойствами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, 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а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также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физическими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характеристиками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.</a:t>
            </a:r>
            <a:endParaRPr lang="en-US" altLang="ru-RU" dirty="0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  <a:p>
            <a:pPr algn="just"/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Структура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:</a:t>
            </a:r>
            <a:endParaRPr lang="en-US" altLang="ru-RU" dirty="0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  <a:p>
            <a:pPr algn="just"/>
            <a:endParaRPr lang="en-US" altLang="ru-RU" dirty="0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  <a:p>
            <a:pPr algn="just"/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— </a:t>
            </a:r>
            <a:r>
              <a:rPr lang="ru-RU" altLang="ru-RU" dirty="0" smtClean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Кристаллическая</a:t>
            </a:r>
            <a:r>
              <a:rPr lang="en-US" altLang="ru-RU" dirty="0" smtClean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структура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 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- 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гранецентрированн</a:t>
            </a:r>
            <a:r>
              <a:rPr lang="ru-RU" altLang="en-US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ая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кубическ</a:t>
            </a:r>
            <a:r>
              <a:rPr lang="ru-RU" altLang="en-US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ая (ГЦК)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решётка</a:t>
            </a:r>
            <a:r>
              <a:rPr lang="ru-RU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шпинели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(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пространственная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группа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Fd</a:t>
            </a:r>
            <a:r>
              <a:rPr lang="ru-RU" altLang="en-US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-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3m).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Магнитные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катионы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железа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 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(Fe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²⁺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и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Fe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³⁺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)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размещаются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в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кристаллических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многогранниках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—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тетра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- 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и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октаэдрах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(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А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- 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и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В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-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позициях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)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кубической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решётки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шпинели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.</a:t>
            </a:r>
            <a:endParaRPr lang="en-US" altLang="ru-RU" dirty="0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  <a:p>
            <a:pPr algn="just"/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—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При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низких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температурах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 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магнетит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претерпевает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фазовый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переход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кристаллической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структуры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от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моноклинной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структуры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к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кубической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структуре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(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переход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Верви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).</a:t>
            </a:r>
            <a:endParaRPr lang="en-US" altLang="ru-RU" dirty="0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  <a:p>
            <a:pPr algn="just"/>
            <a:endParaRPr lang="en-US" altLang="ru-RU" dirty="0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  <a:p>
            <a:pPr algn="just"/>
            <a:endParaRPr lang="en-US" altLang="ru-RU" dirty="0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3556000" y="-556260"/>
            <a:ext cx="9163685" cy="33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sz="1600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72580" y="3074670"/>
            <a:ext cx="5518150" cy="3437890"/>
          </a:xfrm>
          <a:prstGeom prst="rect">
            <a:avLst/>
          </a:prstGeom>
        </p:spPr>
      </p:pic>
      <p:sp>
        <p:nvSpPr>
          <p:cNvPr id="4" name="Текстовое поле 3"/>
          <p:cNvSpPr txBox="1"/>
          <p:nvPr/>
        </p:nvSpPr>
        <p:spPr>
          <a:xfrm>
            <a:off x="3637915" y="170815"/>
            <a:ext cx="49161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ru-RU" sz="3200">
                <a:latin typeface="Times New Roman" panose="02020603050405020304" charset="0"/>
                <a:cs typeface="Times New Roman" panose="02020603050405020304" charset="0"/>
              </a:rPr>
              <a:t>Магнетит и его свойства</a:t>
            </a:r>
            <a:endParaRPr lang="ru-RU" altLang="ru-RU" sz="32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Текстовое поле 5"/>
          <p:cNvSpPr txBox="1"/>
          <p:nvPr/>
        </p:nvSpPr>
        <p:spPr>
          <a:xfrm>
            <a:off x="356870" y="3581400"/>
            <a:ext cx="602742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sym typeface="+mn-ea"/>
              </a:rPr>
              <a:t>Магнитные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sym typeface="+mn-ea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sym typeface="+mn-ea"/>
              </a:rPr>
              <a:t>свойства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sym typeface="+mn-ea"/>
              </a:rPr>
              <a:t>:</a:t>
            </a:r>
            <a:endParaRPr lang="en-US" altLang="ru-RU" dirty="0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  <a:p>
            <a:pPr algn="just"/>
            <a:endParaRPr lang="en-US" altLang="ru-RU" dirty="0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  <a:p>
            <a:pPr algn="just"/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sym typeface="+mn-ea"/>
              </a:rPr>
              <a:t>—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sym typeface="+mn-ea"/>
              </a:rPr>
              <a:t>Магнетит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sym typeface="+mn-ea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sym typeface="+mn-ea"/>
              </a:rPr>
              <a:t>является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sym typeface="+mn-ea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sym typeface="+mn-ea"/>
              </a:rPr>
              <a:t>ферр</a:t>
            </a:r>
            <a:r>
              <a:rPr lang="ru-RU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sym typeface="+mn-ea"/>
              </a:rPr>
              <a:t>и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sym typeface="+mn-ea"/>
              </a:rPr>
              <a:t>магнетиком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sym typeface="+mn-ea"/>
              </a:rPr>
              <a:t>.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sym typeface="+mn-ea"/>
              </a:rPr>
              <a:t> </a:t>
            </a:r>
            <a:endParaRPr lang="en-US" altLang="en-US" dirty="0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  <a:p>
            <a:pPr algn="just"/>
            <a:r>
              <a:rPr lang="en-US" altLang="en-US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sym typeface="+mn-ea"/>
              </a:rPr>
              <a:t> 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sym typeface="+mn-ea"/>
              </a:rPr>
              <a:t>— 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sym typeface="+mn-ea"/>
              </a:rPr>
              <a:t>С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sym typeface="+mn-ea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sym typeface="+mn-ea"/>
              </a:rPr>
              <a:t>уменьшением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sym typeface="+mn-ea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sym typeface="+mn-ea"/>
              </a:rPr>
              <a:t>величины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sym typeface="+mn-ea"/>
              </a:rPr>
              <a:t> </a:t>
            </a:r>
            <a:r>
              <a:rPr lang="ru-RU" altLang="en-US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sym typeface="+mn-ea"/>
              </a:rPr>
              <a:t>наночастиц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sym typeface="+mn-ea"/>
              </a:rPr>
              <a:t> 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sym typeface="+mn-ea"/>
              </a:rPr>
              <a:t>магнитность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sym typeface="+mn-ea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sym typeface="+mn-ea"/>
              </a:rPr>
              <a:t>возрастает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sym typeface="+mn-ea"/>
              </a:rPr>
              <a:t>,</a:t>
            </a:r>
            <a:r>
              <a:rPr lang="ru-RU" altLang="en-US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sym typeface="+mn-ea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sym typeface="+mn-ea"/>
              </a:rPr>
              <a:t>также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sym typeface="+mn-ea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sym typeface="+mn-ea"/>
              </a:rPr>
              <a:t>возрастает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sym typeface="+mn-ea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sym typeface="+mn-ea"/>
              </a:rPr>
              <a:t>остаточная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sym typeface="+mn-ea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sym typeface="+mn-ea"/>
              </a:rPr>
              <a:t>намагниченность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sym typeface="+mn-ea"/>
              </a:rPr>
              <a:t>.</a:t>
            </a:r>
            <a:endParaRPr lang="en-US" altLang="ru-RU" dirty="0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  <a:p>
            <a:pPr algn="just"/>
            <a:endParaRPr lang="en-US" altLang="ru-RU" dirty="0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  <a:p>
            <a:endParaRPr lang="ru-RU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37460"/>
            <a:ext cx="12192000" cy="4320540"/>
          </a:xfrm>
          <a:prstGeom prst="rect">
            <a:avLst/>
          </a:prstGeom>
        </p:spPr>
      </p:pic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170" y="1096010"/>
            <a:ext cx="3695700" cy="2247900"/>
          </a:xfrm>
          <a:prstGeom prst="rect">
            <a:avLst/>
          </a:prstGeom>
        </p:spPr>
      </p:pic>
      <p:sp>
        <p:nvSpPr>
          <p:cNvPr id="5" name="Текстовое поле 4"/>
          <p:cNvSpPr txBox="1"/>
          <p:nvPr/>
        </p:nvSpPr>
        <p:spPr>
          <a:xfrm>
            <a:off x="1988820" y="1761490"/>
            <a:ext cx="134048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4800" b="1">
                <a:solidFill>
                  <a:schemeClr val="bg1"/>
                </a:solidFill>
              </a:rPr>
              <a:t>03</a:t>
            </a:r>
            <a:endParaRPr lang="ru-RU" altLang="en-US" sz="4800" b="1">
              <a:solidFill>
                <a:schemeClr val="bg1"/>
              </a:solidFill>
            </a:endParaRPr>
          </a:p>
        </p:txBody>
      </p:sp>
      <p:sp>
        <p:nvSpPr>
          <p:cNvPr id="6" name="Текстовое поле 5"/>
          <p:cNvSpPr txBox="1"/>
          <p:nvPr/>
        </p:nvSpPr>
        <p:spPr>
          <a:xfrm>
            <a:off x="1002665" y="3907155"/>
            <a:ext cx="73844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2800">
                <a:solidFill>
                  <a:schemeClr val="accent1"/>
                </a:solidFill>
              </a:rPr>
              <a:t>Объекты и методы исследования</a:t>
            </a:r>
            <a:endParaRPr lang="ru-RU" altLang="en-US" sz="28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直接箭头连接符 19"/>
          <p:cNvCxnSpPr/>
          <p:nvPr/>
        </p:nvCxnSpPr>
        <p:spPr>
          <a:xfrm>
            <a:off x="4242391" y="5411972"/>
            <a:ext cx="2530549" cy="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овое поле 2"/>
          <p:cNvSpPr txBox="1"/>
          <p:nvPr/>
        </p:nvSpPr>
        <p:spPr>
          <a:xfrm>
            <a:off x="4083685" y="-143510"/>
            <a:ext cx="4276090" cy="617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66700">
              <a:lnSpc>
                <a:spcPct val="107000"/>
              </a:lnSpc>
            </a:pPr>
            <a:r>
              <a:rPr sz="3200">
                <a:latin typeface="Times New Roman" panose="02020603050405020304"/>
                <a:ea typeface="Calibri" panose="020F0502020204030204"/>
              </a:rPr>
              <a:t>Объекты исследования</a:t>
            </a:r>
            <a:endParaRPr sz="3200">
              <a:latin typeface="Times New Roman" panose="02020603050405020304"/>
              <a:ea typeface="Calibri" panose="020F0502020204030204"/>
            </a:endParaRPr>
          </a:p>
        </p:txBody>
      </p:sp>
      <p:sp>
        <p:nvSpPr>
          <p:cNvPr id="2" name="Текстовое поле 1"/>
          <p:cNvSpPr txBox="1"/>
          <p:nvPr/>
        </p:nvSpPr>
        <p:spPr>
          <a:xfrm>
            <a:off x="0" y="474345"/>
            <a:ext cx="1219263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en-US" alt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Для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исследования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выбраны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пять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легированных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соединений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магнетита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  <a:sym typeface="+mn-ea"/>
              </a:rPr>
              <a:t>: Fe3O4:Pr, Fe3O4:Er, Fe3O4:Nd, Fe3O4:Tm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и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  <a:sym typeface="+mn-ea"/>
              </a:rPr>
              <a:t> Fe3O4:Gd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с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одинаковой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концентрацией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ионов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редкоземельных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элементов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  <a:sym typeface="+mn-ea"/>
              </a:rPr>
              <a:t> 2,5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ат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  <a:sym typeface="+mn-ea"/>
              </a:rPr>
              <a:t>.%. . </a:t>
            </a:r>
            <a:r>
              <a:rPr lang="en-US" altLang="en-US">
                <a:solidFill>
                  <a:srgbClr val="0F1115"/>
                </a:solidFill>
                <a:latin typeface="Times New Roman" panose="02020603050405020304" charset="0"/>
                <a:ea typeface="quote-cjk-patch"/>
                <a:cs typeface="Times New Roman" panose="02020603050405020304" charset="0"/>
                <a:sym typeface="+mn-ea"/>
              </a:rPr>
              <a:t>Наночастицы нелегированного магнетита </a:t>
            </a:r>
            <a:r>
              <a:rPr lang="en-US" altLang="ru-RU">
                <a:solidFill>
                  <a:srgbClr val="0F1115"/>
                </a:solidFill>
                <a:latin typeface="Times New Roman" panose="02020603050405020304" charset="0"/>
                <a:ea typeface="quote-cjk-patch"/>
                <a:cs typeface="Times New Roman" panose="02020603050405020304" charset="0"/>
                <a:sym typeface="+mn-ea"/>
              </a:rPr>
              <a:t>Fe₃O₄ </a:t>
            </a:r>
            <a:r>
              <a:rPr lang="en-US" altLang="en-US">
                <a:solidFill>
                  <a:srgbClr val="0F1115"/>
                </a:solidFill>
                <a:latin typeface="Times New Roman" panose="02020603050405020304" charset="0"/>
                <a:ea typeface="quote-cjk-patch"/>
                <a:cs typeface="Times New Roman" panose="02020603050405020304" charset="0"/>
                <a:sym typeface="+mn-ea"/>
              </a:rPr>
              <a:t>и магнетита, легированного ионами </a:t>
            </a:r>
            <a:r>
              <a:rPr lang="en-US" altLang="ru-RU">
                <a:solidFill>
                  <a:srgbClr val="0F1115"/>
                </a:solidFill>
                <a:latin typeface="Times New Roman" panose="02020603050405020304" charset="0"/>
                <a:ea typeface="quote-cjk-patch"/>
                <a:cs typeface="Times New Roman" panose="02020603050405020304" charset="0"/>
                <a:sym typeface="+mn-ea"/>
              </a:rPr>
              <a:t>Pr³⁺, Er³⁺, Tm³⁺, Gd³⁺,</a:t>
            </a:r>
            <a:r>
              <a:rPr lang="ru-RU" altLang="en-US">
                <a:solidFill>
                  <a:srgbClr val="0F1115"/>
                </a:solidFill>
                <a:latin typeface="Times New Roman" panose="02020603050405020304" charset="0"/>
                <a:ea typeface="quote-cjk-patch"/>
                <a:cs typeface="Times New Roman" panose="02020603050405020304" charset="0"/>
                <a:sym typeface="+mn-ea"/>
              </a:rPr>
              <a:t> 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  <a:sym typeface="+mn-ea"/>
              </a:rPr>
              <a:t>Nd3+</a:t>
            </a:r>
            <a:r>
              <a:rPr lang="en-US" altLang="ru-RU">
                <a:solidFill>
                  <a:srgbClr val="0F1115"/>
                </a:solidFill>
                <a:latin typeface="Times New Roman" panose="02020603050405020304" charset="0"/>
                <a:ea typeface="quote-cjk-patch"/>
                <a:cs typeface="Times New Roman" panose="02020603050405020304" charset="0"/>
                <a:sym typeface="+mn-ea"/>
              </a:rPr>
              <a:t> </a:t>
            </a:r>
            <a:r>
              <a:rPr lang="en-US" altLang="en-US">
                <a:solidFill>
                  <a:srgbClr val="0F1115"/>
                </a:solidFill>
                <a:latin typeface="Times New Roman" panose="02020603050405020304" charset="0"/>
                <a:ea typeface="quote-cjk-patch"/>
                <a:cs typeface="Times New Roman" panose="02020603050405020304" charset="0"/>
                <a:sym typeface="+mn-ea"/>
              </a:rPr>
              <a:t>были синтезированы методом соосажденияв </a:t>
            </a:r>
            <a:r>
              <a:rPr lang="ru-RU" altLang="en-US">
                <a:solidFill>
                  <a:srgbClr val="0F1115"/>
                </a:solidFill>
                <a:latin typeface="Times New Roman" panose="02020603050405020304" charset="0"/>
                <a:ea typeface="quote-cjk-patch"/>
                <a:cs typeface="Times New Roman" panose="02020603050405020304" charset="0"/>
                <a:sym typeface="+mn-ea"/>
              </a:rPr>
              <a:t>в </a:t>
            </a:r>
            <a:r>
              <a:rPr lang="en-US" altLang="en-US">
                <a:solidFill>
                  <a:srgbClr val="0F1115"/>
                </a:solidFill>
                <a:latin typeface="Times New Roman" panose="02020603050405020304" charset="0"/>
                <a:ea typeface="quote-cjk-patch"/>
                <a:cs typeface="Times New Roman" panose="02020603050405020304" charset="0"/>
                <a:sym typeface="+mn-ea"/>
              </a:rPr>
              <a:t>Научно-практическом центре материаловедения Национальной академии наук Беларуси (г. Минск) и предоставлены для исследования в виде порошков.</a:t>
            </a:r>
            <a:endParaRPr lang="en-US" altLang="en-US">
              <a:solidFill>
                <a:srgbClr val="0F1115"/>
              </a:solidFill>
              <a:latin typeface="Times New Roman" panose="02020603050405020304" charset="0"/>
              <a:ea typeface="quote-cjk-patch"/>
              <a:cs typeface="Times New Roman" panose="02020603050405020304" charset="0"/>
              <a:sym typeface="+mn-ea"/>
            </a:endParaRPr>
          </a:p>
          <a:p>
            <a:pPr algn="just"/>
            <a:endParaRPr lang="ru-RU" alt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Текстовое поле 5"/>
          <p:cNvSpPr txBox="1"/>
          <p:nvPr/>
        </p:nvSpPr>
        <p:spPr>
          <a:xfrm>
            <a:off x="3131820" y="1786255"/>
            <a:ext cx="69837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sz="3200">
                <a:latin typeface="Times New Roman" panose="02020603050405020304" charset="0"/>
                <a:cs typeface="Times New Roman" panose="02020603050405020304" charset="0"/>
              </a:rPr>
              <a:t>Методы и установки для исследования</a:t>
            </a:r>
            <a:r>
              <a:rPr lang="ru-RU" altLang="en-US"/>
              <a:t> </a:t>
            </a:r>
            <a:endParaRPr lang="ru-RU" altLang="en-US"/>
          </a:p>
        </p:txBody>
      </p:sp>
      <p:sp>
        <p:nvSpPr>
          <p:cNvPr id="7" name="Текстовое поле 6"/>
          <p:cNvSpPr txBox="1"/>
          <p:nvPr/>
        </p:nvSpPr>
        <p:spPr>
          <a:xfrm>
            <a:off x="244475" y="2273300"/>
            <a:ext cx="6356985" cy="45446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just"/>
            <a:r>
              <a:rPr lang="en-US" alt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Рентгеновская</a:t>
            </a:r>
            <a:r>
              <a:rPr lang="en-US" altLang="ru-RU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дифракция </a:t>
            </a:r>
            <a:r>
              <a:rPr lang="en-US" altLang="ru-RU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(</a:t>
            </a:r>
            <a:r>
              <a:rPr lang="en-US" alt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рентгеновская</a:t>
            </a:r>
            <a:r>
              <a:rPr lang="en-US" altLang="ru-RU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дифрактометрия</a:t>
            </a:r>
            <a:r>
              <a:rPr lang="en-US" altLang="ru-RU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) — </a:t>
            </a:r>
            <a:r>
              <a:rPr lang="en-US" alt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называют явление рассеяния рентгеновских лучей кристаллами</a:t>
            </a:r>
            <a:r>
              <a:rPr lang="ru-RU" alt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в результате взаимодействия лучей с электронами вещества</a:t>
            </a:r>
            <a:r>
              <a:rPr lang="en-US" altLang="ru-RU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. </a:t>
            </a:r>
            <a:r>
              <a:rPr lang="en-US" alt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При</a:t>
            </a:r>
            <a:r>
              <a:rPr lang="en-US" altLang="ru-RU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этом</a:t>
            </a:r>
            <a:r>
              <a:rPr lang="en-US" altLang="ru-RU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из</a:t>
            </a:r>
            <a:r>
              <a:rPr lang="en-US" altLang="ru-RU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начального</a:t>
            </a:r>
            <a:r>
              <a:rPr lang="en-US" altLang="ru-RU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пучка</a:t>
            </a:r>
            <a:r>
              <a:rPr lang="en-US" altLang="ru-RU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лучей</a:t>
            </a:r>
            <a:r>
              <a:rPr lang="en-US" altLang="ru-RU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возникают</a:t>
            </a:r>
            <a:r>
              <a:rPr lang="en-US" altLang="ru-RU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вторичные</a:t>
            </a:r>
            <a:r>
              <a:rPr lang="en-US" altLang="ru-RU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отклонённые</a:t>
            </a:r>
            <a:r>
              <a:rPr lang="en-US" altLang="ru-RU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(</a:t>
            </a:r>
            <a:r>
              <a:rPr lang="en-US" alt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дифрагированные</a:t>
            </a:r>
            <a:r>
              <a:rPr lang="en-US" altLang="ru-RU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) </a:t>
            </a:r>
            <a:r>
              <a:rPr lang="en-US" alt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лучи</a:t>
            </a:r>
            <a:r>
              <a:rPr lang="en-US" altLang="ru-RU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той</a:t>
            </a:r>
            <a:r>
              <a:rPr lang="en-US" altLang="ru-RU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же</a:t>
            </a:r>
            <a:r>
              <a:rPr lang="en-US" altLang="ru-RU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длины</a:t>
            </a:r>
            <a:r>
              <a:rPr lang="en-US" altLang="ru-RU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волны</a:t>
            </a:r>
            <a:r>
              <a:rPr lang="en-US" altLang="ru-RU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  <a:r>
              <a:rPr lang="en-US" alt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 Наиболее</a:t>
            </a:r>
            <a:r>
              <a:rPr lang="en-US" altLang="ru-RU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чёткая</a:t>
            </a:r>
            <a:r>
              <a:rPr lang="en-US" altLang="ru-RU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картина</a:t>
            </a:r>
            <a:r>
              <a:rPr lang="en-US" altLang="ru-RU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дифракции</a:t>
            </a:r>
            <a:r>
              <a:rPr lang="en-US" altLang="ru-RU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получается</a:t>
            </a:r>
            <a:r>
              <a:rPr lang="en-US" altLang="ru-RU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при</a:t>
            </a:r>
            <a:r>
              <a:rPr lang="en-US" altLang="ru-RU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рассеянии</a:t>
            </a:r>
            <a:r>
              <a:rPr lang="en-US" altLang="ru-RU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излучения</a:t>
            </a:r>
            <a:r>
              <a:rPr lang="en-US" altLang="ru-RU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кристаллами</a:t>
            </a:r>
            <a:r>
              <a:rPr lang="en-US" altLang="ru-RU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, </a:t>
            </a:r>
            <a:r>
              <a:rPr lang="en-US" alt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которые</a:t>
            </a:r>
            <a:r>
              <a:rPr lang="en-US" altLang="ru-RU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вследствие</a:t>
            </a:r>
            <a:r>
              <a:rPr lang="en-US" altLang="ru-RU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упорядоченной</a:t>
            </a:r>
            <a:r>
              <a:rPr lang="en-US" altLang="ru-RU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структуры</a:t>
            </a:r>
            <a:r>
              <a:rPr lang="en-US" altLang="ru-RU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являются</a:t>
            </a:r>
            <a:r>
              <a:rPr lang="en-US" altLang="ru-RU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естественной</a:t>
            </a:r>
            <a:r>
              <a:rPr lang="en-US" altLang="ru-RU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дифракционной</a:t>
            </a:r>
            <a:r>
              <a:rPr lang="en-US" altLang="ru-RU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решёткой</a:t>
            </a:r>
            <a:r>
              <a:rPr lang="en-US" altLang="ru-RU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для</a:t>
            </a:r>
            <a:r>
              <a:rPr lang="en-US" altLang="ru-RU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этого</a:t>
            </a:r>
            <a:r>
              <a:rPr lang="en-US" altLang="ru-RU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излучения</a:t>
            </a:r>
            <a:r>
              <a:rPr lang="en-US" altLang="ru-RU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  <a:r>
              <a:rPr lang="ru-RU" alt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Возникновение дифракции происходит согласно закону Брэгга-Вульфа: </a:t>
            </a:r>
            <a:endParaRPr lang="en-US" altLang="en-US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ctr"/>
            <a:r>
              <a:rPr lang="ru-RU" alt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  </a:t>
            </a:r>
            <a:r>
              <a:rPr lang="en-US" altLang="ru-RU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nλ = 2d sinθ</a:t>
            </a:r>
            <a:endParaRPr lang="en-US" altLang="en-US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just">
              <a:lnSpc>
                <a:spcPct val="100000"/>
              </a:lnSpc>
            </a:pPr>
            <a:r>
              <a:rPr lang="en-US" altLang="ru-RU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d</a:t>
            </a:r>
            <a:r>
              <a:rPr lang="ru-RU" alt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- межплоскостное расстояние</a:t>
            </a:r>
            <a:r>
              <a:rPr lang="en-US" alt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;</a:t>
            </a:r>
            <a:r>
              <a:rPr lang="ru-RU" alt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ru-RU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θ </a:t>
            </a:r>
            <a:r>
              <a:rPr lang="ru-RU" alt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- </a:t>
            </a:r>
            <a:r>
              <a:rPr lang="en-US" alt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угол между падающим лучом и кристаллографической</a:t>
            </a:r>
            <a:r>
              <a:rPr lang="ru-RU" alt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плоскостью;</a:t>
            </a:r>
            <a:r>
              <a:rPr lang="ru-RU" alt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ru-RU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n</a:t>
            </a:r>
            <a:r>
              <a:rPr lang="ru-RU" alt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-</a:t>
            </a:r>
            <a:r>
              <a:rPr lang="en-US" alt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порядок дифракционного максимума (целое положительное число);</a:t>
            </a:r>
            <a:endParaRPr lang="en-US" altLang="en-US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just">
              <a:lnSpc>
                <a:spcPct val="100000"/>
              </a:lnSpc>
            </a:pPr>
            <a:r>
              <a:rPr lang="en-US" altLang="ru-RU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λ — </a:t>
            </a:r>
            <a:r>
              <a:rPr lang="en-US" alt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длина волны падающего излучения.</a:t>
            </a:r>
            <a:endParaRPr lang="en-US" altLang="en-US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pic>
        <p:nvPicPr>
          <p:cNvPr id="4" name="Изображение 3"/>
          <p:cNvPicPr/>
          <p:nvPr/>
        </p:nvPicPr>
        <p:blipFill>
          <a:blip r:embed="rId1"/>
          <a:stretch>
            <a:fillRect/>
          </a:stretch>
        </p:blipFill>
        <p:spPr>
          <a:xfrm>
            <a:off x="6772910" y="2411095"/>
            <a:ext cx="5009515" cy="399097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170170" y="726440"/>
            <a:ext cx="6837045" cy="2638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ru-RU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Xeuss 3.0 — 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рентгеновская установка для исследования структуры материалов и наноматериалов методами </a:t>
            </a:r>
            <a:r>
              <a:rPr lang="en-US" altLang="ru-RU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рентгеновского рассеяния. Она позволяет изучать объекты от атомного до наноразмерного масштаба в режиме реального времени.</a:t>
            </a:r>
            <a:r>
              <a:rPr lang="ru-RU" altLang="en-US" sz="2400" dirty="0">
                <a:solidFill>
                  <a:schemeClr val="accent1"/>
                </a:solidFill>
                <a:latin typeface="+mj-lt"/>
              </a:rPr>
              <a:t>  </a:t>
            </a:r>
            <a:endParaRPr lang="en-US" altLang="ru-RU" sz="2000" dirty="0">
              <a:solidFill>
                <a:schemeClr val="accent1"/>
              </a:solidFill>
              <a:latin typeface="+mj-lt"/>
            </a:endParaRPr>
          </a:p>
          <a:p>
            <a:pPr algn="just">
              <a:lnSpc>
                <a:spcPct val="120000"/>
              </a:lnSpc>
            </a:pPr>
            <a:r>
              <a:rPr lang="ru-RU" altLang="en-US" sz="2000" dirty="0">
                <a:solidFill>
                  <a:schemeClr val="accent1"/>
                </a:solidFill>
                <a:latin typeface="+mj-lt"/>
              </a:rPr>
              <a:t>  </a:t>
            </a:r>
            <a:endParaRPr lang="en-US" altLang="ru-RU" sz="2000" dirty="0">
              <a:solidFill>
                <a:schemeClr val="accent1"/>
              </a:solidFill>
              <a:latin typeface="+mj-lt"/>
            </a:endParaRPr>
          </a:p>
          <a:p>
            <a:pPr algn="just">
              <a:lnSpc>
                <a:spcPct val="120000"/>
              </a:lnSpc>
            </a:pPr>
            <a:endParaRPr lang="en-US" altLang="en-US" sz="2000" dirty="0">
              <a:solidFill>
                <a:schemeClr val="accent1"/>
              </a:solidFill>
              <a:latin typeface="+mj-lt"/>
            </a:endParaRPr>
          </a:p>
          <a:p>
            <a:pPr algn="just">
              <a:lnSpc>
                <a:spcPct val="120000"/>
              </a:lnSpc>
            </a:pPr>
            <a:endParaRPr lang="en-US" altLang="en-US" sz="20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6" name="Текстовое поле 5"/>
          <p:cNvSpPr txBox="1"/>
          <p:nvPr/>
        </p:nvSpPr>
        <p:spPr>
          <a:xfrm>
            <a:off x="2689860" y="142875"/>
            <a:ext cx="68122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sz="3200">
                <a:latin typeface="Times New Roman" panose="02020603050405020304" charset="0"/>
                <a:cs typeface="Times New Roman" panose="02020603050405020304" charset="0"/>
              </a:rPr>
              <a:t>Рентгеновская установка </a:t>
            </a:r>
            <a:r>
              <a:rPr lang="en-US" altLang="en-US" sz="3200">
                <a:latin typeface="Times New Roman" panose="02020603050405020304" charset="0"/>
                <a:cs typeface="Times New Roman" panose="02020603050405020304" charset="0"/>
              </a:rPr>
              <a:t>XEUSS 3.0</a:t>
            </a:r>
            <a:endParaRPr lang="en-US" altLang="en-US" sz="32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1450" y="3697605"/>
            <a:ext cx="4883150" cy="2938145"/>
          </a:xfrm>
          <a:prstGeom prst="rect">
            <a:avLst/>
          </a:prstGeom>
        </p:spPr>
      </p:pic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" y="726440"/>
            <a:ext cx="4883150" cy="2702560"/>
          </a:xfrm>
          <a:prstGeom prst="rect">
            <a:avLst/>
          </a:prstGeom>
        </p:spPr>
      </p:pic>
      <p:pic>
        <p:nvPicPr>
          <p:cNvPr id="10" name="Изображение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7955" y="2707640"/>
            <a:ext cx="6779260" cy="392811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345.85320926287056,&quot;left&quot;:101.14789309933413,&quot;top&quot;:134.71135766626327,&quot;width&quot;:826.2854927274377}"/>
</p:tagLst>
</file>

<file path=ppt/tags/tag10.xml><?xml version="1.0" encoding="utf-8"?>
<p:tagLst xmlns:p="http://schemas.openxmlformats.org/presentationml/2006/main">
  <p:tag name="KSO_WM_DIAGRAM_VIRTUALLY_FRAME" val="{&quot;height&quot;:345.85320926287056,&quot;left&quot;:101.14789309933413,&quot;top&quot;:134.71135766626327,&quot;width&quot;:826.2854927274377}"/>
</p:tagLst>
</file>

<file path=ppt/tags/tag11.xml><?xml version="1.0" encoding="utf-8"?>
<p:tagLst xmlns:p="http://schemas.openxmlformats.org/presentationml/2006/main">
  <p:tag name="KSO_WM_DIAGRAM_VIRTUALLY_FRAME" val="{&quot;height&quot;:345.85320926287056,&quot;left&quot;:101.14789309933413,&quot;top&quot;:134.71135766626327,&quot;width&quot;:826.2854927274377}"/>
</p:tagLst>
</file>

<file path=ppt/tags/tag12.xml><?xml version="1.0" encoding="utf-8"?>
<p:tagLst xmlns:p="http://schemas.openxmlformats.org/presentationml/2006/main">
  <p:tag name="KSO_WM_DIAGRAM_VIRTUALLY_FRAME" val="{&quot;height&quot;:345.85320926287056,&quot;left&quot;:101.14789309933413,&quot;top&quot;:134.71135766626327,&quot;width&quot;:826.2854927274377}"/>
</p:tagLst>
</file>

<file path=ppt/tags/tag13.xml><?xml version="1.0" encoding="utf-8"?>
<p:tagLst xmlns:p="http://schemas.openxmlformats.org/presentationml/2006/main">
  <p:tag name="KSO_WM_DIAGRAM_VIRTUALLY_FRAME" val="{&quot;height&quot;:345.85320926287056,&quot;left&quot;:101.14789309933413,&quot;top&quot;:134.71135766626327,&quot;width&quot;:826.2854927274377}"/>
</p:tagLst>
</file>

<file path=ppt/tags/tag14.xml><?xml version="1.0" encoding="utf-8"?>
<p:tagLst xmlns:p="http://schemas.openxmlformats.org/presentationml/2006/main">
  <p:tag name="KSO_WM_DIAGRAM_VIRTUALLY_FRAME" val="{&quot;height&quot;:345.85320926287056,&quot;left&quot;:101.14789309933413,&quot;top&quot;:134.71135766626327,&quot;width&quot;:826.2854927274377}"/>
</p:tagLst>
</file>

<file path=ppt/tags/tag15.xml><?xml version="1.0" encoding="utf-8"?>
<p:tagLst xmlns:p="http://schemas.openxmlformats.org/presentationml/2006/main">
  <p:tag name="KSO_WM_DIAGRAM_VIRTUALLY_FRAME" val="{&quot;height&quot;:345.85320926287056,&quot;left&quot;:101.14789309933413,&quot;top&quot;:134.71135766626327,&quot;width&quot;:826.2854927274377}"/>
</p:tagLst>
</file>

<file path=ppt/tags/tag16.xml><?xml version="1.0" encoding="utf-8"?>
<p:tagLst xmlns:p="http://schemas.openxmlformats.org/presentationml/2006/main">
  <p:tag name="KSO_WM_DIAGRAM_VIRTUALLY_FRAME" val="{&quot;height&quot;:345.85320926287056,&quot;left&quot;:101.14789309933413,&quot;top&quot;:134.71135766626327,&quot;width&quot;:826.2854927274377}"/>
</p:tagLst>
</file>

<file path=ppt/tags/tag17.xml><?xml version="1.0" encoding="utf-8"?>
<p:tagLst xmlns:p="http://schemas.openxmlformats.org/presentationml/2006/main">
  <p:tag name="KSO_WM_DIAGRAM_VIRTUALLY_FRAME" val="{&quot;height&quot;:345.85320926287056,&quot;left&quot;:101.14789309933413,&quot;top&quot;:134.71135766626327,&quot;width&quot;:826.2854927274377}"/>
</p:tagLst>
</file>

<file path=ppt/tags/tag18.xml><?xml version="1.0" encoding="utf-8"?>
<p:tagLst xmlns:p="http://schemas.openxmlformats.org/presentationml/2006/main">
  <p:tag name="KSO_WM_DIAGRAM_VIRTUALLY_FRAME" val="{&quot;height&quot;:345.85320926287056,&quot;left&quot;:101.14789309933413,&quot;top&quot;:134.71135766626327,&quot;width&quot;:826.2854927274377}"/>
</p:tagLst>
</file>

<file path=ppt/tags/tag19.xml><?xml version="1.0" encoding="utf-8"?>
<p:tagLst xmlns:p="http://schemas.openxmlformats.org/presentationml/2006/main">
  <p:tag name="KSO_WM_DIAGRAM_VIRTUALLY_FRAME" val="{&quot;height&quot;:345.85320926287056,&quot;left&quot;:101.14789309933413,&quot;top&quot;:134.71135766626327,&quot;width&quot;:826.2854927274377}"/>
</p:tagLst>
</file>

<file path=ppt/tags/tag2.xml><?xml version="1.0" encoding="utf-8"?>
<p:tagLst xmlns:p="http://schemas.openxmlformats.org/presentationml/2006/main">
  <p:tag name="KSO_WM_DIAGRAM_VIRTUALLY_FRAME" val="{&quot;height&quot;:345.85320926287056,&quot;left&quot;:101.14789309933413,&quot;top&quot;:134.71135766626327,&quot;width&quot;:826.2854927274377}"/>
</p:tagLst>
</file>

<file path=ppt/tags/tag20.xml><?xml version="1.0" encoding="utf-8"?>
<p:tagLst xmlns:p="http://schemas.openxmlformats.org/presentationml/2006/main">
  <p:tag name="KSO_WM_DIAGRAM_VIRTUALLY_FRAME" val="{&quot;height&quot;:345.85320926287056,&quot;left&quot;:101.14789309933413,&quot;top&quot;:134.71135766626327,&quot;width&quot;:826.2854927274377}"/>
</p:tagLst>
</file>

<file path=ppt/tags/tag21.xml><?xml version="1.0" encoding="utf-8"?>
<p:tagLst xmlns:p="http://schemas.openxmlformats.org/presentationml/2006/main">
  <p:tag name="KSO_WM_DIAGRAM_VIRTUALLY_FRAME" val="{&quot;height&quot;:345.85320926287056,&quot;left&quot;:101.14789309933413,&quot;top&quot;:134.71135766626327,&quot;width&quot;:826.2854927274377}"/>
</p:tagLst>
</file>

<file path=ppt/tags/tag22.xml><?xml version="1.0" encoding="utf-8"?>
<p:tagLst xmlns:p="http://schemas.openxmlformats.org/presentationml/2006/main">
  <p:tag name="KSO_WM_DIAGRAM_VIRTUALLY_FRAME" val="{&quot;height&quot;:345.85320926287056,&quot;left&quot;:101.14789309933413,&quot;top&quot;:134.71135766626327,&quot;width&quot;:826.2854927274377}"/>
</p:tagLst>
</file>

<file path=ppt/tags/tag23.xml><?xml version="1.0" encoding="utf-8"?>
<p:tagLst xmlns:p="http://schemas.openxmlformats.org/presentationml/2006/main">
  <p:tag name="KSO_WM_DIAGRAM_VIRTUALLY_FRAME" val="{&quot;height&quot;:345.85320926287056,&quot;left&quot;:101.14789309933413,&quot;top&quot;:134.71135766626327,&quot;width&quot;:826.2854927274377}"/>
</p:tagLst>
</file>

<file path=ppt/tags/tag24.xml><?xml version="1.0" encoding="utf-8"?>
<p:tagLst xmlns:p="http://schemas.openxmlformats.org/presentationml/2006/main">
  <p:tag name="KSO_WM_DIAGRAM_VIRTUALLY_FRAME" val="{&quot;height&quot;:345.85320926287056,&quot;left&quot;:101.14789309933413,&quot;top&quot;:134.71135766626327,&quot;width&quot;:826.2854927274377}"/>
</p:tagLst>
</file>

<file path=ppt/tags/tag25.xml><?xml version="1.0" encoding="utf-8"?>
<p:tagLst xmlns:p="http://schemas.openxmlformats.org/presentationml/2006/main">
  <p:tag name="KSO_WM_DIAGRAM_VIRTUALLY_FRAME" val="{&quot;height&quot;:345.85320926287056,&quot;left&quot;:101.14789309933413,&quot;top&quot;:134.71135766626327,&quot;width&quot;:826.2854927274377}"/>
</p:tagLst>
</file>

<file path=ppt/tags/tag26.xml><?xml version="1.0" encoding="utf-8"?>
<p:tagLst xmlns:p="http://schemas.openxmlformats.org/presentationml/2006/main">
  <p:tag name="KSO_WM_DIAGRAM_VIRTUALLY_FRAME" val="{&quot;height&quot;:345.85320926287056,&quot;left&quot;:101.14789309933413,&quot;top&quot;:134.71135766626327,&quot;width&quot;:826.2854927274377}"/>
</p:tagLst>
</file>

<file path=ppt/tags/tag27.xml><?xml version="1.0" encoding="utf-8"?>
<p:tagLst xmlns:p="http://schemas.openxmlformats.org/presentationml/2006/main">
  <p:tag name="KSO_WM_DIAGRAM_VIRTUALLY_FRAME" val="{&quot;height&quot;:345.85320926287056,&quot;left&quot;:101.14789309933413,&quot;top&quot;:134.71135766626327,&quot;width&quot;:826.2854927274377}"/>
</p:tagLst>
</file>

<file path=ppt/tags/tag28.xml><?xml version="1.0" encoding="utf-8"?>
<p:tagLst xmlns:p="http://schemas.openxmlformats.org/presentationml/2006/main">
  <p:tag name="KSO_WM_DIAGRAM_VIRTUALLY_FRAME" val="{&quot;height&quot;:345.85320926287056,&quot;left&quot;:101.14789309933413,&quot;top&quot;:134.71135766626327,&quot;width&quot;:826.2854927274377}"/>
</p:tagLst>
</file>

<file path=ppt/tags/tag29.xml><?xml version="1.0" encoding="utf-8"?>
<p:tagLst xmlns:p="http://schemas.openxmlformats.org/presentationml/2006/main">
  <p:tag name="KSO_WM_DIAGRAM_VIRTUALLY_FRAME" val="{&quot;height&quot;:345.85320926287056,&quot;left&quot;:101.14789309933413,&quot;top&quot;:134.71135766626327,&quot;width&quot;:826.2854927274377}"/>
</p:tagLst>
</file>

<file path=ppt/tags/tag3.xml><?xml version="1.0" encoding="utf-8"?>
<p:tagLst xmlns:p="http://schemas.openxmlformats.org/presentationml/2006/main">
  <p:tag name="KSO_WM_DIAGRAM_VIRTUALLY_FRAME" val="{&quot;height&quot;:345.85320926287056,&quot;left&quot;:101.14789309933413,&quot;top&quot;:134.71135766626327,&quot;width&quot;:826.2854927274377}"/>
</p:tagLst>
</file>

<file path=ppt/tags/tag30.xml><?xml version="1.0" encoding="utf-8"?>
<p:tagLst xmlns:p="http://schemas.openxmlformats.org/presentationml/2006/main">
  <p:tag name="KSO_WM_DIAGRAM_VIRTUALLY_FRAME" val="{&quot;height&quot;:345.85320926287056,&quot;left&quot;:101.14789309933413,&quot;top&quot;:134.71135766626327,&quot;width&quot;:826.2854927274377}"/>
</p:tagLst>
</file>

<file path=ppt/tags/tag31.xml><?xml version="1.0" encoding="utf-8"?>
<p:tagLst xmlns:p="http://schemas.openxmlformats.org/presentationml/2006/main">
  <p:tag name="KSO_WM_DIAGRAM_VIRTUALLY_FRAME" val="{&quot;height&quot;:345.85320926287056,&quot;left&quot;:101.14789309933413,&quot;top&quot;:134.71135766626327,&quot;width&quot;:826.2854927274377}"/>
</p:tagLst>
</file>

<file path=ppt/tags/tag32.xml><?xml version="1.0" encoding="utf-8"?>
<p:tagLst xmlns:p="http://schemas.openxmlformats.org/presentationml/2006/main">
  <p:tag name="TABLE_ENDDRAG_ORIGIN_RECT" val="480*270"/>
  <p:tag name="TABLE_ENDDRAG_RECT" val="480*270*480*270"/>
</p:tagLst>
</file>

<file path=ppt/tags/tag33.xml><?xml version="1.0" encoding="utf-8"?>
<p:tagLst xmlns:p="http://schemas.openxmlformats.org/presentationml/2006/main">
  <p:tag name="KSO_WPP_MARK_KEY" val="68771c7b-4e5a-44ec-9cf7-fd660f1827af"/>
  <p:tag name="COMMONDATA" val="eyJoZGlkIjoiZDA3ZDQwMmNiOWFlYzZjYTcwOWJiZGQ0YTA5ODBmZGUifQ=="/>
</p:tagLst>
</file>

<file path=ppt/tags/tag4.xml><?xml version="1.0" encoding="utf-8"?>
<p:tagLst xmlns:p="http://schemas.openxmlformats.org/presentationml/2006/main">
  <p:tag name="KSO_WM_DIAGRAM_VIRTUALLY_FRAME" val="{&quot;height&quot;:345.85320926287056,&quot;left&quot;:101.14789309933413,&quot;top&quot;:134.71135766626327,&quot;width&quot;:826.2854927274377}"/>
</p:tagLst>
</file>

<file path=ppt/tags/tag5.xml><?xml version="1.0" encoding="utf-8"?>
<p:tagLst xmlns:p="http://schemas.openxmlformats.org/presentationml/2006/main">
  <p:tag name="KSO_WM_DIAGRAM_VIRTUALLY_FRAME" val="{&quot;height&quot;:345.85320926287056,&quot;left&quot;:101.14789309933413,&quot;top&quot;:134.71135766626327,&quot;width&quot;:826.2854927274377}"/>
</p:tagLst>
</file>

<file path=ppt/tags/tag6.xml><?xml version="1.0" encoding="utf-8"?>
<p:tagLst xmlns:p="http://schemas.openxmlformats.org/presentationml/2006/main">
  <p:tag name="KSO_WM_DIAGRAM_VIRTUALLY_FRAME" val="{&quot;height&quot;:345.85320926287056,&quot;left&quot;:101.14789309933413,&quot;top&quot;:134.71135766626327,&quot;width&quot;:826.2854927274377}"/>
</p:tagLst>
</file>

<file path=ppt/tags/tag7.xml><?xml version="1.0" encoding="utf-8"?>
<p:tagLst xmlns:p="http://schemas.openxmlformats.org/presentationml/2006/main">
  <p:tag name="KSO_WM_DIAGRAM_VIRTUALLY_FRAME" val="{&quot;height&quot;:345.85320926287056,&quot;left&quot;:101.14789309933413,&quot;top&quot;:134.71135766626327,&quot;width&quot;:826.2854927274377}"/>
</p:tagLst>
</file>

<file path=ppt/tags/tag8.xml><?xml version="1.0" encoding="utf-8"?>
<p:tagLst xmlns:p="http://schemas.openxmlformats.org/presentationml/2006/main">
  <p:tag name="KSO_WM_DIAGRAM_VIRTUALLY_FRAME" val="{&quot;height&quot;:345.85320926287056,&quot;left&quot;:101.14789309933413,&quot;top&quot;:134.71135766626327,&quot;width&quot;:826.2854927274377}"/>
</p:tagLst>
</file>

<file path=ppt/tags/tag9.xml><?xml version="1.0" encoding="utf-8"?>
<p:tagLst xmlns:p="http://schemas.openxmlformats.org/presentationml/2006/main">
  <p:tag name="KSO_WM_DIAGRAM_VIRTUALLY_FRAME" val="{&quot;height&quot;:345.85320926287056,&quot;left&quot;:101.14789309933413,&quot;top&quot;:134.71135766626327,&quot;width&quot;:826.2854927274377}"/>
</p:tagLst>
</file>

<file path=ppt/theme/theme1.xml><?xml version="1.0" encoding="utf-8"?>
<a:theme xmlns:a="http://schemas.openxmlformats.org/drawingml/2006/main" name="Office Theme">
  <a:themeElements>
    <a:clrScheme name="for thesis defen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2FA7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ppo字体">
      <a:majorFont>
        <a:latin typeface="OPPOSans B"/>
        <a:ea typeface="OPPOSans B"/>
        <a:cs typeface=""/>
      </a:majorFont>
      <a:minorFont>
        <a:latin typeface="OPPOSans R"/>
        <a:ea typeface="OPPOSans 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9712</Words>
  <Application>WPS Presentation</Application>
  <PresentationFormat>Широкоэкранный</PresentationFormat>
  <Paragraphs>324</Paragraphs>
  <Slides>26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43" baseType="lpstr">
      <vt:lpstr>Arial</vt:lpstr>
      <vt:lpstr>SimSun</vt:lpstr>
      <vt:lpstr>Wingdings</vt:lpstr>
      <vt:lpstr>Times New Roman</vt:lpstr>
      <vt:lpstr>Times New Roman</vt:lpstr>
      <vt:lpstr>Calibri</vt:lpstr>
      <vt:lpstr>quote-cjk-patch</vt:lpstr>
      <vt:lpstr>Segoe Print</vt:lpstr>
      <vt:lpstr>OPPOSans R</vt:lpstr>
      <vt:lpstr>Microsoft YaHei</vt:lpstr>
      <vt:lpstr>Arial Unicode MS</vt:lpstr>
      <vt:lpstr>OPPOSans B</vt:lpstr>
      <vt:lpstr>Cambria Math</vt:lpstr>
      <vt:lpstr>Segoe UI</vt:lpstr>
      <vt:lpstr>Calibri</vt:lpstr>
      <vt:lpstr>Office Theme</vt:lpstr>
      <vt:lpstr>Origin95.Graph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Behzod</dc:creator>
  <cp:lastModifiedBy>Firdavs Sharipov</cp:lastModifiedBy>
  <cp:revision>93</cp:revision>
  <dcterms:created xsi:type="dcterms:W3CDTF">2023-03-14T10:49:00Z</dcterms:created>
  <dcterms:modified xsi:type="dcterms:W3CDTF">2026-06-19T05:34:18Z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51E39B81AA334EA198FC0DF332922914_11</vt:lpwstr>
  </property>
  <property fmtid="{D5CDD505-2E9C-101B-9397-08002B2CF9AE}" pid="3" name="KSOProductBuildVer">
    <vt:lpwstr>1049-12.1.0.26880</vt:lpwstr>
  </property>
</Properties>
</file>