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70" r:id="rId7"/>
    <p:sldId id="680" r:id="rId8"/>
    <p:sldId id="685" r:id="rId9"/>
    <p:sldId id="681" r:id="rId10"/>
    <p:sldId id="682" r:id="rId11"/>
    <p:sldId id="683" r:id="rId12"/>
    <p:sldId id="684" r:id="rId13"/>
    <p:sldId id="68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7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56E332-6B14-4582-AEC4-9EFF963821E1}" type="doc">
      <dgm:prSet loTypeId="urn:microsoft.com/office/officeart/2005/8/layout/vList2" loCatId="list" qsTypeId="urn:microsoft.com/office/officeart/2009/2/quickstyle/3d8" qsCatId="3D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B3D3849-6EFC-4C12-80A3-DB50490BA74E}">
      <dgm:prSet/>
      <dgm:spPr/>
      <dgm:t>
        <a:bodyPr/>
        <a:lstStyle/>
        <a:p>
          <a:r>
            <a:rPr lang="ru-BY" b="1"/>
            <a:t>Спасибо за внимание!!</a:t>
          </a:r>
          <a:endParaRPr lang="en-US"/>
        </a:p>
      </dgm:t>
    </dgm:pt>
    <dgm:pt modelId="{6588BF79-80E4-417D-A7A9-3EA59A4AEFA5}" type="parTrans" cxnId="{5D6AE41E-6752-4EEB-A4D1-81813AE3E0DF}">
      <dgm:prSet/>
      <dgm:spPr/>
      <dgm:t>
        <a:bodyPr/>
        <a:lstStyle/>
        <a:p>
          <a:endParaRPr lang="en-US"/>
        </a:p>
      </dgm:t>
    </dgm:pt>
    <dgm:pt modelId="{AAE9AD21-0132-4E00-A197-F6544F6852EC}" type="sibTrans" cxnId="{5D6AE41E-6752-4EEB-A4D1-81813AE3E0DF}">
      <dgm:prSet/>
      <dgm:spPr/>
      <dgm:t>
        <a:bodyPr/>
        <a:lstStyle/>
        <a:p>
          <a:endParaRPr lang="en-US"/>
        </a:p>
      </dgm:t>
    </dgm:pt>
    <dgm:pt modelId="{59C30C74-47CC-461D-ACB3-A8F489800B56}" type="pres">
      <dgm:prSet presAssocID="{4B56E332-6B14-4582-AEC4-9EFF963821E1}" presName="linear" presStyleCnt="0">
        <dgm:presLayoutVars>
          <dgm:animLvl val="lvl"/>
          <dgm:resizeHandles val="exact"/>
        </dgm:presLayoutVars>
      </dgm:prSet>
      <dgm:spPr/>
    </dgm:pt>
    <dgm:pt modelId="{CA86FFDB-F9E5-48C4-AF0C-0E30B7B8E29B}" type="pres">
      <dgm:prSet presAssocID="{0B3D3849-6EFC-4C12-80A3-DB50490BA74E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2428E211-DBA4-4C8E-85EA-542407BEB264}" type="presOf" srcId="{0B3D3849-6EFC-4C12-80A3-DB50490BA74E}" destId="{CA86FFDB-F9E5-48C4-AF0C-0E30B7B8E29B}" srcOrd="0" destOrd="0" presId="urn:microsoft.com/office/officeart/2005/8/layout/vList2"/>
    <dgm:cxn modelId="{2266D31D-07B3-4197-8BDB-78840580C029}" type="presOf" srcId="{4B56E332-6B14-4582-AEC4-9EFF963821E1}" destId="{59C30C74-47CC-461D-ACB3-A8F489800B56}" srcOrd="0" destOrd="0" presId="urn:microsoft.com/office/officeart/2005/8/layout/vList2"/>
    <dgm:cxn modelId="{5D6AE41E-6752-4EEB-A4D1-81813AE3E0DF}" srcId="{4B56E332-6B14-4582-AEC4-9EFF963821E1}" destId="{0B3D3849-6EFC-4C12-80A3-DB50490BA74E}" srcOrd="0" destOrd="0" parTransId="{6588BF79-80E4-417D-A7A9-3EA59A4AEFA5}" sibTransId="{AAE9AD21-0132-4E00-A197-F6544F6852EC}"/>
    <dgm:cxn modelId="{58E7E689-74A4-4D46-8A4A-FBFE4F340CD1}" type="presParOf" srcId="{59C30C74-47CC-461D-ACB3-A8F489800B56}" destId="{CA86FFDB-F9E5-48C4-AF0C-0E30B7B8E29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6FFDB-F9E5-48C4-AF0C-0E30B7B8E29B}">
      <dsp:nvSpPr>
        <dsp:cNvPr id="0" name=""/>
        <dsp:cNvSpPr/>
      </dsp:nvSpPr>
      <dsp:spPr>
        <a:xfrm>
          <a:off x="0" y="414287"/>
          <a:ext cx="9144000" cy="15590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BY" sz="6500" b="1" kern="1200"/>
            <a:t>Спасибо за внимание!!</a:t>
          </a:r>
          <a:endParaRPr lang="en-US" sz="6500" kern="1200"/>
        </a:p>
      </dsp:txBody>
      <dsp:txXfrm>
        <a:off x="76105" y="490392"/>
        <a:ext cx="8991790" cy="1406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01C316-FAD7-4759-B84D-AD8297E23E86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B325C5-C66D-4B6D-8323-EBA66561DE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81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69632C-26C2-4C3D-9E71-9BEDEEF435BD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80147-C862-4970-575D-83CB8CA81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757558-4B68-8F69-848E-BDE29D65A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CCF399-F80E-772E-D010-2F6F9F6BC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E4464E-ACE0-4A9A-A53D-B3585938C20A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12252-DC15-0375-2E63-DD9893B9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7AA6E-6F0C-7708-86E7-38B2E76B9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03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ACBBC-5395-456B-817C-0DA2E668C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126B04-0E22-FE8B-7914-8F530F5B2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4C5EA5-F96F-FC91-6C54-4A9A32429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6F763-4F42-4D36-ABB8-E54CC7B5E56C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3A6889-B49F-A064-10AA-1AEB8DFE6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64412-6A33-22FD-C5D9-9F9F8BC5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92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B171CA-7F79-A588-250A-609D234E5D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D0E926-04E2-2BAB-8689-3EC0CA0432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3621C9-0A06-7557-47AC-F5D2C4F2C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43781-5A0A-45D4-8452-BA4F55EF7DDB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F45EB9-FF3A-3DD6-1F74-0EFAD6EF2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7E80F6-3993-9744-956B-A5D53431D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64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E0D97-01B4-1695-0B04-C764CBA97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02C46-4B63-26BA-B36A-2A0EF5D6E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9EF86-05EE-5AA2-89FA-EEB0BBC51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1F5AF-A4E2-4501-A496-9123843877FD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CADD2-18FA-EDB9-C313-034C8C734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1BE2F-326F-ADB5-1E78-511A3961A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60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625B7-49CE-95C1-F057-6C20D20C2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95513-6546-C818-E2DE-E71B87D90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6F2F1-692F-64AF-9121-72B360EE7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B8ACC-65A9-429C-8437-27F7F8708A97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FC538-B07A-2DEA-6470-357690AB2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6A6C6-9094-99CD-D39F-674ABD34F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650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CB6F1-C0AD-C06D-4395-DF757B0AA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3365B-00FF-8DCA-891C-146F619A3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3F7A93-A54E-6EE4-F3EB-4074261C5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1AD3A8-CC10-70B0-48ED-FD975C41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31B61-6D71-4822-AB16-CF32276BC4D7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2DD22E-24EE-B463-E2AA-6B8EAFA0DC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25D495-E792-83CA-A79F-B051FDEE0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201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449BC-EE80-FA28-D8F3-62EE20130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B2693-5A21-ED3F-F245-8F84D3D41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B8B96-FDD2-CD68-1211-99A0F8CCD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4285CE-C7A7-BD5E-FFEC-09AF7CF74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BD7D54-4C54-8EF5-EA2C-CA2579891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89FB72-6AA3-587B-3196-80B3F3DAB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9994-30CB-4C9D-BD3C-6DD4E1523ED5}" type="datetime1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C1E792-131A-858D-5B41-D4265F4A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5D20AB-D211-4CDD-6669-429C12DC4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81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AB684-93A5-4E3F-9F28-409E251B1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05E00-F92F-484A-9D45-9DEB5608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D9086-23FC-4449-A627-46B046AC20BD}" type="datetime1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C9F889-A939-103E-65B9-AC00A8B7D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14D0D9-68EC-8AE8-E01B-4AD67485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893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B132780-DCEB-E9E9-CD1C-E9165FC8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0F333-30C0-44F2-A59C-D13FC9AB1823}" type="datetime1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0D7C51-6F6A-7DB4-77EB-A08393720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3D030-8DC3-D6D2-7DFE-951AEEE4A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55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E85AF-6D43-10A0-3D25-473CA542D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ADDCB6-9E57-2EEC-7D96-A39A010AC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4D9BDF-BD4B-4A7E-7E8B-24EB26247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033507-5F5C-1A06-2533-0165A9550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B3775-4195-45F8-885C-5303DFE21B41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6B46C0-943D-6D2E-FB59-2218CBCD0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225C62-577D-F8CE-B90D-87D1AB4E6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7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766B-F568-8F5C-C842-A6346A8C9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A2D389-48D0-BEFD-98A2-65B630E673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A122CF-E944-B02C-33DE-3AA912A8F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92E592-EE84-D8BB-34CE-0475C43B2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5572-E8D6-47BA-B873-251D3FB1E03A}" type="datetime1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194B85-7D19-BEF3-A71B-D25A19493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3BEF3-722A-CFDA-978F-AB2D6FC04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29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DED65D-8E35-26D2-070B-5B7E8E84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430A47-9997-9533-C92C-976985364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CA20A-ED0B-AD3F-BFAB-441847139F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E3596-5651-42DB-8CF5-B0346E1BFC1D}" type="datetime1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0FD5F-2A35-139B-90D0-1A756235FE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E37055-F40F-400E-BDF4-245AB49F2C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91381-D9B0-4570-B9B2-FC42FA3574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336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2220" y="1163955"/>
            <a:ext cx="7576820" cy="991870"/>
          </a:xfrm>
        </p:spPr>
        <p:txBody>
          <a:bodyPr/>
          <a:lstStyle/>
          <a:p>
            <a:r>
              <a:rPr lang="ru-RU" altLang="en-US" sz="1800" b="1" dirty="0">
                <a:solidFill>
                  <a:schemeClr val="accent1"/>
                </a:solidFill>
                <a:latin typeface="Book Antiqua" panose="02040602050305030304" charset="0"/>
                <a:cs typeface="Book Antiqua" panose="02040602050305030304" charset="0"/>
              </a:rPr>
              <a:t>Национальный Исследовательский Ядерный Университет МИФИ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5920" y="2472055"/>
            <a:ext cx="6066790" cy="469900"/>
          </a:xfrm>
        </p:spPr>
        <p:txBody>
          <a:bodyPr/>
          <a:lstStyle/>
          <a:p>
            <a:r>
              <a:rPr lang="ru-RU" altLang="en-US" b="1" dirty="0">
                <a:solidFill>
                  <a:srgbClr val="C00000"/>
                </a:solidFill>
                <a:latin typeface="Book Antiqua" panose="02040602050305030304" charset="0"/>
                <a:cs typeface="Book Antiqua" panose="02040602050305030304" charset="0"/>
              </a:rPr>
              <a:t>Д</a:t>
            </a:r>
            <a:r>
              <a:rPr lang="en-US" altLang="en-US" b="1" dirty="0">
                <a:solidFill>
                  <a:srgbClr val="C00000"/>
                </a:solidFill>
                <a:latin typeface="Book Antiqua" panose="02040602050305030304" charset="0"/>
                <a:cs typeface="Book Antiqua" panose="02040602050305030304" charset="0"/>
              </a:rPr>
              <a:t>ипломная работа бакалавра</a:t>
            </a:r>
            <a:r>
              <a:rPr lang="ru-RU" altLang="en-US" b="1" dirty="0">
                <a:solidFill>
                  <a:srgbClr val="C00000"/>
                </a:solidFill>
                <a:latin typeface="Book Antiqua" panose="02040602050305030304" charset="0"/>
                <a:cs typeface="Book Antiqua" panose="02040602050305030304" charset="0"/>
              </a:rPr>
              <a:t>  </a:t>
            </a:r>
            <a:r>
              <a:rPr lang="ru-RU" altLang="en-US" dirty="0"/>
              <a:t> </a:t>
            </a:r>
          </a:p>
          <a:p>
            <a:endParaRPr lang="ru-RU" altLang="en-US" dirty="0"/>
          </a:p>
        </p:txBody>
      </p:sp>
      <p:sp>
        <p:nvSpPr>
          <p:cNvPr id="4" name="Text Box 3"/>
          <p:cNvSpPr txBox="1"/>
          <p:nvPr/>
        </p:nvSpPr>
        <p:spPr>
          <a:xfrm>
            <a:off x="-96520" y="855980"/>
            <a:ext cx="7187565" cy="56324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033145" y="3109595"/>
            <a:ext cx="10793730" cy="33242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/>
            <a:r>
              <a:rPr kumimoji="0" lang="en-US" alt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</a:t>
            </a:r>
            <a:r>
              <a:rPr kumimoji="0" lang="en-US" alt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          </a:t>
            </a:r>
            <a:r>
              <a:rPr kumimoji="0" lang="ru-RU" alt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«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Разработка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 </a:t>
            </a: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спектрометр на основе сцинтилляционного кристалла иодида стронция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  <a:sym typeface="+mn-ea"/>
              </a:rPr>
              <a:t>SrI (Eu)</a:t>
            </a:r>
            <a:r>
              <a:rPr lang="ru-RU" altLang="ru-RU" sz="2400" b="1" dirty="0">
                <a:latin typeface="Book Antiqua" panose="02040602050305030304" charset="0"/>
                <a:cs typeface="Book Antiqua" panose="02040602050305030304" charset="0"/>
                <a:sym typeface="+mn-ea"/>
              </a:rPr>
              <a:t> »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ru-RU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altLang="ru-RU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14.03.02 Ядерные физика и технологии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Кафедра Экспериментальных методов ядерной физики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(№ 11)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                                                                                   </a:t>
            </a: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Выпусник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: Мусони Джеймс</a:t>
            </a:r>
            <a:r>
              <a:rPr kumimoji="0" lang="en-US" alt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, </a:t>
            </a: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Б2</a:t>
            </a:r>
            <a:r>
              <a:rPr kumimoji="0" lang="en-US" alt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2</a:t>
            </a: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-104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                                                             </a:t>
            </a:r>
            <a:r>
              <a:rPr kumimoji="0" lang="en-US" alt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                                                </a:t>
            </a:r>
            <a:r>
              <a:rPr kumimoji="0" lang="ru-RU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</a:t>
            </a:r>
            <a:r>
              <a:rPr kumimoji="0" lang="ru-RU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Р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уководитель</a:t>
            </a:r>
            <a:r>
              <a:rPr kumimoji="0" lang="en-US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: </a:t>
            </a: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Салахутдинов Г. Х</a:t>
            </a:r>
            <a:endParaRPr kumimoji="0" lang="ru-RU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                                      </a:t>
            </a:r>
            <a:r>
              <a:rPr kumimoji="0" lang="en-US" alt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            </a:t>
            </a: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Москва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,</a:t>
            </a: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 202</a:t>
            </a:r>
            <a:r>
              <a:rPr kumimoji="0" lang="en-US" alt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 Antiqua" panose="02040602050305030304" charset="0"/>
                <a:ea typeface="+mn-ea"/>
                <a:cs typeface="Book Antiqua" panose="02040602050305030304" charset="0"/>
                <a:sym typeface="+mn-ea"/>
              </a:rPr>
              <a:t>6</a:t>
            </a:r>
            <a:endParaRPr kumimoji="0" lang="ru-RU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+mn-ea"/>
              </a:rPr>
              <a:t>                                                     </a:t>
            </a: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ru-RU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4C434-1841-B417-6E8B-47C8640E4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СПЕКТР Cs-137 (ЭКСПЕРИМЕНТАЛЬНЫЙ)</a:t>
            </a:r>
            <a:br>
              <a:rPr lang="en-US" b="1" dirty="0"/>
            </a:br>
            <a:endParaRPr lang="en-US" dirty="0"/>
          </a:p>
        </p:txBody>
      </p:sp>
      <p:pic>
        <p:nvPicPr>
          <p:cNvPr id="4" name="Content Placeholder 3" descr="Профессиональный научный график гамма-спектра цезия-137 (Cs-137) на сцинтилляционном детекторе SrI₂(Eu). По горизонтальной оси X отложена энергия в килоэлектронвольтах от 0 до 1000. По вертикальной оси Y отложено число отсчётов.&#10;&#10;График содержит:&#10;1. Высокий острый пик в форме гауссиана при 662 кэВ с подписью «Фотопик 662 кэВ».&#10;2. Пологий участок слева от пика (от 100 до 550 кэВ) с подписью «Комптоновский континуум».&#10;3. Синяя сплошная линия – экспериментальный спектр.&#10;4. Красный пунктир – теоретическая идеализация (гауссиан).&#10;&#10;Оси подписаны: «Энергия E (кэВ)» и «Число отсчётов N». Белый фон, чёткие линии, профессиональный научный стиль, высокое разрешение.&#10;">
            <a:extLst>
              <a:ext uri="{FF2B5EF4-FFF2-40B4-BE49-F238E27FC236}">
                <a16:creationId xmlns:a16="http://schemas.microsoft.com/office/drawing/2014/main" id="{953B1D74-8806-A2C0-8366-67B6EBD26E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74787"/>
            <a:ext cx="4351338" cy="435133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22A6613-A7E0-D850-86E6-2CA4591EF055}"/>
              </a:ext>
            </a:extLst>
          </p:cNvPr>
          <p:cNvSpPr/>
          <p:nvPr/>
        </p:nvSpPr>
        <p:spPr>
          <a:xfrm>
            <a:off x="6096000" y="1789471"/>
            <a:ext cx="5663381" cy="363793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(FWHM / E) × 100%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FWHM = 30 кэВ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= 662 кэВ</a:t>
            </a:r>
          </a:p>
          <a:p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Расчёт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= (30 / 662) × 100% = 4,5%</a:t>
            </a:r>
          </a:p>
          <a:p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РЕЗУЛЬТАТЫ: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Разрешение 4,5% – 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хороший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для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сцинтиллятора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комнатной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лучше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чем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NaI(Tl) (7%).</a:t>
            </a:r>
          </a:p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F53CB-D1C4-B0CF-21EB-FAAFCABC0B6A}"/>
              </a:ext>
            </a:extLst>
          </p:cNvPr>
          <p:cNvSpPr txBox="1"/>
          <p:nvPr/>
        </p:nvSpPr>
        <p:spPr>
          <a:xfrm>
            <a:off x="1415845" y="6169709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</a:t>
            </a:r>
            <a:r>
              <a:rPr lang="ru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Экспериментальный спектр </a:t>
            </a:r>
            <a:r>
              <a:rPr lang="ru-RU" sz="1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137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 и его теоретическая "идеализация"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3C36D-4DBF-B34B-863D-DF243ECA7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105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191F1-59D4-D1D1-CA15-0E0196951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Tаблица 4- СРАВНЕНИЕ С АНАЛОГАМИ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530A252-94DF-9E24-3D74-FDBC5E6CA7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034904"/>
              </p:ext>
            </p:extLst>
          </p:nvPr>
        </p:nvGraphicFramePr>
        <p:xfrm>
          <a:off x="838200" y="1825625"/>
          <a:ext cx="10515600" cy="46634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408150212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4324043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1971438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3717159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Параметр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«КОЛИБРИ»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Ge(Li)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HАШ ПРИБОР (SrI₂(Eu))</a:t>
                      </a:r>
                    </a:p>
                    <a:p>
                      <a:endParaRPr lang="en-US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7809"/>
                  </a:ext>
                </a:extLst>
              </a:tr>
              <a:tr h="3523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Кристалл 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NaI(Tl)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Ge(Li)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SrI₂(Eu) </a:t>
                      </a:r>
                    </a:p>
                    <a:p>
                      <a:endParaRPr lang="en-US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065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Разрешение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662 кэВ  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~11%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2-3%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4,5% </a:t>
                      </a:r>
                    </a:p>
                    <a:p>
                      <a:endParaRPr lang="en-US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895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Эффективность @662 кэВ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~70%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~25%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~75%</a:t>
                      </a:r>
                    </a:p>
                    <a:p>
                      <a:endParaRPr lang="en-US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25361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Охлаждение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-70°C    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НЕТ</a:t>
                      </a:r>
                    </a:p>
                    <a:p>
                      <a:endParaRPr lang="en-US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9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Портативность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Средняя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Низкая   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kern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ВЫСОКАЯ ✅</a:t>
                      </a:r>
                    </a:p>
                    <a:p>
                      <a:endParaRPr lang="en-US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610385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6E6BC3-B17D-C63C-4F11-B45F5B683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03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C7727-301D-E935-E245-29FD176DF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</a:t>
            </a:r>
            <a:r>
              <a:rPr lang="en-US" altLang="en-US" dirty="0"/>
              <a:t>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29DF-034F-B2D8-901A-FFD4FEB8B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 гамма спектрометр, позволяющий определить радионуклидный состав ядерного материала и измерить его активность. Прибор компактный  и портативный, что  обеспечивает возможность проведения измерений  трудно доступных точках технологического оборудования. Прибор прошёл тестовые испытания и проходит процедуру  сертификации.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A05230-8009-162E-4B93-785576FF0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388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760675F-F551-3235-757E-13BDBED339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.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2CC782D-65C1-BB8F-0EBE-9B490E4F54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3914006"/>
              </p:ext>
            </p:extLst>
          </p:nvPr>
        </p:nvGraphicFramePr>
        <p:xfrm>
          <a:off x="1524000" y="1122363"/>
          <a:ext cx="9144000" cy="238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317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AC08D-A273-AF3C-11B7-F2ADB103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00AD1-2ABA-D258-3ACD-BB9DDB6A3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Актуальность.</a:t>
            </a:r>
            <a:endParaRPr lang="ru-BY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работы связана с необходимостью повышения безопасности атомных объектов с помощью современных гамма-спектрометров. 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работы.</a:t>
            </a:r>
            <a:endParaRPr lang="ru-BY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компактный спектрометр на основе кристалла SrI₂(Eu) для определения радионуклидного состава и активности ядерных материалов.</a:t>
            </a:r>
            <a:endParaRPr lang="ru-BY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EB08F9-49AA-BBD3-B48A-AF1B8D10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2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D9C91-4FFE-AFBD-ACB8-F1271AF9E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требования к спектрометру:</a:t>
            </a:r>
            <a:b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E15C7-D7F1-F567-2D55-51DA099C5E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Линейность – выходной сигнал прямо пропорционален энергии (E = a × N + b), проверяется по Cs-137 и Co-60, отклонение ≤ ±1%.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Энергетическое разрешение – способность различать близкие энергии (R = FWHM / E × 100%), получено 4,5% при 662 кэВ.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Временная загрузка – максимальная скорость счёта без наложения импульсов, для SrI₂(Eu) составляет ~8×10⁵ событий/с. 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регистрации – вероятность обнаружения гамма-кванта, составляет ~75% при 662 кэВ.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F0E688-60FE-6C0C-794B-DD16ED14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971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95F9A-3AB8-4C3C-51CE-04CF2B0C5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ru-B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аблица</a:t>
            </a:r>
            <a:r>
              <a:rPr lang="ru-B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1-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Свойства кристалла SrI₂(Eu)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9BAFEBB8-3A7E-C5DD-B381-13772D2CEC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05066097"/>
              </p:ext>
            </p:extLst>
          </p:nvPr>
        </p:nvGraphicFramePr>
        <p:xfrm>
          <a:off x="838200" y="1825625"/>
          <a:ext cx="10515600" cy="32918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54683200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0195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Свойство</a:t>
                      </a:r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Значение</a:t>
                      </a:r>
                      <a:endParaRPr lang="en-US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7775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Световыход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 фотонов/кэВ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19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Плотность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4,55 г/см³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4005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Zeff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195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затухания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1200 нс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469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Гигроскопичность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4768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Рабочая температура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Комнатная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6759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Длина волны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435 нм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86698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E0CE46-BD0F-DDEB-E06C-421C099E7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179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1050B-05BD-5547-1871-16E2AE7A6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ринцип</a:t>
            </a:r>
            <a:r>
              <a:rPr lang="ru-BY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 сцинтилляционного детектора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Научная блок-схема принципа работы сцинтилляционного детектора. Схема состоит из 6 блоков, соединённых стрелками слева направо:&#10;&#10;1. γ-квант (жёлтая стрелка, входящая в первый блок)&#10;2. Кристалл SrI₂(Eu) (цилиндрический прозрачный кристалл, светится синим)&#10;3. Световая вспышка (синие искры/волны)&#10;4. SiPM (квадратный чип с микросхемами)&#10;5. Электрический сигнал (синусоида/импульс)&#10;6. Гамма-спектр на экране компьютера (график с пиком при 662 кэВ)&#10;&#10;">
            <a:extLst>
              <a:ext uri="{FF2B5EF4-FFF2-40B4-BE49-F238E27FC236}">
                <a16:creationId xmlns:a16="http://schemas.microsoft.com/office/drawing/2014/main" id="{B6F72C06-3BBB-5FF4-9ECC-38B31A199A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79639" y="1573161"/>
            <a:ext cx="7393858" cy="460380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E36D059-9F73-61B6-2BAB-5D12D9C92BEF}"/>
              </a:ext>
            </a:extLst>
          </p:cNvPr>
          <p:cNvSpPr txBox="1"/>
          <p:nvPr/>
        </p:nvSpPr>
        <p:spPr>
          <a:xfrm>
            <a:off x="2222091" y="624333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B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BY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схема спектрометра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72A3CB-0A01-2257-D2A0-BDB616B31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38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45" y="266356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Таблица </a:t>
            </a:r>
            <a:r>
              <a:rPr lang="ru-BY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Сравнительные характеристики детекторов</a:t>
            </a:r>
            <a:b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2400" dirty="0"/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489" y="1759974"/>
            <a:ext cx="11365229" cy="4959596"/>
          </a:xfrm>
        </p:spPr>
        <p:txBody>
          <a:bodyPr/>
          <a:lstStyle/>
          <a:p>
            <a:r>
              <a:rPr lang="en-US" dirty="0"/>
              <a:t>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464534"/>
              </p:ext>
            </p:extLst>
          </p:nvPr>
        </p:nvGraphicFramePr>
        <p:xfrm>
          <a:off x="220489" y="2163096"/>
          <a:ext cx="10429155" cy="4267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58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58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1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99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858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72955">
                <a:tc>
                  <a:txBody>
                    <a:bodyPr/>
                    <a:lstStyle/>
                    <a:p>
                      <a:r>
                        <a:rPr lang="ru-BY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Детекторов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Кристалл 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Энергетическое разрешение @662 кэВ, %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Световыход кристалла, фотонов/кэВ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Доступность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0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«КОЛИБРИ» 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NaI(Tl)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Готовый продукт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06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«КОНДОР»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LaBr₃(Ce)/CeBr₃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65-70 / 47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Готовый продукт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91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СЕРГ-МСА527-СЦ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LaBr₃(Ce)/CeBr₃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65-70 / 47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Готовый продукт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2955"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Спектрометр НИР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SrI₂(Eu)</a:t>
                      </a:r>
                    </a:p>
                    <a:p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~3</a:t>
                      </a:r>
                      <a:endParaRPr lang="en-US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Требуется разработка методики, ПО</a:t>
                      </a:r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C2A2E-1CAF-5578-4ACB-AC7E5EC44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065" y="1377315"/>
            <a:ext cx="7115175" cy="399161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88480" y="2154535"/>
            <a:ext cx="45415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i="0" dirty="0">
                <a:solidFill>
                  <a:srgbClr val="F9FAFB"/>
                </a:solidFill>
                <a:effectLst/>
                <a:latin typeface="quote-cjk-patch"/>
              </a:rPr>
              <a:t>(Eu)</a:t>
            </a:r>
            <a:endParaRPr lang="en-US" b="1" dirty="0"/>
          </a:p>
        </p:txBody>
      </p:sp>
      <p:sp>
        <p:nvSpPr>
          <p:cNvPr id="3" name="Text Box 2"/>
          <p:cNvSpPr txBox="1"/>
          <p:nvPr/>
        </p:nvSpPr>
        <p:spPr>
          <a:xfrm>
            <a:off x="832485" y="5640705"/>
            <a:ext cx="406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Рис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Зависимость эффективности регистрации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FB35C317-39D6-3085-79A2-EC4FA5B27ED5}"/>
              </a:ext>
            </a:extLst>
          </p:cNvPr>
          <p:cNvSpPr/>
          <p:nvPr/>
        </p:nvSpPr>
        <p:spPr>
          <a:xfrm>
            <a:off x="6626942" y="1543665"/>
            <a:ext cx="5319252" cy="317581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rgbClr val="F9FAF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SrI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₂(Eu)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имеет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регистрации в 3-5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выше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чем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Ge(Li),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всём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диапазоне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энергий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что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ключевым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преимуществом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портативного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прибора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32B506-5CC8-D04E-0ADD-19EBC4CE8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8C69B-A6F7-60B0-F1AC-3D30EB289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Tаблица 3- Сравнение сцинтилляционных кристаллов</a:t>
            </a:r>
            <a:br>
              <a:rPr lang="en-US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A7B8FA6-5A95-1695-BE0F-F56CFCDC6A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95927"/>
              </p:ext>
            </p:extLst>
          </p:nvPr>
        </p:nvGraphicFramePr>
        <p:xfrm>
          <a:off x="838200" y="1825625"/>
          <a:ext cx="10515600" cy="29870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261836827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76302732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64228717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31572102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32549268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9309764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>
                        <a:lnSpc>
                          <a:spcPts val="1875"/>
                        </a:lnSpc>
                        <a:buNone/>
                      </a:pPr>
                      <a:r>
                        <a:rPr lang="en-US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Параметр</a:t>
                      </a:r>
                    </a:p>
                  </a:txBody>
                  <a:tcPr marR="121920" marT="76200" marB="76200" anchor="ctr"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NaI(Tl)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CsI(Tl)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BGO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LaBr₃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SrI₂(Eu)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3222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Плотность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6691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Световыход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896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Разрешение @662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7-8%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9-10%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3-3,5%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65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Время высвеч.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</a:t>
                      </a:r>
                      <a:r>
                        <a:rPr lang="ru-BY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нс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BY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 нс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BY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 нс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BY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 нс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BY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1200 нс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174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Гигроскопич.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Слабая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BY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Да</a:t>
                      </a:r>
                      <a:endParaRPr lang="en-US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4692936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24D398-A5C2-9243-AC85-9B20B5A8C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260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60720-50D3-B4A8-1BF2-4B71BB528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эксперимента гамма-спектрометра </a:t>
            </a:r>
            <a:b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 descr="Техническая блок-схема эксперимента с указанием цифр. Этап 1: кристалл SrI₂(Eu) 13×13×13 мм. Этап 2: SiPM MARRAYJ-60035-64P (Sensl, США). Этап 3: расстояние 10 см до источника Cs-137. Этап 4: время накопления 30 минут. Этап 5: 5 повторений. Этап 6: FWHM = 30 кэВ, R = 4,5%. Все подписи на русском. Белый фон, профессиональный стиль.">
            <a:extLst>
              <a:ext uri="{FF2B5EF4-FFF2-40B4-BE49-F238E27FC236}">
                <a16:creationId xmlns:a16="http://schemas.microsoft.com/office/drawing/2014/main" id="{2A60C4AA-F32F-E941-F00D-3AAAE7720F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6452" y="1288026"/>
            <a:ext cx="7433187" cy="46309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860C516-F40C-B689-C378-7735CD797618}"/>
              </a:ext>
            </a:extLst>
          </p:cNvPr>
          <p:cNvSpPr txBox="1"/>
          <p:nvPr/>
        </p:nvSpPr>
        <p:spPr>
          <a:xfrm>
            <a:off x="3441291" y="599572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 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BY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лок-схема эксперимента гамма-спектрометра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190A0C-4B4C-A6A2-66C3-31B439A5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91381-D9B0-4570-B9B2-FC42FA3574D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216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</TotalTime>
  <Words>672</Words>
  <Application>Microsoft Office PowerPoint</Application>
  <PresentationFormat>Widescreen</PresentationFormat>
  <Paragraphs>165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Book Antiqua</vt:lpstr>
      <vt:lpstr>Calibri</vt:lpstr>
      <vt:lpstr>Calibri Light</vt:lpstr>
      <vt:lpstr>quote-cjk-patch</vt:lpstr>
      <vt:lpstr>Times New Roman</vt:lpstr>
      <vt:lpstr>Wingdings</vt:lpstr>
      <vt:lpstr>Office Theme</vt:lpstr>
      <vt:lpstr>Национальный Исследовательский Ядерный Университет МИФИ</vt:lpstr>
      <vt:lpstr>Актуальность и Цель Работы</vt:lpstr>
      <vt:lpstr>Основные требования к спектрометру: </vt:lpstr>
      <vt:lpstr> Таблица 1- Свойства кристалла SrI₂(Eu) </vt:lpstr>
      <vt:lpstr>Принцип работы сцинтилляционного детектора </vt:lpstr>
      <vt:lpstr>Таблица 2 – Сравнительные характеристики детекторов  </vt:lpstr>
      <vt:lpstr>PowerPoint Presentation</vt:lpstr>
      <vt:lpstr> Tаблица 3- Сравнение сцинтилляционных кристаллов </vt:lpstr>
      <vt:lpstr>блок-схема эксперимента гамма-спектрометра  </vt:lpstr>
      <vt:lpstr>СПЕКТР Cs-137 (ЭКСПЕРИМЕНТАЛЬНЫЙ) </vt:lpstr>
      <vt:lpstr> Tаблица 4- СРАВНЕНИЕ С АНАЛОГАМИ </vt:lpstr>
      <vt:lpstr>ВЫВОД: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Musoni</dc:creator>
  <cp:lastModifiedBy>James Musoni</cp:lastModifiedBy>
  <cp:revision>3</cp:revision>
  <dcterms:created xsi:type="dcterms:W3CDTF">2026-06-17T11:32:13Z</dcterms:created>
  <dcterms:modified xsi:type="dcterms:W3CDTF">2026-06-18T19:24:33Z</dcterms:modified>
</cp:coreProperties>
</file>