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1"/>
  </p:sldMasterIdLst>
  <p:notesMasterIdLst>
    <p:notesMasterId r:id="rId12"/>
  </p:notesMasterIdLst>
  <p:sldIdLst>
    <p:sldId id="258" r:id="rId2"/>
    <p:sldId id="259" r:id="rId3"/>
    <p:sldId id="267" r:id="rId4"/>
    <p:sldId id="263" r:id="rId5"/>
    <p:sldId id="271" r:id="rId6"/>
    <p:sldId id="270" r:id="rId7"/>
    <p:sldId id="268" r:id="rId8"/>
    <p:sldId id="269" r:id="rId9"/>
    <p:sldId id="262" r:id="rId10"/>
    <p:sldId id="266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mbria Math" panose="02040503050406030204" pitchFamily="18" charset="0"/>
      <p:regular r:id="rId17"/>
    </p:embeddedFont>
    <p:embeddedFont>
      <p:font typeface="Montserrat" panose="00000500000000000000" pitchFamily="2" charset="-52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има Лагутин" initials="ДЛ" lastIdx="1" clrIdx="0">
    <p:extLst>
      <p:ext uri="{19B8F6BF-5375-455C-9EA6-DF929625EA0E}">
        <p15:presenceInfo xmlns:p15="http://schemas.microsoft.com/office/powerpoint/2012/main" userId="13dcb631d9ba05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00"/>
    <a:srgbClr val="E46C2A"/>
    <a:srgbClr val="0055BB"/>
    <a:srgbClr val="0061AF"/>
    <a:srgbClr val="8F9092"/>
    <a:srgbClr val="DDDEDE"/>
    <a:srgbClr val="222A3F"/>
    <a:srgbClr val="00B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7"/>
  </p:normalViewPr>
  <p:slideViewPr>
    <p:cSldViewPr snapToGrid="0" showGuides="1">
      <p:cViewPr varScale="1">
        <p:scale>
          <a:sx n="81" d="100"/>
          <a:sy n="81" d="100"/>
        </p:scale>
        <p:origin x="725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4A789-C935-4818-9C36-36690631430D}" type="datetimeFigureOut">
              <a:rPr lang="ru-RU" smtClean="0"/>
              <a:t>21.06.2026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74542-914A-4E09-AEDE-F3F16BD7A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925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4542-914A-4E09-AEDE-F3F16BD7AF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417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Сюда добавить 3 примерных графика степенных спектров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4542-914A-4E09-AEDE-F3F16BD7AF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360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4542-914A-4E09-AEDE-F3F16BD7AF4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662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9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2" y="558606"/>
            <a:ext cx="2618136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2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Subtitle</a:t>
            </a:r>
            <a:endParaRPr lang="ru-RU" dirty="0"/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2" y="558606"/>
            <a:ext cx="2616703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92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8506" cy="40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01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Subtitle</a:t>
            </a:r>
            <a:endParaRPr lang="ru-RU" dirty="0"/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8428" cy="40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47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7975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6000" cy="8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6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 baseline="0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en-US" dirty="0"/>
              <a:t>Header sample</a:t>
            </a:r>
            <a:endParaRPr lang="ru-RU" dirty="0"/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Text sample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3948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2" y="170399"/>
            <a:ext cx="1656000" cy="88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4683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 baseline="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en-US" dirty="0"/>
              <a:t>Header sample</a:t>
            </a:r>
            <a:endParaRPr lang="ru-RU" dirty="0"/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Text sample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814" y="171599"/>
            <a:ext cx="1653948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6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chemeClr val="tx2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26" y="44713"/>
            <a:ext cx="1821312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chemeClr val="tx2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en-US" dirty="0"/>
              <a:t>Header sample</a:t>
            </a:r>
            <a:endParaRPr lang="ru-RU" dirty="0"/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aseline="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Text sample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823" y="44713"/>
            <a:ext cx="182031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4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26" y="41586"/>
            <a:ext cx="1821312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2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en-US" dirty="0"/>
              <a:t>Header sample</a:t>
            </a:r>
            <a:endParaRPr lang="ru-RU" dirty="0"/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Text sample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823" y="41586"/>
            <a:ext cx="182031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0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83" r:id="rId3"/>
    <p:sldLayoutId id="2147483678" r:id="rId4"/>
    <p:sldLayoutId id="2147483684" r:id="rId5"/>
    <p:sldLayoutId id="2147483679" r:id="rId6"/>
    <p:sldLayoutId id="2147483685" r:id="rId7"/>
    <p:sldLayoutId id="2147483680" r:id="rId8"/>
    <p:sldLayoutId id="2147483686" r:id="rId9"/>
    <p:sldLayoutId id="2147483675" r:id="rId10"/>
    <p:sldLayoutId id="2147483687" r:id="rId11"/>
    <p:sldLayoutId id="2147483682" r:id="rId12"/>
    <p:sldLayoutId id="2147483688" r:id="rId13"/>
    <p:sldLayoutId id="214748368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183122" y="4339362"/>
            <a:ext cx="7141505" cy="2451953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-52"/>
                <a:ea typeface="Times New Roman" panose="02020603050405020304" pitchFamily="18" charset="0"/>
              </a:rPr>
              <a:t>Студент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-52"/>
                <a:ea typeface="Times New Roman" panose="02020603050405020304" pitchFamily="18" charset="0"/>
              </a:rPr>
              <a:t>: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-52"/>
                <a:ea typeface="Times New Roman" panose="02020603050405020304" pitchFamily="18" charset="0"/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ontserrat" panose="020B0604020202020204" charset="-52"/>
              <a:ea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-52"/>
                <a:ea typeface="Times New Roman" panose="02020603050405020304" pitchFamily="18" charset="0"/>
              </a:rPr>
              <a:t>Лагутин Дмитрий Владимирович</a:t>
            </a:r>
          </a:p>
          <a:p>
            <a:pPr>
              <a:spcAft>
                <a:spcPts val="1000"/>
              </a:spcAft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-52"/>
                <a:ea typeface="Times New Roman" panose="02020603050405020304" pitchFamily="18" charset="0"/>
              </a:rPr>
              <a:t>Научный руководитель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-52"/>
                <a:ea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-52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20B0604020202020204" charset="-52"/>
              <a:ea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-52"/>
                <a:ea typeface="Times New Roman" panose="02020603050405020304" pitchFamily="18" charset="0"/>
              </a:rPr>
              <a:t>к.ф-м.н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-52"/>
                <a:ea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-52"/>
                <a:ea typeface="Times New Roman" panose="02020603050405020304" pitchFamily="18" charset="0"/>
              </a:rPr>
              <a:t>,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-52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доцент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-52"/>
                <a:ea typeface="Times New Roman" panose="02020603050405020304" pitchFamily="18" charset="0"/>
              </a:rPr>
              <a:t> НИЯУ МИФИ</a:t>
            </a:r>
          </a:p>
          <a:p>
            <a:pPr>
              <a:spcAft>
                <a:spcPts val="1000"/>
              </a:spcAft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-52"/>
                <a:ea typeface="Times New Roman" panose="02020603050405020304" pitchFamily="18" charset="0"/>
              </a:rPr>
              <a:t>Кириллов Александр Александрович</a:t>
            </a:r>
            <a:endParaRPr lang="ru-RU" sz="2400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0" y="2283767"/>
            <a:ext cx="12722173" cy="1754326"/>
          </a:xfrm>
        </p:spPr>
        <p:txBody>
          <a:bodyPr/>
          <a:lstStyle/>
          <a:p>
            <a:r>
              <a:rPr lang="ru-RU" dirty="0" err="1"/>
              <a:t>Реионизация</a:t>
            </a:r>
            <a:r>
              <a:rPr lang="ru-RU" dirty="0"/>
              <a:t> Вселенной первичными черными дырами</a:t>
            </a:r>
          </a:p>
        </p:txBody>
      </p:sp>
      <p:sp>
        <p:nvSpPr>
          <p:cNvPr id="5" name="Текст 11">
            <a:extLst>
              <a:ext uri="{FF2B5EF4-FFF2-40B4-BE49-F238E27FC236}">
                <a16:creationId xmlns:a16="http://schemas.microsoft.com/office/drawing/2014/main" id="{1224D0E3-3491-4DE6-90C5-B261806E1F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11663" y="3717295"/>
            <a:ext cx="8488763" cy="46166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Montserrat" panose="020B0604020202020204" charset="-52"/>
              </a:rPr>
              <a:t>14.04.02 – Ядерная физика и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1841292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DE15F0B-AB7E-42EA-BE6B-FDA23D1B6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литературы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F8DF2A7-0531-4A1B-935D-4C03BCD5F5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572" y="1611365"/>
            <a:ext cx="10802334" cy="3656642"/>
          </a:xfrm>
        </p:spPr>
        <p:txBody>
          <a:bodyPr/>
          <a:lstStyle/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[1] K. M.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Belotsky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A. A. Kirillov, J.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Cosmol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Astropart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Phys. 01 (2015) 041,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arXiv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1409.8601 [astro-ph.CO].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[2] K. M.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Belotsky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A. A. Kirillov, N. O.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Nazarova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S. G. Rubin, J.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Cosmol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Astropart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Phys. 02 (2017) 063,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arXiv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1702.06338 [astro-ph.CO].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[3] B. J.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Carr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K.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Kohri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Y.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Sendouda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J. Yokoyama, </a:t>
            </a:r>
            <a:r>
              <a:rPr lang="en-US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Prog. Part. </a:t>
            </a:r>
            <a:r>
              <a:rPr lang="en-US" sz="2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Nucl</a:t>
            </a:r>
            <a:r>
              <a:rPr lang="en-US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Phys.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118 (2021) 103847, arXiv:2002.12778 [astro-ph.CO].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[4] B. J.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Carr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A. M. Green, </a:t>
            </a:r>
            <a:r>
              <a:rPr lang="en-US" sz="2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arXiv</a:t>
            </a:r>
            <a:r>
              <a:rPr lang="en-US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e-prints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(2024), arXiv:2406.05736 [astro-ph.CO].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97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Текст 6">
                <a:extLst>
                  <a:ext uri="{FF2B5EF4-FFF2-40B4-BE49-F238E27FC236}">
                    <a16:creationId xmlns:a16="http://schemas.microsoft.com/office/drawing/2014/main" id="{C8CA3792-6E85-44BA-A22C-B6425433F451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19124" y="1662024"/>
                <a:ext cx="11632429" cy="1015663"/>
              </a:xfrm>
            </p:spPr>
            <p:txBody>
              <a:bodyPr/>
              <a:lstStyle/>
              <a:p>
                <a:r>
                  <a:rPr lang="ru-RU" sz="2000" dirty="0"/>
                  <a:t>Современные наблюдения спектров квазаров, анизотропии реликтового излучения и изучение линии </a:t>
                </a:r>
                <a:r>
                  <a:rPr lang="ru-RU" sz="2000" dirty="0" err="1"/>
                  <a:t>Лаймана</a:t>
                </a:r>
                <a:r>
                  <a:rPr lang="ru-RU" sz="2000" dirty="0"/>
                  <a:t>  показывают что </a:t>
                </a:r>
                <a:r>
                  <a:rPr lang="ru-RU" sz="2000" dirty="0" err="1"/>
                  <a:t>реионизация</a:t>
                </a:r>
                <a:r>
                  <a:rPr lang="ru-RU" sz="2000" dirty="0"/>
                  <a:t> происходила в промежутке красных смещений 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6≤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≤15</m:t>
                    </m:r>
                  </m:oMath>
                </a14:m>
                <a:endParaRPr lang="ru-RU" sz="2000" dirty="0"/>
              </a:p>
            </p:txBody>
          </p:sp>
        </mc:Choice>
        <mc:Fallback>
          <p:sp>
            <p:nvSpPr>
              <p:cNvPr id="7" name="Текст 6">
                <a:extLst>
                  <a:ext uri="{FF2B5EF4-FFF2-40B4-BE49-F238E27FC236}">
                    <a16:creationId xmlns:a16="http://schemas.microsoft.com/office/drawing/2014/main" id="{C8CA3792-6E85-44BA-A22C-B6425433F4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19124" y="1662024"/>
                <a:ext cx="11632429" cy="1015663"/>
              </a:xfrm>
              <a:blipFill>
                <a:blip r:embed="rId2"/>
                <a:stretch>
                  <a:fillRect l="-524" t="-3012" r="-419" b="-10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C4F4BE6-FF30-458A-8B26-63FEA576BC5F}"/>
              </a:ext>
            </a:extLst>
          </p:cNvPr>
          <p:cNvSpPr txBox="1"/>
          <p:nvPr/>
        </p:nvSpPr>
        <p:spPr>
          <a:xfrm>
            <a:off x="279782" y="3264181"/>
            <a:ext cx="11711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ontserrat" panose="00000500000000000000" pitchFamily="2" charset="-52"/>
              </a:rPr>
              <a:t>На сегодняшний момент основными источниками </a:t>
            </a:r>
            <a:r>
              <a:rPr lang="ru-RU" sz="2000" dirty="0" err="1">
                <a:latin typeface="Montserrat" panose="00000500000000000000" pitchFamily="2" charset="-52"/>
              </a:rPr>
              <a:t>реионизации</a:t>
            </a:r>
            <a:r>
              <a:rPr lang="ru-RU" sz="2000" dirty="0">
                <a:latin typeface="Montserrat" panose="00000500000000000000" pitchFamily="2" charset="-52"/>
              </a:rPr>
              <a:t> считаются карликовые галактики, квазары и звезды популяции 3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E72C5C-D960-4046-94E5-752701432A2D}"/>
              </a:ext>
            </a:extLst>
          </p:cNvPr>
          <p:cNvSpPr txBox="1"/>
          <p:nvPr/>
        </p:nvSpPr>
        <p:spPr>
          <a:xfrm>
            <a:off x="279782" y="4696883"/>
            <a:ext cx="1195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ontserrat" panose="00000500000000000000" pitchFamily="2" charset="-52"/>
              </a:rPr>
              <a:t>Интересно рассмотрение дополнительных источников излучения, изучение их вклада в </a:t>
            </a:r>
            <a:r>
              <a:rPr lang="ru-RU" sz="2000" dirty="0" err="1">
                <a:latin typeface="Montserrat" panose="00000500000000000000" pitchFamily="2" charset="-52"/>
              </a:rPr>
              <a:t>реионизацию</a:t>
            </a:r>
            <a:r>
              <a:rPr lang="ru-RU" sz="2000" dirty="0">
                <a:latin typeface="Montserrat" panose="00000500000000000000" pitchFamily="2" charset="-52"/>
              </a:rPr>
              <a:t> и определение их характеристик по наблюдательным данным</a:t>
            </a:r>
          </a:p>
        </p:txBody>
      </p:sp>
    </p:spTree>
    <p:extLst>
      <p:ext uri="{BB962C8B-B14F-4D97-AF65-F5344CB8AC3E}">
        <p14:creationId xmlns:p14="http://schemas.microsoft.com/office/powerpoint/2010/main" val="2283851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работы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8CA3792-6E85-44BA-A22C-B6425433F4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782" y="1560600"/>
            <a:ext cx="11632429" cy="830997"/>
          </a:xfrm>
        </p:spPr>
        <p:txBody>
          <a:bodyPr/>
          <a:lstStyle/>
          <a:p>
            <a:r>
              <a:rPr lang="ru-RU" sz="2400" dirty="0"/>
              <a:t>Целью данной научно-исследовательской работы является изучение вклада первичных чёрных дыр в процесс </a:t>
            </a:r>
            <a:r>
              <a:rPr lang="ru-RU" sz="2400" dirty="0" err="1"/>
              <a:t>реионизации</a:t>
            </a:r>
            <a:r>
              <a:rPr lang="ru-RU" sz="2400" dirty="0"/>
              <a:t> Вселенной.</a:t>
            </a:r>
            <a:endParaRPr lang="ru-RU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E72C5C-D960-4046-94E5-752701432A2D}"/>
              </a:ext>
            </a:extLst>
          </p:cNvPr>
          <p:cNvSpPr txBox="1"/>
          <p:nvPr/>
        </p:nvSpPr>
        <p:spPr>
          <a:xfrm>
            <a:off x="241320" y="3069876"/>
            <a:ext cx="1195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Полученные результаты позволяют оценить, при каких параметрах спектра масс первичных чёрных дыр их влияние на </a:t>
            </a:r>
            <a:r>
              <a:rPr lang="ru-RU" sz="2400" dirty="0" err="1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реионизацию</a:t>
            </a:r>
            <a:r>
              <a:rPr lang="ru-RU" sz="24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 может быть существенным.</a:t>
            </a:r>
            <a:endParaRPr lang="ru-RU" sz="2800" dirty="0">
              <a:latin typeface="Montserrat" panose="00000500000000000000" pitchFamily="2" charset="-5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798B5F-B0EC-417F-9B7E-446CD849134A}"/>
                  </a:ext>
                </a:extLst>
              </p:cNvPr>
              <p:cNvSpPr txBox="1"/>
              <p:nvPr/>
            </p:nvSpPr>
            <p:spPr>
              <a:xfrm>
                <a:off x="2978870" y="4788816"/>
                <a:ext cx="5323124" cy="1305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17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𝑚𝑖𝑛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− 1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𝑚𝑖𝑛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dirty="0">
                  <a:latin typeface="Montserrat" panose="00000500000000000000" pitchFamily="2" charset="-52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798B5F-B0EC-417F-9B7E-446CD8491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870" y="4788816"/>
                <a:ext cx="5323124" cy="13054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520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A2C51BF-C15D-4078-BAFF-AAC8C82D8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9919"/>
            <a:ext cx="11195653" cy="954107"/>
          </a:xfrm>
        </p:spPr>
        <p:txBody>
          <a:bodyPr/>
          <a:lstStyle/>
          <a:p>
            <a:r>
              <a:rPr lang="ru-RU" dirty="0"/>
              <a:t>Эволюция температуры барионной материи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4D86A9-9DD2-4DA8-A8EF-632F215F0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9558"/>
            <a:ext cx="12192000" cy="602844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6B58FC-E269-473F-8F56-F882944D68C3}"/>
                  </a:ext>
                </a:extLst>
              </p:cNvPr>
              <p:cNvSpPr txBox="1"/>
              <p:nvPr/>
            </p:nvSpPr>
            <p:spPr>
              <a:xfrm>
                <a:off x="5064551" y="2428556"/>
                <a:ext cx="616984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М=5</m:t>
                      </m:r>
                      <m:r>
                        <a:rPr lang="ru-RU" sz="1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1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1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  <m:r>
                        <a:rPr lang="ru-RU" sz="1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г</m:t>
                      </m:r>
                    </m:oMath>
                  </m:oMathPara>
                </a14:m>
                <a:endParaRPr lang="ru-RU" sz="14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6B58FC-E269-473F-8F56-F882944D6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551" y="2428556"/>
                <a:ext cx="6169842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BFAAAA-82EE-4BF8-89EA-57FE93A88D88}"/>
                  </a:ext>
                </a:extLst>
              </p:cNvPr>
              <p:cNvSpPr txBox="1"/>
              <p:nvPr/>
            </p:nvSpPr>
            <p:spPr>
              <a:xfrm>
                <a:off x="4322189" y="3982220"/>
                <a:ext cx="675901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4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=5∙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  <m:r>
                        <a:rPr lang="ru-RU" sz="14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г</m:t>
                      </m:r>
                    </m:oMath>
                  </m:oMathPara>
                </a14:m>
                <a:endParaRPr lang="ru-R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BFAAAA-82EE-4BF8-89EA-57FE93A88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189" y="3982220"/>
                <a:ext cx="6759018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C2B5DA-EF39-4AF9-BCAA-FEAAEB000FC1}"/>
                  </a:ext>
                </a:extLst>
              </p:cNvPr>
              <p:cNvSpPr txBox="1"/>
              <p:nvPr/>
            </p:nvSpPr>
            <p:spPr>
              <a:xfrm>
                <a:off x="-853127" y="2527690"/>
                <a:ext cx="6759018" cy="372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 </m:t>
                      </m:r>
                    </m:oMath>
                  </m:oMathPara>
                </a14:m>
                <a:endParaRPr lang="ru-RU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C2B5DA-EF39-4AF9-BCAA-FEAAEB000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53127" y="2527690"/>
                <a:ext cx="6759018" cy="3724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A8A0139-6571-4F0D-B739-BACDD3F7EB05}"/>
              </a:ext>
            </a:extLst>
          </p:cNvPr>
          <p:cNvGrpSpPr/>
          <p:nvPr/>
        </p:nvGrpSpPr>
        <p:grpSpPr>
          <a:xfrm>
            <a:off x="1291470" y="2186737"/>
            <a:ext cx="1904217" cy="1669547"/>
            <a:chOff x="1385740" y="2083324"/>
            <a:chExt cx="1772239" cy="1405087"/>
          </a:xfrm>
        </p:grpSpPr>
        <p:sp>
          <p:nvSpPr>
            <p:cNvPr id="4" name="Прямоугольный треугольник 3">
              <a:extLst>
                <a:ext uri="{FF2B5EF4-FFF2-40B4-BE49-F238E27FC236}">
                  <a16:creationId xmlns:a16="http://schemas.microsoft.com/office/drawing/2014/main" id="{9FA6518F-8C1F-4BDF-BF61-9E5D03F0EE72}"/>
                </a:ext>
              </a:extLst>
            </p:cNvPr>
            <p:cNvSpPr/>
            <p:nvPr/>
          </p:nvSpPr>
          <p:spPr>
            <a:xfrm>
              <a:off x="1838225" y="2338341"/>
              <a:ext cx="999241" cy="1150070"/>
            </a:xfrm>
            <a:prstGeom prst="rtTriangl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C16F45F5-C3C7-48F0-93FA-566971D1E338}"/>
                </a:ext>
              </a:extLst>
            </p:cNvPr>
            <p:cNvCxnSpPr/>
            <p:nvPr/>
          </p:nvCxnSpPr>
          <p:spPr>
            <a:xfrm>
              <a:off x="1385740" y="2083324"/>
              <a:ext cx="0" cy="14050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0AEE77BE-F0A3-4F6E-9E66-3CF611764D41}"/>
                </a:ext>
              </a:extLst>
            </p:cNvPr>
            <p:cNvCxnSpPr/>
            <p:nvPr/>
          </p:nvCxnSpPr>
          <p:spPr>
            <a:xfrm>
              <a:off x="1385740" y="3488411"/>
              <a:ext cx="177223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FA030EA-0B73-4125-A039-B67773230C2B}"/>
                  </a:ext>
                </a:extLst>
              </p:cNvPr>
              <p:cNvSpPr txBox="1"/>
              <p:nvPr/>
            </p:nvSpPr>
            <p:spPr>
              <a:xfrm>
                <a:off x="770991" y="1927533"/>
                <a:ext cx="509047" cy="559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Montserrat" panose="00000500000000000000" pitchFamily="2" charset="-52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FA030EA-0B73-4125-A039-B67773230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91" y="1927533"/>
                <a:ext cx="509047" cy="5598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4468922-BFD9-4072-820D-36A1FBC9C2B9}"/>
                  </a:ext>
                </a:extLst>
              </p:cNvPr>
              <p:cNvSpPr txBox="1"/>
              <p:nvPr/>
            </p:nvSpPr>
            <p:spPr>
              <a:xfrm>
                <a:off x="692718" y="3856364"/>
                <a:ext cx="34572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ru-RU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ru-RU" sz="1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г</m:t>
                      </m:r>
                    </m:oMath>
                  </m:oMathPara>
                </a14:m>
                <a:endParaRPr lang="ru-RU" sz="2800" dirty="0">
                  <a:solidFill>
                    <a:schemeClr val="tx2"/>
                  </a:solidFill>
                  <a:latin typeface="Montserrat" panose="00000500000000000000" pitchFamily="2" charset="-52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4468922-BFD9-4072-820D-36A1FBC9C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18" y="3856364"/>
                <a:ext cx="345728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8D6E1659-6BBC-400B-B67F-19C3345C6A99}"/>
              </a:ext>
            </a:extLst>
          </p:cNvPr>
          <p:cNvGrpSpPr/>
          <p:nvPr/>
        </p:nvGrpSpPr>
        <p:grpSpPr>
          <a:xfrm>
            <a:off x="7305773" y="1241280"/>
            <a:ext cx="1470581" cy="1084769"/>
            <a:chOff x="7192652" y="1545996"/>
            <a:chExt cx="1470581" cy="1084769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630612B6-10C0-4586-A129-29E6FEA51271}"/>
                </a:ext>
              </a:extLst>
            </p:cNvPr>
            <p:cNvCxnSpPr/>
            <p:nvPr/>
          </p:nvCxnSpPr>
          <p:spPr>
            <a:xfrm>
              <a:off x="7192652" y="1545996"/>
              <a:ext cx="0" cy="1084769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0D53B3A3-0BC4-47A3-900E-63D072EC28F8}"/>
                </a:ext>
              </a:extLst>
            </p:cNvPr>
            <p:cNvCxnSpPr/>
            <p:nvPr/>
          </p:nvCxnSpPr>
          <p:spPr>
            <a:xfrm>
              <a:off x="7192652" y="2630765"/>
              <a:ext cx="1470581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7DBB7074-8A5D-4BB7-AA24-955FF293E66A}"/>
                </a:ext>
              </a:extLst>
            </p:cNvPr>
            <p:cNvCxnSpPr/>
            <p:nvPr/>
          </p:nvCxnSpPr>
          <p:spPr>
            <a:xfrm flipV="1">
              <a:off x="7927942" y="2017336"/>
              <a:ext cx="0" cy="613429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3782430-F9EF-493A-9E4E-529C9E53F1D6}"/>
                  </a:ext>
                </a:extLst>
              </p:cNvPr>
              <p:cNvSpPr txBox="1"/>
              <p:nvPr/>
            </p:nvSpPr>
            <p:spPr>
              <a:xfrm>
                <a:off x="3480849" y="1063957"/>
                <a:ext cx="6848572" cy="618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3782430-F9EF-493A-9E4E-529C9E53F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849" y="1063957"/>
                <a:ext cx="6848572" cy="6182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6964DE04-3797-40C6-9F7D-1C484435FF85}"/>
              </a:ext>
            </a:extLst>
          </p:cNvPr>
          <p:cNvGrpSpPr/>
          <p:nvPr/>
        </p:nvGrpSpPr>
        <p:grpSpPr>
          <a:xfrm>
            <a:off x="7322270" y="2900100"/>
            <a:ext cx="1470581" cy="1084769"/>
            <a:chOff x="7620543" y="3780579"/>
            <a:chExt cx="1470581" cy="1084769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B3A0B7BD-213C-4F91-A5FF-A75B682F2281}"/>
                </a:ext>
              </a:extLst>
            </p:cNvPr>
            <p:cNvGrpSpPr/>
            <p:nvPr/>
          </p:nvGrpSpPr>
          <p:grpSpPr>
            <a:xfrm>
              <a:off x="7620543" y="3780579"/>
              <a:ext cx="1470581" cy="1084769"/>
              <a:chOff x="7192652" y="1545996"/>
              <a:chExt cx="1470581" cy="1084769"/>
            </a:xfrm>
          </p:grpSpPr>
          <p:cxnSp>
            <p:nvCxnSpPr>
              <p:cNvPr id="28" name="Прямая соединительная линия 27">
                <a:extLst>
                  <a:ext uri="{FF2B5EF4-FFF2-40B4-BE49-F238E27FC236}">
                    <a16:creationId xmlns:a16="http://schemas.microsoft.com/office/drawing/2014/main" id="{C14962BB-3D61-4DE1-B476-BE5C13DE039C}"/>
                  </a:ext>
                </a:extLst>
              </p:cNvPr>
              <p:cNvCxnSpPr/>
              <p:nvPr/>
            </p:nvCxnSpPr>
            <p:spPr>
              <a:xfrm>
                <a:off x="7192652" y="1545996"/>
                <a:ext cx="0" cy="1084769"/>
              </a:xfrm>
              <a:prstGeom prst="line">
                <a:avLst/>
              </a:prstGeom>
              <a:ln w="28575">
                <a:solidFill>
                  <a:srgbClr val="FF7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>
                <a:extLst>
                  <a:ext uri="{FF2B5EF4-FFF2-40B4-BE49-F238E27FC236}">
                    <a16:creationId xmlns:a16="http://schemas.microsoft.com/office/drawing/2014/main" id="{44432903-B4C0-4A23-837F-5AD3F46ABDE3}"/>
                  </a:ext>
                </a:extLst>
              </p:cNvPr>
              <p:cNvCxnSpPr/>
              <p:nvPr/>
            </p:nvCxnSpPr>
            <p:spPr>
              <a:xfrm>
                <a:off x="7192652" y="2630765"/>
                <a:ext cx="1470581" cy="0"/>
              </a:xfrm>
              <a:prstGeom prst="line">
                <a:avLst/>
              </a:prstGeom>
              <a:ln w="28575">
                <a:solidFill>
                  <a:srgbClr val="FF7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>
                <a:extLst>
                  <a:ext uri="{FF2B5EF4-FFF2-40B4-BE49-F238E27FC236}">
                    <a16:creationId xmlns:a16="http://schemas.microsoft.com/office/drawing/2014/main" id="{210455F3-2A32-4457-8C2E-12234AE98461}"/>
                  </a:ext>
                </a:extLst>
              </p:cNvPr>
              <p:cNvCxnSpPr/>
              <p:nvPr/>
            </p:nvCxnSpPr>
            <p:spPr>
              <a:xfrm flipV="1">
                <a:off x="7927942" y="2017336"/>
                <a:ext cx="0" cy="613429"/>
              </a:xfrm>
              <a:prstGeom prst="line">
                <a:avLst/>
              </a:prstGeom>
              <a:ln w="28575">
                <a:solidFill>
                  <a:srgbClr val="FF7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790B20D2-495B-418D-B079-A0429DA0F21E}"/>
                </a:ext>
              </a:extLst>
            </p:cNvPr>
            <p:cNvCxnSpPr/>
            <p:nvPr/>
          </p:nvCxnSpPr>
          <p:spPr>
            <a:xfrm flipV="1">
              <a:off x="8652340" y="4251919"/>
              <a:ext cx="0" cy="612000"/>
            </a:xfrm>
            <a:prstGeom prst="line">
              <a:avLst/>
            </a:prstGeom>
            <a:ln w="28575">
              <a:solidFill>
                <a:srgbClr val="FF7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80C55B0-4299-4832-B619-95DED2DFA2B8}"/>
                  </a:ext>
                </a:extLst>
              </p:cNvPr>
              <p:cNvSpPr txBox="1"/>
              <p:nvPr/>
            </p:nvSpPr>
            <p:spPr>
              <a:xfrm>
                <a:off x="5803137" y="3663229"/>
                <a:ext cx="65610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8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=7∙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  <m:r>
                        <a:rPr lang="ru-RU" sz="18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г</m:t>
                      </m:r>
                    </m:oMath>
                  </m:oMathPara>
                </a14:m>
                <a:endParaRPr lang="ru-R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80C55B0-4299-4832-B619-95DED2DFA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137" y="3663229"/>
                <a:ext cx="656105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D0DFFACE-B105-4CB6-B35B-F5D3BA8517D6}"/>
              </a:ext>
            </a:extLst>
          </p:cNvPr>
          <p:cNvCxnSpPr/>
          <p:nvPr/>
        </p:nvCxnSpPr>
        <p:spPr>
          <a:xfrm flipV="1">
            <a:off x="1970202" y="1545996"/>
            <a:ext cx="641023" cy="98169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DE1A50FD-EACE-43C6-8E23-23FE72D328E5}"/>
              </a:ext>
            </a:extLst>
          </p:cNvPr>
          <p:cNvCxnSpPr/>
          <p:nvPr/>
        </p:nvCxnSpPr>
        <p:spPr>
          <a:xfrm flipH="1">
            <a:off x="5905891" y="2186737"/>
            <a:ext cx="1258480" cy="1795483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272EE7B9-D469-41FA-8E8C-3905C16823EF}"/>
              </a:ext>
            </a:extLst>
          </p:cNvPr>
          <p:cNvCxnSpPr/>
          <p:nvPr/>
        </p:nvCxnSpPr>
        <p:spPr>
          <a:xfrm flipH="1">
            <a:off x="6636470" y="3677440"/>
            <a:ext cx="527901" cy="612557"/>
          </a:xfrm>
          <a:prstGeom prst="straightConnector1">
            <a:avLst/>
          </a:prstGeom>
          <a:ln w="12700">
            <a:solidFill>
              <a:srgbClr val="FF7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298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5ED978-06B0-4414-A900-0F19154AB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29" y="620711"/>
            <a:ext cx="11509879" cy="61397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1052C-8692-4FFA-AA8D-22664ACE0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92" y="97491"/>
            <a:ext cx="8900951" cy="523220"/>
          </a:xfrm>
        </p:spPr>
        <p:txBody>
          <a:bodyPr/>
          <a:lstStyle/>
          <a:p>
            <a:r>
              <a:rPr lang="ru-RU" dirty="0"/>
              <a:t>Ограничения на плотность ПЧД</a:t>
            </a:r>
          </a:p>
        </p:txBody>
      </p:sp>
    </p:spTree>
    <p:extLst>
      <p:ext uri="{BB962C8B-B14F-4D97-AF65-F5344CB8AC3E}">
        <p14:creationId xmlns:p14="http://schemas.microsoft.com/office/powerpoint/2010/main" val="3488048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338E07-0690-4076-B29B-4D985185A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B7F88-5322-4BF8-9090-CDD8E6884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57" y="132857"/>
            <a:ext cx="8900951" cy="523220"/>
          </a:xfrm>
        </p:spPr>
        <p:txBody>
          <a:bodyPr/>
          <a:lstStyle/>
          <a:p>
            <a:r>
              <a:rPr lang="ru-RU" dirty="0"/>
              <a:t>Дифференциальный поток</a:t>
            </a:r>
          </a:p>
        </p:txBody>
      </p:sp>
    </p:spTree>
    <p:extLst>
      <p:ext uri="{BB962C8B-B14F-4D97-AF65-F5344CB8AC3E}">
        <p14:creationId xmlns:p14="http://schemas.microsoft.com/office/powerpoint/2010/main" val="2863169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2E404D-6F7E-4A24-AB31-39CAC3F8F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6BD3B-49F7-436B-B360-CE17A0C48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76" y="132857"/>
            <a:ext cx="8900951" cy="523220"/>
          </a:xfrm>
        </p:spPr>
        <p:txBody>
          <a:bodyPr/>
          <a:lstStyle/>
          <a:p>
            <a:r>
              <a:rPr lang="ru-RU" dirty="0"/>
              <a:t>Ограничения</a:t>
            </a:r>
          </a:p>
        </p:txBody>
      </p:sp>
    </p:spTree>
    <p:extLst>
      <p:ext uri="{BB962C8B-B14F-4D97-AF65-F5344CB8AC3E}">
        <p14:creationId xmlns:p14="http://schemas.microsoft.com/office/powerpoint/2010/main" val="2859040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93C566-4C54-4286-9920-DA116A6A8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12847-F6DE-4FEE-BF9E-7B698FD20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09" y="85724"/>
            <a:ext cx="8900951" cy="523220"/>
          </a:xfrm>
        </p:spPr>
        <p:txBody>
          <a:bodyPr/>
          <a:lstStyle/>
          <a:p>
            <a:r>
              <a:rPr lang="ru-RU" dirty="0"/>
              <a:t>Ионизация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3D196A4-E519-4D05-A0BF-9AFC7D5F2238}"/>
              </a:ext>
            </a:extLst>
          </p:cNvPr>
          <p:cNvSpPr/>
          <p:nvPr/>
        </p:nvSpPr>
        <p:spPr>
          <a:xfrm>
            <a:off x="5561815" y="4548400"/>
            <a:ext cx="612742" cy="523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74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DE15F0B-AB7E-42EA-BE6B-FDA23D1B6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F8DF2A7-0531-4A1B-935D-4C03BCD5F5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5806" y="1490008"/>
            <a:ext cx="11886193" cy="2246769"/>
          </a:xfrm>
        </p:spPr>
        <p:txBody>
          <a:bodyPr/>
          <a:lstStyle/>
          <a:p>
            <a:r>
              <a:rPr lang="ru-RU" sz="2800" dirty="0"/>
              <a:t>В данной работе были рассчитаны ограничения на плотность ПЧД. Получена картина параметров, на которой можно выделить область где можно объяснить полностью скрытую массу и </a:t>
            </a:r>
            <a:r>
              <a:rPr lang="ru-RU" sz="2800" dirty="0" err="1"/>
              <a:t>реионизацю</a:t>
            </a:r>
            <a:r>
              <a:rPr lang="ru-RU" sz="2800" dirty="0"/>
              <a:t>, а также область где плотность ПЧД имеют верхнюю границу.</a:t>
            </a:r>
          </a:p>
        </p:txBody>
      </p:sp>
    </p:spTree>
    <p:extLst>
      <p:ext uri="{BB962C8B-B14F-4D97-AF65-F5344CB8AC3E}">
        <p14:creationId xmlns:p14="http://schemas.microsoft.com/office/powerpoint/2010/main" val="1348753470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386</Words>
  <Application>Microsoft Office PowerPoint</Application>
  <PresentationFormat>Широкоэкранный</PresentationFormat>
  <Paragraphs>38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Cambria Math</vt:lpstr>
      <vt:lpstr>Calibri</vt:lpstr>
      <vt:lpstr>Montserrat</vt:lpstr>
      <vt:lpstr>Шаблон МИФИ</vt:lpstr>
      <vt:lpstr>Презентация PowerPoint</vt:lpstr>
      <vt:lpstr>Актуальность</vt:lpstr>
      <vt:lpstr>Цель работы</vt:lpstr>
      <vt:lpstr>Эволюция температуры барионной материи</vt:lpstr>
      <vt:lpstr>Ограничения на плотность ПЧД</vt:lpstr>
      <vt:lpstr>Дифференциальный поток</vt:lpstr>
      <vt:lpstr>Ограничения</vt:lpstr>
      <vt:lpstr>Ионизация</vt:lpstr>
      <vt:lpstr>Заключение</vt:lpstr>
      <vt:lpstr>Список литературы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Дима Лагутин</cp:lastModifiedBy>
  <cp:revision>84</cp:revision>
  <dcterms:created xsi:type="dcterms:W3CDTF">2020-05-28T16:18:16Z</dcterms:created>
  <dcterms:modified xsi:type="dcterms:W3CDTF">2026-06-21T10:26:08Z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