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19"/>
  </p:notesMasterIdLst>
  <p:sldIdLst>
    <p:sldId id="256" r:id="rId2"/>
    <p:sldId id="301" r:id="rId3"/>
    <p:sldId id="302" r:id="rId4"/>
    <p:sldId id="355" r:id="rId5"/>
    <p:sldId id="352" r:id="rId6"/>
    <p:sldId id="347" r:id="rId7"/>
    <p:sldId id="342" r:id="rId8"/>
    <p:sldId id="344" r:id="rId9"/>
    <p:sldId id="343" r:id="rId10"/>
    <p:sldId id="345" r:id="rId11"/>
    <p:sldId id="354" r:id="rId12"/>
    <p:sldId id="350" r:id="rId13"/>
    <p:sldId id="353" r:id="rId14"/>
    <p:sldId id="348" r:id="rId15"/>
    <p:sldId id="351" r:id="rId16"/>
    <p:sldId id="341" r:id="rId17"/>
    <p:sldId id="339" r:id="rId18"/>
  </p:sldIdLst>
  <p:sldSz cx="12192000" cy="6858000"/>
  <p:notesSz cx="12192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Мучкинова Баина mby001" initials="МБm" lastIdx="1" clrIdx="0">
    <p:extLst>
      <p:ext uri="{19B8F6BF-5375-455C-9EA6-DF929625EA0E}">
        <p15:presenceInfo xmlns:p15="http://schemas.microsoft.com/office/powerpoint/2012/main" userId="Мучкинова Баина mby001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4BA"/>
    <a:srgbClr val="0070C0"/>
    <a:srgbClr val="269D26"/>
    <a:srgbClr val="FF7E0B"/>
    <a:srgbClr val="212A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29" autoAdjust="0"/>
    <p:restoredTop sz="94667" autoAdjust="0"/>
  </p:normalViewPr>
  <p:slideViewPr>
    <p:cSldViewPr>
      <p:cViewPr>
        <p:scale>
          <a:sx n="75" d="100"/>
          <a:sy n="75" d="100"/>
        </p:scale>
        <p:origin x="1080" y="18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873CBF-982B-46A0-B7E3-EF708F0BD84A}" type="datetimeFigureOut">
              <a:rPr lang="ru-RU" smtClean="0"/>
              <a:t>21.06.2026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0667BE-461E-47F4-8577-CCCA8ADB162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0800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0667BE-461E-47F4-8577-CCCA8ADB162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14724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356839"/>
            <a:ext cx="338255" cy="9857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224280"/>
          </a:xfrm>
          <a:custGeom>
            <a:avLst/>
            <a:gdLst/>
            <a:ahLst/>
            <a:cxnLst/>
            <a:rect l="l" t="t" r="r" b="b"/>
            <a:pathLst>
              <a:path w="12192000" h="1224280">
                <a:moveTo>
                  <a:pt x="12192000" y="0"/>
                </a:moveTo>
                <a:lnTo>
                  <a:pt x="0" y="0"/>
                </a:lnTo>
                <a:lnTo>
                  <a:pt x="0" y="1223772"/>
                </a:lnTo>
                <a:lnTo>
                  <a:pt x="12192000" y="1223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040623" y="0"/>
            <a:ext cx="4151376" cy="1223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0" y="6491425"/>
            <a:ext cx="899321" cy="3665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1816662" y="3543958"/>
            <a:ext cx="375337" cy="1023125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8147304" y="3075432"/>
            <a:ext cx="3777996" cy="249631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38352" y="312546"/>
            <a:ext cx="1091529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EAE19A-4092-4B02-98FE-42B6C8C6E095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CA206E-D172-4695-9735-D7F49421EE39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C283E4-D922-442F-86ED-4E0F57757A14}" type="datetime1">
              <a:rPr lang="en-US" smtClean="0"/>
              <a:t>6/21/2026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B64A1-B1EF-433E-9B05-A7FD5E35909F}" type="datetime1">
              <a:rPr lang="en-US" smtClean="0"/>
              <a:t>6/21/2026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38300" y="3093914"/>
            <a:ext cx="4153699" cy="3764083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52374" y="642477"/>
            <a:ext cx="2305196" cy="14887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C97FBC-E9D5-48D4-96FB-FED907F30F97}" type="datetime1">
              <a:rPr lang="en-US" smtClean="0"/>
              <a:t>6/21/2026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1356839"/>
            <a:ext cx="338255" cy="985783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12192000" cy="1224280"/>
          </a:xfrm>
          <a:custGeom>
            <a:avLst/>
            <a:gdLst/>
            <a:ahLst/>
            <a:cxnLst/>
            <a:rect l="l" t="t" r="r" b="b"/>
            <a:pathLst>
              <a:path w="12192000" h="1224280">
                <a:moveTo>
                  <a:pt x="12192000" y="0"/>
                </a:moveTo>
                <a:lnTo>
                  <a:pt x="0" y="0"/>
                </a:lnTo>
                <a:lnTo>
                  <a:pt x="0" y="1223772"/>
                </a:lnTo>
                <a:lnTo>
                  <a:pt x="12192000" y="1223772"/>
                </a:lnTo>
                <a:lnTo>
                  <a:pt x="12192000" y="0"/>
                </a:lnTo>
                <a:close/>
              </a:path>
            </a:pathLst>
          </a:custGeom>
          <a:solidFill>
            <a:srgbClr val="0054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bg object 18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8040623" y="0"/>
            <a:ext cx="4151376" cy="1223772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6491425"/>
            <a:ext cx="899321" cy="366571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1816662" y="3543958"/>
            <a:ext cx="375337" cy="102312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8352" y="312546"/>
            <a:ext cx="10915294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chemeClr val="bg1"/>
                </a:solidFill>
                <a:latin typeface="Tahoma"/>
                <a:cs typeface="Tahom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38352" y="2094738"/>
            <a:ext cx="10915294" cy="420243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2144AF-15F1-4EE0-959D-FE58F0D3B57B}" type="datetime1">
              <a:rPr lang="en-US" smtClean="0"/>
              <a:t>6/21/2026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194309" cy="243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400" b="0" i="0">
                <a:solidFill>
                  <a:srgbClr val="8F9092"/>
                </a:solidFill>
                <a:latin typeface="Verdana"/>
                <a:cs typeface="Verdana"/>
              </a:defRPr>
            </a:lvl1pPr>
          </a:lstStyle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spc="35" dirty="0"/>
              <a:t>‹#›</a:t>
            </a:fld>
            <a:endParaRPr spc="35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12.wmf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3.wmf"/><Relationship Id="rId9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38962" y="6107379"/>
            <a:ext cx="1418438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pc="-95" dirty="0" smtClean="0">
                <a:solidFill>
                  <a:srgbClr val="A6A6A6"/>
                </a:solidFill>
                <a:latin typeface="Verdana"/>
                <a:cs typeface="Verdana"/>
              </a:rPr>
              <a:t>26</a:t>
            </a:r>
            <a:r>
              <a:rPr sz="1800" spc="-190" dirty="0" smtClean="0">
                <a:solidFill>
                  <a:srgbClr val="A6A6A6"/>
                </a:solidFill>
                <a:latin typeface="Verdana"/>
                <a:cs typeface="Verdana"/>
              </a:rPr>
              <a:t>.</a:t>
            </a:r>
            <a:r>
              <a:rPr lang="ru-RU" spc="-190" dirty="0" smtClean="0">
                <a:solidFill>
                  <a:srgbClr val="A6A6A6"/>
                </a:solidFill>
                <a:latin typeface="Verdana"/>
                <a:cs typeface="Verdana"/>
              </a:rPr>
              <a:t>06</a:t>
            </a:r>
            <a:r>
              <a:rPr sz="1800" spc="-190" dirty="0" smtClean="0">
                <a:solidFill>
                  <a:srgbClr val="A6A6A6"/>
                </a:solidFill>
                <a:latin typeface="Verdana"/>
                <a:cs typeface="Verdana"/>
              </a:rPr>
              <a:t>.20</a:t>
            </a:r>
            <a:r>
              <a:rPr lang="ru-RU" spc="-235" dirty="0" smtClean="0">
                <a:solidFill>
                  <a:srgbClr val="A6A6A6"/>
                </a:solidFill>
                <a:latin typeface="Verdana"/>
                <a:cs typeface="Verdana"/>
              </a:rPr>
              <a:t>2</a:t>
            </a:r>
            <a:r>
              <a:rPr lang="ru-RU" spc="-235" dirty="0">
                <a:solidFill>
                  <a:srgbClr val="A6A6A6"/>
                </a:solidFill>
                <a:latin typeface="Verdana"/>
                <a:cs typeface="Verdana"/>
              </a:rPr>
              <a:t>6</a:t>
            </a:r>
            <a:endParaRPr sz="18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638962" y="3132849"/>
            <a:ext cx="11172038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2383790" algn="l"/>
              </a:tabLst>
            </a:pPr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Изучение </a:t>
            </a:r>
            <a:r>
              <a:rPr 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эффекта гравитационного </a:t>
            </a:r>
            <a:r>
              <a:rPr lang="ru-RU" sz="3600" b="1" dirty="0" err="1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линзирования</a:t>
            </a:r>
            <a:r>
              <a:rPr lang="ru-RU" sz="3600" b="1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на кластере первичных черных дыр</a:t>
            </a:r>
            <a:endParaRPr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38962" y="5029200"/>
            <a:ext cx="7590638" cy="57964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kern="0" dirty="0" smtClean="0">
                <a:solidFill>
                  <a:srgbClr val="212A3E"/>
                </a:solidFill>
                <a:latin typeface="Verdana"/>
                <a:cs typeface="Verdana"/>
              </a:rPr>
              <a:t>Мучкинова </a:t>
            </a:r>
            <a:r>
              <a:rPr lang="ru-RU" kern="0" dirty="0">
                <a:solidFill>
                  <a:srgbClr val="212A3E"/>
                </a:solidFill>
                <a:latin typeface="Verdana"/>
                <a:cs typeface="Verdana"/>
              </a:rPr>
              <a:t>Б.Ю.</a:t>
            </a:r>
          </a:p>
          <a:p>
            <a:pPr marL="12700">
              <a:spcBef>
                <a:spcPts val="100"/>
              </a:spcBef>
            </a:pPr>
            <a:r>
              <a:rPr lang="ru-RU" kern="0" dirty="0" smtClean="0">
                <a:solidFill>
                  <a:srgbClr val="212A3E"/>
                </a:solidFill>
                <a:latin typeface="Verdana"/>
                <a:cs typeface="Verdana"/>
              </a:rPr>
              <a:t>Научный руководитель: </a:t>
            </a:r>
            <a:r>
              <a:rPr lang="ru-RU" kern="0" dirty="0" err="1">
                <a:solidFill>
                  <a:srgbClr val="212A3E"/>
                </a:solidFill>
                <a:latin typeface="Verdana"/>
                <a:cs typeface="Verdana"/>
              </a:rPr>
              <a:t>Белоцкий</a:t>
            </a:r>
            <a:r>
              <a:rPr lang="ru-RU" kern="0" dirty="0">
                <a:solidFill>
                  <a:srgbClr val="212A3E"/>
                </a:solidFill>
                <a:latin typeface="Verdana"/>
                <a:cs typeface="Verdana"/>
              </a:rPr>
              <a:t> </a:t>
            </a:r>
            <a:r>
              <a:rPr lang="ru-RU" kern="0" dirty="0" smtClean="0">
                <a:solidFill>
                  <a:srgbClr val="212A3E"/>
                </a:solidFill>
                <a:latin typeface="Verdana"/>
                <a:cs typeface="Verdana"/>
              </a:rPr>
              <a:t>К.М</a:t>
            </a:r>
            <a:endParaRPr lang="ru-RU" kern="0" dirty="0">
              <a:solidFill>
                <a:srgbClr val="212A3E"/>
              </a:solidFill>
              <a:latin typeface="Verdana"/>
              <a:cs typeface="Verdana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022" y="76200"/>
            <a:ext cx="6148959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724535" cy="1453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10</a:t>
            </a:fld>
            <a:endParaRPr lang="ru-RU" spc="35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748005" y="5660827"/>
            <a:ext cx="1059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Результат практически не меняется при замене профиля гало.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14399" y="1371600"/>
            <a:ext cx="10430229" cy="3810000"/>
          </a:xfrm>
          <a:prstGeom prst="rect">
            <a:avLst/>
          </a:prstGeom>
          <a:noFill/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t="8771" b="4474"/>
          <a:stretch/>
        </p:blipFill>
        <p:spPr>
          <a:xfrm>
            <a:off x="1143000" y="1600200"/>
            <a:ext cx="10042999" cy="3352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75564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Прямоугольник 11"/>
              <p:cNvSpPr/>
              <p:nvPr/>
            </p:nvSpPr>
            <p:spPr>
              <a:xfrm>
                <a:off x="1295400" y="1415534"/>
                <a:ext cx="137749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0. </m:t>
                      </m:r>
                      <m:r>
                        <a:rPr lang="ru-RU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1 пк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400" y="1415534"/>
                <a:ext cx="1377493" cy="369332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35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2" y="152400"/>
            <a:ext cx="10915294" cy="984885"/>
          </a:xfrm>
        </p:spPr>
        <p:txBody>
          <a:bodyPr/>
          <a:lstStyle/>
          <a:p>
            <a:r>
              <a:rPr lang="ru-RU" sz="3200" dirty="0"/>
              <a:t>Возможные </a:t>
            </a:r>
            <a:r>
              <a:rPr lang="ru-RU" sz="3200" dirty="0" smtClean="0"/>
              <a:t>особенности линзирования на кластере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62152" y="1247138"/>
            <a:ext cx="10915294" cy="738664"/>
          </a:xfrm>
        </p:spPr>
        <p:txBody>
          <a:bodyPr/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Возможные особенности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линзирования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на кластере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553646" y="6380407"/>
            <a:ext cx="336728" cy="24320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11</a:t>
            </a:fld>
            <a:endParaRPr lang="ru-RU" spc="35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67399" y="2161538"/>
            <a:ext cx="152401" cy="1166336"/>
          </a:xfrm>
          <a:prstGeom prst="downArrow">
            <a:avLst>
              <a:gd name="adj1" fmla="val 50000"/>
              <a:gd name="adj2" fmla="val 189999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995957">
            <a:off x="8718661" y="1931649"/>
            <a:ext cx="193774" cy="1508094"/>
          </a:xfrm>
          <a:prstGeom prst="downArrow">
            <a:avLst>
              <a:gd name="adj1" fmla="val 50000"/>
              <a:gd name="adj2" fmla="val 165753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784404">
            <a:off x="3109433" y="1893483"/>
            <a:ext cx="177094" cy="1508094"/>
          </a:xfrm>
          <a:prstGeom prst="downArrow">
            <a:avLst>
              <a:gd name="adj1" fmla="val 50000"/>
              <a:gd name="adj2" fmla="val 202738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5854" y="3327874"/>
            <a:ext cx="300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Искаженная форма профиля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события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2590803" y="3974205"/>
            <a:ext cx="0" cy="397133"/>
          </a:xfrm>
          <a:prstGeom prst="straightConnector1">
            <a:avLst/>
          </a:prstGeom>
          <a:ln w="28575">
            <a:solidFill>
              <a:srgbClr val="0054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37" y="4750585"/>
            <a:ext cx="2181529" cy="14765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56561" y="435345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Экранировка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6722" y="3330890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Кратность событий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для одной звезды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4303"/>
          <a:stretch/>
        </p:blipFill>
        <p:spPr>
          <a:xfrm>
            <a:off x="5163961" y="3992532"/>
            <a:ext cx="1559276" cy="16950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91447" y="3346201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Группирование событий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времени и расстоянию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038600"/>
            <a:ext cx="4157758" cy="218856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6200000">
            <a:off x="-69344" y="5204116"/>
            <a:ext cx="194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(К. </a:t>
            </a:r>
            <a:r>
              <a:rPr lang="ru-RU" dirty="0" err="1"/>
              <a:t>Тощенко</a:t>
            </a:r>
            <a:r>
              <a:rPr lang="ru-RU" dirty="0"/>
              <a:t> и др.)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6254279"/>
            <a:ext cx="55622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+ увеличение длительности без искажения событий(?)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2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352" y="1524000"/>
            <a:ext cx="10915294" cy="5539978"/>
          </a:xfrm>
        </p:spPr>
        <p:txBody>
          <a:bodyPr/>
          <a:lstStyle/>
          <a:p>
            <a:r>
              <a:rPr lang="ru-RU" sz="2400" dirty="0" smtClean="0"/>
              <a:t>Был </a:t>
            </a:r>
            <a:r>
              <a:rPr lang="ru-RU" sz="2400" dirty="0"/>
              <a:t>проведен </a:t>
            </a:r>
            <a:r>
              <a:rPr lang="ru-RU" sz="2400" dirty="0" smtClean="0"/>
              <a:t>статистический анализ</a:t>
            </a:r>
            <a:r>
              <a:rPr lang="ru-RU" sz="2400" dirty="0"/>
              <a:t>: рассматривалась вероятность объяснения событий </a:t>
            </a:r>
            <a:r>
              <a:rPr lang="ru-RU" sz="2400" dirty="0" err="1"/>
              <a:t>линзирования</a:t>
            </a:r>
            <a:r>
              <a:rPr lang="ru-RU" sz="2400" dirty="0"/>
              <a:t>, полученных в данных </a:t>
            </a:r>
            <a:r>
              <a:rPr lang="en-US" sz="2400" dirty="0"/>
              <a:t>MACHO, EROS, OGLE </a:t>
            </a:r>
            <a:r>
              <a:rPr lang="ru-RU" sz="2400" dirty="0"/>
              <a:t>с помощью ПЧД в рамках</a:t>
            </a:r>
            <a:r>
              <a:rPr lang="en-US" sz="2400" dirty="0"/>
              <a:t> </a:t>
            </a:r>
            <a:r>
              <a:rPr lang="ru-RU" sz="2400" dirty="0"/>
              <a:t>пяти гипотез: </a:t>
            </a:r>
          </a:p>
          <a:p>
            <a:r>
              <a:rPr lang="en-US" sz="2400" b="1" dirty="0"/>
              <a:t>H</a:t>
            </a:r>
            <a:r>
              <a:rPr lang="ru-RU" sz="2400" b="1" dirty="0"/>
              <a:t>1</a:t>
            </a:r>
            <a:r>
              <a:rPr lang="en-US" sz="2400" b="1" baseline="-25000" dirty="0"/>
              <a:t>mono</a:t>
            </a:r>
            <a:r>
              <a:rPr lang="ru-RU" sz="2400" b="1" dirty="0"/>
              <a:t> </a:t>
            </a:r>
            <a:r>
              <a:rPr lang="ru-RU" sz="2400" dirty="0"/>
              <a:t>Кластеры ПЧД, массы которых одинаковы;</a:t>
            </a:r>
            <a:endParaRPr lang="en-US" sz="2400" dirty="0"/>
          </a:p>
          <a:p>
            <a:r>
              <a:rPr lang="en-US" sz="2400" b="1" dirty="0"/>
              <a:t>H1</a:t>
            </a:r>
            <a:r>
              <a:rPr lang="en-US" sz="2400" b="1" baseline="-25000" dirty="0"/>
              <a:t>lognorm </a:t>
            </a:r>
            <a:r>
              <a:rPr lang="ru-RU" sz="2400" dirty="0"/>
              <a:t>Кластеры ПЧД с массовым (логнормальным) распределением;</a:t>
            </a:r>
            <a:endParaRPr lang="ru-RU" sz="2400" b="1" dirty="0"/>
          </a:p>
          <a:p>
            <a:r>
              <a:rPr lang="en-US" sz="2400" b="1" dirty="0"/>
              <a:t>H</a:t>
            </a:r>
            <a:r>
              <a:rPr lang="ru-RU" sz="2400" b="1" dirty="0"/>
              <a:t>2</a:t>
            </a:r>
            <a:r>
              <a:rPr lang="en-US" sz="2400" b="1" baseline="-25000" dirty="0"/>
              <a:t>mono</a:t>
            </a:r>
            <a:r>
              <a:rPr lang="ru-RU" sz="2400" b="1" dirty="0"/>
              <a:t> </a:t>
            </a:r>
            <a:r>
              <a:rPr lang="ru-RU" sz="2400" dirty="0"/>
              <a:t>Одиночные ПЧД массы которых одинаковы;</a:t>
            </a:r>
            <a:endParaRPr lang="en-US" sz="2400" dirty="0"/>
          </a:p>
          <a:p>
            <a:r>
              <a:rPr lang="en-US" sz="2400" b="1" dirty="0"/>
              <a:t>H2</a:t>
            </a:r>
            <a:r>
              <a:rPr lang="en-US" sz="2400" b="1" baseline="-25000" dirty="0"/>
              <a:t>lognorm</a:t>
            </a:r>
            <a:r>
              <a:rPr lang="ru-RU" sz="2400" dirty="0"/>
              <a:t> Одиночные ПЧД с массовым (логнормальным) распределением;</a:t>
            </a:r>
            <a:endParaRPr lang="en-US" sz="2400" b="1" dirty="0"/>
          </a:p>
          <a:p>
            <a:r>
              <a:rPr lang="en-US" sz="2400" b="1" dirty="0"/>
              <a:t>H</a:t>
            </a:r>
            <a:r>
              <a:rPr lang="ru-RU" sz="2400" b="1" dirty="0"/>
              <a:t>3 </a:t>
            </a:r>
            <a:r>
              <a:rPr lang="ru-RU" sz="2400" dirty="0"/>
              <a:t>Смешанная (кластеры + одиночные ПЧД)</a:t>
            </a:r>
            <a:r>
              <a:rPr lang="en-US" sz="2400" dirty="0"/>
              <a:t>.</a:t>
            </a:r>
            <a:endParaRPr lang="ru-RU" sz="2400" dirty="0"/>
          </a:p>
          <a:p>
            <a:endParaRPr lang="ru-RU" sz="2400" dirty="0"/>
          </a:p>
          <a:p>
            <a:r>
              <a:rPr lang="ru-RU" sz="2400" dirty="0" smtClean="0"/>
              <a:t>При значениях кора больше или порядка 0,1 </a:t>
            </a:r>
            <a:r>
              <a:rPr lang="ru-RU" sz="2400" dirty="0" err="1" smtClean="0"/>
              <a:t>пк</a:t>
            </a:r>
            <a:r>
              <a:rPr lang="ru-RU" sz="2400" dirty="0" smtClean="0"/>
              <a:t> кластерная структура практически не проявляется по распределению событий </a:t>
            </a:r>
            <a:r>
              <a:rPr lang="ru-RU" sz="2400" dirty="0" err="1" smtClean="0"/>
              <a:t>линзирования</a:t>
            </a:r>
            <a:r>
              <a:rPr lang="ru-RU" sz="2400" dirty="0" smtClean="0"/>
              <a:t> по их длительности. </a:t>
            </a:r>
            <a:endParaRPr lang="ru-RU" sz="2400" dirty="0"/>
          </a:p>
          <a:p>
            <a:r>
              <a:rPr lang="ru-RU" sz="2400" dirty="0" smtClean="0"/>
              <a:t>Результат почти не зависит от </a:t>
            </a:r>
            <a:r>
              <a:rPr lang="ru-RU" sz="2400" dirty="0"/>
              <a:t>профилей NFW, </a:t>
            </a:r>
            <a:r>
              <a:rPr lang="ru-RU" sz="2400" dirty="0" err="1"/>
              <a:t>Einasto</a:t>
            </a:r>
            <a:r>
              <a:rPr lang="ru-RU" sz="2400" dirty="0"/>
              <a:t>, </a:t>
            </a:r>
            <a:r>
              <a:rPr lang="ru-RU" sz="2400" dirty="0" err="1"/>
              <a:t>Burkert</a:t>
            </a:r>
            <a:r>
              <a:rPr lang="ru-RU" sz="2400" dirty="0"/>
              <a:t> и ISO</a:t>
            </a:r>
            <a:r>
              <a:rPr lang="ru-RU" sz="2400" dirty="0" smtClean="0"/>
              <a:t>. Кластерная гипотеза возможно начнет проявляться при значениях порядка 0,01 </a:t>
            </a:r>
            <a:r>
              <a:rPr lang="ru-RU" sz="2400" dirty="0" err="1" smtClean="0"/>
              <a:t>пк</a:t>
            </a:r>
            <a:r>
              <a:rPr lang="ru-RU" sz="2400" dirty="0" smtClean="0"/>
              <a:t> и ниже. </a:t>
            </a:r>
          </a:p>
          <a:p>
            <a:endParaRPr lang="ru-RU" sz="2400" dirty="0"/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724535" cy="210620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12</a:t>
            </a:fld>
            <a:endParaRPr lang="ru-RU" spc="35" dirty="0"/>
          </a:p>
        </p:txBody>
      </p:sp>
    </p:spTree>
    <p:extLst>
      <p:ext uri="{BB962C8B-B14F-4D97-AF65-F5344CB8AC3E}">
        <p14:creationId xmlns:p14="http://schemas.microsoft.com/office/powerpoint/2010/main" val="354982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Планы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352" y="2094738"/>
            <a:ext cx="10915294" cy="4062651"/>
          </a:xfrm>
        </p:spPr>
        <p:txBody>
          <a:bodyPr/>
          <a:lstStyle/>
          <a:p>
            <a:r>
              <a:rPr lang="ru-RU" sz="2400" dirty="0" smtClean="0"/>
              <a:t>Целью является разработка методики статистического анализа по нескольким критериям:</a:t>
            </a:r>
          </a:p>
          <a:p>
            <a:r>
              <a:rPr lang="ru-RU" sz="2400" i="1" dirty="0" smtClean="0"/>
              <a:t>1)длительность событий;</a:t>
            </a:r>
          </a:p>
          <a:p>
            <a:r>
              <a:rPr lang="ru-RU" sz="2400" i="1" dirty="0" smtClean="0"/>
              <a:t>2)временной интервал между событиями;</a:t>
            </a:r>
          </a:p>
          <a:p>
            <a:r>
              <a:rPr lang="ru-RU" sz="2400" i="1" dirty="0" smtClean="0"/>
              <a:t>3)пространственное </a:t>
            </a:r>
            <a:r>
              <a:rPr lang="ru-RU" sz="2400" i="1" smtClean="0"/>
              <a:t>распределение событий</a:t>
            </a:r>
            <a:r>
              <a:rPr lang="ru-RU" sz="2400" smtClean="0"/>
              <a:t>.</a:t>
            </a:r>
          </a:p>
          <a:p>
            <a:endParaRPr lang="ru-RU" sz="2400" dirty="0" smtClean="0"/>
          </a:p>
          <a:p>
            <a:r>
              <a:rPr lang="ru-RU" sz="2400" dirty="0" smtClean="0"/>
              <a:t>Все три критерия не являются искажениями событий и присутствуют в имеющихся данных наблюдения (</a:t>
            </a:r>
            <a:r>
              <a:rPr lang="en-US" sz="2400" dirty="0" smtClean="0"/>
              <a:t>EROS, MACHO, OGLE </a:t>
            </a:r>
            <a:r>
              <a:rPr lang="ru-RU" sz="2400" dirty="0" smtClean="0"/>
              <a:t>и др.). В настоящей дипломной работе выявлены разные критерии поиска кластеров ПЧД по событиям </a:t>
            </a:r>
            <a:r>
              <a:rPr lang="ru-RU" sz="2400" dirty="0" err="1" smtClean="0"/>
              <a:t>линзирования</a:t>
            </a:r>
            <a:r>
              <a:rPr lang="ru-RU" sz="2400" dirty="0"/>
              <a:t> </a:t>
            </a:r>
            <a:r>
              <a:rPr lang="ru-RU" sz="2400" dirty="0" smtClean="0"/>
              <a:t>и реализована методика статистического анализа по одному критерию. </a:t>
            </a:r>
          </a:p>
          <a:p>
            <a:r>
              <a:rPr lang="ru-RU" sz="2400" dirty="0" smtClean="0"/>
              <a:t>В дальнейшем необходимо расширить методику на все критерии.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572135" cy="2215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13</a:t>
            </a:fld>
            <a:endParaRPr lang="ru-RU" spc="35" dirty="0"/>
          </a:p>
        </p:txBody>
      </p:sp>
    </p:spTree>
    <p:extLst>
      <p:ext uri="{BB962C8B-B14F-4D97-AF65-F5344CB8AC3E}">
        <p14:creationId xmlns:p14="http://schemas.microsoft.com/office/powerpoint/2010/main" val="2841324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648335" cy="2977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14</a:t>
            </a:fld>
            <a:endParaRPr lang="ru-RU" spc="35" dirty="0"/>
          </a:p>
        </p:txBody>
      </p:sp>
      <p:sp>
        <p:nvSpPr>
          <p:cNvPr id="5" name="TextBox 4"/>
          <p:cNvSpPr txBox="1"/>
          <p:nvPr/>
        </p:nvSpPr>
        <p:spPr>
          <a:xfrm>
            <a:off x="5257800" y="3048000"/>
            <a:ext cx="21836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rgbClr val="0054BA"/>
                </a:solidFill>
                <a:latin typeface="Tahoma"/>
                <a:ea typeface="+mj-ea"/>
                <a:cs typeface="Tahoma"/>
              </a:rPr>
              <a:t>Back-Up</a:t>
            </a:r>
            <a:r>
              <a:rPr lang="en-US" dirty="0" smtClean="0">
                <a:solidFill>
                  <a:srgbClr val="0054BA"/>
                </a:solidFill>
              </a:rPr>
              <a:t> </a:t>
            </a:r>
            <a:endParaRPr lang="ru-RU" dirty="0">
              <a:solidFill>
                <a:srgbClr val="0054B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906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Параметры кластера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495935" cy="2215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15</a:t>
            </a:fld>
            <a:endParaRPr lang="ru-RU" spc="35" dirty="0"/>
          </a:p>
        </p:txBody>
      </p:sp>
      <p:pic>
        <p:nvPicPr>
          <p:cNvPr id="5" name="Объект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3789680"/>
            <a:ext cx="8092259" cy="2752954"/>
          </a:xfrm>
          <a:prstGeom prst="rect">
            <a:avLst/>
          </a:prstGeom>
        </p:spPr>
      </p:pic>
      <p:pic>
        <p:nvPicPr>
          <p:cNvPr id="6" name="Объект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161" y="1630223"/>
            <a:ext cx="7302678" cy="2179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9910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Эффективность детектирования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67829"/>
            <a:ext cx="12192000" cy="3122341"/>
          </a:xfrm>
          <a:prstGeom prst="rect">
            <a:avLst/>
          </a:prstGeom>
        </p:spPr>
      </p:pic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572135" cy="2215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16</a:t>
            </a:fld>
            <a:endParaRPr lang="ru-RU" spc="35" dirty="0"/>
          </a:p>
        </p:txBody>
      </p:sp>
    </p:spTree>
    <p:extLst>
      <p:ext uri="{BB962C8B-B14F-4D97-AF65-F5344CB8AC3E}">
        <p14:creationId xmlns:p14="http://schemas.microsoft.com/office/powerpoint/2010/main" val="163370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Характеристики обзоров и событий</a:t>
            </a: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7"/>
          </p:nvPr>
        </p:nvSpPr>
        <p:spPr>
          <a:xfrm>
            <a:off x="11430000" y="6484026"/>
            <a:ext cx="609599" cy="221574"/>
          </a:xfrm>
        </p:spPr>
        <p:txBody>
          <a:bodyPr/>
          <a:lstStyle/>
          <a:p>
            <a:pPr marL="38100" algn="r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pPr marL="38100" algn="r">
                <a:lnSpc>
                  <a:spcPct val="100000"/>
                </a:lnSpc>
                <a:spcBef>
                  <a:spcPts val="60"/>
                </a:spcBef>
              </a:pPr>
              <a:t>17</a:t>
            </a:fld>
            <a:endParaRPr lang="ru-RU" spc="35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0" y="1447800"/>
            <a:ext cx="10002226" cy="5036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2487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7391400" cy="4526280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Первичные черные дыры</a:t>
            </a:r>
            <a:endParaRPr lang="ru-RU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7"/>
          <p:cNvSpPr>
            <a:spLocks noGrp="1"/>
          </p:cNvSpPr>
          <p:nvPr>
            <p:ph sz="half" idx="3"/>
          </p:nvPr>
        </p:nvSpPr>
        <p:spPr>
          <a:xfrm>
            <a:off x="8288019" y="2971800"/>
            <a:ext cx="3505200" cy="3323987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ru-RU" b="1" dirty="0" smtClean="0">
                <a:latin typeface="Verdana" panose="020B0604030504040204" pitchFamily="34" charset="0"/>
                <a:ea typeface="Verdana" panose="020B0604030504040204" pitchFamily="34" charset="0"/>
              </a:rPr>
              <a:t>ПЧД могут объяснить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природу скрытой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массы;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происхождение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ранних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квазаров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,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Z =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10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;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</a:rPr>
              <a:t>д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анные </a:t>
            </a:r>
            <a:r>
              <a:rPr lang="en-US" dirty="0" smtClean="0">
                <a:latin typeface="Verdana" panose="020B0604030504040204" pitchFamily="34" charset="0"/>
                <a:ea typeface="Verdana" panose="020B0604030504040204" pitchFamily="34" charset="0"/>
              </a:rPr>
              <a:t>LIGO/Virgo/KAGRO.</a:t>
            </a: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ru-RU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endParaRPr lang="en-US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2</a:t>
            </a:fld>
            <a:endParaRPr lang="ru-RU" spc="3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" y="2286000"/>
            <a:ext cx="7463157" cy="4198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5141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Введение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352" y="1466810"/>
            <a:ext cx="10915294" cy="553998"/>
          </a:xfrm>
        </p:spPr>
        <p:txBody>
          <a:bodyPr/>
          <a:lstStyle/>
          <a:p>
            <a:r>
              <a:rPr lang="ru-RU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Гравитационное </a:t>
            </a:r>
            <a:r>
              <a:rPr lang="ru-RU" sz="3600" b="1" dirty="0" err="1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микролинзирование</a:t>
            </a:r>
            <a:endParaRPr lang="ru-RU" sz="36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3</a:t>
            </a:fld>
            <a:endParaRPr lang="ru-RU" spc="35" dirty="0"/>
          </a:p>
        </p:txBody>
      </p:sp>
      <p:pic>
        <p:nvPicPr>
          <p:cNvPr id="19" name="Picture 4"/>
          <p:cNvPicPr/>
          <p:nvPr/>
        </p:nvPicPr>
        <p:blipFill>
          <a:blip r:embed="rId3"/>
          <a:stretch>
            <a:fillRect/>
          </a:stretch>
        </p:blipFill>
        <p:spPr>
          <a:xfrm>
            <a:off x="353217" y="2517774"/>
            <a:ext cx="5846763" cy="21304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5"/>
          <p:cNvPicPr/>
          <p:nvPr/>
        </p:nvPicPr>
        <p:blipFill>
          <a:blip r:embed="rId4"/>
          <a:stretch>
            <a:fillRect/>
          </a:stretch>
        </p:blipFill>
        <p:spPr>
          <a:xfrm>
            <a:off x="6323014" y="2658879"/>
            <a:ext cx="1811337" cy="2173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" name="Rectangle 6"/>
          <p:cNvSpPr/>
          <p:nvPr/>
        </p:nvSpPr>
        <p:spPr>
          <a:xfrm>
            <a:off x="6599238" y="4908974"/>
            <a:ext cx="1258887" cy="954750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1400" dirty="0" smtClean="0">
                <a:solidFill>
                  <a:schemeClr val="accent2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круг Хвольсона-Эйнштейна (конус)</a:t>
            </a:r>
            <a:endParaRPr lang="ru-RU" altLang="ru-RU" sz="1400" dirty="0">
              <a:solidFill>
                <a:schemeClr val="accent2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2" name="Rectangle 7"/>
          <p:cNvSpPr/>
          <p:nvPr/>
        </p:nvSpPr>
        <p:spPr>
          <a:xfrm>
            <a:off x="4572000" y="4786979"/>
            <a:ext cx="2294216" cy="523862"/>
          </a:xfrm>
          <a:prstGeom prst="rect">
            <a:avLst/>
          </a:prstGeom>
          <a:noFill/>
          <a:ln w="9525">
            <a:noFill/>
          </a:ln>
        </p:spPr>
        <p:txBody>
          <a:bodyPr wrap="square" lIns="92075" tIns="46038" rIns="92075" bIns="46038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угол Хвольсона-Эйнштейна </a:t>
            </a:r>
            <a:endParaRPr lang="ru-RU" altLang="ru-RU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3" name="Object 8"/>
          <p:cNvGraphicFramePr/>
          <p:nvPr>
            <p:extLst>
              <p:ext uri="{D42A27DB-BD31-4B8C-83A1-F6EECF244321}">
                <p14:modId xmlns:p14="http://schemas.microsoft.com/office/powerpoint/2010/main" val="3228468146"/>
              </p:ext>
            </p:extLst>
          </p:nvPr>
        </p:nvGraphicFramePr>
        <p:xfrm>
          <a:off x="651799" y="5545425"/>
          <a:ext cx="2841905" cy="10602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" r:id="rId5" imgW="2746375" imgH="1068070" progId="Equation.DSMT4">
                  <p:embed/>
                </p:oleObj>
              </mc:Choice>
              <mc:Fallback>
                <p:oleObj r:id="rId5" imgW="2746375" imgH="106807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51799" y="5545425"/>
                        <a:ext cx="2841905" cy="1060203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Rectangle 9"/>
          <p:cNvSpPr/>
          <p:nvPr/>
        </p:nvSpPr>
        <p:spPr>
          <a:xfrm>
            <a:off x="3359149" y="5863724"/>
            <a:ext cx="2736850" cy="308419"/>
          </a:xfrm>
          <a:prstGeom prst="rect">
            <a:avLst/>
          </a:prstGeom>
          <a:noFill/>
          <a:ln w="9525">
            <a:noFill/>
          </a:ln>
        </p:spPr>
        <p:txBody>
          <a:bodyPr lIns="92075" tIns="46038" rIns="92075" bIns="46038">
            <a:spAutoFit/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50000"/>
              </a:spcBef>
              <a:buNone/>
            </a:pPr>
            <a:r>
              <a:rPr lang="ru-RU" altLang="ru-RU" sz="1400" dirty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у</a:t>
            </a:r>
            <a:r>
              <a:rPr lang="ru-RU" altLang="ru-RU" sz="1400" dirty="0" smtClean="0">
                <a:solidFill>
                  <a:srgbClr val="0070C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силение интенсивности </a:t>
            </a:r>
            <a:endParaRPr lang="ru-RU" altLang="ru-RU" sz="1400" dirty="0">
              <a:solidFill>
                <a:srgbClr val="0070C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26" name="Object 3"/>
          <p:cNvGraphicFramePr/>
          <p:nvPr>
            <p:extLst>
              <p:ext uri="{D42A27DB-BD31-4B8C-83A1-F6EECF244321}">
                <p14:modId xmlns:p14="http://schemas.microsoft.com/office/powerpoint/2010/main" val="479584068"/>
              </p:ext>
            </p:extLst>
          </p:nvPr>
        </p:nvGraphicFramePr>
        <p:xfrm>
          <a:off x="434694" y="4648200"/>
          <a:ext cx="3810371" cy="7756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7" r:id="rId7" imgW="3902075" imgH="803275" progId="Equation.DSMT4">
                  <p:embed/>
                </p:oleObj>
              </mc:Choice>
              <mc:Fallback>
                <p:oleObj r:id="rId7" imgW="3902075" imgH="803275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34694" y="4648200"/>
                        <a:ext cx="3810371" cy="775621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 descr="undefined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7497" y="2791675"/>
            <a:ext cx="3654425" cy="241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70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8352" y="152400"/>
            <a:ext cx="10915294" cy="984885"/>
          </a:xfrm>
        </p:spPr>
        <p:txBody>
          <a:bodyPr/>
          <a:lstStyle/>
          <a:p>
            <a:r>
              <a:rPr lang="ru-RU" sz="3200" dirty="0"/>
              <a:t>Возможные </a:t>
            </a:r>
            <a:r>
              <a:rPr lang="ru-RU" sz="3200" dirty="0" smtClean="0"/>
              <a:t>особенности линзирования на кластере </a:t>
            </a:r>
            <a:endParaRPr lang="ru-RU" sz="3200" dirty="0"/>
          </a:p>
        </p:txBody>
      </p:sp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562152" y="1247138"/>
            <a:ext cx="10915294" cy="738664"/>
          </a:xfrm>
        </p:spPr>
        <p:txBody>
          <a:bodyPr/>
          <a:lstStyle/>
          <a:p>
            <a:pPr algn="ctr"/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Возможные особенности </a:t>
            </a:r>
            <a:endParaRPr lang="ru-RU" sz="2400" dirty="0" smtClean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ru-RU" sz="2400" dirty="0" smtClean="0">
                <a:latin typeface="Verdana" panose="020B0604030504040204" pitchFamily="34" charset="0"/>
                <a:ea typeface="Verdana" panose="020B0604030504040204" pitchFamily="34" charset="0"/>
              </a:rPr>
              <a:t>линзирования </a:t>
            </a:r>
            <a:r>
              <a:rPr lang="ru-RU" sz="2400" dirty="0">
                <a:latin typeface="Verdana" panose="020B0604030504040204" pitchFamily="34" charset="0"/>
                <a:ea typeface="Verdana" panose="020B0604030504040204" pitchFamily="34" charset="0"/>
              </a:rPr>
              <a:t>на кластере 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7"/>
          </p:nvPr>
        </p:nvSpPr>
        <p:spPr>
          <a:xfrm>
            <a:off x="11553646" y="6380407"/>
            <a:ext cx="336728" cy="24320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4</a:t>
            </a:fld>
            <a:endParaRPr lang="ru-RU" spc="35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5867399" y="2161538"/>
            <a:ext cx="152401" cy="1166336"/>
          </a:xfrm>
          <a:prstGeom prst="downArrow">
            <a:avLst>
              <a:gd name="adj1" fmla="val 50000"/>
              <a:gd name="adj2" fmla="val 189999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2" name="Стрелка вниз 11"/>
          <p:cNvSpPr/>
          <p:nvPr/>
        </p:nvSpPr>
        <p:spPr>
          <a:xfrm rot="18995957">
            <a:off x="8718661" y="1931649"/>
            <a:ext cx="193774" cy="1508094"/>
          </a:xfrm>
          <a:prstGeom prst="downArrow">
            <a:avLst>
              <a:gd name="adj1" fmla="val 50000"/>
              <a:gd name="adj2" fmla="val 165753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784404">
            <a:off x="3109433" y="1893483"/>
            <a:ext cx="177094" cy="1508094"/>
          </a:xfrm>
          <a:prstGeom prst="downArrow">
            <a:avLst>
              <a:gd name="adj1" fmla="val 50000"/>
              <a:gd name="adj2" fmla="val 202738"/>
            </a:avLst>
          </a:prstGeom>
          <a:solidFill>
            <a:srgbClr val="0054BA"/>
          </a:solidFill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085854" y="3327874"/>
            <a:ext cx="30098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Искаженная форма профиля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события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cxnSp>
        <p:nvCxnSpPr>
          <p:cNvPr id="16" name="Прямая со стрелкой 15"/>
          <p:cNvCxnSpPr>
            <a:stCxn id="14" idx="2"/>
          </p:cNvCxnSpPr>
          <p:nvPr/>
        </p:nvCxnSpPr>
        <p:spPr>
          <a:xfrm>
            <a:off x="2590803" y="3974205"/>
            <a:ext cx="0" cy="397133"/>
          </a:xfrm>
          <a:prstGeom prst="straightConnector1">
            <a:avLst/>
          </a:prstGeom>
          <a:ln w="28575">
            <a:solidFill>
              <a:srgbClr val="0054B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0037" y="4750585"/>
            <a:ext cx="2181529" cy="147658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1856561" y="4353452"/>
            <a:ext cx="1755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Экранировка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706722" y="3330890"/>
            <a:ext cx="24737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Кратность событий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для одной звезды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3"/>
          <a:srcRect t="4303"/>
          <a:stretch/>
        </p:blipFill>
        <p:spPr>
          <a:xfrm>
            <a:off x="5163961" y="3992532"/>
            <a:ext cx="1559276" cy="169501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7791447" y="3346201"/>
            <a:ext cx="32864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Группирование событий </a:t>
            </a:r>
          </a:p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</a:rPr>
              <a:t>по времени и расстоянию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4038600"/>
            <a:ext cx="4157758" cy="2188565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 rot="16200000">
            <a:off x="-69344" y="5204116"/>
            <a:ext cx="19488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(К. </a:t>
            </a:r>
            <a:r>
              <a:rPr lang="ru-RU" dirty="0" err="1"/>
              <a:t>Тощенко</a:t>
            </a:r>
            <a:r>
              <a:rPr lang="ru-RU" dirty="0"/>
              <a:t> и др.)</a:t>
            </a:r>
          </a:p>
        </p:txBody>
      </p:sp>
    </p:spTree>
    <p:extLst>
      <p:ext uri="{BB962C8B-B14F-4D97-AF65-F5344CB8AC3E}">
        <p14:creationId xmlns:p14="http://schemas.microsoft.com/office/powerpoint/2010/main" val="231472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Гипотезы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5</a:t>
            </a:fld>
            <a:endParaRPr lang="ru-RU" spc="35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8910058"/>
              </p:ext>
            </p:extLst>
          </p:nvPr>
        </p:nvGraphicFramePr>
        <p:xfrm>
          <a:off x="628192" y="1365186"/>
          <a:ext cx="10915294" cy="53620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85848"/>
                <a:gridCol w="8429446"/>
              </a:tblGrid>
              <a:tr h="893674"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Гипотеза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Описание</a:t>
                      </a:r>
                      <a:endParaRPr lang="ru-RU" sz="2400" dirty="0"/>
                    </a:p>
                  </a:txBody>
                  <a:tcPr/>
                </a:tc>
              </a:tr>
              <a:tr h="893674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b="1" i="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Кластерная модель, все ПЧД имеют одинаковую массу</a:t>
                      </a:r>
                      <a:endParaRPr lang="ru-RU" sz="2400" dirty="0"/>
                    </a:p>
                  </a:txBody>
                  <a:tcPr/>
                </a:tc>
              </a:tr>
              <a:tr h="893674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2400" b="1" i="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mono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dirty="0" smtClean="0"/>
                        <a:t>Одиночные</a:t>
                      </a:r>
                      <a:r>
                        <a:rPr lang="ru-RU" sz="2400" baseline="0" dirty="0" smtClean="0"/>
                        <a:t> ПЧД</a:t>
                      </a:r>
                      <a:r>
                        <a:rPr lang="ru-RU" sz="2400" dirty="0" smtClean="0"/>
                        <a:t>, </a:t>
                      </a:r>
                      <a:r>
                        <a:rPr lang="ru-RU" sz="2400" dirty="0" smtClean="0"/>
                        <a:t>все ПЧД имеют одинаковую массу</a:t>
                      </a:r>
                    </a:p>
                    <a:p>
                      <a:endParaRPr lang="ru-RU" sz="2400" dirty="0"/>
                    </a:p>
                  </a:txBody>
                  <a:tcPr/>
                </a:tc>
              </a:tr>
              <a:tr h="893674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</a:t>
                      </a:r>
                      <a:r>
                        <a:rPr lang="ru-RU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lang="en-US" sz="2400" b="1" i="0" baseline="-250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lognorm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Кластерная модель, логнормальное распределение масс</a:t>
                      </a:r>
                      <a:endParaRPr lang="ru-RU" sz="2400" dirty="0"/>
                    </a:p>
                  </a:txBody>
                  <a:tcPr/>
                </a:tc>
              </a:tr>
              <a:tr h="893674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H2</a:t>
                      </a:r>
                      <a:r>
                        <a:rPr lang="en-US" sz="2400" b="1" i="0" baseline="-250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lognorm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Одиночные</a:t>
                      </a:r>
                      <a:r>
                        <a:rPr lang="ru-RU" sz="2400" baseline="0" dirty="0" smtClean="0"/>
                        <a:t> ПЧД</a:t>
                      </a:r>
                      <a:r>
                        <a:rPr lang="ru-RU" sz="2400" dirty="0" smtClean="0"/>
                        <a:t>, логнормальное распределение масс</a:t>
                      </a:r>
                      <a:endParaRPr lang="ru-RU" sz="2400" dirty="0"/>
                    </a:p>
                  </a:txBody>
                  <a:tcPr/>
                </a:tc>
              </a:tr>
              <a:tr h="893674">
                <a:tc>
                  <a:txBody>
                    <a:bodyPr/>
                    <a:lstStyle/>
                    <a:p>
                      <a:r>
                        <a:rPr lang="en-US" sz="2400" b="1" i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H3</a:t>
                      </a:r>
                      <a:endParaRPr lang="ru-RU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dirty="0" smtClean="0"/>
                        <a:t>Смешанная модель: кластеры + одиночные ПЧД</a:t>
                      </a:r>
                      <a:endParaRPr lang="ru-RU" sz="2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658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Профили плотности гало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2183" y="1511825"/>
            <a:ext cx="10915294" cy="369332"/>
          </a:xfrm>
        </p:spPr>
        <p:txBody>
          <a:bodyPr/>
          <a:lstStyle/>
          <a:p>
            <a:r>
              <a:rPr lang="ru-RU" sz="2400" dirty="0"/>
              <a:t>Р</a:t>
            </a:r>
            <a:r>
              <a:rPr lang="ru-RU" sz="2400" dirty="0" smtClean="0"/>
              <a:t>ассмотрены </a:t>
            </a:r>
            <a:r>
              <a:rPr lang="ru-RU" sz="2400" dirty="0"/>
              <a:t>четыре профиля гало: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6</a:t>
            </a:fld>
            <a:endParaRPr lang="ru-RU" spc="35" dirty="0"/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7741"/>
                  </p:ext>
                </p:extLst>
              </p:nvPr>
            </p:nvGraphicFramePr>
            <p:xfrm>
              <a:off x="632663" y="1978967"/>
              <a:ext cx="10915294" cy="4096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44088"/>
                    <a:gridCol w="7271206"/>
                  </a:tblGrid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Название</a:t>
                          </a:r>
                          <a:r>
                            <a:rPr lang="ru-RU" sz="2400" baseline="0" dirty="0" smtClean="0"/>
                            <a:t> профиля плотности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Формула</a:t>
                          </a:r>
                        </a:p>
                      </a:txBody>
                      <a:tcPr/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NFW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𝑁𝐹𝑊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𝑠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f>
                                      <m:fPr>
                                        <m:type m:val="lin"/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num>
                                      <m:den>
                                        <m:sSub>
                                          <m:sSub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𝑠</m:t>
                                            </m:r>
                                          </m:sub>
                                        </m:sSub>
                                      </m:den>
                                    </m:f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(1+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𝑠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Einasto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𝐸𝑖𝑛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sSub>
                                  <m:sSub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ru-RU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−2</m:t>
                                    </m:r>
                                  </m:sub>
                                </m:sSub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𝑒𝑥𝑝</m:t>
                                </m:r>
                                <m:d>
                                  <m:dPr>
                                    <m:begChr m:val="["/>
                                    <m:endChr m:val="]"/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num>
                                      <m:den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𝛼</m:t>
                                        </m:r>
                                      </m:den>
                                    </m:f>
                                    <m:d>
                                      <m:d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d>
                                              <m:d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f>
                                                  <m:fPr>
                                                    <m:ctrlP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</m:ctrlPr>
                                                  </m:fPr>
                                                  <m:num>
                                                    <m:r>
                                                      <a:rPr lang="en-US" sz="1800" b="0" i="1" smtClean="0">
                                                        <a:latin typeface="Cambria Math" panose="02040503050406030204" pitchFamily="18" charset="0"/>
                                                        <a:ea typeface="Cambria Math" panose="02040503050406030204" pitchFamily="18" charset="0"/>
                                                      </a:rPr>
                                                      <m:t>𝑟</m:t>
                                                    </m:r>
                                                  </m:num>
                                                  <m:den>
                                                    <m:sSub>
                                                      <m:sSubPr>
                                                        <m:ctrlP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</m:ctrlPr>
                                                      </m:sSubPr>
                                                      <m:e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𝑟</m:t>
                                                        </m:r>
                                                      </m:e>
                                                      <m:sub>
                                                        <m:r>
                                                          <a:rPr lang="en-US" sz="1800" b="0" i="1" smtClean="0">
                                                            <a:latin typeface="Cambria Math" panose="02040503050406030204" pitchFamily="18" charset="0"/>
                                                            <a:ea typeface="Cambria Math" panose="02040503050406030204" pitchFamily="18" charset="0"/>
                                                          </a:rPr>
                                                          <m:t>−2</m:t>
                                                        </m:r>
                                                      </m:sub>
                                                    </m:sSub>
                                                  </m:den>
                                                </m:f>
                                              </m:e>
                                            </m:d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𝛼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 </a:t>
                          </a:r>
                          <a:r>
                            <a:rPr lang="en-US" sz="2400" dirty="0" err="1" smtClean="0"/>
                            <a:t>Burkert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𝐵𝑢𝑟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8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  <m:sSubSup>
                                      <m:sSub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bSup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sub>
                                    </m:s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)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sSubSup>
                                          <m:sSubSupPr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b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𝑐</m:t>
                                            </m:r>
                                          </m:sub>
                                          <m:sup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2</m:t>
                                            </m:r>
                                          </m:sup>
                                        </m:sSub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Изотермический</a:t>
                          </a:r>
                          <a:r>
                            <a:rPr lang="ru-RU" sz="2400" baseline="0" dirty="0" smtClean="0"/>
                            <a:t> профиль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ru-RU" sz="18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𝜌</m:t>
                                    </m:r>
                                  </m:e>
                                  <m:sub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𝐼𝑆𝑂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</m:d>
                                <m:r>
                                  <a:rPr lang="en-US" sz="18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sSub>
                                      <m:sSubPr>
                                        <m:ctrlP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ru-RU" sz="180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𝜌</m:t>
                                        </m:r>
                                      </m:e>
                                      <m:sub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0</m:t>
                                        </m:r>
                                      </m:sub>
                                    </m:sSub>
                                  </m:num>
                                  <m:den>
                                    <m:r>
                                      <a:rPr lang="en-US" sz="18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1+</m:t>
                                    </m:r>
                                    <m:sSup>
                                      <m:sSupPr>
                                        <m:ctrlP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f>
                                          <m:fPr>
                                            <m:type m:val="lin"/>
                                            <m:ctrlP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18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num>
                                          <m:den>
                                            <m:sSub>
                                              <m:sSubPr>
                                                <m:ctrlP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𝑟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b="0" i="1" smtClean="0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𝑐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en-US" sz="18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den>
                                </m:f>
                              </m:oMath>
                            </m:oMathPara>
                          </a14:m>
                          <a:endParaRPr lang="ru-RU" sz="18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>
          <p:graphicFrame>
            <p:nvGraphicFramePr>
              <p:cNvPr id="6" name="Таблица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067741"/>
                  </p:ext>
                </p:extLst>
              </p:nvPr>
            </p:nvGraphicFramePr>
            <p:xfrm>
              <a:off x="632663" y="1978967"/>
              <a:ext cx="10915294" cy="4096236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3644088"/>
                    <a:gridCol w="7271206"/>
                  </a:tblGrid>
                  <a:tr h="822960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Название</a:t>
                          </a:r>
                          <a:r>
                            <a:rPr lang="ru-RU" sz="2400" baseline="0" dirty="0" smtClean="0"/>
                            <a:t> профиля плотности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Формула</a:t>
                          </a:r>
                        </a:p>
                      </a:txBody>
                      <a:tcPr/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en-US" sz="2400" baseline="0" dirty="0" smtClean="0"/>
                            <a:t>NFW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68" t="-112698" r="-335" b="-328571"/>
                          </a:stretch>
                        </a:blipFill>
                      </a:tcPr>
                    </a:tc>
                  </a:tr>
                  <a:tr h="974535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</a:t>
                          </a:r>
                          <a:r>
                            <a:rPr lang="ru-RU" sz="2400" baseline="0" dirty="0" smtClean="0"/>
                            <a:t> </a:t>
                          </a:r>
                          <a:r>
                            <a:rPr lang="en-US" sz="2400" baseline="0" dirty="0" err="1" smtClean="0"/>
                            <a:t>Einasto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68" t="-167500" r="-335" b="-158750"/>
                          </a:stretch>
                        </a:blipFill>
                      </a:tcPr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Профиль </a:t>
                          </a:r>
                          <a:r>
                            <a:rPr lang="en-US" sz="2400" dirty="0" err="1" smtClean="0"/>
                            <a:t>Burkert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68" t="-339683" r="-335" b="-101587"/>
                          </a:stretch>
                        </a:blipFill>
                      </a:tcPr>
                    </a:tc>
                  </a:tr>
                  <a:tr h="766247">
                    <a:tc>
                      <a:txBody>
                        <a:bodyPr/>
                        <a:lstStyle/>
                        <a:p>
                          <a:r>
                            <a:rPr lang="ru-RU" sz="2400" dirty="0" smtClean="0"/>
                            <a:t>Изотермический</a:t>
                          </a:r>
                          <a:r>
                            <a:rPr lang="ru-RU" sz="2400" baseline="0" dirty="0" smtClean="0"/>
                            <a:t> профиль</a:t>
                          </a:r>
                          <a:endParaRPr lang="ru-RU" sz="2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ru-RU"/>
                        </a:p>
                      </a:txBody>
                      <a:tcPr>
                        <a:blipFill rotWithShape="0">
                          <a:blip r:embed="rId2"/>
                          <a:stretch>
                            <a:fillRect l="-50168" t="-439683" r="-335" b="-1587"/>
                          </a:stretch>
                        </a:blip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TextBox 11"/>
          <p:cNvSpPr txBox="1"/>
          <p:nvPr/>
        </p:nvSpPr>
        <p:spPr>
          <a:xfrm>
            <a:off x="602183" y="6173014"/>
            <a:ext cx="80400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Профили были нормированы к одной локальной плотности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428210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Дифференциальная частота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7</a:t>
            </a:fld>
            <a:endParaRPr lang="ru-RU" spc="3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2232005"/>
            <a:ext cx="9906000" cy="134236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4" y="3877925"/>
            <a:ext cx="12150812" cy="2286000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1066800" y="1981200"/>
            <a:ext cx="10134600" cy="1676400"/>
          </a:xfrm>
          <a:prstGeom prst="rect">
            <a:avLst/>
          </a:prstGeom>
          <a:noFill/>
          <a:ln>
            <a:solidFill>
              <a:srgbClr val="0054B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579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Видимая дифференциальная скорость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8352" y="1434982"/>
            <a:ext cx="10915294" cy="5170646"/>
          </a:xfrm>
        </p:spPr>
        <p:txBody>
          <a:bodyPr/>
          <a:lstStyle/>
          <a:p>
            <a:r>
              <a:rPr lang="ru-RU" sz="2400" dirty="0" smtClean="0"/>
              <a:t>Введем видимую (с учетом эффективности детектирования) дифференциальную скорость</a:t>
            </a:r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endParaRPr lang="ru-RU" sz="2400" dirty="0"/>
          </a:p>
          <a:p>
            <a:endParaRPr lang="ru-RU" sz="2400" dirty="0" smtClean="0"/>
          </a:p>
          <a:p>
            <a:r>
              <a:rPr lang="ru-RU" sz="2400" dirty="0" smtClean="0"/>
              <a:t>Нормировка: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Тогда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8</a:t>
            </a:fld>
            <a:endParaRPr lang="ru-RU" spc="35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5200" y="2141658"/>
            <a:ext cx="4701159" cy="118213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4030465"/>
            <a:ext cx="8240275" cy="115268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1800" y="5174850"/>
            <a:ext cx="7763958" cy="1086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9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Функции предельного правдоподобия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8" y="3254365"/>
            <a:ext cx="5220429" cy="733527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68567" y="1371185"/>
            <a:ext cx="5527433" cy="4801314"/>
          </a:xfrm>
        </p:spPr>
        <p:txBody>
          <a:bodyPr/>
          <a:lstStyle/>
          <a:p>
            <a:r>
              <a:rPr lang="ru-RU" sz="2400" dirty="0" err="1"/>
              <a:t>λ</a:t>
            </a:r>
            <a:r>
              <a:rPr lang="ru-RU" sz="2400" baseline="-25000" dirty="0" err="1"/>
              <a:t>j</a:t>
            </a:r>
            <a:r>
              <a:rPr lang="ru-RU" sz="2400" dirty="0"/>
              <a:t> — истинная (но неизвестная) нормировка видимой скорости событий в обзоре </a:t>
            </a:r>
            <a:r>
              <a:rPr lang="ru-RU" sz="2400" dirty="0" smtClean="0"/>
              <a:t>j</a:t>
            </a:r>
          </a:p>
          <a:p>
            <a:r>
              <a:rPr lang="ru-RU" sz="2400" dirty="0" smtClean="0"/>
              <a:t>Тогда функция предельного правдоподобия для количества событий </a:t>
            </a:r>
          </a:p>
          <a:p>
            <a:endParaRPr lang="ru-RU" sz="2400" dirty="0"/>
          </a:p>
          <a:p>
            <a:endParaRPr lang="ru-RU" sz="2400" dirty="0" smtClean="0"/>
          </a:p>
          <a:p>
            <a:endParaRPr lang="ru-RU" sz="2400" dirty="0"/>
          </a:p>
          <a:p>
            <a:r>
              <a:rPr lang="ru-RU" sz="2400" dirty="0" smtClean="0"/>
              <a:t>Учитывая распределение по длительности событий, получим функцию предельного правдоподобия для длительности событий</a:t>
            </a:r>
          </a:p>
          <a:p>
            <a:endParaRPr lang="ru-RU" sz="24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7"/>
          </p:nvPr>
        </p:nvSpPr>
        <p:spPr>
          <a:xfrm>
            <a:off x="11696065" y="6484026"/>
            <a:ext cx="343535" cy="221574"/>
          </a:xfrm>
        </p:spPr>
        <p:txBody>
          <a:bodyPr/>
          <a:lstStyle/>
          <a:p>
            <a:pPr marL="38100">
              <a:lnSpc>
                <a:spcPct val="100000"/>
              </a:lnSpc>
              <a:spcBef>
                <a:spcPts val="60"/>
              </a:spcBef>
            </a:pPr>
            <a:fld id="{81D60167-4931-47E6-BA6A-407CBD079E47}" type="slidenum">
              <a:rPr lang="ru-RU" spc="35" smtClean="0"/>
              <a:t>9</a:t>
            </a:fld>
            <a:endParaRPr lang="ru-RU" spc="35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800" y="5853153"/>
            <a:ext cx="3282984" cy="92995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/>
          <a:srcRect l="40363" t="18537" b="53950"/>
          <a:stretch/>
        </p:blipFill>
        <p:spPr>
          <a:xfrm>
            <a:off x="7301890" y="2338854"/>
            <a:ext cx="3956884" cy="78534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742609" y="1581827"/>
            <a:ext cx="5197833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Предельное правдоподобие гипотезы</a:t>
            </a:r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  <a:p>
            <a:r>
              <a:rPr lang="ru-RU" sz="2400" dirty="0" smtClean="0"/>
              <a:t>При равных априорных вероятностях</a:t>
            </a:r>
          </a:p>
          <a:p>
            <a:r>
              <a:rPr lang="en-US" sz="2400" dirty="0"/>
              <a:t>P(</a:t>
            </a:r>
            <a:r>
              <a:rPr lang="en-US" sz="2400" dirty="0" err="1"/>
              <a:t>H</a:t>
            </a:r>
            <a:r>
              <a:rPr lang="en-US" sz="2400" baseline="-25000" dirty="0" err="1"/>
              <a:t>k</a:t>
            </a:r>
            <a:r>
              <a:rPr lang="en-US" sz="2400" baseline="-25000" dirty="0"/>
              <a:t> </a:t>
            </a:r>
            <a:r>
              <a:rPr lang="en-US" sz="2400" dirty="0"/>
              <a:t>) = </a:t>
            </a:r>
            <a:r>
              <a:rPr lang="en-US" sz="2400" dirty="0" smtClean="0"/>
              <a:t>1/5</a:t>
            </a:r>
            <a:endParaRPr lang="ru-RU" sz="2400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48600" y="4259483"/>
            <a:ext cx="3022840" cy="1193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456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85844</TotalTime>
  <Words>509</Words>
  <Application>Microsoft Office PowerPoint</Application>
  <PresentationFormat>Широкоэкранный</PresentationFormat>
  <Paragraphs>132</Paragraphs>
  <Slides>17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Calibri</vt:lpstr>
      <vt:lpstr>Cambria Math</vt:lpstr>
      <vt:lpstr>Tahoma</vt:lpstr>
      <vt:lpstr>Verdana</vt:lpstr>
      <vt:lpstr>Office Theme</vt:lpstr>
      <vt:lpstr>Equation.DSMT4</vt:lpstr>
      <vt:lpstr>Презентация PowerPoint</vt:lpstr>
      <vt:lpstr>Введение</vt:lpstr>
      <vt:lpstr>Введение</vt:lpstr>
      <vt:lpstr>Возможные особенности линзирования на кластере </vt:lpstr>
      <vt:lpstr>Гипотезы</vt:lpstr>
      <vt:lpstr>Профили плотности гало</vt:lpstr>
      <vt:lpstr>Дифференциальная частота</vt:lpstr>
      <vt:lpstr>Видимая дифференциальная скорость</vt:lpstr>
      <vt:lpstr>Функции предельного правдоподобия</vt:lpstr>
      <vt:lpstr>Результаты</vt:lpstr>
      <vt:lpstr>Возможные особенности линзирования на кластере </vt:lpstr>
      <vt:lpstr>Заключение</vt:lpstr>
      <vt:lpstr>Планы </vt:lpstr>
      <vt:lpstr>Презентация PowerPoint</vt:lpstr>
      <vt:lpstr>Параметры кластера</vt:lpstr>
      <vt:lpstr>Эффективность детектирования</vt:lpstr>
      <vt:lpstr>Характеристики обзоров и событий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Учетная запись Майкрософт</cp:lastModifiedBy>
  <cp:revision>308</cp:revision>
  <dcterms:created xsi:type="dcterms:W3CDTF">2023-05-23T13:20:27Z</dcterms:created>
  <dcterms:modified xsi:type="dcterms:W3CDTF">2026-06-25T20:51:51Z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2022-12-25T00:00:00Z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2023-05-23T00:00:00Z</vt:filetime>
  </property>
</Properties>
</file>