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13.xml" ContentType="application/vnd.openxmlformats-officedocument.theme+xml"/>
  <Override PartName="/ppt/embeddings/oleObject1.bin" ContentType="application/vnd.openxmlformats-officedocument.oleObject"/>
  <Override PartName="/ppt/embeddings/oleObject28.bin" ContentType="application/vnd.openxmlformats-officedocument.oleObject"/>
  <Override PartName="/ppt/embeddings/oleObject13.bin" ContentType="application/vnd.openxmlformats-officedocument.oleObject"/>
  <Override PartName="/ppt/embeddings/oleObject18.bin" ContentType="application/vnd.openxmlformats-officedocument.oleObject"/>
  <Override PartName="/ppt/embeddings/oleObject52.bin" ContentType="application/vnd.openxmlformats-officedocument.oleObject"/>
  <Override PartName="/ppt/embeddings/oleObject14.bin" ContentType="application/vnd.openxmlformats-officedocument.oleObject"/>
  <Override PartName="/ppt/embeddings/oleObject19.bin" ContentType="application/vnd.openxmlformats-officedocument.oleObject"/>
  <Override PartName="/ppt/embeddings/oleObject8.bin" ContentType="application/vnd.openxmlformats-officedocument.oleObject"/>
  <Override PartName="/ppt/embeddings/oleObject10.bin" ContentType="application/vnd.openxmlformats-officedocument.oleObject"/>
  <Override PartName="/ppt/embeddings/oleObject9.bin" ContentType="application/vnd.openxmlformats-officedocument.oleObject"/>
  <Override PartName="/ppt/embeddings/oleObject69.bin" ContentType="application/vnd.openxmlformats-officedocument.oleObject"/>
  <Override PartName="/ppt/embeddings/oleObject3.bin" ContentType="application/vnd.openxmlformats-officedocument.oleObject"/>
  <Override PartName="/ppt/embeddings/oleObject11.bin" ContentType="application/vnd.openxmlformats-officedocument.oleObject"/>
  <Override PartName="/ppt/embeddings/oleObject37.bin" ContentType="application/vnd.openxmlformats-officedocument.oleObject"/>
  <Override PartName="/ppt/embeddings/oleObject50.bin" ContentType="application/vnd.openxmlformats-officedocument.oleObject"/>
  <Override PartName="/ppt/embeddings/oleObject22.bin" ContentType="application/vnd.openxmlformats-officedocument.oleObject"/>
  <Override PartName="/ppt/embeddings/oleObject20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42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17.bin" ContentType="application/vnd.openxmlformats-officedocument.oleObject"/>
  <Override PartName="/ppt/embeddings/oleObject60.bin" ContentType="application/vnd.openxmlformats-officedocument.oleObject"/>
  <Override PartName="/ppt/embeddings/oleObject43.bin" ContentType="application/vnd.openxmlformats-officedocument.oleObject"/>
  <Override PartName="/ppt/embeddings/oleObject33.bin" ContentType="application/vnd.openxmlformats-officedocument.oleObject"/>
  <Override PartName="/ppt/embeddings/oleObject72.bin" ContentType="application/vnd.openxmlformats-officedocument.oleObject"/>
  <Override PartName="/ppt/embeddings/oleObject35.bin" ContentType="application/vnd.openxmlformats-officedocument.oleObject"/>
  <Override PartName="/ppt/embeddings/oleObject30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62.bin" ContentType="application/vnd.openxmlformats-officedocument.oleObject"/>
  <Override PartName="/ppt/embeddings/oleObject21.bin" ContentType="application/vnd.openxmlformats-officedocument.oleObject"/>
  <Override PartName="/ppt/embeddings/oleObject67.bin" ContentType="application/vnd.openxmlformats-officedocument.oleObject"/>
  <Override PartName="/ppt/embeddings/oleObject36.bin" ContentType="application/vnd.openxmlformats-officedocument.oleObject"/>
  <Override PartName="/ppt/embeddings/oleObject40.bin" ContentType="application/vnd.openxmlformats-officedocument.oleObject"/>
  <Override PartName="/ppt/embeddings/oleObject47.bin" ContentType="application/vnd.openxmlformats-officedocument.oleObject"/>
  <Override PartName="/ppt/embeddings/oleObject46.bin" ContentType="application/vnd.openxmlformats-officedocument.oleObject"/>
  <Override PartName="/ppt/embeddings/oleObject48.bin" ContentType="application/vnd.openxmlformats-officedocument.oleObject"/>
  <Override PartName="/ppt/embeddings/oleObject4.bin" ContentType="application/vnd.openxmlformats-officedocument.oleObject"/>
  <Override PartName="/ppt/embeddings/oleObject63.bin" ContentType="application/vnd.openxmlformats-officedocument.oleObject"/>
  <Override PartName="/ppt/embeddings/oleObject49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2.bin" ContentType="application/vnd.openxmlformats-officedocument.oleObject"/>
  <Override PartName="/ppt/embeddings/oleObject41.bin" ContentType="application/vnd.openxmlformats-officedocument.oleObject"/>
  <Override PartName="/ppt/embeddings/oleObject29.bin" ContentType="application/vnd.openxmlformats-officedocument.oleObject"/>
  <Override PartName="/ppt/embeddings/oleObject51.bin" ContentType="application/vnd.openxmlformats-officedocument.oleObject"/>
  <Override PartName="/ppt/embeddings/oleObject16.bin" ContentType="application/vnd.openxmlformats-officedocument.oleObject"/>
  <Override PartName="/ppt/embeddings/oleObject56.bin" ContentType="application/vnd.openxmlformats-officedocument.oleObject"/>
  <Override PartName="/ppt/embeddings/oleObject44.bin" ContentType="application/vnd.openxmlformats-officedocument.oleObject"/>
  <Override PartName="/ppt/embeddings/oleObject59.bin" ContentType="application/vnd.openxmlformats-officedocument.oleObject"/>
  <Override PartName="/ppt/embeddings/oleObject73.bin" ContentType="application/vnd.openxmlformats-officedocument.oleObject"/>
  <Override PartName="/ppt/embeddings/oleObject61.bin" ContentType="application/vnd.openxmlformats-officedocument.oleObject"/>
  <Override PartName="/ppt/embeddings/oleObject7.bin" ContentType="application/vnd.openxmlformats-officedocument.oleObject"/>
  <Override PartName="/ppt/embeddings/oleObject57.bin" ContentType="application/vnd.openxmlformats-officedocument.oleObject"/>
  <Override PartName="/ppt/embeddings/oleObject65.bin" ContentType="application/vnd.openxmlformats-officedocument.oleObject"/>
  <Override PartName="/ppt/embeddings/oleObject64.bin" ContentType="application/vnd.openxmlformats-officedocument.oleObject"/>
  <Override PartName="/ppt/embeddings/oleObject32.bin" ContentType="application/vnd.openxmlformats-officedocument.oleObject"/>
  <Override PartName="/ppt/embeddings/oleObject6.bin" ContentType="application/vnd.openxmlformats-officedocument.oleObject"/>
  <Override PartName="/ppt/embeddings/oleObject45.bin" ContentType="application/vnd.openxmlformats-officedocument.oleObject"/>
  <Override PartName="/ppt/embeddings/oleObject15.bin" ContentType="application/vnd.openxmlformats-officedocument.oleObject"/>
  <Override PartName="/ppt/embeddings/oleObject5.bin" ContentType="application/vnd.openxmlformats-officedocument.oleObject"/>
  <Override PartName="/ppt/embeddings/oleObject34.bin" ContentType="application/vnd.openxmlformats-officedocument.oleObject"/>
  <Override PartName="/ppt/embeddings/oleObject66.bin" ContentType="application/vnd.openxmlformats-officedocument.oleObject"/>
  <Override PartName="/ppt/embeddings/oleObject68.bin" ContentType="application/vnd.openxmlformats-officedocument.oleObject"/>
  <Override PartName="/ppt/embeddings/oleObject12.bin" ContentType="application/vnd.openxmlformats-officedocument.oleObject"/>
  <Override PartName="/ppt/embeddings/oleObject31.bin" ContentType="application/vnd.openxmlformats-officedocument.oleObject"/>
  <Override PartName="/ppt/embeddings/oleObject58.bin" ContentType="application/vnd.openxmlformats-officedocument.oleObject"/>
  <Override PartName="/ppt/embeddings/oleObject70.bin" ContentType="application/vnd.openxmlformats-officedocument.oleObject"/>
  <Override PartName="/ppt/embeddings/oleObject53.bin" ContentType="application/vnd.openxmlformats-officedocument.oleObject"/>
  <Override PartName="/ppt/embeddings/oleObject71.bin" ContentType="application/vnd.openxmlformats-officedocument.oleObject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31.wmf" ContentType="image/x-wmf"/>
  <Override PartName="/ppt/media/image123.emf" ContentType="image/x-emf"/>
  <Override PartName="/ppt/media/image57.wmf" ContentType="image/x-wmf"/>
  <Override PartName="/ppt/media/image30.wmf" ContentType="image/x-wmf"/>
  <Override PartName="/ppt/media/image89.wmf" ContentType="image/x-wmf"/>
  <Override PartName="/ppt/media/image35.wmf" ContentType="image/x-wmf"/>
  <Override PartName="/ppt/media/image37.wmf" ContentType="image/x-wmf"/>
  <Override PartName="/ppt/media/image68.wmf" ContentType="image/x-wmf"/>
  <Override PartName="/ppt/media/image59.wmf" ContentType="image/x-wmf"/>
  <Override PartName="/ppt/media/image25.wmf" ContentType="image/x-wmf"/>
  <Override PartName="/ppt/media/image69.wmf" ContentType="image/x-wmf"/>
  <Override PartName="/ppt/media/image34.wmf" ContentType="image/x-wmf"/>
  <Override PartName="/ppt/media/image76.wmf" ContentType="image/x-wmf"/>
  <Override PartName="/ppt/media/image40.wmf" ContentType="image/x-wmf"/>
  <Override PartName="/ppt/media/image26.wmf" ContentType="image/x-wmf"/>
  <Override PartName="/ppt/media/image27.wmf" ContentType="image/x-wmf"/>
  <Override PartName="/ppt/media/image32.wmf" ContentType="image/x-wmf"/>
  <Override PartName="/ppt/media/image39.wmf" ContentType="image/x-wmf"/>
  <Override PartName="/ppt/media/image55.wmf" ContentType="image/x-wmf"/>
  <Override PartName="/ppt/media/image29.wmf" ContentType="image/x-wmf"/>
  <Override PartName="/ppt/media/image44.wmf" ContentType="image/x-wmf"/>
  <Override PartName="/ppt/media/image45.wmf" ContentType="image/x-wmf"/>
  <Override PartName="/ppt/media/image46.wmf" ContentType="image/x-wmf"/>
  <Override PartName="/ppt/media/image85.wmf" ContentType="image/x-wmf"/>
  <Override PartName="/ppt/media/image47.wmf" ContentType="image/x-wmf"/>
  <Override PartName="/ppt/media/image48.wmf" ContentType="image/x-wmf"/>
  <Override PartName="/ppt/media/image51.wmf" ContentType="image/x-wmf"/>
  <Override PartName="/ppt/media/image80.wmf" ContentType="image/x-wmf"/>
  <Override PartName="/ppt/media/image52.wmf" ContentType="image/x-wmf"/>
  <Override PartName="/ppt/media/image53.wmf" ContentType="image/x-wmf"/>
  <Override PartName="/ppt/media/image72.wmf" ContentType="image/x-wmf"/>
  <Override PartName="/ppt/media/image60.wmf" ContentType="image/x-wmf"/>
  <Override PartName="/ppt/media/image64.wmf" ContentType="image/x-wmf"/>
  <Override PartName="/ppt/media/image50.wmf" ContentType="image/x-wmf"/>
  <Override PartName="/ppt/media/image81.wmf" ContentType="image/x-wmf"/>
  <Override PartName="/ppt/media/image65.wmf" ContentType="image/x-wmf"/>
  <Override PartName="/ppt/media/image66.wmf" ContentType="image/x-wmf"/>
  <Override PartName="/ppt/media/image61.wmf" ContentType="image/x-wmf"/>
  <Override PartName="/ppt/media/image42.wmf" ContentType="image/x-wmf"/>
  <Override PartName="/ppt/media/image70.wmf" ContentType="image/x-wmf"/>
  <Override PartName="/ppt/media/image125.emf" ContentType="image/x-emf"/>
  <Override PartName="/ppt/media/image41.wmf" ContentType="image/x-wmf"/>
  <Override PartName="/ppt/media/image97.wmf" ContentType="image/x-wmf"/>
  <Override PartName="/ppt/media/image67.wmf" ContentType="image/x-wmf"/>
  <Override PartName="/ppt/media/image75.wmf" ContentType="image/x-wmf"/>
  <Override PartName="/ppt/media/image33.wmf" ContentType="image/x-wmf"/>
  <Override PartName="/ppt/media/image74.wmf" ContentType="image/x-wmf"/>
  <Override PartName="/ppt/media/image106.emf" ContentType="image/x-emf"/>
  <Override PartName="/ppt/media/image58.wmf" ContentType="image/x-wmf"/>
  <Override PartName="/ppt/media/image38.wmf" ContentType="image/x-wmf"/>
  <Override PartName="/ppt/media/image3.wmf" ContentType="image/x-wmf"/>
  <Override PartName="/ppt/media/image77.wmf" ContentType="image/x-wmf"/>
  <Override PartName="/ppt/media/image84.wmf" ContentType="image/x-wmf"/>
  <Override PartName="/ppt/media/image78.wmf" ContentType="image/x-wmf"/>
  <Override PartName="/ppt/media/image116.wmf" ContentType="image/x-wmf"/>
  <Override PartName="/ppt/media/image118.wmf" ContentType="image/x-wmf"/>
  <Override PartName="/ppt/media/image121.wmf" ContentType="image/x-wmf"/>
  <Override PartName="/ppt/media/image86.emf" ContentType="image/x-emf"/>
  <Override PartName="/ppt/media/image63.wmf" ContentType="image/x-wmf"/>
  <Override PartName="/ppt/media/image88.wmf" ContentType="image/x-wmf"/>
  <Override PartName="/ppt/media/image90.wmf" ContentType="image/x-wmf"/>
  <Override PartName="/ppt/media/image120.wmf" ContentType="image/x-wmf"/>
  <Override PartName="/ppt/media/image28.wmf" ContentType="image/x-wmf"/>
  <Override PartName="/ppt/media/image119.wmf" ContentType="image/x-wmf"/>
  <Override PartName="/ppt/media/image56.wmf" ContentType="image/x-wmf"/>
  <Override PartName="/ppt/media/image124.wmf" ContentType="image/x-wmf"/>
  <Override PartName="/ppt/media/image87.emf" ContentType="image/x-emf"/>
  <Override PartName="/ppt/media/image122.wmf" ContentType="image/x-wmf"/>
  <Override PartName="/ppt/media/image117.wmf" ContentType="image/x-wmf"/>
  <Override PartName="/ppt/media/image54.wmf" ContentType="image/x-wmf"/>
  <Override PartName="/ppt/media/image71.wmf" ContentType="image/x-wmf"/>
  <Override PartName="/ppt/media/image115.wmf" ContentType="image/x-wmf"/>
  <Override PartName="/ppt/media/image62.wmf" ContentType="image/x-wmf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 defTabSz="914400">
              <a:lnSpc>
                <a:spcPct val="90000"/>
              </a:lnSpc>
            </a:pPr>
            <a:r>
              <a: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move the slide</a:t>
            </a:r>
            <a:endParaRPr lang="ru-RU" sz="60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dt" idx="4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ftr" idx="4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l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sldNum" idx="4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1AEA2EB-62EB-4B2E-B47D-5EAA7D9718DA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sldNum" idx="5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4DF43A-4B48-4DCE-8961-875A4ED3BB4C}" type="slidenum">
              <a: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sldNum" idx="5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C35372-9D18-4E08-BE08-5B987C99DEA7}" type="slidenum">
              <a: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tIns="45720" rIns="91440" bIns="45720" anchor="t">
            <a:noAutofit/>
          </a:bodyPr>
          <a:p>
            <a:pPr indent="0" algn="l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sldNum" idx="5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F6443A2-1E59-4D94-B963-2D18A864469E}" type="slidenum">
              <a:rPr lang="ru-RU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sldNum" idx="5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FAAF85-7E12-40CF-A2AC-82375BF7D801}" type="slidenum">
              <a: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Титульны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 defTabSz="914400">
              <a:lnSpc>
                <a:spcPct val="90000"/>
              </a:lnSpc>
              <a:buNone/>
              <a:def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Образе</a:t>
            </a:r>
            <a:r>
              <a: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ц </a:t>
            </a:r>
            <a:r>
              <a: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заголов</a:t>
            </a:r>
            <a:r>
              <a: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ка</a:t>
            </a:r>
            <a:endParaRPr lang="ru-RU" sz="60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727A93-CDD8-4A98-94B2-67C805DB0ED2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F5F9B1B-9E56-4E04-BECA-5BC5D3301CD6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A8737E-C4E6-41F0-AC34-E09AE41A4C6B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the title text format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ru-RU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A1A0D4-4246-407F-BA1B-D2B960FEEABC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ru-RU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57200"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914400"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371600"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828800"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0"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743200"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ftr" idx="3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04C8A4-3610-4A0E-87D5-FA10407A39D3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 defTabSz="914400">
              <a:lnSpc>
                <a:spcPct val="90000"/>
              </a:lnSpc>
              <a:buNone/>
              <a:def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Образе</a:t>
            </a:r>
            <a:r>
              <a: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ц </a:t>
            </a:r>
            <a:r>
              <a: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заголов</a:t>
            </a:r>
            <a:r>
              <a: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ка</a:t>
            </a:r>
            <a:endParaRPr lang="ru-RU" sz="60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3C85326-4C10-4299-B9B3-4E00555466A4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E4A1CB1-4F00-4364-A6AD-D2C198B25FC5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 vert="eaVert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0CB929C-438B-40BA-8BF2-8F5A4972225A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ru-RU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ru-RU" sz="2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4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Образец текста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Второй уровень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Третий уровень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Четвертый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Пятый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A366374-574A-4FB1-9613-9C55B1AB273A}" type="slidenum">
              <a:rPr lang="ru-RU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DE1ED7D-BC5E-4DBE-811A-34CDD93CF9D7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ru-RU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lang="ru-RU" sz="60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ru-RU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6132CA7-CFDC-4663-832C-1E3C6D7F87CB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883EB8-F585-4149-A582-718659638D11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A92F934-1013-44A4-B824-3FF586CCD7C9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22.bin"/><Relationship Id="rId2" Type="http://schemas.openxmlformats.org/officeDocument/2006/relationships/image" Target="../media/image48.wmf"/><Relationship Id="rId3" Type="http://schemas.openxmlformats.org/officeDocument/2006/relationships/image" Target="../media/image49.pn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51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52.wmf"/><Relationship Id="rId10" Type="http://schemas.openxmlformats.org/officeDocument/2006/relationships/oleObject" Target="../embeddings/oleObject26.bin"/><Relationship Id="rId11" Type="http://schemas.openxmlformats.org/officeDocument/2006/relationships/image" Target="../media/image53.w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54.wmf"/><Relationship Id="rId14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28.bin"/><Relationship Id="rId2" Type="http://schemas.openxmlformats.org/officeDocument/2006/relationships/image" Target="../media/image55.wmf"/><Relationship Id="rId3" Type="http://schemas.openxmlformats.org/officeDocument/2006/relationships/oleObject" Target="../embeddings/oleObject29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58.w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59.wmf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60.w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61.w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62.w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63.wmf"/><Relationship Id="rId19" Type="http://schemas.openxmlformats.org/officeDocument/2006/relationships/oleObject" Target="../embeddings/oleObject37.bin"/><Relationship Id="rId20" Type="http://schemas.openxmlformats.org/officeDocument/2006/relationships/image" Target="../media/image64.wmf"/><Relationship Id="rId21" Type="http://schemas.openxmlformats.org/officeDocument/2006/relationships/oleObject" Target="../embeddings/oleObject38.bin"/><Relationship Id="rId22" Type="http://schemas.openxmlformats.org/officeDocument/2006/relationships/image" Target="../media/image65.wmf"/><Relationship Id="rId23" Type="http://schemas.openxmlformats.org/officeDocument/2006/relationships/oleObject" Target="../embeddings/oleObject39.bin"/><Relationship Id="rId24" Type="http://schemas.openxmlformats.org/officeDocument/2006/relationships/image" Target="../media/image66.wmf"/><Relationship Id="rId25" Type="http://schemas.openxmlformats.org/officeDocument/2006/relationships/oleObject" Target="../embeddings/oleObject40.bin"/><Relationship Id="rId26" Type="http://schemas.openxmlformats.org/officeDocument/2006/relationships/image" Target="../media/image67.wmf"/><Relationship Id="rId27" Type="http://schemas.openxmlformats.org/officeDocument/2006/relationships/oleObject" Target="../embeddings/oleObject41.bin"/><Relationship Id="rId28" Type="http://schemas.openxmlformats.org/officeDocument/2006/relationships/image" Target="../media/image68.wmf"/><Relationship Id="rId29" Type="http://schemas.openxmlformats.org/officeDocument/2006/relationships/oleObject" Target="../embeddings/oleObject42.bin"/><Relationship Id="rId30" Type="http://schemas.openxmlformats.org/officeDocument/2006/relationships/image" Target="../media/image69.wmf"/><Relationship Id="rId31" Type="http://schemas.openxmlformats.org/officeDocument/2006/relationships/oleObject" Target="../embeddings/oleObject43.bin"/><Relationship Id="rId32" Type="http://schemas.openxmlformats.org/officeDocument/2006/relationships/image" Target="../media/image70.wmf"/><Relationship Id="rId33" Type="http://schemas.openxmlformats.org/officeDocument/2006/relationships/oleObject" Target="../embeddings/oleObject44.bin"/><Relationship Id="rId34" Type="http://schemas.openxmlformats.org/officeDocument/2006/relationships/image" Target="../media/image71.wmf"/><Relationship Id="rId35" Type="http://schemas.openxmlformats.org/officeDocument/2006/relationships/oleObject" Target="../embeddings/oleObject45.bin"/><Relationship Id="rId36" Type="http://schemas.openxmlformats.org/officeDocument/2006/relationships/image" Target="../media/image72.wmf"/><Relationship Id="rId37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oleObject" Target="../embeddings/oleObject46.bin"/><Relationship Id="rId3" Type="http://schemas.openxmlformats.org/officeDocument/2006/relationships/image" Target="../media/image74.wmf"/><Relationship Id="rId4" Type="http://schemas.openxmlformats.org/officeDocument/2006/relationships/oleObject" Target="../embeddings/oleObject47.bin"/><Relationship Id="rId5" Type="http://schemas.openxmlformats.org/officeDocument/2006/relationships/image" Target="../media/image75.w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76.w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77.wmf"/><Relationship Id="rId10" Type="http://schemas.openxmlformats.org/officeDocument/2006/relationships/oleObject" Target="../embeddings/oleObject50.bin"/><Relationship Id="rId11" Type="http://schemas.openxmlformats.org/officeDocument/2006/relationships/image" Target="../media/image78.wmf"/><Relationship Id="rId12" Type="http://schemas.openxmlformats.org/officeDocument/2006/relationships/image" Target="../media/image79.png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74.w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80.w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81.wmf"/><Relationship Id="rId19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oleObject" Target="../embeddings/oleObject54.bin"/><Relationship Id="rId4" Type="http://schemas.openxmlformats.org/officeDocument/2006/relationships/image" Target="../media/image84.w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85.wmf"/><Relationship Id="rId7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56.bin"/><Relationship Id="rId2" Type="http://schemas.openxmlformats.org/officeDocument/2006/relationships/image" Target="../media/image86.emf"/><Relationship Id="rId3" Type="http://schemas.openxmlformats.org/officeDocument/2006/relationships/oleObject" Target="../embeddings/oleObject57.bin"/><Relationship Id="rId4" Type="http://schemas.openxmlformats.org/officeDocument/2006/relationships/image" Target="../media/image87.emf"/><Relationship Id="rId5" Type="http://schemas.openxmlformats.org/officeDocument/2006/relationships/image" Target="../media/image43.png"/><Relationship Id="rId6" Type="http://schemas.openxmlformats.org/officeDocument/2006/relationships/oleObject" Target="../embeddings/oleObject58.bin"/><Relationship Id="rId7" Type="http://schemas.openxmlformats.org/officeDocument/2006/relationships/image" Target="../media/image88.wmf"/><Relationship Id="rId8" Type="http://schemas.openxmlformats.org/officeDocument/2006/relationships/oleObject" Target="../embeddings/oleObject59.bin"/><Relationship Id="rId9" Type="http://schemas.openxmlformats.org/officeDocument/2006/relationships/image" Target="../media/image89.wmf"/><Relationship Id="rId10" Type="http://schemas.openxmlformats.org/officeDocument/2006/relationships/oleObject" Target="../embeddings/oleObject60.bin"/><Relationship Id="rId11" Type="http://schemas.openxmlformats.org/officeDocument/2006/relationships/image" Target="../media/image90.wmf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4" Type="http://schemas.openxmlformats.org/officeDocument/2006/relationships/image" Target="../media/image93.png"/><Relationship Id="rId15" Type="http://schemas.openxmlformats.org/officeDocument/2006/relationships/image" Target="../media/image94.png"/><Relationship Id="rId16" Type="http://schemas.openxmlformats.org/officeDocument/2006/relationships/image" Target="../media/image95.png"/><Relationship Id="rId17" Type="http://schemas.openxmlformats.org/officeDocument/2006/relationships/image" Target="../media/image96.png"/><Relationship Id="rId18" Type="http://schemas.openxmlformats.org/officeDocument/2006/relationships/oleObject" Target="../embeddings/oleObject61.bin"/><Relationship Id="rId19" Type="http://schemas.openxmlformats.org/officeDocument/2006/relationships/image" Target="../media/image97.wmf"/><Relationship Id="rId20" Type="http://schemas.openxmlformats.org/officeDocument/2006/relationships/slideLayout" Target="../slideLayouts/slideLayout6.xml"/><Relationship Id="rId21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slideLayout" Target="../slideLayouts/slideLayout6.xml"/><Relationship Id="rId11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62.bin"/><Relationship Id="rId2" Type="http://schemas.openxmlformats.org/officeDocument/2006/relationships/image" Target="../media/image106.emf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slideLayout" Target="../slideLayouts/slideLayout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slideLayout" Target="../slideLayouts/slideLayout1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indico.particle.mephi.ru/event/436/" TargetMode="External"/><Relationship Id="rId2" Type="http://schemas.openxmlformats.org/officeDocument/2006/relationships/hyperlink" Target="https://indico.jinr.ru/event/4343/overview" TargetMode="External"/><Relationship Id="rId3" Type="http://schemas.openxmlformats.org/officeDocument/2006/relationships/hyperlink" Target="https://indico.jinr.ru/event/5349/overview" TargetMode="External"/><Relationship Id="rId4" Type="http://schemas.openxmlformats.org/officeDocument/2006/relationships/hyperlink" Target="https://indico.jinr.ru/event/5349/overview" TargetMode="External"/><Relationship Id="rId5" Type="http://schemas.openxmlformats.org/officeDocument/2006/relationships/hyperlink" Target="https://indico.jinr.ru/event/5349/overview" TargetMode="External"/><Relationship Id="rId6" Type="http://schemas.openxmlformats.org/officeDocument/2006/relationships/hyperlink" Target="https://indico.jinr.ru/event/5349/overview" TargetMode="External"/><Relationship Id="rId7" Type="http://schemas.openxmlformats.org/officeDocument/2006/relationships/hyperlink" Target="https://indico.jinr.ru/event/5349/overview" TargetMode="External"/><Relationship Id="rId8" Type="http://schemas.openxmlformats.org/officeDocument/2006/relationships/hyperlink" Target="https://indico.jinr.ru/event/5349/overview" TargetMode="External"/><Relationship Id="rId9" Type="http://schemas.openxmlformats.org/officeDocument/2006/relationships/hyperlink" Target="https://indico.jinr.ru/event/5349/overview" TargetMode="External"/><Relationship Id="rId10" Type="http://schemas.openxmlformats.org/officeDocument/2006/relationships/hyperlink" Target="https://indico.jinr.ru/event/5349/overview" TargetMode="External"/><Relationship Id="rId11" Type="http://schemas.openxmlformats.org/officeDocument/2006/relationships/hyperlink" Target="https://indico.jinr.ru/event/5349/overview" TargetMode="External"/><Relationship Id="rId12" Type="http://schemas.openxmlformats.org/officeDocument/2006/relationships/hyperlink" Target="https://indico.jinr.ru/event/5349/overview" TargetMode="External"/><Relationship Id="rId13" Type="http://schemas.openxmlformats.org/officeDocument/2006/relationships/hyperlink" Target="https://indico.jinr.ru/event/5349/overview" TargetMode="External"/><Relationship Id="rId14" Type="http://schemas.openxmlformats.org/officeDocument/2006/relationships/hyperlink" Target="https://indico.jinr.ru/event/4343/overview" TargetMode="External"/><Relationship Id="rId15" Type="http://schemas.openxmlformats.org/officeDocument/2006/relationships/hyperlink" Target="https://indico.jinr.ru/event/5789/overview" TargetMode="External"/><Relationship Id="rId16" Type="http://schemas.openxmlformats.org/officeDocument/2006/relationships/slideLayout" Target="../slideLayouts/slideLayout1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2.png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oleObject" Target="../embeddings/oleObject63.bin"/><Relationship Id="rId5" Type="http://schemas.openxmlformats.org/officeDocument/2006/relationships/image" Target="../media/image115.wmf"/><Relationship Id="rId6" Type="http://schemas.openxmlformats.org/officeDocument/2006/relationships/oleObject" Target="../embeddings/oleObject64.bin"/><Relationship Id="rId7" Type="http://schemas.openxmlformats.org/officeDocument/2006/relationships/image" Target="../media/image116.wmf"/><Relationship Id="rId8" Type="http://schemas.openxmlformats.org/officeDocument/2006/relationships/oleObject" Target="../embeddings/oleObject65.bin"/><Relationship Id="rId9" Type="http://schemas.openxmlformats.org/officeDocument/2006/relationships/image" Target="../media/image117.wmf"/><Relationship Id="rId10" Type="http://schemas.openxmlformats.org/officeDocument/2006/relationships/oleObject" Target="../embeddings/oleObject66.bin"/><Relationship Id="rId11" Type="http://schemas.openxmlformats.org/officeDocument/2006/relationships/image" Target="../media/image118.wmf"/><Relationship Id="rId12" Type="http://schemas.openxmlformats.org/officeDocument/2006/relationships/oleObject" Target="../embeddings/oleObject67.bin"/><Relationship Id="rId13" Type="http://schemas.openxmlformats.org/officeDocument/2006/relationships/image" Target="../media/image119.wmf"/><Relationship Id="rId14" Type="http://schemas.openxmlformats.org/officeDocument/2006/relationships/oleObject" Target="../embeddings/oleObject68.bin"/><Relationship Id="rId15" Type="http://schemas.openxmlformats.org/officeDocument/2006/relationships/image" Target="../media/image120.wmf"/><Relationship Id="rId16" Type="http://schemas.openxmlformats.org/officeDocument/2006/relationships/oleObject" Target="../embeddings/oleObject69.bin"/><Relationship Id="rId17" Type="http://schemas.openxmlformats.org/officeDocument/2006/relationships/image" Target="../media/image121.wmf"/><Relationship Id="rId18" Type="http://schemas.openxmlformats.org/officeDocument/2006/relationships/slideLayout" Target="../slideLayouts/slideLayout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70.bin"/><Relationship Id="rId2" Type="http://schemas.openxmlformats.org/officeDocument/2006/relationships/image" Target="../media/image122.wmf"/><Relationship Id="rId3" Type="http://schemas.openxmlformats.org/officeDocument/2006/relationships/oleObject" Target="../embeddings/oleObject71.bin"/><Relationship Id="rId4" Type="http://schemas.openxmlformats.org/officeDocument/2006/relationships/image" Target="../media/image123.emf"/><Relationship Id="rId5" Type="http://schemas.openxmlformats.org/officeDocument/2006/relationships/oleObject" Target="../embeddings/oleObject72.bin"/><Relationship Id="rId6" Type="http://schemas.openxmlformats.org/officeDocument/2006/relationships/image" Target="../media/image124.wmf"/><Relationship Id="rId7" Type="http://schemas.openxmlformats.org/officeDocument/2006/relationships/oleObject" Target="../embeddings/oleObject73.bin"/><Relationship Id="rId8" Type="http://schemas.openxmlformats.org/officeDocument/2006/relationships/image" Target="../media/image125.emf"/><Relationship Id="rId9" Type="http://schemas.openxmlformats.org/officeDocument/2006/relationships/slideLayout" Target="../slideLayouts/slideLayout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6.png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slideLayout" Target="../slideLayouts/slideLayout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8.png"/><Relationship Id="rId2" Type="http://schemas.openxmlformats.org/officeDocument/2006/relationships/image" Target="../media/image129.png"/><Relationship Id="rId3" Type="http://schemas.openxmlformats.org/officeDocument/2006/relationships/slideLayout" Target="../slideLayouts/slideLayout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8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9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31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10.bin"/><Relationship Id="rId20" Type="http://schemas.openxmlformats.org/officeDocument/2006/relationships/image" Target="../media/image34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35.wmf"/><Relationship Id="rId23" Type="http://schemas.openxmlformats.org/officeDocument/2006/relationships/image" Target="../media/image36.png"/><Relationship Id="rId2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2.bin"/><Relationship Id="rId2" Type="http://schemas.openxmlformats.org/officeDocument/2006/relationships/image" Target="../media/image37.wmf"/><Relationship Id="rId3" Type="http://schemas.openxmlformats.org/officeDocument/2006/relationships/oleObject" Target="../embeddings/oleObject13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40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41.wmf"/><Relationship Id="rId11" Type="http://schemas.openxmlformats.org/officeDocument/2006/relationships/oleObject" Target="../embeddings/oleObject17.bin"/><Relationship Id="rId12" Type="http://schemas.openxmlformats.org/officeDocument/2006/relationships/image" Target="../media/image42.wmf"/><Relationship Id="rId13" Type="http://schemas.openxmlformats.org/officeDocument/2006/relationships/image" Target="../media/image43.png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44.w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45.w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46.wmf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47.wmf"/><Relationship Id="rId22" Type="http://schemas.openxmlformats.org/officeDocument/2006/relationships/slideLayout" Target="../slideLayouts/slideLayout6.xml"/><Relationship Id="rId2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209680" y="84240"/>
            <a:ext cx="7772040" cy="198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lang="ru-RU" sz="32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Исследование кластерной структуры атомных ядер и её проявлений в ядерных реакциях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2895480" y="2194560"/>
            <a:ext cx="6400440" cy="54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Бажин Антон Сергеевич</a:t>
            </a:r>
            <a:endParaRPr lang="ru-RU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80" name="Picture 7" descr="https://indico.cern.ch/event/839985/images/27761-JINR_logo.png"/>
          <p:cNvPicPr/>
          <p:nvPr/>
        </p:nvPicPr>
        <p:blipFill>
          <a:blip r:embed="rId1"/>
          <a:stretch/>
        </p:blipFill>
        <p:spPr>
          <a:xfrm>
            <a:off x="351000" y="834840"/>
            <a:ext cx="1978560" cy="197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Picture 10" descr="Personalities of MEPhI"/>
          <p:cNvPicPr/>
          <p:nvPr/>
        </p:nvPicPr>
        <p:blipFill>
          <a:blip r:embed="rId2"/>
          <a:stretch/>
        </p:blipFill>
        <p:spPr>
          <a:xfrm>
            <a:off x="9391320" y="988200"/>
            <a:ext cx="2965680" cy="167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Прямоугольник 3"/>
          <p:cNvSpPr/>
          <p:nvPr/>
        </p:nvSpPr>
        <p:spPr>
          <a:xfrm>
            <a:off x="3715920" y="2783880"/>
            <a:ext cx="475956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5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1.3.15 Физика атомных ядер и элементарных частиц, физика высоких энергий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Прямоугольник 4"/>
          <p:cNvSpPr/>
          <p:nvPr/>
        </p:nvSpPr>
        <p:spPr>
          <a:xfrm>
            <a:off x="3715920" y="3748320"/>
            <a:ext cx="48117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Кафедра № 40 «Физика элементарных частиц»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Прямоугольник 11"/>
          <p:cNvSpPr/>
          <p:nvPr/>
        </p:nvSpPr>
        <p:spPr>
          <a:xfrm>
            <a:off x="156960" y="4534920"/>
            <a:ext cx="9961200" cy="141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5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Научный руководитель:    д.ф-м.н. Гуров Юрий Борисович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Консультант:                      д.ф-м.н Самарин Вячеслав Владимирович (ОИЯИ ЛЯР)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   д.ф-м.н Ракитянский Сергей Анатольевич (ОИЯИ ЛТФ)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Прямоугольник 12"/>
          <p:cNvSpPr/>
          <p:nvPr/>
        </p:nvSpPr>
        <p:spPr>
          <a:xfrm>
            <a:off x="5210280" y="6063480"/>
            <a:ext cx="177120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202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6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, Москва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Num" idx="45"/>
          </p:nvPr>
        </p:nvSpPr>
        <p:spPr>
          <a:xfrm>
            <a:off x="8670960" y="63223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68CC9AE-7C91-4319-BB9C-08D7128D90A6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Заголовок 1"/>
          <p:cNvSpPr/>
          <p:nvPr/>
        </p:nvSpPr>
        <p:spPr>
          <a:xfrm>
            <a:off x="0" y="0"/>
            <a:ext cx="121917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 defTabSz="914400">
              <a:lnSpc>
                <a:spcPct val="90000"/>
              </a:lnSpc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Метод гиперсферических функций. Система гиперрадиальных уравнений.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16" name="Объект 32"/>
          <p:cNvGraphicFramePr/>
          <p:nvPr/>
        </p:nvGraphicFramePr>
        <p:xfrm>
          <a:off x="3970080" y="1892880"/>
          <a:ext cx="1429920" cy="34740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217" name="Объект 3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70080" y="1892880"/>
                    <a:ext cx="1429920" cy="34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8" name="Прямоугольник 33"/>
          <p:cNvSpPr/>
          <p:nvPr/>
        </p:nvSpPr>
        <p:spPr>
          <a:xfrm>
            <a:off x="176040" y="1910880"/>
            <a:ext cx="38840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Система уравнений для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сплайна: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Прямоугольник 37"/>
          <p:cNvSpPr/>
          <p:nvPr/>
        </p:nvSpPr>
        <p:spPr>
          <a:xfrm>
            <a:off x="7168680" y="3031560"/>
            <a:ext cx="51001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Задача сводится к задаче нахождения собственных значений и векторов матрицы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Прямоугольник 39"/>
          <p:cNvSpPr/>
          <p:nvPr/>
        </p:nvSpPr>
        <p:spPr>
          <a:xfrm>
            <a:off x="8802000" y="888480"/>
            <a:ext cx="3343680" cy="210024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21" name="Рисунок 40"/>
          <p:cNvPicPr/>
          <p:nvPr/>
        </p:nvPicPr>
        <p:blipFill>
          <a:blip r:embed="rId3"/>
          <a:stretch/>
        </p:blipFill>
        <p:spPr>
          <a:xfrm>
            <a:off x="11080800" y="2466000"/>
            <a:ext cx="177840" cy="24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2" name="Rectangle 8"/>
          <p:cNvSpPr/>
          <p:nvPr/>
        </p:nvSpPr>
        <p:spPr>
          <a:xfrm>
            <a:off x="0" y="2342880"/>
            <a:ext cx="500760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Коэффициенты 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m</a:t>
            </a:r>
            <a:r>
              <a:rPr lang="en-US" sz="1800" b="0" i="1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i</a:t>
            </a:r>
            <a:r>
              <a:rPr lang="en-US" sz="1800" b="0" u="none" strike="noStrike" baseline="-25000">
                <a:solidFill>
                  <a:schemeClr val="dk1"/>
                </a:solidFill>
                <a:effectLst/>
                <a:uFillTx/>
                <a:latin typeface="Comic Sans MS"/>
              </a:rPr>
              <a:t> 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сплайна совпадают со второй производной волновой функции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23" name="Объект 21"/>
          <p:cNvGraphicFramePr/>
          <p:nvPr/>
        </p:nvGraphicFramePr>
        <p:xfrm>
          <a:off x="8857800" y="900000"/>
          <a:ext cx="3255480" cy="2088720"/>
        </p:xfrm>
        <a:graphic>
          <a:graphicData uri="http://schemas.openxmlformats.org/presentationml/2006/ole">
            <p:oleObj progId="Equation.DSMT4" r:id="rId4" spid="">
              <p:embed/>
              <p:pic>
                <p:nvPicPr>
                  <p:cNvPr id="224" name="Объект 21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8857800" y="900000"/>
                    <a:ext cx="3255480" cy="208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5" name="Объект 22"/>
          <p:cNvGraphicFramePr/>
          <p:nvPr/>
        </p:nvGraphicFramePr>
        <p:xfrm>
          <a:off x="279720" y="2880360"/>
          <a:ext cx="5230440" cy="3688920"/>
        </p:xfrm>
        <a:graphic>
          <a:graphicData uri="http://schemas.openxmlformats.org/presentationml/2006/ole">
            <p:oleObj progId="Equation.DSMT4" r:id="rId6" spid="">
              <p:embed/>
              <p:pic>
                <p:nvPicPr>
                  <p:cNvPr id="226" name="Объект 22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79720" y="2880360"/>
                    <a:ext cx="5230440" cy="3688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7" name="Объект 23"/>
          <p:cNvGraphicFramePr/>
          <p:nvPr/>
        </p:nvGraphicFramePr>
        <p:xfrm>
          <a:off x="73440" y="1259640"/>
          <a:ext cx="6523920" cy="765360"/>
        </p:xfrm>
        <a:graphic>
          <a:graphicData uri="http://schemas.openxmlformats.org/presentationml/2006/ole">
            <p:oleObj progId="Equation.DSMT4" r:id="rId8" spid="">
              <p:embed/>
              <p:pic>
                <p:nvPicPr>
                  <p:cNvPr id="228" name="Объект 23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73440" y="1259640"/>
                    <a:ext cx="6523920" cy="765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9" name="Прямоугольник 1"/>
          <p:cNvSpPr/>
          <p:nvPr/>
        </p:nvSpPr>
        <p:spPr>
          <a:xfrm>
            <a:off x="32400" y="904320"/>
            <a:ext cx="45939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Система гиперрадиальных уравнений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Прямоугольник 43"/>
          <p:cNvSpPr/>
          <p:nvPr/>
        </p:nvSpPr>
        <p:spPr>
          <a:xfrm>
            <a:off x="279720" y="6488640"/>
            <a:ext cx="10597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[V.V. Samarin. Study of spatial structures in </a:t>
            </a:r>
            <a:r>
              <a:rPr lang="el-GR" sz="1800" b="0" i="1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α</a:t>
            </a:r>
            <a:r>
              <a:rPr lang="el-GR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-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cluster nuclei, Eur. Phys. J. A (2022) 58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,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117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]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Прямоугольник 45"/>
          <p:cNvSpPr/>
          <p:nvPr/>
        </p:nvSpPr>
        <p:spPr>
          <a:xfrm>
            <a:off x="4516200" y="3702960"/>
            <a:ext cx="7675200" cy="203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Calibri"/>
              </a:rPr>
              <a:t> 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32" name="Объект 2"/>
          <p:cNvGraphicFramePr/>
          <p:nvPr/>
        </p:nvGraphicFramePr>
        <p:xfrm>
          <a:off x="6620760" y="860760"/>
          <a:ext cx="2023560" cy="1261800"/>
        </p:xfrm>
        <a:graphic>
          <a:graphicData uri="http://schemas.openxmlformats.org/presentationml/2006/ole">
            <p:oleObj progId="Equation.DSMT4" r:id="rId10" spid="">
              <p:embed/>
              <p:pic>
                <p:nvPicPr>
                  <p:cNvPr id="233" name="Объект 2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6620760" y="860760"/>
                    <a:ext cx="2023560" cy="1261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4" name="Прямоугольник 4"/>
          <p:cNvSpPr/>
          <p:nvPr/>
        </p:nvSpPr>
        <p:spPr>
          <a:xfrm>
            <a:off x="6545880" y="2040840"/>
            <a:ext cx="239976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m</a:t>
            </a:r>
            <a:r>
              <a:rPr lang="en-US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0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‒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масса нуклона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E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‒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энергия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(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в МэВ)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35" name="Объект 19"/>
          <p:cNvGraphicFramePr/>
          <p:nvPr/>
        </p:nvGraphicFramePr>
        <p:xfrm>
          <a:off x="4685040" y="2362320"/>
          <a:ext cx="2004120" cy="618120"/>
        </p:xfrm>
        <a:graphic>
          <a:graphicData uri="http://schemas.openxmlformats.org/presentationml/2006/ole">
            <p:oleObj progId="Equation.DSMT4" r:id="rId12" spid="">
              <p:embed/>
              <p:pic>
                <p:nvPicPr>
                  <p:cNvPr id="236" name="Объект 19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4685040" y="2362320"/>
                    <a:ext cx="2004120" cy="618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Заголовок 1"/>
          <p:cNvSpPr/>
          <p:nvPr/>
        </p:nvSpPr>
        <p:spPr>
          <a:xfrm>
            <a:off x="0" y="83880"/>
            <a:ext cx="12191760" cy="8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defTabSz="914400">
              <a:lnSpc>
                <a:spcPct val="90000"/>
              </a:lnSpc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Зарядовое распределение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и среднеквадратичный зарядовый радиус ядра альфа-кластерного ядра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Заголовок 1"/>
          <p:cNvSpPr/>
          <p:nvPr/>
        </p:nvSpPr>
        <p:spPr>
          <a:xfrm>
            <a:off x="0" y="928800"/>
            <a:ext cx="65102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defTabSz="914400">
              <a:lnSpc>
                <a:spcPct val="9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Зарядовое распределение       в альфа-кластерном ядре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39" name="Объект 7"/>
          <p:cNvGraphicFramePr/>
          <p:nvPr/>
        </p:nvGraphicFramePr>
        <p:xfrm>
          <a:off x="3044880" y="994680"/>
          <a:ext cx="420120" cy="26388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240" name="Объект 7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4880" y="994680"/>
                    <a:ext cx="420120" cy="263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1" name="Объект 9"/>
          <p:cNvGraphicFramePr/>
          <p:nvPr/>
        </p:nvGraphicFramePr>
        <p:xfrm>
          <a:off x="219600" y="1357200"/>
          <a:ext cx="3027600" cy="44892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242" name="Объект 9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19600" y="1357200"/>
                    <a:ext cx="3027600" cy="448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3" name="Объект 11"/>
          <p:cNvGraphicFramePr/>
          <p:nvPr/>
        </p:nvGraphicFramePr>
        <p:xfrm>
          <a:off x="193680" y="1885320"/>
          <a:ext cx="493920" cy="37404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244" name="Объект 11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93680" y="1885320"/>
                    <a:ext cx="493920" cy="374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5" name="Прямоугольник 15"/>
          <p:cNvSpPr/>
          <p:nvPr/>
        </p:nvSpPr>
        <p:spPr>
          <a:xfrm>
            <a:off x="688320" y="1864800"/>
            <a:ext cx="532764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‒ функция распределения по радиусам   центров </a:t>
            </a:r>
            <a:r>
              <a:rPr lang="el-GR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α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-частиц определяется выражением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6" name="Объект 17"/>
          <p:cNvGraphicFramePr/>
          <p:nvPr/>
        </p:nvGraphicFramePr>
        <p:xfrm>
          <a:off x="86040" y="2464920"/>
          <a:ext cx="6747480" cy="707760"/>
        </p:xfrm>
        <a:graphic>
          <a:graphicData uri="http://schemas.openxmlformats.org/presentationml/2006/ole">
            <p:oleObj progId="Equation.DSMT4" r:id="rId7" spid="">
              <p:embed/>
              <p:pic>
                <p:nvPicPr>
                  <p:cNvPr id="247" name="Объект 17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86040" y="2464920"/>
                    <a:ext cx="6747480" cy="70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8" name="Объект 18"/>
          <p:cNvGraphicFramePr/>
          <p:nvPr/>
        </p:nvGraphicFramePr>
        <p:xfrm>
          <a:off x="5170320" y="1843920"/>
          <a:ext cx="209160" cy="415440"/>
        </p:xfrm>
        <a:graphic>
          <a:graphicData uri="http://schemas.openxmlformats.org/presentationml/2006/ole">
            <p:oleObj progId="Equation.DSMT4" r:id="rId9" spid="">
              <p:embed/>
              <p:pic>
                <p:nvPicPr>
                  <p:cNvPr id="249" name="Объект 18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5170320" y="1843920"/>
                    <a:ext cx="209160" cy="415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0" name="Прямоугольник 19"/>
          <p:cNvSpPr/>
          <p:nvPr/>
        </p:nvSpPr>
        <p:spPr>
          <a:xfrm>
            <a:off x="6833880" y="910800"/>
            <a:ext cx="5263200" cy="203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Среднеквадратичный зарядовый радиус системы определяется среднеквадратичным зарядовым радиусом распределения заряда в </a:t>
            </a:r>
            <a:r>
              <a:rPr lang="el-GR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α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-кластере, который считался таким же, как и для </a:t>
            </a:r>
            <a:r>
              <a:rPr lang="el-GR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α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-частицы 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    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, и среднеквадратичным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радиусом распределения центров </a:t>
            </a:r>
            <a:r>
              <a:rPr lang="el-GR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α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-кластеров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Прямоугольник 20"/>
          <p:cNvSpPr/>
          <p:nvPr/>
        </p:nvSpPr>
        <p:spPr>
          <a:xfrm>
            <a:off x="91800" y="4838040"/>
            <a:ext cx="394956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При численных расчетах дельта-функция Дирака заменялась на функцию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52" name="Объект 22"/>
          <p:cNvGraphicFramePr/>
          <p:nvPr/>
        </p:nvGraphicFramePr>
        <p:xfrm>
          <a:off x="305640" y="5702400"/>
          <a:ext cx="2175120" cy="1074960"/>
        </p:xfrm>
        <a:graphic>
          <a:graphicData uri="http://schemas.openxmlformats.org/presentationml/2006/ole">
            <p:oleObj progId="Equation.DSMT4" r:id="rId11" spid="">
              <p:embed/>
              <p:pic>
                <p:nvPicPr>
                  <p:cNvPr id="253" name="Объект 22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305640" y="5702400"/>
                    <a:ext cx="2175120" cy="1074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4" name="Прямоугольник 23"/>
          <p:cNvSpPr/>
          <p:nvPr/>
        </p:nvSpPr>
        <p:spPr>
          <a:xfrm>
            <a:off x="5400" y="3243240"/>
            <a:ext cx="609012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      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– дельта-функция Дирака, волновая функция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	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, зависящая от модулей векторов Якоби и угла между ними, нормирована условием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55" name="Объект 25"/>
          <p:cNvGraphicFramePr/>
          <p:nvPr/>
        </p:nvGraphicFramePr>
        <p:xfrm>
          <a:off x="86040" y="3287160"/>
          <a:ext cx="438840" cy="321840"/>
        </p:xfrm>
        <a:graphic>
          <a:graphicData uri="http://schemas.openxmlformats.org/presentationml/2006/ole">
            <p:oleObj progId="Equation.DSMT4" r:id="rId13" spid="">
              <p:embed/>
              <p:pic>
                <p:nvPicPr>
                  <p:cNvPr id="256" name="Объект 25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86040" y="3287160"/>
                    <a:ext cx="438840" cy="321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7" name="Объект 27"/>
          <p:cNvGraphicFramePr/>
          <p:nvPr/>
        </p:nvGraphicFramePr>
        <p:xfrm>
          <a:off x="17640" y="3536640"/>
          <a:ext cx="1014480" cy="351000"/>
        </p:xfrm>
        <a:graphic>
          <a:graphicData uri="http://schemas.openxmlformats.org/presentationml/2006/ole">
            <p:oleObj progId="Equation.DSMT4" r:id="rId15" spid="">
              <p:embed/>
              <p:pic>
                <p:nvPicPr>
                  <p:cNvPr id="258" name="Объект 27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17640" y="3536640"/>
                    <a:ext cx="1014480" cy="351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9" name="Объект 29"/>
          <p:cNvGraphicFramePr/>
          <p:nvPr/>
        </p:nvGraphicFramePr>
        <p:xfrm>
          <a:off x="210960" y="4141080"/>
          <a:ext cx="4929840" cy="717840"/>
        </p:xfrm>
        <a:graphic>
          <a:graphicData uri="http://schemas.openxmlformats.org/presentationml/2006/ole">
            <p:oleObj progId="Equation.DSMT4" r:id="rId17" spid="">
              <p:embed/>
              <p:pic>
                <p:nvPicPr>
                  <p:cNvPr id="260" name="Объект 29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210960" y="4141080"/>
                    <a:ext cx="4929840" cy="717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1" name="Объект 31"/>
          <p:cNvGraphicFramePr/>
          <p:nvPr/>
        </p:nvGraphicFramePr>
        <p:xfrm>
          <a:off x="11369160" y="907560"/>
          <a:ext cx="475200" cy="366480"/>
        </p:xfrm>
        <a:graphic>
          <a:graphicData uri="http://schemas.openxmlformats.org/presentationml/2006/ole">
            <p:oleObj progId="Equation.DSMT4" r:id="rId19" spid="">
              <p:embed/>
              <p:pic>
                <p:nvPicPr>
                  <p:cNvPr id="262" name="Объект 31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11369160" y="907560"/>
                    <a:ext cx="475200" cy="366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3" name="Объект 33"/>
          <p:cNvGraphicFramePr/>
          <p:nvPr/>
        </p:nvGraphicFramePr>
        <p:xfrm>
          <a:off x="8857440" y="2022480"/>
          <a:ext cx="441360" cy="330840"/>
        </p:xfrm>
        <a:graphic>
          <a:graphicData uri="http://schemas.openxmlformats.org/presentationml/2006/ole">
            <p:oleObj progId="Equation.DSMT4" r:id="rId21" spid="">
              <p:embed/>
              <p:pic>
                <p:nvPicPr>
                  <p:cNvPr id="264" name="Объект 33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8857440" y="2022480"/>
                    <a:ext cx="441360" cy="33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5" name="Объект 35"/>
          <p:cNvGraphicFramePr/>
          <p:nvPr/>
        </p:nvGraphicFramePr>
        <p:xfrm>
          <a:off x="8067960" y="2569320"/>
          <a:ext cx="408240" cy="344160"/>
        </p:xfrm>
        <a:graphic>
          <a:graphicData uri="http://schemas.openxmlformats.org/presentationml/2006/ole">
            <p:oleObj progId="Equation.DSMT4" r:id="rId23" spid="">
              <p:embed/>
              <p:pic>
                <p:nvPicPr>
                  <p:cNvPr id="266" name="Объект 35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8067960" y="2569320"/>
                    <a:ext cx="408240" cy="34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7" name="Объект 37"/>
          <p:cNvGraphicFramePr/>
          <p:nvPr/>
        </p:nvGraphicFramePr>
        <p:xfrm>
          <a:off x="8893800" y="2745720"/>
          <a:ext cx="1694520" cy="371520"/>
        </p:xfrm>
        <a:graphic>
          <a:graphicData uri="http://schemas.openxmlformats.org/presentationml/2006/ole">
            <p:oleObj progId="Equation.DSMT4" r:id="rId25" spid="">
              <p:embed/>
              <p:pic>
                <p:nvPicPr>
                  <p:cNvPr id="268" name="Объект 37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8893800" y="2745720"/>
                    <a:ext cx="1694520" cy="371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9" name="Объект 39"/>
          <p:cNvGraphicFramePr/>
          <p:nvPr/>
        </p:nvGraphicFramePr>
        <p:xfrm>
          <a:off x="6463440" y="3123720"/>
          <a:ext cx="5380560" cy="1209600"/>
        </p:xfrm>
        <a:graphic>
          <a:graphicData uri="http://schemas.openxmlformats.org/presentationml/2006/ole">
            <p:oleObj progId="Equation.DSMT4" r:id="rId27" spid="">
              <p:embed/>
              <p:pic>
                <p:nvPicPr>
                  <p:cNvPr id="270" name="Объект 39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6463440" y="3123720"/>
                    <a:ext cx="5380560" cy="1209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1" name="Прямоугольник 40"/>
          <p:cNvSpPr/>
          <p:nvPr/>
        </p:nvSpPr>
        <p:spPr>
          <a:xfrm>
            <a:off x="6198480" y="4331160"/>
            <a:ext cx="591048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    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‒ расстояние между </a:t>
            </a:r>
            <a:r>
              <a:rPr lang="el-GR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α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-частицей и центром масс системы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72" name="Объект 42"/>
          <p:cNvGraphicFramePr/>
          <p:nvPr/>
        </p:nvGraphicFramePr>
        <p:xfrm>
          <a:off x="6339240" y="4380480"/>
          <a:ext cx="289800" cy="345240"/>
        </p:xfrm>
        <a:graphic>
          <a:graphicData uri="http://schemas.openxmlformats.org/presentationml/2006/ole">
            <p:oleObj progId="Equation.DSMT4" r:id="rId29" spid="">
              <p:embed/>
              <p:pic>
                <p:nvPicPr>
                  <p:cNvPr id="273" name="Объект 42"/>
                  <p:cNvPicPr/>
                  <p:nvPr/>
                </p:nvPicPr>
                <p:blipFill>
                  <a:blip r:embed="rId30"/>
                  <a:stretch/>
                </p:blipFill>
                <p:spPr>
                  <a:xfrm>
                    <a:off x="6339240" y="4380480"/>
                    <a:ext cx="289800" cy="345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4" name="Объект 44"/>
          <p:cNvGraphicFramePr/>
          <p:nvPr/>
        </p:nvGraphicFramePr>
        <p:xfrm>
          <a:off x="7674840" y="4642560"/>
          <a:ext cx="3206160" cy="718200"/>
        </p:xfrm>
        <a:graphic>
          <a:graphicData uri="http://schemas.openxmlformats.org/presentationml/2006/ole">
            <p:oleObj progId="Equation.DSMT4" r:id="rId31" spid="">
              <p:embed/>
              <p:pic>
                <p:nvPicPr>
                  <p:cNvPr id="275" name="Объект 44"/>
                  <p:cNvPicPr/>
                  <p:nvPr/>
                </p:nvPicPr>
                <p:blipFill>
                  <a:blip r:embed="rId32"/>
                  <a:stretch/>
                </p:blipFill>
                <p:spPr>
                  <a:xfrm>
                    <a:off x="7674840" y="4642560"/>
                    <a:ext cx="3206160" cy="71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6" name="Объект 46"/>
          <p:cNvGraphicFramePr/>
          <p:nvPr/>
        </p:nvGraphicFramePr>
        <p:xfrm>
          <a:off x="5961240" y="5325120"/>
          <a:ext cx="6136200" cy="585360"/>
        </p:xfrm>
        <a:graphic>
          <a:graphicData uri="http://schemas.openxmlformats.org/presentationml/2006/ole">
            <p:oleObj progId="Equation.DSMT4" r:id="rId33" spid="">
              <p:embed/>
              <p:pic>
                <p:nvPicPr>
                  <p:cNvPr id="277" name="Объект 46"/>
                  <p:cNvPicPr/>
                  <p:nvPr/>
                </p:nvPicPr>
                <p:blipFill>
                  <a:blip r:embed="rId34"/>
                  <a:stretch/>
                </p:blipFill>
                <p:spPr>
                  <a:xfrm>
                    <a:off x="5961240" y="5325120"/>
                    <a:ext cx="6136200" cy="585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8" name="Объект 48"/>
          <p:cNvGraphicFramePr/>
          <p:nvPr/>
        </p:nvGraphicFramePr>
        <p:xfrm>
          <a:off x="5955120" y="5910120"/>
          <a:ext cx="6127200" cy="574920"/>
        </p:xfrm>
        <a:graphic>
          <a:graphicData uri="http://schemas.openxmlformats.org/presentationml/2006/ole">
            <p:oleObj progId="Equation.DSMT4" r:id="rId35" spid="">
              <p:embed/>
              <p:pic>
                <p:nvPicPr>
                  <p:cNvPr id="279" name="Объект 48"/>
                  <p:cNvPicPr/>
                  <p:nvPr/>
                </p:nvPicPr>
                <p:blipFill>
                  <a:blip r:embed="rId36"/>
                  <a:stretch/>
                </p:blipFill>
                <p:spPr>
                  <a:xfrm>
                    <a:off x="5955120" y="5910120"/>
                    <a:ext cx="6127200" cy="57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0" name="Прямоугольник 49"/>
          <p:cNvSpPr/>
          <p:nvPr/>
        </p:nvSpPr>
        <p:spPr>
          <a:xfrm>
            <a:off x="4324320" y="5442840"/>
            <a:ext cx="1633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Для ядра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12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C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Прямоугольник 50"/>
          <p:cNvSpPr/>
          <p:nvPr/>
        </p:nvSpPr>
        <p:spPr>
          <a:xfrm>
            <a:off x="4321080" y="6028560"/>
            <a:ext cx="16974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Для ядра </a:t>
            </a:r>
            <a:r>
              <a:rPr lang="ru-RU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9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Be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22880" y="-163440"/>
            <a:ext cx="11417040" cy="1081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l" defTabSz="914400">
              <a:lnSpc>
                <a:spcPct val="90000"/>
              </a:lnSpc>
              <a:buNone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Взаимодествие альфа-частиц</a:t>
            </a:r>
            <a:endParaRPr lang="ru-RU" sz="28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ldNum" idx="4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DBCBBE5-8D5A-48D3-B159-00607EC24ED6}" type="slidenum"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12</a:t>
            </a:fld>
            <a:endParaRPr lang="ru-RU" sz="2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Прямоугольник 11"/>
          <p:cNvSpPr/>
          <p:nvPr/>
        </p:nvSpPr>
        <p:spPr>
          <a:xfrm>
            <a:off x="84240" y="5680440"/>
            <a:ext cx="10855080" cy="97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2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] S. Ali, A.R. Bodmer, Nucl. Phys. </a:t>
            </a: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80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, 99 (1966).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[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2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] 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H. Suno, Y. Suzuki, P. Descouvemont, Phys. Rev. C </a:t>
            </a: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91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, 014004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(2015).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[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3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] V.V. Samarin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,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 Study of spatial structures in </a:t>
            </a:r>
            <a:r>
              <a:rPr lang="el-GR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α</a:t>
            </a:r>
            <a:r>
              <a:rPr lang="el-GR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-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cluster nuclei, Eur. Phys. J. A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,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 58,  117 (2022).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Прямоугольник 12"/>
          <p:cNvSpPr/>
          <p:nvPr/>
        </p:nvSpPr>
        <p:spPr>
          <a:xfrm>
            <a:off x="117360" y="2092320"/>
            <a:ext cx="422676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Кулоновской взаимодействие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           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получено из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,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2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].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6" name="Рисунок 14"/>
          <p:cNvPicPr/>
          <p:nvPr/>
        </p:nvPicPr>
        <p:blipFill>
          <a:blip r:embed="rId1"/>
          <a:stretch/>
        </p:blipFill>
        <p:spPr>
          <a:xfrm>
            <a:off x="8596080" y="595800"/>
            <a:ext cx="3543840" cy="272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7" name="Прямоугольник 16"/>
          <p:cNvSpPr/>
          <p:nvPr/>
        </p:nvSpPr>
        <p:spPr>
          <a:xfrm>
            <a:off x="117360" y="618480"/>
            <a:ext cx="493380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Потенциал сильного взаимодействия 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V</a:t>
            </a:r>
            <a:r>
              <a:rPr lang="el-GR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α</a:t>
            </a:r>
            <a:r>
              <a:rPr lang="ru-RU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-</a:t>
            </a:r>
            <a:r>
              <a:rPr lang="el-GR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α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основан данных по рассеиванию альфа частиц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,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известному как потенциал Али-Бодмера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]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Прямоугольник 17"/>
          <p:cNvSpPr/>
          <p:nvPr/>
        </p:nvSpPr>
        <p:spPr>
          <a:xfrm>
            <a:off x="6044400" y="3281040"/>
            <a:ext cx="591876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Альфа-альфа рассеяние потенциалов Али-Бодмера и двойного Вудса-Саксона почти совпадают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89" name="Объект 19"/>
          <p:cNvGraphicFramePr/>
          <p:nvPr/>
        </p:nvGraphicFramePr>
        <p:xfrm>
          <a:off x="10368360" y="718920"/>
          <a:ext cx="925560" cy="462600"/>
        </p:xfrm>
        <a:graphic>
          <a:graphicData uri="http://schemas.openxmlformats.org/presentationml/2006/ole">
            <p:oleObj progId="Equation.DSMT4" r:id="rId2" spid="">
              <p:embed/>
              <p:pic>
                <p:nvPicPr>
                  <p:cNvPr id="290" name="Объект 19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0368360" y="718920"/>
                    <a:ext cx="925560" cy="46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1" name="Объект 21"/>
          <p:cNvGraphicFramePr/>
          <p:nvPr/>
        </p:nvGraphicFramePr>
        <p:xfrm>
          <a:off x="407880" y="1720440"/>
          <a:ext cx="3936600" cy="445680"/>
        </p:xfrm>
        <a:graphic>
          <a:graphicData uri="http://schemas.openxmlformats.org/presentationml/2006/ole">
            <p:oleObj progId="Equation.DSMT4" r:id="rId4" spid="">
              <p:embed/>
              <p:pic>
                <p:nvPicPr>
                  <p:cNvPr id="292" name="Объект 21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07880" y="1720440"/>
                    <a:ext cx="3936600" cy="44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3" name="Прямоугольник 24"/>
          <p:cNvSpPr/>
          <p:nvPr/>
        </p:nvSpPr>
        <p:spPr>
          <a:xfrm>
            <a:off x="11212560" y="765720"/>
            <a:ext cx="4986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3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]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94" name="Объект 26"/>
          <p:cNvGraphicFramePr/>
          <p:nvPr/>
        </p:nvGraphicFramePr>
        <p:xfrm>
          <a:off x="349920" y="4987440"/>
          <a:ext cx="2489760" cy="705600"/>
        </p:xfrm>
        <a:graphic>
          <a:graphicData uri="http://schemas.openxmlformats.org/presentationml/2006/ole">
            <p:oleObj progId="Equation.DSMT4" r:id="rId6" spid="">
              <p:embed/>
              <p:pic>
                <p:nvPicPr>
                  <p:cNvPr id="295" name="Объект 26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349920" y="4987440"/>
                    <a:ext cx="2489760" cy="705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6" name="Объект 27"/>
          <p:cNvGraphicFramePr/>
          <p:nvPr/>
        </p:nvGraphicFramePr>
        <p:xfrm>
          <a:off x="506160" y="4144680"/>
          <a:ext cx="4344480" cy="404280"/>
        </p:xfrm>
        <a:graphic>
          <a:graphicData uri="http://schemas.openxmlformats.org/presentationml/2006/ole">
            <p:oleObj progId="Equation.DSMT4" r:id="rId8" spid="">
              <p:embed/>
              <p:pic>
                <p:nvPicPr>
                  <p:cNvPr id="297" name="Объект 27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506160" y="4144680"/>
                    <a:ext cx="4344480" cy="40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8" name="Объект 28"/>
          <p:cNvGraphicFramePr/>
          <p:nvPr/>
        </p:nvGraphicFramePr>
        <p:xfrm>
          <a:off x="1222560" y="2666880"/>
          <a:ext cx="2563560" cy="371160"/>
        </p:xfrm>
        <a:graphic>
          <a:graphicData uri="http://schemas.openxmlformats.org/presentationml/2006/ole">
            <p:oleObj progId="Equation.DSMT4" r:id="rId10" spid="">
              <p:embed/>
              <p:pic>
                <p:nvPicPr>
                  <p:cNvPr id="299" name="Объект 28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1222560" y="2666880"/>
                    <a:ext cx="2563560" cy="37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0" name="Прямоугольник 29"/>
          <p:cNvSpPr/>
          <p:nvPr/>
        </p:nvSpPr>
        <p:spPr>
          <a:xfrm>
            <a:off x="84240" y="3045240"/>
            <a:ext cx="494892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Потенциал с двумя функция Вудса-Саксона имеет больше параметров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Это важно при описании экспериментальных данных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3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]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1" name="Рисунок 30"/>
          <p:cNvPicPr/>
          <p:nvPr/>
        </p:nvPicPr>
        <p:blipFill>
          <a:blip r:embed="rId12"/>
          <a:stretch/>
        </p:blipFill>
        <p:spPr>
          <a:xfrm>
            <a:off x="4925880" y="592920"/>
            <a:ext cx="3669840" cy="27230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02" name="Объект 31"/>
          <p:cNvGraphicFramePr/>
          <p:nvPr/>
        </p:nvGraphicFramePr>
        <p:xfrm>
          <a:off x="6823800" y="729000"/>
          <a:ext cx="925560" cy="462600"/>
        </p:xfrm>
        <a:graphic>
          <a:graphicData uri="http://schemas.openxmlformats.org/presentationml/2006/ole">
            <p:oleObj progId="Equation.DSMT4" r:id="rId13" spid="">
              <p:embed/>
              <p:pic>
                <p:nvPicPr>
                  <p:cNvPr id="303" name="Объект 31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6823800" y="729000"/>
                    <a:ext cx="925560" cy="46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4" name="Прямоугольник 32"/>
          <p:cNvSpPr/>
          <p:nvPr/>
        </p:nvSpPr>
        <p:spPr>
          <a:xfrm>
            <a:off x="7749720" y="775800"/>
            <a:ext cx="461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]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Прямоугольник 18"/>
          <p:cNvSpPr/>
          <p:nvPr/>
        </p:nvSpPr>
        <p:spPr>
          <a:xfrm>
            <a:off x="5848200" y="4314240"/>
            <a:ext cx="6291720" cy="175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Известно, что потенциал Али-Бодмера не подходит для описания энергий связанных состояний альфа-кластерного ядра, к примеру </a:t>
            </a:r>
            <a:r>
              <a:rPr lang="ru-RU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12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C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Ввиду данного факта, потенциал двойного Вудса-Саксона используется для описания взаимодействия альфа-кластеров в ядре.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Прямоугольник 20"/>
          <p:cNvSpPr/>
          <p:nvPr/>
        </p:nvSpPr>
        <p:spPr>
          <a:xfrm>
            <a:off x="6353280" y="1188720"/>
            <a:ext cx="15771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Али-Бодмер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Прямоугольник 22"/>
          <p:cNvSpPr/>
          <p:nvPr/>
        </p:nvSpPr>
        <p:spPr>
          <a:xfrm>
            <a:off x="9522000" y="1134720"/>
            <a:ext cx="2619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Двойной Вудс-Саксон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Прямоугольник 7"/>
          <p:cNvSpPr/>
          <p:nvPr/>
        </p:nvSpPr>
        <p:spPr>
          <a:xfrm>
            <a:off x="84240" y="4545360"/>
            <a:ext cx="35312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Функция Вудса-Саксона 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f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(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r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,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B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,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a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Прямоугольник 8"/>
          <p:cNvSpPr/>
          <p:nvPr/>
        </p:nvSpPr>
        <p:spPr>
          <a:xfrm>
            <a:off x="4344480" y="1650240"/>
            <a:ext cx="45828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(1)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Прямоугольник 33"/>
          <p:cNvSpPr/>
          <p:nvPr/>
        </p:nvSpPr>
        <p:spPr>
          <a:xfrm>
            <a:off x="3930480" y="2685240"/>
            <a:ext cx="495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(2)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Прямоугольник 34"/>
          <p:cNvSpPr/>
          <p:nvPr/>
        </p:nvSpPr>
        <p:spPr>
          <a:xfrm>
            <a:off x="4846320" y="4157280"/>
            <a:ext cx="495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(3)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Прямоугольник 35"/>
          <p:cNvSpPr/>
          <p:nvPr/>
        </p:nvSpPr>
        <p:spPr>
          <a:xfrm>
            <a:off x="2975400" y="5164200"/>
            <a:ext cx="495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(4)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13" name="Прямая соединительная линия 10"/>
          <p:cNvCxnSpPr/>
          <p:nvPr/>
        </p:nvCxnSpPr>
        <p:spPr>
          <a:xfrm flipH="1">
            <a:off x="5707800" y="3280680"/>
            <a:ext cx="19080" cy="2704680"/>
          </a:xfrm>
          <a:prstGeom prst="straightConnector1">
            <a:avLst/>
          </a:prstGeom>
          <a:ln>
            <a:solidFill>
              <a:srgbClr val="5B9BD5"/>
            </a:solidFill>
          </a:ln>
        </p:spPr>
      </p:cxnSp>
      <p:graphicFrame>
        <p:nvGraphicFramePr>
          <p:cNvPr id="314" name="Объект 2"/>
          <p:cNvGraphicFramePr/>
          <p:nvPr/>
        </p:nvGraphicFramePr>
        <p:xfrm>
          <a:off x="8366400" y="102240"/>
          <a:ext cx="3389040" cy="493200"/>
        </p:xfrm>
        <a:graphic>
          <a:graphicData uri="http://schemas.openxmlformats.org/presentationml/2006/ole">
            <p:oleObj progId="Equation.DSMT4" r:id="rId15" spid="">
              <p:embed/>
              <p:pic>
                <p:nvPicPr>
                  <p:cNvPr id="315" name="Объект 2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8366400" y="102240"/>
                    <a:ext cx="3389040" cy="49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6" name="Объект 36"/>
          <p:cNvGraphicFramePr/>
          <p:nvPr/>
        </p:nvGraphicFramePr>
        <p:xfrm>
          <a:off x="3542760" y="2089800"/>
          <a:ext cx="814320" cy="406080"/>
        </p:xfrm>
        <a:graphic>
          <a:graphicData uri="http://schemas.openxmlformats.org/presentationml/2006/ole">
            <p:oleObj progId="Equation.DSMT4" r:id="rId17" spid="">
              <p:embed/>
              <p:pic>
                <p:nvPicPr>
                  <p:cNvPr id="317" name="Объект 36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3542760" y="2089800"/>
                    <a:ext cx="814320" cy="40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Рисунок 4" descr="GraphVaa"/>
          <p:cNvPicPr/>
          <p:nvPr/>
        </p:nvPicPr>
        <p:blipFill>
          <a:blip r:embed="rId1"/>
          <a:srcRect l="9498" t="0" r="12072" b="3937"/>
          <a:stretch/>
        </p:blipFill>
        <p:spPr>
          <a:xfrm>
            <a:off x="6262560" y="877680"/>
            <a:ext cx="3132720" cy="270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9" name="Прямоугольник 13"/>
          <p:cNvSpPr/>
          <p:nvPr/>
        </p:nvSpPr>
        <p:spPr>
          <a:xfrm>
            <a:off x="7626960" y="1467720"/>
            <a:ext cx="42775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Potential 2WS has more soft repulsive core unlike AB potential.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0" name="Рисунок 15" descr="Graphrho2"/>
          <p:cNvPicPr/>
          <p:nvPr/>
        </p:nvPicPr>
        <p:blipFill>
          <a:blip r:embed="rId2"/>
          <a:srcRect l="8908" t="1576" r="11677" b="1548"/>
          <a:stretch/>
        </p:blipFill>
        <p:spPr>
          <a:xfrm>
            <a:off x="6262560" y="3709800"/>
            <a:ext cx="3132720" cy="2755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1" name="Прямоугольник 16"/>
          <p:cNvSpPr/>
          <p:nvPr/>
        </p:nvSpPr>
        <p:spPr>
          <a:xfrm>
            <a:off x="7871400" y="3722760"/>
            <a:ext cx="424548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Зарядовое распределение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12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C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.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98280" y="-73080"/>
            <a:ext cx="11980080" cy="12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l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Выбор параметров взаимодействия </a:t>
            </a:r>
            <a:r>
              <a:rPr lang="el-GR" sz="3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α‒α</a:t>
            </a: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для достижения согласия с экспериментальными свойствами ядра </a:t>
            </a:r>
            <a:r>
              <a:rPr lang="en-US" sz="32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12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C</a:t>
            </a: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(3</a:t>
            </a:r>
            <a:r>
              <a:rPr lang="el-GR" sz="31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α</a:t>
            </a: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)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23" name="Прямоугольник 7"/>
          <p:cNvSpPr/>
          <p:nvPr/>
        </p:nvSpPr>
        <p:spPr>
          <a:xfrm>
            <a:off x="74520" y="2456640"/>
            <a:ext cx="6165720" cy="178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2. После отделения альфа-частицы из ядра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12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C,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образуется несвязанное состояние в виде ядра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8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Be.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По этой причине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,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полученная энергия основного состояния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E</a:t>
            </a:r>
            <a:r>
              <a:rPr lang="en-US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0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=-7.272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МэВ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близко к экспериментальномуу значению отделения альфа-частицы от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12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C </a:t>
            </a:r>
            <a:r>
              <a:rPr lang="en-US" sz="20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E</a:t>
            </a:r>
            <a:r>
              <a:rPr lang="en-US" sz="20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s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=7.366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MeV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[1] (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E</a:t>
            </a:r>
            <a:r>
              <a:rPr lang="en-US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0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≈-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E</a:t>
            </a:r>
            <a:r>
              <a:rPr lang="en-US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s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).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Прямоугольник 1"/>
          <p:cNvSpPr/>
          <p:nvPr/>
        </p:nvSpPr>
        <p:spPr>
          <a:xfrm>
            <a:off x="13680" y="963000"/>
            <a:ext cx="6370920" cy="14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1.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Для получения согласия с экспериментальными данными, параметры потенциала двойного Вудс-Саксона ядра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12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C </a:t>
            </a:r>
            <a:r>
              <a:rPr lang="ru-RU" sz="1800" b="0" u="none" strike="noStrike">
                <a:solidFill>
                  <a:srgbClr val="0070C0"/>
                </a:solidFill>
                <a:effectLst/>
                <a:uFillTx/>
                <a:latin typeface="Comic Sans MS"/>
              </a:rPr>
              <a:t>были изменены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Полученное </a:t>
            </a:r>
            <a:r>
              <a:rPr lang="ru-RU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зарядовое распределение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и энергия отделения на 3 альфа-частицы ядра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12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C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близки к экспериментальному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Прямоугольник 14"/>
          <p:cNvSpPr/>
          <p:nvPr/>
        </p:nvSpPr>
        <p:spPr>
          <a:xfrm>
            <a:off x="397080" y="6465960"/>
            <a:ext cx="9396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[1] Nuclear Reaction Video. Low Energy Nuclear Knowledge Base.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http://nrv.jinr.ru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26" name="Объект 2"/>
          <p:cNvGraphicFramePr/>
          <p:nvPr/>
        </p:nvGraphicFramePr>
        <p:xfrm>
          <a:off x="1019160" y="4902120"/>
          <a:ext cx="2287080" cy="44100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327" name="Объект 2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19160" y="4902120"/>
                    <a:ext cx="2287080" cy="441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8" name="Объект 3"/>
          <p:cNvGraphicFramePr/>
          <p:nvPr/>
        </p:nvGraphicFramePr>
        <p:xfrm>
          <a:off x="3471840" y="4896000"/>
          <a:ext cx="1960200" cy="45036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329" name="Объект 3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471840" y="4896000"/>
                    <a:ext cx="1960200" cy="450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0" name="Прямоугольник 33"/>
          <p:cNvSpPr/>
          <p:nvPr/>
        </p:nvSpPr>
        <p:spPr>
          <a:xfrm>
            <a:off x="74520" y="4211640"/>
            <a:ext cx="60955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3. Вычисленный среднеквадратичный зарядовый радиус также близок к экспериментальному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31" name="Прямая со стрелкой 17"/>
          <p:cNvCxnSpPr/>
          <p:nvPr/>
        </p:nvCxnSpPr>
        <p:spPr>
          <a:xfrm>
            <a:off x="5765040" y="2406960"/>
            <a:ext cx="947880" cy="1761120"/>
          </a:xfrm>
          <a:prstGeom prst="straightConnector1">
            <a:avLst/>
          </a:prstGeom>
          <a:ln w="31750">
            <a:solidFill>
              <a:srgbClr val="FF0000"/>
            </a:solidFill>
            <a:tailEnd len="med" type="arrow" w="med"/>
          </a:ln>
        </p:spPr>
      </p:cxnSp>
      <p:cxnSp>
        <p:nvCxnSpPr>
          <p:cNvPr id="332" name="Прямая со стрелкой 21"/>
          <p:cNvCxnSpPr/>
          <p:nvPr/>
        </p:nvCxnSpPr>
        <p:spPr>
          <a:xfrm flipV="1">
            <a:off x="5308560" y="1352520"/>
            <a:ext cx="954360" cy="297360"/>
          </a:xfrm>
          <a:prstGeom prst="straightConnector1">
            <a:avLst/>
          </a:prstGeom>
          <a:ln w="31750">
            <a:solidFill>
              <a:srgbClr val="0070C0"/>
            </a:solidFill>
            <a:tailEnd len="med" type="arrow" w="med"/>
          </a:ln>
        </p:spPr>
      </p:cxnSp>
      <p:sp>
        <p:nvSpPr>
          <p:cNvPr id="333" name="Прямоугольник 5"/>
          <p:cNvSpPr/>
          <p:nvPr/>
        </p:nvSpPr>
        <p:spPr>
          <a:xfrm>
            <a:off x="6741360" y="1258560"/>
            <a:ext cx="4986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AB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Прямоугольник 6"/>
          <p:cNvSpPr/>
          <p:nvPr/>
        </p:nvSpPr>
        <p:spPr>
          <a:xfrm>
            <a:off x="6506640" y="2391120"/>
            <a:ext cx="7261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2WS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Прямоугольник 20"/>
          <p:cNvSpPr/>
          <p:nvPr/>
        </p:nvSpPr>
        <p:spPr>
          <a:xfrm>
            <a:off x="6712560" y="5087880"/>
            <a:ext cx="4986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AB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Прямоугольник 22"/>
          <p:cNvSpPr/>
          <p:nvPr/>
        </p:nvSpPr>
        <p:spPr>
          <a:xfrm>
            <a:off x="6594120" y="4418280"/>
            <a:ext cx="7261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2WS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37" name="Прямая со стрелкой 23"/>
          <p:cNvCxnSpPr>
            <a:stCxn id="338" idx="1"/>
          </p:cNvCxnSpPr>
          <p:nvPr/>
        </p:nvCxnSpPr>
        <p:spPr>
          <a:xfrm flipH="1" flipV="1">
            <a:off x="7105680" y="4285080"/>
            <a:ext cx="2090880" cy="720"/>
          </a:xfrm>
          <a:prstGeom prst="straightConnector1">
            <a:avLst/>
          </a:prstGeom>
          <a:ln w="31750">
            <a:solidFill>
              <a:srgbClr val="000000"/>
            </a:solidFill>
            <a:tailEnd len="med" type="arrow" w="med"/>
          </a:ln>
        </p:spPr>
      </p:cxnSp>
      <p:sp>
        <p:nvSpPr>
          <p:cNvPr id="338" name="Прямоугольник 9"/>
          <p:cNvSpPr/>
          <p:nvPr/>
        </p:nvSpPr>
        <p:spPr>
          <a:xfrm>
            <a:off x="9196200" y="4100760"/>
            <a:ext cx="1649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Эксперимент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Прямоугольник 29"/>
          <p:cNvSpPr/>
          <p:nvPr/>
        </p:nvSpPr>
        <p:spPr>
          <a:xfrm>
            <a:off x="7945920" y="889920"/>
            <a:ext cx="424548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Interaction potentials 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V</a:t>
            </a:r>
            <a:r>
              <a:rPr lang="el-GR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α‒α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Прямоугольник 30"/>
          <p:cNvSpPr/>
          <p:nvPr/>
        </p:nvSpPr>
        <p:spPr>
          <a:xfrm>
            <a:off x="8150760" y="4478760"/>
            <a:ext cx="3913920" cy="14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Согласие с экспериментальными данными было получено с использованием потенциала двойного Вудса-Саксона, вместо потенциала Али-Бодмера.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ldNum" idx="47"/>
          </p:nvPr>
        </p:nvSpPr>
        <p:spPr>
          <a:xfrm>
            <a:off x="8621280" y="6438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7E3B918-C71E-4049-A2DA-02175F240501}" type="slidenum"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2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Прямоугольник 26"/>
          <p:cNvSpPr/>
          <p:nvPr/>
        </p:nvSpPr>
        <p:spPr>
          <a:xfrm>
            <a:off x="6585120" y="920520"/>
            <a:ext cx="891000" cy="23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43" name="Прямоугольник 27"/>
          <p:cNvSpPr/>
          <p:nvPr/>
        </p:nvSpPr>
        <p:spPr>
          <a:xfrm>
            <a:off x="6527880" y="871560"/>
            <a:ext cx="937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V</a:t>
            </a:r>
            <a:r>
              <a:rPr lang="el-GR" sz="14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α‒α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, MeV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Прямоугольник 35"/>
          <p:cNvSpPr/>
          <p:nvPr/>
        </p:nvSpPr>
        <p:spPr>
          <a:xfrm>
            <a:off x="7496640" y="3409560"/>
            <a:ext cx="891000" cy="23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45" name="Прямоугольник 37"/>
          <p:cNvSpPr/>
          <p:nvPr/>
        </p:nvSpPr>
        <p:spPr>
          <a:xfrm>
            <a:off x="6262560" y="877680"/>
            <a:ext cx="5815440" cy="27093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46" name="Прямоугольник 36"/>
          <p:cNvSpPr/>
          <p:nvPr/>
        </p:nvSpPr>
        <p:spPr>
          <a:xfrm>
            <a:off x="7942680" y="3328200"/>
            <a:ext cx="543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r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, fm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Прямоугольник 40"/>
          <p:cNvSpPr/>
          <p:nvPr/>
        </p:nvSpPr>
        <p:spPr>
          <a:xfrm>
            <a:off x="6608880" y="3705840"/>
            <a:ext cx="891000" cy="23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48" name="Прямоугольник 39"/>
          <p:cNvSpPr/>
          <p:nvPr/>
        </p:nvSpPr>
        <p:spPr>
          <a:xfrm>
            <a:off x="6626160" y="3713400"/>
            <a:ext cx="662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ρ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, fm</a:t>
            </a:r>
            <a:r>
              <a:rPr lang="en-US" sz="1400" b="0" u="none" strike="noStrike" baseline="30000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-3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Прямоугольник 42"/>
          <p:cNvSpPr/>
          <p:nvPr/>
        </p:nvSpPr>
        <p:spPr>
          <a:xfrm>
            <a:off x="7755120" y="6249600"/>
            <a:ext cx="891000" cy="23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50" name="Прямоугольник 38"/>
          <p:cNvSpPr/>
          <p:nvPr/>
        </p:nvSpPr>
        <p:spPr>
          <a:xfrm>
            <a:off x="6262560" y="3709800"/>
            <a:ext cx="5815440" cy="275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51" name="Прямоугольник 41"/>
          <p:cNvSpPr/>
          <p:nvPr/>
        </p:nvSpPr>
        <p:spPr>
          <a:xfrm>
            <a:off x="7907040" y="6153480"/>
            <a:ext cx="543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r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, fm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" name="Объект 3"/>
          <p:cNvGraphicFramePr/>
          <p:nvPr/>
        </p:nvGraphicFramePr>
        <p:xfrm>
          <a:off x="4520880" y="39600"/>
          <a:ext cx="3237480" cy="3322440"/>
        </p:xfrm>
        <a:graphic>
          <a:graphicData uri="http://schemas.openxmlformats.org/presentationml/2006/ole">
            <p:oleObj progId="Unknown" r:id="rId1" spid="">
              <p:embed/>
              <p:pic>
                <p:nvPicPr>
                  <p:cNvPr id="353" name="Объект 3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20880" y="39600"/>
                    <a:ext cx="3237480" cy="3322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4" name="Объект 4"/>
          <p:cNvGraphicFramePr/>
          <p:nvPr/>
        </p:nvGraphicFramePr>
        <p:xfrm>
          <a:off x="4554720" y="3750840"/>
          <a:ext cx="3236040" cy="3092040"/>
        </p:xfrm>
        <a:graphic>
          <a:graphicData uri="http://schemas.openxmlformats.org/presentationml/2006/ole">
            <p:oleObj progId="Unknown" r:id="rId3" spid="">
              <p:embed/>
              <p:pic>
                <p:nvPicPr>
                  <p:cNvPr id="355" name="Объект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554720" y="3750840"/>
                    <a:ext cx="3236040" cy="3092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56" name="Рисунок 5"/>
          <p:cNvPicPr/>
          <p:nvPr/>
        </p:nvPicPr>
        <p:blipFill>
          <a:blip r:embed="rId5"/>
          <a:stretch/>
        </p:blipFill>
        <p:spPr>
          <a:xfrm>
            <a:off x="31680" y="2220120"/>
            <a:ext cx="2467080" cy="208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7" name="TextBox 6"/>
          <p:cNvSpPr/>
          <p:nvPr/>
        </p:nvSpPr>
        <p:spPr>
          <a:xfrm>
            <a:off x="7724520" y="120240"/>
            <a:ext cx="446724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Расположение альфа-кластеров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,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радиус альфа-кластеров был выбран в как для ядра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4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He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-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1.67 фм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-4320" y="285480"/>
            <a:ext cx="4895280" cy="1531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5000" lnSpcReduction="9999"/>
          </a:bodyPr>
          <a:p>
            <a:pPr indent="0" algn="l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Картина плотности вероятности для основного состояния альфа-кластерного ядра </a:t>
            </a:r>
            <a:r>
              <a:rPr lang="en-US" sz="32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12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C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59" name="Прямоугольник 1"/>
          <p:cNvSpPr/>
          <p:nvPr/>
        </p:nvSpPr>
        <p:spPr>
          <a:xfrm>
            <a:off x="7922880" y="2973600"/>
            <a:ext cx="4025520" cy="1753920"/>
          </a:xfrm>
          <a:prstGeom prst="rect">
            <a:avLst/>
          </a:prstGeom>
          <a:noFill/>
          <a:ln w="1905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Самое вероятное состояние – треугольное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,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когда альфа-кластеры расположены в вершинах равностороннего треугольника с длиной сторон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~2.6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фм.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60" name="Прямая со стрелкой 14"/>
          <p:cNvCxnSpPr/>
          <p:nvPr/>
        </p:nvCxnSpPr>
        <p:spPr>
          <a:xfrm flipV="1">
            <a:off x="5471640" y="2232360"/>
            <a:ext cx="2520" cy="1000080"/>
          </a:xfrm>
          <a:prstGeom prst="straightConnector1">
            <a:avLst/>
          </a:prstGeom>
          <a:ln w="31750">
            <a:solidFill>
              <a:srgbClr val="FF0000"/>
            </a:solidFill>
            <a:tailEnd len="med" type="arrow" w="med"/>
          </a:ln>
        </p:spPr>
      </p:cxnSp>
      <p:graphicFrame>
        <p:nvGraphicFramePr>
          <p:cNvPr id="361" name="Объект 18"/>
          <p:cNvGraphicFramePr/>
          <p:nvPr/>
        </p:nvGraphicFramePr>
        <p:xfrm>
          <a:off x="4734720" y="3283200"/>
          <a:ext cx="1063440" cy="333000"/>
        </p:xfrm>
        <a:graphic>
          <a:graphicData uri="http://schemas.openxmlformats.org/presentationml/2006/ole">
            <p:oleObj progId="Equation.DSMT4" r:id="rId6" spid="">
              <p:embed/>
              <p:pic>
                <p:nvPicPr>
                  <p:cNvPr id="362" name="Объект 18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4734720" y="3283200"/>
                    <a:ext cx="1063440" cy="333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cxnSp>
        <p:nvCxnSpPr>
          <p:cNvPr id="363" name="Прямая со стрелкой 20"/>
          <p:cNvCxnSpPr/>
          <p:nvPr/>
        </p:nvCxnSpPr>
        <p:spPr>
          <a:xfrm flipV="1">
            <a:off x="3589560" y="2172960"/>
            <a:ext cx="1837440" cy="2880"/>
          </a:xfrm>
          <a:prstGeom prst="straightConnector1">
            <a:avLst/>
          </a:prstGeom>
          <a:ln w="31750">
            <a:solidFill>
              <a:srgbClr val="FF0000"/>
            </a:solidFill>
            <a:tailEnd len="med" type="arrow" w="med"/>
          </a:ln>
        </p:spPr>
      </p:cxnSp>
      <p:graphicFrame>
        <p:nvGraphicFramePr>
          <p:cNvPr id="364" name="Объект 24"/>
          <p:cNvGraphicFramePr/>
          <p:nvPr/>
        </p:nvGraphicFramePr>
        <p:xfrm>
          <a:off x="3600000" y="1857960"/>
          <a:ext cx="995040" cy="334440"/>
        </p:xfrm>
        <a:graphic>
          <a:graphicData uri="http://schemas.openxmlformats.org/presentationml/2006/ole">
            <p:oleObj progId="Equation.DSMT4" r:id="rId8" spid="">
              <p:embed/>
              <p:pic>
                <p:nvPicPr>
                  <p:cNvPr id="365" name="Объект 24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3600000" y="1857960"/>
                    <a:ext cx="995040" cy="334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6" name="Объект 31"/>
          <p:cNvGraphicFramePr/>
          <p:nvPr/>
        </p:nvGraphicFramePr>
        <p:xfrm>
          <a:off x="3645360" y="2232720"/>
          <a:ext cx="909360" cy="632880"/>
        </p:xfrm>
        <a:graphic>
          <a:graphicData uri="http://schemas.openxmlformats.org/presentationml/2006/ole">
            <p:oleObj progId="Equation.DSMT4" r:id="rId10" spid="">
              <p:embed/>
              <p:pic>
                <p:nvPicPr>
                  <p:cNvPr id="367" name="Объект 31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3645360" y="2232720"/>
                    <a:ext cx="909360" cy="63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68" name="Рисунок 12"/>
          <p:cNvPicPr/>
          <p:nvPr/>
        </p:nvPicPr>
        <p:blipFill>
          <a:blip r:embed="rId12"/>
          <a:stretch/>
        </p:blipFill>
        <p:spPr>
          <a:xfrm>
            <a:off x="7950960" y="1169640"/>
            <a:ext cx="1706040" cy="1628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9" name="Прямоугольник 13"/>
          <p:cNvSpPr/>
          <p:nvPr/>
        </p:nvSpPr>
        <p:spPr>
          <a:xfrm>
            <a:off x="7093080" y="437760"/>
            <a:ext cx="291240" cy="436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70" name="Прямоугольник 15"/>
          <p:cNvSpPr/>
          <p:nvPr/>
        </p:nvSpPr>
        <p:spPr>
          <a:xfrm>
            <a:off x="6793560" y="4048920"/>
            <a:ext cx="23004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71" name="Прямоугольник 2"/>
          <p:cNvSpPr/>
          <p:nvPr/>
        </p:nvSpPr>
        <p:spPr>
          <a:xfrm>
            <a:off x="6378480" y="347040"/>
            <a:ext cx="1345680" cy="461160"/>
          </a:xfrm>
          <a:prstGeom prst="rect">
            <a:avLst/>
          </a:prstGeom>
          <a:blipFill rotWithShape="0">
            <a:blip r:embed="rId1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Calibri"/>
              </a:rPr>
              <a:t> 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Прямоугольник 10"/>
          <p:cNvSpPr/>
          <p:nvPr/>
        </p:nvSpPr>
        <p:spPr>
          <a:xfrm>
            <a:off x="6539040" y="3980880"/>
            <a:ext cx="1005480" cy="461160"/>
          </a:xfrm>
          <a:prstGeom prst="rect">
            <a:avLst/>
          </a:pr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Calibri"/>
              </a:rPr>
              <a:t> 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73" name="Прямая со стрелкой 21"/>
          <p:cNvCxnSpPr>
            <a:stCxn id="368" idx="1"/>
          </p:cNvCxnSpPr>
          <p:nvPr/>
        </p:nvCxnSpPr>
        <p:spPr>
          <a:xfrm flipH="1">
            <a:off x="5520600" y="1983600"/>
            <a:ext cx="2430720" cy="160200"/>
          </a:xfrm>
          <a:prstGeom prst="straightConnector1">
            <a:avLst/>
          </a:prstGeom>
          <a:ln w="31750">
            <a:solidFill>
              <a:srgbClr val="00B050"/>
            </a:solidFill>
            <a:tailEnd len="med" type="arrow" w="med"/>
          </a:ln>
        </p:spPr>
      </p:cxnSp>
      <p:pic>
        <p:nvPicPr>
          <p:cNvPr id="374" name="Рисунок 23"/>
          <p:cNvPicPr/>
          <p:nvPr/>
        </p:nvPicPr>
        <p:blipFill>
          <a:blip r:embed="rId15"/>
          <a:stretch/>
        </p:blipFill>
        <p:spPr>
          <a:xfrm>
            <a:off x="8092080" y="4654800"/>
            <a:ext cx="2150640" cy="10072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75" name="Прямая со стрелкой 26"/>
          <p:cNvCxnSpPr/>
          <p:nvPr/>
        </p:nvCxnSpPr>
        <p:spPr>
          <a:xfrm flipH="1">
            <a:off x="5374800" y="5158440"/>
            <a:ext cx="2590200" cy="303120"/>
          </a:xfrm>
          <a:prstGeom prst="straightConnector1">
            <a:avLst/>
          </a:prstGeom>
          <a:ln w="31750">
            <a:solidFill>
              <a:srgbClr val="FFFF00"/>
            </a:solidFill>
            <a:tailEnd len="med" type="arrow" w="med"/>
          </a:ln>
        </p:spPr>
      </p:cxnSp>
      <p:pic>
        <p:nvPicPr>
          <p:cNvPr id="376" name="Рисунок 38"/>
          <p:cNvPicPr/>
          <p:nvPr/>
        </p:nvPicPr>
        <p:blipFill>
          <a:blip r:embed="rId16"/>
          <a:stretch/>
        </p:blipFill>
        <p:spPr>
          <a:xfrm>
            <a:off x="8092080" y="5733000"/>
            <a:ext cx="2099160" cy="93384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77" name="Прямая со стрелкой 42"/>
          <p:cNvCxnSpPr/>
          <p:nvPr/>
        </p:nvCxnSpPr>
        <p:spPr>
          <a:xfrm flipH="1">
            <a:off x="5978880" y="6171840"/>
            <a:ext cx="1986120" cy="162360"/>
          </a:xfrm>
          <a:prstGeom prst="straightConnector1">
            <a:avLst/>
          </a:prstGeom>
          <a:ln w="31750">
            <a:solidFill>
              <a:srgbClr val="FFFF00"/>
            </a:solidFill>
            <a:tailEnd len="med" type="arrow" w="med"/>
          </a:ln>
        </p:spPr>
      </p:cxnSp>
      <p:cxnSp>
        <p:nvCxnSpPr>
          <p:cNvPr id="378" name="Прямая со стрелкой 16"/>
          <p:cNvCxnSpPr/>
          <p:nvPr/>
        </p:nvCxnSpPr>
        <p:spPr>
          <a:xfrm>
            <a:off x="4734360" y="3112560"/>
            <a:ext cx="737640" cy="360"/>
          </a:xfrm>
          <a:prstGeom prst="straightConnector1">
            <a:avLst/>
          </a:prstGeom>
          <a:ln w="28575">
            <a:solidFill>
              <a:srgbClr val="0070C0"/>
            </a:solidFill>
            <a:headEnd len="med" type="arrow" w="med"/>
            <a:tailEnd len="med" type="arrow" w="med"/>
          </a:ln>
        </p:spPr>
      </p:cxnSp>
      <p:cxnSp>
        <p:nvCxnSpPr>
          <p:cNvPr id="379" name="Прямая со стрелкой 27"/>
          <p:cNvCxnSpPr/>
          <p:nvPr/>
        </p:nvCxnSpPr>
        <p:spPr>
          <a:xfrm>
            <a:off x="8416080" y="2311560"/>
            <a:ext cx="737640" cy="360"/>
          </a:xfrm>
          <a:prstGeom prst="straightConnector1">
            <a:avLst/>
          </a:prstGeom>
          <a:ln w="28575">
            <a:solidFill>
              <a:srgbClr val="5B9BD5"/>
            </a:solidFill>
            <a:headEnd len="med" type="arrow" w="med"/>
            <a:tailEnd len="med" type="arrow" w="med"/>
          </a:ln>
        </p:spPr>
      </p:cxnSp>
      <p:cxnSp>
        <p:nvCxnSpPr>
          <p:cNvPr id="380" name="Прямая со стрелкой 32"/>
          <p:cNvCxnSpPr/>
          <p:nvPr/>
        </p:nvCxnSpPr>
        <p:spPr>
          <a:xfrm flipV="1">
            <a:off x="1266480" y="1577160"/>
            <a:ext cx="3386520" cy="1513440"/>
          </a:xfrm>
          <a:prstGeom prst="straightConnector1">
            <a:avLst/>
          </a:prstGeom>
          <a:ln w="19050">
            <a:solidFill>
              <a:srgbClr val="7030A0"/>
            </a:solidFill>
            <a:tailEnd len="med" type="arrow" w="med"/>
          </a:ln>
        </p:spPr>
      </p:cxnSp>
      <p:sp>
        <p:nvSpPr>
          <p:cNvPr id="381" name="TextBox 39"/>
          <p:cNvSpPr/>
          <p:nvPr/>
        </p:nvSpPr>
        <p:spPr>
          <a:xfrm>
            <a:off x="3955320" y="1035720"/>
            <a:ext cx="684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r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, фм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" name="Прямоугольник 40"/>
          <p:cNvSpPr/>
          <p:nvPr/>
        </p:nvSpPr>
        <p:spPr>
          <a:xfrm>
            <a:off x="4640040" y="0"/>
            <a:ext cx="590760" cy="25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cxnSp>
        <p:nvCxnSpPr>
          <p:cNvPr id="383" name="Прямая со стрелкой 54"/>
          <p:cNvCxnSpPr>
            <a:stCxn id="384" idx="2"/>
          </p:cNvCxnSpPr>
          <p:nvPr/>
        </p:nvCxnSpPr>
        <p:spPr>
          <a:xfrm flipV="1">
            <a:off x="5879520" y="3028680"/>
            <a:ext cx="384480" cy="533880"/>
          </a:xfrm>
          <a:prstGeom prst="straightConnector1">
            <a:avLst/>
          </a:prstGeom>
          <a:ln w="19050">
            <a:solidFill>
              <a:srgbClr val="00B050"/>
            </a:solidFill>
            <a:tailEnd len="med" type="arrow" w="med"/>
          </a:ln>
        </p:spPr>
      </p:cxnSp>
      <p:cxnSp>
        <p:nvCxnSpPr>
          <p:cNvPr id="385" name="Прямая со стрелкой 56"/>
          <p:cNvCxnSpPr/>
          <p:nvPr/>
        </p:nvCxnSpPr>
        <p:spPr>
          <a:xfrm>
            <a:off x="348840" y="3888360"/>
            <a:ext cx="1843920" cy="360"/>
          </a:xfrm>
          <a:prstGeom prst="straightConnector1">
            <a:avLst/>
          </a:prstGeom>
          <a:ln w="38100">
            <a:solidFill>
              <a:srgbClr val="00B050"/>
            </a:solidFill>
            <a:tailEnd len="med" type="arrow" w="med"/>
          </a:ln>
        </p:spPr>
      </p:cxnSp>
      <p:cxnSp>
        <p:nvCxnSpPr>
          <p:cNvPr id="386" name="Прямая со стрелкой 59"/>
          <p:cNvCxnSpPr/>
          <p:nvPr/>
        </p:nvCxnSpPr>
        <p:spPr>
          <a:xfrm flipV="1">
            <a:off x="1239840" y="2540520"/>
            <a:ext cx="18360" cy="1339920"/>
          </a:xfrm>
          <a:prstGeom prst="straightConnector1">
            <a:avLst/>
          </a:prstGeom>
          <a:ln w="38100">
            <a:solidFill>
              <a:srgbClr val="7030A0"/>
            </a:solidFill>
            <a:tailEnd len="med" type="arrow" w="med"/>
          </a:ln>
        </p:spPr>
      </p:cxnSp>
      <p:sp>
        <p:nvSpPr>
          <p:cNvPr id="387" name="Прямоугольник 67"/>
          <p:cNvSpPr/>
          <p:nvPr/>
        </p:nvSpPr>
        <p:spPr>
          <a:xfrm>
            <a:off x="-27000" y="4541760"/>
            <a:ext cx="4581360" cy="1787400"/>
          </a:xfrm>
          <a:prstGeom prst="rect">
            <a:avLst/>
          </a:prstGeom>
          <a:blipFill rotWithShape="0">
            <a:blip r:embed="rId1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Calibri"/>
              </a:rPr>
              <a:t> 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88" name="Прямая со стрелкой 72"/>
          <p:cNvCxnSpPr/>
          <p:nvPr/>
        </p:nvCxnSpPr>
        <p:spPr>
          <a:xfrm flipH="1" flipV="1">
            <a:off x="5645880" y="2332440"/>
            <a:ext cx="2277360" cy="644760"/>
          </a:xfrm>
          <a:prstGeom prst="straightConnector1">
            <a:avLst/>
          </a:prstGeom>
          <a:ln w="19050">
            <a:solidFill>
              <a:srgbClr val="00B050"/>
            </a:solidFill>
            <a:tailEnd len="med" type="arrow" w="med"/>
          </a:ln>
        </p:spPr>
      </p:cxnSp>
      <p:sp>
        <p:nvSpPr>
          <p:cNvPr id="389" name="Прямоугольник 75"/>
          <p:cNvSpPr/>
          <p:nvPr/>
        </p:nvSpPr>
        <p:spPr>
          <a:xfrm>
            <a:off x="791280" y="6370200"/>
            <a:ext cx="3723840" cy="369000"/>
          </a:xfrm>
          <a:prstGeom prst="rect">
            <a:avLst/>
          </a:prstGeom>
          <a:noFill/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Менее вероятная конфигурация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90" name="Прямая со стрелкой 76"/>
          <p:cNvCxnSpPr/>
          <p:nvPr/>
        </p:nvCxnSpPr>
        <p:spPr>
          <a:xfrm flipV="1">
            <a:off x="4015440" y="5558760"/>
            <a:ext cx="1216080" cy="844560"/>
          </a:xfrm>
          <a:prstGeom prst="straightConnector1">
            <a:avLst/>
          </a:prstGeom>
          <a:ln w="19050">
            <a:solidFill>
              <a:srgbClr val="FFFF00"/>
            </a:solidFill>
            <a:tailEnd len="med" type="arrow" w="med"/>
          </a:ln>
        </p:spPr>
      </p:cxnSp>
      <p:cxnSp>
        <p:nvCxnSpPr>
          <p:cNvPr id="391" name="Прямая со стрелкой 79"/>
          <p:cNvCxnSpPr>
            <a:stCxn id="389" idx="3"/>
          </p:cNvCxnSpPr>
          <p:nvPr/>
        </p:nvCxnSpPr>
        <p:spPr>
          <a:xfrm flipV="1">
            <a:off x="4515120" y="6370200"/>
            <a:ext cx="1371960" cy="185040"/>
          </a:xfrm>
          <a:prstGeom prst="straightConnector1">
            <a:avLst/>
          </a:prstGeom>
          <a:ln w="19050">
            <a:solidFill>
              <a:srgbClr val="FFFF00"/>
            </a:solidFill>
            <a:tailEnd len="med" type="arrow" w="med"/>
          </a:ln>
        </p:spPr>
      </p:cxnSp>
      <p:sp>
        <p:nvSpPr>
          <p:cNvPr id="392" name="Прямоугольник 83"/>
          <p:cNvSpPr/>
          <p:nvPr/>
        </p:nvSpPr>
        <p:spPr>
          <a:xfrm>
            <a:off x="73080" y="3627360"/>
            <a:ext cx="288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3" name="Прямоугольник 84"/>
          <p:cNvSpPr/>
          <p:nvPr/>
        </p:nvSpPr>
        <p:spPr>
          <a:xfrm>
            <a:off x="2117880" y="3613680"/>
            <a:ext cx="325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2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" name="Прямоугольник 85"/>
          <p:cNvSpPr/>
          <p:nvPr/>
        </p:nvSpPr>
        <p:spPr>
          <a:xfrm>
            <a:off x="1089720" y="2195640"/>
            <a:ext cx="325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3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5" name="Прямоугольник 86"/>
          <p:cNvSpPr/>
          <p:nvPr/>
        </p:nvSpPr>
        <p:spPr>
          <a:xfrm>
            <a:off x="8078040" y="2002320"/>
            <a:ext cx="288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6" name="Прямоугольник 87"/>
          <p:cNvSpPr/>
          <p:nvPr/>
        </p:nvSpPr>
        <p:spPr>
          <a:xfrm>
            <a:off x="8236440" y="5928120"/>
            <a:ext cx="288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" name="Прямоугольник 88"/>
          <p:cNvSpPr/>
          <p:nvPr/>
        </p:nvSpPr>
        <p:spPr>
          <a:xfrm>
            <a:off x="8141400" y="4930200"/>
            <a:ext cx="288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" name="Прямоугольник 89"/>
          <p:cNvSpPr/>
          <p:nvPr/>
        </p:nvSpPr>
        <p:spPr>
          <a:xfrm>
            <a:off x="8478720" y="1294920"/>
            <a:ext cx="325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3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" name="Прямоугольник 90"/>
          <p:cNvSpPr/>
          <p:nvPr/>
        </p:nvSpPr>
        <p:spPr>
          <a:xfrm>
            <a:off x="8978760" y="4635360"/>
            <a:ext cx="325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2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" name="Прямоугольник 91"/>
          <p:cNvSpPr/>
          <p:nvPr/>
        </p:nvSpPr>
        <p:spPr>
          <a:xfrm>
            <a:off x="9153720" y="2019600"/>
            <a:ext cx="325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2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Прямоугольник 92"/>
          <p:cNvSpPr/>
          <p:nvPr/>
        </p:nvSpPr>
        <p:spPr>
          <a:xfrm>
            <a:off x="9707760" y="5830920"/>
            <a:ext cx="325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2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" name="Прямоугольник 93"/>
          <p:cNvSpPr/>
          <p:nvPr/>
        </p:nvSpPr>
        <p:spPr>
          <a:xfrm>
            <a:off x="9810360" y="4787280"/>
            <a:ext cx="325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3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" name="Прямоугольник 94"/>
          <p:cNvSpPr/>
          <p:nvPr/>
        </p:nvSpPr>
        <p:spPr>
          <a:xfrm>
            <a:off x="8970480" y="5733000"/>
            <a:ext cx="325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3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" name="TextBox 95"/>
          <p:cNvSpPr/>
          <p:nvPr/>
        </p:nvSpPr>
        <p:spPr>
          <a:xfrm>
            <a:off x="3935880" y="4266000"/>
            <a:ext cx="684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r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, фм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" name="Прямоугольник 96"/>
          <p:cNvSpPr/>
          <p:nvPr/>
        </p:nvSpPr>
        <p:spPr>
          <a:xfrm>
            <a:off x="4634640" y="3685680"/>
            <a:ext cx="590760" cy="25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84" name="Полилиния 52"/>
          <p:cNvSpPr/>
          <p:nvPr/>
        </p:nvSpPr>
        <p:spPr>
          <a:xfrm>
            <a:off x="1525320" y="3562200"/>
            <a:ext cx="4354200" cy="829080"/>
          </a:xfrm>
          <a:custGeom>
            <a:avLst/>
            <a:gdLst>
              <a:gd name="textAreaLeft" fmla="*/ 0 w 4354200"/>
              <a:gd name="textAreaRight" fmla="*/ 4354560 w 4354200"/>
              <a:gd name="textAreaTop" fmla="*/ 0 h 829080"/>
              <a:gd name="textAreaBottom" fmla="*/ 829440 h 829080"/>
              <a:gd name="GluePoint1X" fmla="*/ 0 w 4880344"/>
              <a:gd name="GluePoint1Y" fmla="*/ 701749 h 1874660"/>
              <a:gd name="GluePoint2X" fmla="*/ 1765005 w 4880344"/>
              <a:gd name="GluePoint2Y" fmla="*/ 1860697 h 1874660"/>
              <a:gd name="GluePoint3X" fmla="*/ 4880344 w 4880344"/>
              <a:gd name="GluePoint3Y" fmla="*/ 0 h 187466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4880344" h="1874660">
                <a:moveTo>
                  <a:pt x="0" y="701749"/>
                </a:moveTo>
                <a:cubicBezTo>
                  <a:pt x="475807" y="1339702"/>
                  <a:pt x="951614" y="1977655"/>
                  <a:pt x="1765005" y="1860697"/>
                </a:cubicBezTo>
                <a:cubicBezTo>
                  <a:pt x="2578396" y="1743739"/>
                  <a:pt x="3729370" y="871869"/>
                  <a:pt x="4880344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06" name="Прямоугольник 97"/>
          <p:cNvSpPr/>
          <p:nvPr/>
        </p:nvSpPr>
        <p:spPr>
          <a:xfrm>
            <a:off x="9727560" y="1543680"/>
            <a:ext cx="197100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Треугольная конфигурация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" name="Прямоугольник 98"/>
          <p:cNvSpPr/>
          <p:nvPr/>
        </p:nvSpPr>
        <p:spPr>
          <a:xfrm>
            <a:off x="10139400" y="5369040"/>
            <a:ext cx="197100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Линейная конфигурация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08" name="Объект 99"/>
          <p:cNvGraphicFramePr/>
          <p:nvPr/>
        </p:nvGraphicFramePr>
        <p:xfrm>
          <a:off x="941040" y="5669280"/>
          <a:ext cx="648360" cy="322920"/>
        </p:xfrm>
        <a:graphic>
          <a:graphicData uri="http://schemas.openxmlformats.org/presentationml/2006/ole">
            <p:oleObj progId="Equation.DSMT4" r:id="rId18" spid="">
              <p:embed/>
              <p:pic>
                <p:nvPicPr>
                  <p:cNvPr id="409" name="Объект 99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941040" y="5669280"/>
                    <a:ext cx="648360" cy="322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10" name="PlaceHolder 2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5EA99E6-147A-4E1D-95FE-75E2C1061ADF}" type="slidenum"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2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Рисунок 5"/>
          <p:cNvPicPr/>
          <p:nvPr/>
        </p:nvPicPr>
        <p:blipFill>
          <a:blip r:embed="rId1"/>
          <a:stretch/>
        </p:blipFill>
        <p:spPr>
          <a:xfrm>
            <a:off x="165240" y="1778760"/>
            <a:ext cx="2295720" cy="1135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2" name="Рисунок 9" descr="Рисунок3"/>
          <p:cNvPicPr/>
          <p:nvPr/>
        </p:nvPicPr>
        <p:blipFill>
          <a:blip r:embed="rId2"/>
          <a:srcRect l="0" t="0" r="0" b="50667"/>
          <a:stretch/>
        </p:blipFill>
        <p:spPr>
          <a:xfrm>
            <a:off x="4894200" y="140040"/>
            <a:ext cx="3684240" cy="324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3" name="Рисунок 10" descr="Рисунок3"/>
          <p:cNvPicPr/>
          <p:nvPr/>
        </p:nvPicPr>
        <p:blipFill>
          <a:blip r:embed="rId3"/>
          <a:srcRect l="0" t="49333" r="0" b="0"/>
          <a:stretch/>
        </p:blipFill>
        <p:spPr>
          <a:xfrm>
            <a:off x="4894200" y="3422520"/>
            <a:ext cx="3684240" cy="3368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4" name="Прямоугольник 1"/>
          <p:cNvSpPr/>
          <p:nvPr/>
        </p:nvSpPr>
        <p:spPr>
          <a:xfrm>
            <a:off x="9032400" y="2089800"/>
            <a:ext cx="3159000" cy="1477080"/>
          </a:xfrm>
          <a:prstGeom prst="rect">
            <a:avLst/>
          </a:prstGeom>
          <a:noFill/>
          <a:ln w="1905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Наиболее вероятная конфигурация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“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ядерной молекулы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”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, когда нейтрон находится между альфа-кластерами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" name="Прямоугольник 11"/>
          <p:cNvSpPr/>
          <p:nvPr/>
        </p:nvSpPr>
        <p:spPr>
          <a:xfrm>
            <a:off x="6577200" y="443880"/>
            <a:ext cx="1345680" cy="46116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Calibri"/>
              </a:rPr>
              <a:t> 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" name="Прямоугольник 12"/>
          <p:cNvSpPr/>
          <p:nvPr/>
        </p:nvSpPr>
        <p:spPr>
          <a:xfrm>
            <a:off x="7287120" y="3746160"/>
            <a:ext cx="1005480" cy="46116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Calibri"/>
              </a:rPr>
              <a:t> 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17" name="Рисунок 15"/>
          <p:cNvPicPr/>
          <p:nvPr/>
        </p:nvPicPr>
        <p:blipFill>
          <a:blip r:embed="rId6"/>
          <a:stretch/>
        </p:blipFill>
        <p:spPr>
          <a:xfrm>
            <a:off x="8736840" y="97560"/>
            <a:ext cx="3275280" cy="173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8" name="Рисунок 14"/>
          <p:cNvPicPr/>
          <p:nvPr/>
        </p:nvPicPr>
        <p:blipFill>
          <a:blip r:embed="rId7"/>
          <a:stretch/>
        </p:blipFill>
        <p:spPr>
          <a:xfrm>
            <a:off x="9131040" y="3693600"/>
            <a:ext cx="2961720" cy="17974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419" name="Прямая со стрелкой 21"/>
          <p:cNvCxnSpPr>
            <a:stCxn id="414" idx="1"/>
          </p:cNvCxnSpPr>
          <p:nvPr/>
        </p:nvCxnSpPr>
        <p:spPr>
          <a:xfrm flipH="1" flipV="1">
            <a:off x="7134480" y="2653920"/>
            <a:ext cx="1898280" cy="174960"/>
          </a:xfrm>
          <a:prstGeom prst="straightConnector1">
            <a:avLst/>
          </a:prstGeom>
          <a:ln w="31750">
            <a:solidFill>
              <a:srgbClr val="00B050"/>
            </a:solidFill>
            <a:tailEnd len="med" type="arrow" w="med"/>
          </a:ln>
        </p:spPr>
      </p:cxnSp>
      <p:cxnSp>
        <p:nvCxnSpPr>
          <p:cNvPr id="420" name="Прямая со стрелкой 24"/>
          <p:cNvCxnSpPr>
            <a:stCxn id="417" idx="1"/>
          </p:cNvCxnSpPr>
          <p:nvPr/>
        </p:nvCxnSpPr>
        <p:spPr>
          <a:xfrm flipH="1">
            <a:off x="7019280" y="963360"/>
            <a:ext cx="1717920" cy="1447560"/>
          </a:xfrm>
          <a:prstGeom prst="straightConnector1">
            <a:avLst/>
          </a:prstGeom>
          <a:ln w="31750">
            <a:solidFill>
              <a:srgbClr val="00B050"/>
            </a:solidFill>
            <a:tailEnd len="med" type="arrow" w="med"/>
          </a:ln>
        </p:spPr>
      </p:cxnSp>
      <p:sp>
        <p:nvSpPr>
          <p:cNvPr id="421" name="Прямоугольник 27"/>
          <p:cNvSpPr/>
          <p:nvPr/>
        </p:nvSpPr>
        <p:spPr>
          <a:xfrm>
            <a:off x="1714680" y="6187680"/>
            <a:ext cx="3443040" cy="645840"/>
          </a:xfrm>
          <a:prstGeom prst="rect">
            <a:avLst/>
          </a:prstGeom>
          <a:noFill/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Менее вероятная конфигурация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4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He+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5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He.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22" name="Прямая со стрелкой 29"/>
          <p:cNvCxnSpPr/>
          <p:nvPr/>
        </p:nvCxnSpPr>
        <p:spPr>
          <a:xfrm flipV="1">
            <a:off x="5185080" y="4853520"/>
            <a:ext cx="1391760" cy="1464840"/>
          </a:xfrm>
          <a:prstGeom prst="straightConnector1">
            <a:avLst/>
          </a:prstGeom>
          <a:ln w="19050">
            <a:solidFill>
              <a:srgbClr val="FFFF00"/>
            </a:solidFill>
            <a:tailEnd len="med" type="arrow" w="med"/>
          </a:ln>
        </p:spPr>
      </p:cxnSp>
      <p:cxnSp>
        <p:nvCxnSpPr>
          <p:cNvPr id="423" name="Прямая со стрелкой 32"/>
          <p:cNvCxnSpPr/>
          <p:nvPr/>
        </p:nvCxnSpPr>
        <p:spPr>
          <a:xfrm flipH="1">
            <a:off x="7079400" y="2828160"/>
            <a:ext cx="49680" cy="3258720"/>
          </a:xfrm>
          <a:prstGeom prst="straightConnector1">
            <a:avLst/>
          </a:prstGeom>
          <a:ln w="38100">
            <a:solidFill>
              <a:srgbClr val="00B050"/>
            </a:solidFill>
            <a:headEnd len="med" type="triangle" w="med"/>
            <a:tailEnd len="med" type="triangle" w="med"/>
          </a:ln>
        </p:spPr>
      </p:cxnSp>
      <p:cxnSp>
        <p:nvCxnSpPr>
          <p:cNvPr id="424" name="Прямая со стрелкой 35"/>
          <p:cNvCxnSpPr>
            <a:stCxn id="418" idx="1"/>
          </p:cNvCxnSpPr>
          <p:nvPr/>
        </p:nvCxnSpPr>
        <p:spPr>
          <a:xfrm flipH="1">
            <a:off x="6735960" y="4592160"/>
            <a:ext cx="2395440" cy="261720"/>
          </a:xfrm>
          <a:prstGeom prst="straightConnector1">
            <a:avLst/>
          </a:prstGeom>
          <a:ln w="19050">
            <a:solidFill>
              <a:srgbClr val="FFFF00"/>
            </a:solidFill>
            <a:tailEnd len="med" type="arrow" w="med"/>
          </a:ln>
        </p:spPr>
      </p:cxnSp>
      <p:pic>
        <p:nvPicPr>
          <p:cNvPr id="425" name="Рисунок 19"/>
          <p:cNvPicPr/>
          <p:nvPr/>
        </p:nvPicPr>
        <p:blipFill>
          <a:blip r:embed="rId8"/>
          <a:stretch/>
        </p:blipFill>
        <p:spPr>
          <a:xfrm>
            <a:off x="2559960" y="2913120"/>
            <a:ext cx="2234880" cy="778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6" name="PlaceHolder 1"/>
          <p:cNvSpPr>
            <a:spLocks noGrp="1"/>
          </p:cNvSpPr>
          <p:nvPr>
            <p:ph type="sldNum" idx="4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EC4722-0E07-4C38-A4DC-EA7A45204EA2}" type="slidenum"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2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title"/>
          </p:nvPr>
        </p:nvSpPr>
        <p:spPr>
          <a:xfrm>
            <a:off x="94680" y="376200"/>
            <a:ext cx="5237640" cy="1058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7500" lnSpcReduction="19999"/>
          </a:bodyPr>
          <a:p>
            <a:pPr indent="0" algn="l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Картина плотности вероятности для основного состояния альфа-кластерного ядра </a:t>
            </a:r>
            <a:r>
              <a:rPr lang="en-US" sz="32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9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Be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pic>
        <p:nvPicPr>
          <p:cNvPr id="428" name="Рисунок 3"/>
          <p:cNvPicPr/>
          <p:nvPr/>
        </p:nvPicPr>
        <p:blipFill>
          <a:blip r:embed="rId9"/>
          <a:stretch/>
        </p:blipFill>
        <p:spPr>
          <a:xfrm>
            <a:off x="55800" y="4004640"/>
            <a:ext cx="4838040" cy="1751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Прямоугольник 4"/>
          <p:cNvSpPr/>
          <p:nvPr/>
        </p:nvSpPr>
        <p:spPr>
          <a:xfrm>
            <a:off x="83160" y="1571760"/>
            <a:ext cx="6012360" cy="286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Основное состояние J=1: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E</a:t>
            </a:r>
            <a:r>
              <a:rPr lang="ru-RU" sz="1800" b="0" u="none" strike="noStrike" baseline="-25000">
                <a:solidFill>
                  <a:schemeClr val="dk1"/>
                </a:solidFill>
                <a:effectLst/>
                <a:uFillTx/>
                <a:latin typeface="Comic Sans MS"/>
              </a:rPr>
              <a:t>отд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=3.725 MeV (на 3 частицы a, p и n).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Вычисленная энергия основного триплетного состояния (p+n) подсистемы - 3.7 MeV.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Возбужденное состояния J=0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: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E</a:t>
            </a:r>
            <a:r>
              <a:rPr lang="ru-RU" sz="1800" b="0" u="none" strike="noStrike" baseline="-25000">
                <a:solidFill>
                  <a:schemeClr val="dk1"/>
                </a:solidFill>
                <a:effectLst/>
                <a:uFillTx/>
                <a:latin typeface="Comic Sans MS"/>
              </a:rPr>
              <a:t>возб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=3.563 MeV,  E</a:t>
            </a:r>
            <a:r>
              <a:rPr lang="ru-RU" sz="1800" b="0" u="none" strike="noStrike" baseline="-25000">
                <a:solidFill>
                  <a:schemeClr val="dk1"/>
                </a:solidFill>
                <a:effectLst/>
                <a:uFillTx/>
                <a:latin typeface="Comic Sans MS"/>
              </a:rPr>
              <a:t>отд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=0.162 MeV (на 3 частицы a, p и n)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может быть представлено как основное синглетное состояние (p+n), вычисленная энергия равна -0.3 MeV.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83160" y="136440"/>
            <a:ext cx="5555160" cy="1310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5000" lnSpcReduction="9999"/>
          </a:bodyPr>
          <a:p>
            <a:pPr indent="0" algn="l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Картина плотности вероятности для основного состояния альфа-кластерного ядра </a:t>
            </a:r>
            <a:r>
              <a:rPr lang="en-US" sz="32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6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Li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graphicFrame>
        <p:nvGraphicFramePr>
          <p:cNvPr id="431" name="Объект 11"/>
          <p:cNvGraphicFramePr/>
          <p:nvPr/>
        </p:nvGraphicFramePr>
        <p:xfrm>
          <a:off x="6095880" y="420120"/>
          <a:ext cx="1167840" cy="1972080"/>
        </p:xfrm>
        <a:graphic>
          <a:graphicData uri="http://schemas.openxmlformats.org/presentationml/2006/ole">
            <p:oleObj progId="CorelDraw.Graphic.24" r:id="rId1" spid="">
              <p:embed/>
              <p:pic>
                <p:nvPicPr>
                  <p:cNvPr id="432" name="Объект 11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5880" y="420120"/>
                    <a:ext cx="1167840" cy="1972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33" name="Рисунок 1"/>
          <p:cNvPicPr/>
          <p:nvPr/>
        </p:nvPicPr>
        <p:blipFill>
          <a:blip r:embed="rId3"/>
          <a:stretch/>
        </p:blipFill>
        <p:spPr>
          <a:xfrm>
            <a:off x="3929760" y="4268520"/>
            <a:ext cx="2895480" cy="242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4" name="Прямоугольник 2"/>
          <p:cNvSpPr/>
          <p:nvPr/>
        </p:nvSpPr>
        <p:spPr>
          <a:xfrm>
            <a:off x="779760" y="4879080"/>
            <a:ext cx="343512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Зарядовое распределение (в размерности элементарного заряда) для основного состояния ядра 6Li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5" name="Рисунок 6"/>
          <p:cNvPicPr/>
          <p:nvPr/>
        </p:nvPicPr>
        <p:blipFill>
          <a:blip r:embed="rId4"/>
          <a:srcRect l="0" t="1905" r="0" b="0"/>
          <a:stretch/>
        </p:blipFill>
        <p:spPr>
          <a:xfrm>
            <a:off x="7517520" y="486360"/>
            <a:ext cx="3696840" cy="3405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6" name="Рисунок 7"/>
          <p:cNvPicPr/>
          <p:nvPr/>
        </p:nvPicPr>
        <p:blipFill>
          <a:blip r:embed="rId5"/>
          <a:stretch/>
        </p:blipFill>
        <p:spPr>
          <a:xfrm>
            <a:off x="6095880" y="4053240"/>
            <a:ext cx="5672520" cy="190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5FBD00F-D5B7-490A-A8D0-D3DF4DB8468E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Рисунок 15"/>
          <p:cNvPicPr/>
          <p:nvPr/>
        </p:nvPicPr>
        <p:blipFill>
          <a:blip r:embed="rId1"/>
          <a:srcRect l="10416" t="6081" r="28203" b="10688"/>
          <a:stretch/>
        </p:blipFill>
        <p:spPr>
          <a:xfrm>
            <a:off x="7673400" y="3110040"/>
            <a:ext cx="3096360" cy="3209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8" name="Рисунок 14"/>
          <p:cNvPicPr/>
          <p:nvPr/>
        </p:nvPicPr>
        <p:blipFill>
          <a:blip r:embed="rId2"/>
          <a:srcRect l="10897" t="6081" r="27725" b="10688"/>
          <a:stretch/>
        </p:blipFill>
        <p:spPr>
          <a:xfrm>
            <a:off x="7775640" y="6840"/>
            <a:ext cx="2923200" cy="302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9" name="Прямоугольник 2"/>
          <p:cNvSpPr/>
          <p:nvPr/>
        </p:nvSpPr>
        <p:spPr>
          <a:xfrm>
            <a:off x="334800" y="5954760"/>
            <a:ext cx="7056000" cy="83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1. V.V. Samarin, Eur. Phys. J. A, </a:t>
            </a: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58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, 117 (2022).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2. A.S. Bazhin, V.V. Samarin, Bull. Russ. Acad. Sci: Phys, </a:t>
            </a: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88,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1177 (2024).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" name="Прямоугольник 3"/>
          <p:cNvSpPr/>
          <p:nvPr/>
        </p:nvSpPr>
        <p:spPr>
          <a:xfrm>
            <a:off x="508320" y="1167120"/>
            <a:ext cx="4865400" cy="203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Волновые функции основного состояния ядра </a:t>
            </a:r>
            <a:r>
              <a:rPr lang="en-US" sz="1800" b="0" u="none" strike="noStrike" baseline="30000" cap="all">
                <a:solidFill>
                  <a:schemeClr val="dk1"/>
                </a:solidFill>
                <a:effectLst/>
                <a:uFillTx/>
                <a:latin typeface="Comic Sans MS"/>
              </a:rPr>
              <a:t>18</a:t>
            </a:r>
            <a:r>
              <a:rPr lang="en-US" sz="1800" b="0" u="none" strike="noStrike" cap="all">
                <a:solidFill>
                  <a:schemeClr val="dk1"/>
                </a:solidFill>
                <a:effectLst/>
                <a:uFillTx/>
                <a:latin typeface="Comic Sans MS"/>
              </a:rPr>
              <a:t>O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в модели кор+нейтроны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вычислены методом гиперсферических функций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[1,2].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Для ядра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18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O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энергия отделения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E</a:t>
            </a:r>
            <a:r>
              <a:rPr lang="en-US" sz="1800" b="0" u="none" strike="noStrike" baseline="-25000">
                <a:solidFill>
                  <a:schemeClr val="dk1"/>
                </a:solidFill>
                <a:effectLst/>
                <a:uFillTx/>
                <a:latin typeface="Comic Sans MS"/>
              </a:rPr>
              <a:t>0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= -12.38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МэВ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и экспериментальное значение -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12.188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МэВ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" name="PlaceHolder 1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rgbClr val="898989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FC296AC-3FD1-4854-8A02-D667C98F3ED5}" type="slidenum">
              <a:rPr lang="ru-RU" sz="1200" b="0" u="none" strike="noStrike">
                <a:solidFill>
                  <a:srgbClr val="898989"/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Овал 11"/>
          <p:cNvSpPr/>
          <p:nvPr/>
        </p:nvSpPr>
        <p:spPr>
          <a:xfrm>
            <a:off x="6006960" y="544680"/>
            <a:ext cx="960120" cy="917280"/>
          </a:xfrm>
          <a:prstGeom prst="ellipse">
            <a:avLst/>
          </a:prstGeom>
          <a:solidFill>
            <a:srgbClr val="BABAB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Arial"/>
              </a:rPr>
              <a:t>16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 core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" name="Овал 12"/>
          <p:cNvSpPr/>
          <p:nvPr/>
        </p:nvSpPr>
        <p:spPr>
          <a:xfrm>
            <a:off x="6899400" y="1760400"/>
            <a:ext cx="491760" cy="458280"/>
          </a:xfrm>
          <a:prstGeom prst="ellipse">
            <a:avLst/>
          </a:prstGeom>
          <a:solidFill>
            <a:srgbClr val="4A4A4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</a:t>
            </a: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4" name="Овал 13"/>
          <p:cNvSpPr/>
          <p:nvPr/>
        </p:nvSpPr>
        <p:spPr>
          <a:xfrm>
            <a:off x="5514840" y="1762200"/>
            <a:ext cx="491760" cy="456840"/>
          </a:xfrm>
          <a:prstGeom prst="ellipse">
            <a:avLst/>
          </a:prstGeom>
          <a:solidFill>
            <a:srgbClr val="4A4A4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</a:t>
            </a: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45" name="Прямая со стрелкой 14"/>
          <p:cNvCxnSpPr/>
          <p:nvPr/>
        </p:nvCxnSpPr>
        <p:spPr>
          <a:xfrm>
            <a:off x="5760720" y="1990440"/>
            <a:ext cx="1384920" cy="360"/>
          </a:xfrm>
          <a:prstGeom prst="straightConnector1">
            <a:avLst/>
          </a:prstGeom>
          <a:ln w="38100">
            <a:solidFill>
              <a:srgbClr val="000000"/>
            </a:solidFill>
            <a:prstDash val="sysDot"/>
            <a:tailEnd len="med" type="triangle" w="med"/>
          </a:ln>
        </p:spPr>
      </p:cxnSp>
      <p:sp>
        <p:nvSpPr>
          <p:cNvPr id="446" name="Прямоугольник 15"/>
          <p:cNvSpPr/>
          <p:nvPr/>
        </p:nvSpPr>
        <p:spPr>
          <a:xfrm>
            <a:off x="6499080" y="1389240"/>
            <a:ext cx="26172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47" name="Прямая со стрелкой 17"/>
          <p:cNvCxnSpPr/>
          <p:nvPr/>
        </p:nvCxnSpPr>
        <p:spPr>
          <a:xfrm flipV="1">
            <a:off x="6448320" y="1008000"/>
            <a:ext cx="5040" cy="978120"/>
          </a:xfrm>
          <a:prstGeom prst="straightConnector1">
            <a:avLst/>
          </a:prstGeom>
          <a:ln w="38100">
            <a:solidFill>
              <a:srgbClr val="000000"/>
            </a:solidFill>
            <a:prstDash val="sysDot"/>
            <a:tailEnd len="med" type="triangle" w="med"/>
          </a:ln>
        </p:spPr>
      </p:cxnSp>
      <p:sp>
        <p:nvSpPr>
          <p:cNvPr id="448" name="Прямоугольник 22"/>
          <p:cNvSpPr/>
          <p:nvPr/>
        </p:nvSpPr>
        <p:spPr>
          <a:xfrm>
            <a:off x="6356520" y="2035080"/>
            <a:ext cx="35064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" name="Овал 23"/>
          <p:cNvSpPr/>
          <p:nvPr/>
        </p:nvSpPr>
        <p:spPr>
          <a:xfrm>
            <a:off x="6280200" y="4051440"/>
            <a:ext cx="960120" cy="917280"/>
          </a:xfrm>
          <a:prstGeom prst="ellipse">
            <a:avLst/>
          </a:prstGeom>
          <a:solidFill>
            <a:srgbClr val="BABAB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Arial"/>
              </a:rPr>
              <a:t>16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 core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" name="Овал 24"/>
          <p:cNvSpPr/>
          <p:nvPr/>
        </p:nvSpPr>
        <p:spPr>
          <a:xfrm>
            <a:off x="5684760" y="4325760"/>
            <a:ext cx="491760" cy="458280"/>
          </a:xfrm>
          <a:prstGeom prst="ellipse">
            <a:avLst/>
          </a:prstGeom>
          <a:solidFill>
            <a:srgbClr val="4A4A4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</a:t>
            </a: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1" name="Овал 25"/>
          <p:cNvSpPr/>
          <p:nvPr/>
        </p:nvSpPr>
        <p:spPr>
          <a:xfrm>
            <a:off x="4299120" y="4327560"/>
            <a:ext cx="491760" cy="456840"/>
          </a:xfrm>
          <a:prstGeom prst="ellipse">
            <a:avLst/>
          </a:prstGeom>
          <a:solidFill>
            <a:srgbClr val="4A4A4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</a:t>
            </a: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452" name="Прямая со стрелкой 26"/>
          <p:cNvCxnSpPr/>
          <p:nvPr/>
        </p:nvCxnSpPr>
        <p:spPr>
          <a:xfrm>
            <a:off x="4545000" y="4554360"/>
            <a:ext cx="1386000" cy="360"/>
          </a:xfrm>
          <a:prstGeom prst="straightConnector1">
            <a:avLst/>
          </a:prstGeom>
          <a:ln w="38100">
            <a:solidFill>
              <a:srgbClr val="000000"/>
            </a:solidFill>
            <a:prstDash val="sysDot"/>
            <a:tailEnd len="med" type="triangle" w="med"/>
          </a:ln>
        </p:spPr>
      </p:cxnSp>
      <p:sp>
        <p:nvSpPr>
          <p:cNvPr id="453" name="Прямоугольник 27"/>
          <p:cNvSpPr/>
          <p:nvPr/>
        </p:nvSpPr>
        <p:spPr>
          <a:xfrm>
            <a:off x="6107040" y="4624560"/>
            <a:ext cx="26172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54" name="Прямая со стрелкой 28"/>
          <p:cNvCxnSpPr/>
          <p:nvPr/>
        </p:nvCxnSpPr>
        <p:spPr>
          <a:xfrm flipV="1">
            <a:off x="5233680" y="4538520"/>
            <a:ext cx="1527840" cy="11520"/>
          </a:xfrm>
          <a:prstGeom prst="straightConnector1">
            <a:avLst/>
          </a:prstGeom>
          <a:ln w="38100">
            <a:solidFill>
              <a:srgbClr val="000000"/>
            </a:solidFill>
            <a:prstDash val="sysDot"/>
            <a:tailEnd len="med" type="triangle" w="med"/>
          </a:ln>
        </p:spPr>
      </p:cxnSp>
      <p:sp>
        <p:nvSpPr>
          <p:cNvPr id="455" name="Прямоугольник 29"/>
          <p:cNvSpPr/>
          <p:nvPr/>
        </p:nvSpPr>
        <p:spPr>
          <a:xfrm>
            <a:off x="5140440" y="4599000"/>
            <a:ext cx="35208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" name="TextBox 31"/>
          <p:cNvSpPr/>
          <p:nvPr/>
        </p:nvSpPr>
        <p:spPr>
          <a:xfrm>
            <a:off x="9510840" y="358200"/>
            <a:ext cx="65700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l-GR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θ</a:t>
            </a:r>
            <a:r>
              <a: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=90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" name="TextBox 34"/>
          <p:cNvSpPr/>
          <p:nvPr/>
        </p:nvSpPr>
        <p:spPr>
          <a:xfrm>
            <a:off x="9975960" y="3592800"/>
            <a:ext cx="539280" cy="3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l-GR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θ</a:t>
            </a:r>
            <a:r>
              <a: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=0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58" name="Рисунок 5"/>
          <p:cNvPicPr/>
          <p:nvPr/>
        </p:nvPicPr>
        <p:blipFill>
          <a:blip r:embed="rId3"/>
          <a:stretch/>
        </p:blipFill>
        <p:spPr>
          <a:xfrm>
            <a:off x="568800" y="3589560"/>
            <a:ext cx="3216960" cy="2018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9" name="Заголовок 1"/>
          <p:cNvSpPr/>
          <p:nvPr/>
        </p:nvSpPr>
        <p:spPr>
          <a:xfrm>
            <a:off x="163440" y="150840"/>
            <a:ext cx="5555160" cy="13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 fontScale="85000" lnSpcReduction="9999"/>
          </a:bodyPr>
          <a:p>
            <a:pPr defTabSz="914400">
              <a:lnSpc>
                <a:spcPct val="90000"/>
              </a:lnSpc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Картина плотности вероятности для основного состояния альфа-кластерного ядра </a:t>
            </a:r>
            <a:r>
              <a:rPr lang="ru-RU" sz="32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18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O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itle 1"/>
          <p:cNvSpPr/>
          <p:nvPr/>
        </p:nvSpPr>
        <p:spPr>
          <a:xfrm>
            <a:off x="1289160" y="260280"/>
            <a:ext cx="9612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9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Дальнейшие планы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" name="TextBox 2"/>
          <p:cNvSpPr/>
          <p:nvPr/>
        </p:nvSpPr>
        <p:spPr>
          <a:xfrm>
            <a:off x="960120" y="1371600"/>
            <a:ext cx="10689120" cy="37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5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Написание статьи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“</a:t>
            </a:r>
            <a:r>
              <a:rPr lang="ru-RU" sz="1800" b="0" u="none" strike="noStrike" cap="all">
                <a:solidFill>
                  <a:schemeClr val="dk1"/>
                </a:solidFill>
                <a:effectLst/>
                <a:uFillTx/>
                <a:latin typeface="Comic Sans MS"/>
              </a:rPr>
              <a:t>Исследование структуры яд</a:t>
            </a:r>
            <a:r>
              <a:rPr lang="en-US" sz="1800" b="0" u="none" strike="noStrike" cap="all">
                <a:solidFill>
                  <a:schemeClr val="dk1"/>
                </a:solidFill>
                <a:effectLst/>
                <a:uFillTx/>
                <a:latin typeface="Comic Sans MS"/>
              </a:rPr>
              <a:t>e</a:t>
            </a:r>
            <a:r>
              <a:rPr lang="ru-RU" sz="1800" b="0" u="none" strike="noStrike" cap="all">
                <a:solidFill>
                  <a:schemeClr val="dk1"/>
                </a:solidFill>
                <a:effectLst/>
                <a:uFillTx/>
                <a:latin typeface="Comic Sans MS"/>
              </a:rPr>
              <a:t>р </a:t>
            </a:r>
            <a:r>
              <a:rPr lang="ru-RU" sz="1800" b="0" u="none" strike="noStrike" baseline="30000" cap="all">
                <a:solidFill>
                  <a:schemeClr val="dk1"/>
                </a:solidFill>
                <a:effectLst/>
                <a:uFillTx/>
                <a:latin typeface="Comic Sans MS"/>
              </a:rPr>
              <a:t>1</a:t>
            </a:r>
            <a:r>
              <a:rPr lang="en-US" sz="1800" b="0" u="none" strike="noStrike" baseline="30000" cap="all">
                <a:solidFill>
                  <a:schemeClr val="dk1"/>
                </a:solidFill>
                <a:effectLst/>
                <a:uFillTx/>
                <a:latin typeface="Comic Sans MS"/>
              </a:rPr>
              <a:t>7</a:t>
            </a:r>
            <a:r>
              <a:rPr lang="en-US" sz="1800" b="0" u="none" strike="noStrike" cap="all">
                <a:solidFill>
                  <a:schemeClr val="dk1"/>
                </a:solidFill>
                <a:effectLst/>
                <a:uFillTx/>
                <a:latin typeface="Comic Sans MS"/>
              </a:rPr>
              <a:t>O,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18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O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и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20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Ne</a:t>
            </a:r>
            <a:r>
              <a:rPr lang="ru-RU" sz="1800" b="0" u="none" strike="noStrike" cap="all">
                <a:solidFill>
                  <a:schemeClr val="dk1"/>
                </a:solidFill>
                <a:effectLst/>
                <a:uFillTx/>
                <a:latin typeface="Comic Sans MS"/>
              </a:rPr>
              <a:t> в </a:t>
            </a:r>
            <a:br>
              <a:rPr sz="1800"/>
            </a:br>
            <a:r>
              <a:rPr lang="ru-RU" sz="1800" b="0" u="none" strike="noStrike" cap="all">
                <a:solidFill>
                  <a:schemeClr val="dk1"/>
                </a:solidFill>
                <a:effectLst/>
                <a:uFillTx/>
                <a:latin typeface="Comic Sans MS"/>
              </a:rPr>
              <a:t>альфа-кластерной и оболочечной моделях</a:t>
            </a:r>
            <a:r>
              <a:rPr lang="en-US" sz="1800" b="0" u="none" strike="noStrike" cap="all">
                <a:solidFill>
                  <a:schemeClr val="dk1"/>
                </a:solidFill>
                <a:effectLst/>
                <a:uFillTx/>
                <a:latin typeface="Comic Sans MS"/>
              </a:rPr>
              <a:t>”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Исследование резонансных состояний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9Be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с использованием методов кубического сплайна и функций Йоста.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Использование полученных пространственных структур в расчётах ядерных реакций с помощью метода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DWBA.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Прямоугольник 1"/>
          <p:cNvSpPr/>
          <p:nvPr/>
        </p:nvSpPr>
        <p:spPr>
          <a:xfrm>
            <a:off x="3317760" y="3017160"/>
            <a:ext cx="5556240" cy="6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lang="ru-RU" sz="3600" b="1" u="none" strike="noStrike">
                <a:solidFill>
                  <a:srgbClr val="333333"/>
                </a:solidFill>
                <a:effectLst/>
                <a:uFillTx/>
                <a:latin typeface="Comic Sans MS"/>
                <a:ea typeface="Calibri"/>
              </a:rPr>
              <a:t>Спасибо за внимание!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44"/>
          <p:cNvSpPr/>
          <p:nvPr/>
        </p:nvSpPr>
        <p:spPr>
          <a:xfrm>
            <a:off x="19800" y="0"/>
            <a:ext cx="12152160" cy="621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lang="ru-RU" sz="1400" b="1" u="sng" strike="noStrike">
                <a:solidFill>
                  <a:srgbClr val="333333"/>
                </a:solidFill>
                <a:effectLst/>
                <a:uFillTx/>
                <a:latin typeface="Times New Roman"/>
                <a:ea typeface="Calibri"/>
              </a:rPr>
              <a:t>Участие в конференциях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74 международная конференция по ядерной физике «ЯДРО-2024: Фундаментальные вопросы и приложения»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Bazhin A.S.,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Samarin V.V. </a:t>
            </a:r>
            <a:r>
              <a:rPr lang="en-US" sz="1400" b="0" u="none" strike="noStrike" cap="all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STUDY of the structure of </a:t>
            </a:r>
            <a:r>
              <a:rPr lang="en-US" sz="1400" b="0" u="none" strike="noStrike" baseline="30000" cap="all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12</a:t>
            </a:r>
            <a:r>
              <a:rPr lang="en-US" sz="1400" b="0" u="none" strike="noStrike" cap="all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C and </a:t>
            </a:r>
            <a:r>
              <a:rPr lang="en-US" sz="1400" b="0" u="none" strike="noStrike" baseline="30000" cap="all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6</a:t>
            </a:r>
            <a:r>
              <a:rPr lang="en-US" sz="1400" b="0" u="none" strike="noStrike" cap="all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L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i</a:t>
            </a:r>
            <a:r>
              <a:rPr lang="en-US" sz="1400" b="0" u="none" strike="noStrike" cap="all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nuclei in the alpha-cluster model by hyperspherical functions AND Feynman’s path integrals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, 2024.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0360" indent="-18036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0360" indent="-18036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ru-RU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2</a:t>
            </a:r>
            <a:r>
              <a:rPr lang="en-US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7th International Conference on Particle Physics and Astrophysics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36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en-US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Bazhin A.S.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STUDY OF THE STRUCTURE OF 12C AND 6Li NUCLEI IN THE ALPHA-CLUSTER MODEL BY HYPERSPHERICAL FUNCTIONS, 2024.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36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Сайт конференции </a:t>
            </a:r>
            <a:r>
              <a:rPr lang="ru-RU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1"/>
              </a:rPr>
              <a:t>https://indico.particle.mephi.ru/event/436/</a:t>
            </a: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0360" indent="-18036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en-US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3.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28th International Scientific Conference of Young Scientists and Specialists (AYSS-2024)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704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en-US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Bazhin A.S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 Study of nuclei structure in alpha-cluster model by hyperspherical functions using</a:t>
            </a: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cubic spline interpolation, 2024.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36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Сайт конференции </a:t>
            </a:r>
            <a:r>
              <a:rPr lang="ru-RU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2"/>
              </a:rPr>
              <a:t>https://indico.jinr.ru/event/4343/overview</a:t>
            </a: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0360" indent="-18036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en-US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4.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South Africa - JINR Workshop on Theoretical and Computational Physics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704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en-US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Bazhin A.S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 Study of the structure of nuclei in the alpha-cluster model by hyperspherical functions method, 2025.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36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Сайт конференции </a:t>
            </a:r>
            <a:r>
              <a:rPr lang="en-US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3"/>
              </a:rPr>
              <a:t>https</a:t>
            </a:r>
            <a:r>
              <a:rPr lang="ru-RU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4"/>
              </a:rPr>
              <a:t>://</a:t>
            </a:r>
            <a:r>
              <a:rPr lang="en-US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5"/>
              </a:rPr>
              <a:t>indico</a:t>
            </a:r>
            <a:r>
              <a:rPr lang="ru-RU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6"/>
              </a:rPr>
              <a:t>.</a:t>
            </a:r>
            <a:r>
              <a:rPr lang="en-US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7"/>
              </a:rPr>
              <a:t>jinr</a:t>
            </a:r>
            <a:r>
              <a:rPr lang="ru-RU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8"/>
              </a:rPr>
              <a:t>.</a:t>
            </a:r>
            <a:r>
              <a:rPr lang="en-US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9"/>
              </a:rPr>
              <a:t>ru</a:t>
            </a:r>
            <a:r>
              <a:rPr lang="ru-RU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10"/>
              </a:rPr>
              <a:t>/</a:t>
            </a:r>
            <a:r>
              <a:rPr lang="en-US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11"/>
              </a:rPr>
              <a:t>event</a:t>
            </a:r>
            <a:r>
              <a:rPr lang="ru-RU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12"/>
              </a:rPr>
              <a:t>/5349/</a:t>
            </a:r>
            <a:r>
              <a:rPr lang="en-US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13"/>
              </a:rPr>
              <a:t>overview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0360" indent="-18036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en-US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5.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LXXV International Conference «NUCLEUS – 2025. Nuclear physics, elementary particle physics and nuclear technologies»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036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en-US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Bazhin A.S.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Study of the structure of </a:t>
            </a:r>
            <a:r>
              <a:rPr lang="en-US" sz="1400" b="0" u="none" strike="noStrike" baseline="30000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16,18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O nuclei in the alpha-cluster model by hyperspherical functions and Feynman’s path integrals, 2025.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36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Сайт конференции </a:t>
            </a:r>
            <a:r>
              <a:rPr lang="ru-RU" sz="1400" b="0" u="sng" strike="noStrike">
                <a:solidFill>
                  <a:srgbClr val="0563C1"/>
                </a:solidFill>
                <a:effectLst/>
                <a:uFillTx/>
                <a:latin typeface="Times New Roman"/>
                <a:ea typeface="Calibri"/>
                <a:hlinkClick r:id="rId14"/>
              </a:rPr>
              <a:t>https://indico.jinr.ru/event/4343/overview</a:t>
            </a: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6.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International Conference “Mathematical Modeling and Computational Physics” (MMCP’2026) 22–26 June 2026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Bazhin A.S.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The cubic spline method for solving two- and three-body Schrodinger Equation, 2026.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Сайт конференции </a:t>
            </a:r>
            <a:r>
              <a:rPr lang="ru-RU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  <a:hlinkClick r:id="rId15"/>
              </a:rPr>
              <a:t>https://indico.jinr.ru/event/5789/overview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0360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Прямоугольник 1"/>
          <p:cNvSpPr/>
          <p:nvPr/>
        </p:nvSpPr>
        <p:spPr>
          <a:xfrm>
            <a:off x="3317760" y="3017160"/>
            <a:ext cx="5556240" cy="6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lang="ru-RU" sz="3600" b="1" u="none" strike="noStrike">
                <a:solidFill>
                  <a:srgbClr val="333333"/>
                </a:solidFill>
                <a:effectLst/>
                <a:uFillTx/>
                <a:latin typeface="Comic Sans MS"/>
                <a:ea typeface="Calibri"/>
              </a:rPr>
              <a:t>Черновики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Прямоугольник 30"/>
          <p:cNvSpPr/>
          <p:nvPr/>
        </p:nvSpPr>
        <p:spPr>
          <a:xfrm>
            <a:off x="8367840" y="877680"/>
            <a:ext cx="3710520" cy="28648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465" name="Рисунок 24"/>
          <p:cNvPicPr/>
          <p:nvPr/>
        </p:nvPicPr>
        <p:blipFill>
          <a:blip r:embed="rId1"/>
          <a:stretch/>
        </p:blipFill>
        <p:spPr>
          <a:xfrm>
            <a:off x="8530560" y="928080"/>
            <a:ext cx="3183120" cy="2814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6" name="PlaceHolder 1"/>
          <p:cNvSpPr>
            <a:spLocks noGrp="1"/>
          </p:cNvSpPr>
          <p:nvPr>
            <p:ph type="sldNum" idx="51"/>
          </p:nvPr>
        </p:nvSpPr>
        <p:spPr>
          <a:xfrm>
            <a:off x="8669160" y="63061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840E9F4-D7A9-4CAC-A71B-A5760D42ED7E}" type="slidenum"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ru-RU" sz="2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67" name="Рисунок 26"/>
          <p:cNvPicPr/>
          <p:nvPr/>
        </p:nvPicPr>
        <p:blipFill>
          <a:blip r:embed="rId2"/>
          <a:stretch/>
        </p:blipFill>
        <p:spPr>
          <a:xfrm>
            <a:off x="5427000" y="1207800"/>
            <a:ext cx="2823480" cy="263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8" name="Рисунок 35"/>
          <p:cNvPicPr/>
          <p:nvPr/>
        </p:nvPicPr>
        <p:blipFill>
          <a:blip r:embed="rId3"/>
          <a:srcRect l="0" t="0" r="2064" b="0"/>
          <a:stretch/>
        </p:blipFill>
        <p:spPr>
          <a:xfrm>
            <a:off x="7117200" y="3867480"/>
            <a:ext cx="3383280" cy="2790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9" name="Прямоугольник 38"/>
          <p:cNvSpPr/>
          <p:nvPr/>
        </p:nvSpPr>
        <p:spPr>
          <a:xfrm>
            <a:off x="0" y="1237680"/>
            <a:ext cx="5376960" cy="178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Interaction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el-GR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α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-</a:t>
            </a:r>
            <a:r>
              <a:rPr lang="en-US" sz="20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n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п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is represented by pseudopotential of strong interaction between alpha-cluster and nucleon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It gives correct description for neutrons outside of alpha-cluster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(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doesn’t take into account neutrons scattering on alpha-clusters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70" name="Объект 37"/>
          <p:cNvGraphicFramePr/>
          <p:nvPr/>
        </p:nvGraphicFramePr>
        <p:xfrm>
          <a:off x="277200" y="2991960"/>
          <a:ext cx="4822560" cy="367920"/>
        </p:xfrm>
        <a:graphic>
          <a:graphicData uri="http://schemas.openxmlformats.org/presentationml/2006/ole">
            <p:oleObj progId="Equation.DSMT4" r:id="rId4" spid="">
              <p:embed/>
              <p:pic>
                <p:nvPicPr>
                  <p:cNvPr id="471" name="Объект 37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77200" y="2991960"/>
                    <a:ext cx="4822560" cy="367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72" name="Прямоугольник 15"/>
          <p:cNvSpPr/>
          <p:nvPr/>
        </p:nvSpPr>
        <p:spPr>
          <a:xfrm>
            <a:off x="-1080" y="3454200"/>
            <a:ext cx="6880680" cy="264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Experimental value of neutron separation for </a:t>
            </a:r>
            <a:r>
              <a:rPr lang="ru-RU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9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Be </a:t>
            </a:r>
            <a:r>
              <a:rPr lang="en-US" sz="20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E</a:t>
            </a:r>
            <a:r>
              <a:rPr lang="en-US" sz="20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s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=1.664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MeV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[1]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After neutron separation, unbound nucleus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8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Be is formed.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As a result of the selection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,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the value of the ground state energy was obtained </a:t>
            </a:r>
            <a:r>
              <a:rPr lang="en-US" sz="20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E</a:t>
            </a:r>
            <a:r>
              <a:rPr lang="en-US" sz="20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0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=-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.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66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MeV.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Thus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,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agreement with experimental data was obtained 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E</a:t>
            </a:r>
            <a:r>
              <a:rPr lang="en-US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0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≈-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E</a:t>
            </a:r>
            <a:r>
              <a:rPr lang="en-US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s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sng" strike="noStrike">
                <a:solidFill>
                  <a:schemeClr val="dk1"/>
                </a:solidFill>
                <a:effectLst/>
                <a:uFillTx/>
                <a:latin typeface="Comic Sans MS"/>
              </a:rPr>
              <a:t>At the same time,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en-US" sz="18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charge distribution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was obtained, which is close to the experimental data.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" name="Прямоугольник 1"/>
          <p:cNvSpPr/>
          <p:nvPr/>
        </p:nvSpPr>
        <p:spPr>
          <a:xfrm>
            <a:off x="0" y="5702400"/>
            <a:ext cx="687996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Calculated rms charge radii also is close to the experimental value [1].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74" name="Объект 17"/>
          <p:cNvGraphicFramePr/>
          <p:nvPr/>
        </p:nvGraphicFramePr>
        <p:xfrm>
          <a:off x="5014800" y="6230880"/>
          <a:ext cx="1939680" cy="450360"/>
        </p:xfrm>
        <a:graphic>
          <a:graphicData uri="http://schemas.openxmlformats.org/presentationml/2006/ole">
            <p:oleObj progId="Equation.DSMT4" r:id="rId6" spid="">
              <p:embed/>
              <p:pic>
                <p:nvPicPr>
                  <p:cNvPr id="475" name="Объект 17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5014800" y="6230880"/>
                    <a:ext cx="1939680" cy="450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6" name="Объект 19"/>
          <p:cNvGraphicFramePr/>
          <p:nvPr/>
        </p:nvGraphicFramePr>
        <p:xfrm>
          <a:off x="2911320" y="6256440"/>
          <a:ext cx="2123640" cy="442440"/>
        </p:xfrm>
        <a:graphic>
          <a:graphicData uri="http://schemas.openxmlformats.org/presentationml/2006/ole">
            <p:oleObj progId="Equation.DSMT4" r:id="rId8" spid="">
              <p:embed/>
              <p:pic>
                <p:nvPicPr>
                  <p:cNvPr id="477" name="Объект 19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911320" y="6256440"/>
                    <a:ext cx="2123640" cy="442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78" name="Прямоугольник 16"/>
          <p:cNvSpPr/>
          <p:nvPr/>
        </p:nvSpPr>
        <p:spPr>
          <a:xfrm>
            <a:off x="9102600" y="1738800"/>
            <a:ext cx="4986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AB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" name="Прямоугольник 21"/>
          <p:cNvSpPr/>
          <p:nvPr/>
        </p:nvSpPr>
        <p:spPr>
          <a:xfrm>
            <a:off x="8737920" y="2523600"/>
            <a:ext cx="7261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2WS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" name="Прямоугольник 22"/>
          <p:cNvSpPr/>
          <p:nvPr/>
        </p:nvSpPr>
        <p:spPr>
          <a:xfrm>
            <a:off x="7552800" y="5123520"/>
            <a:ext cx="4986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AB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" name="Прямоугольник 23"/>
          <p:cNvSpPr/>
          <p:nvPr/>
        </p:nvSpPr>
        <p:spPr>
          <a:xfrm>
            <a:off x="7434000" y="4737960"/>
            <a:ext cx="7261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2WS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" name="Прямоугольник 25"/>
          <p:cNvSpPr/>
          <p:nvPr/>
        </p:nvSpPr>
        <p:spPr>
          <a:xfrm>
            <a:off x="7945920" y="4054320"/>
            <a:ext cx="424548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Charge distribution of </a:t>
            </a:r>
            <a:r>
              <a:rPr lang="ru-RU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9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Be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.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83" name="Прямая со стрелкой 27"/>
          <p:cNvCxnSpPr>
            <a:stCxn id="484" idx="1"/>
          </p:cNvCxnSpPr>
          <p:nvPr/>
        </p:nvCxnSpPr>
        <p:spPr>
          <a:xfrm flipH="1">
            <a:off x="8155080" y="4633200"/>
            <a:ext cx="1185840" cy="289440"/>
          </a:xfrm>
          <a:prstGeom prst="straightConnector1">
            <a:avLst/>
          </a:prstGeom>
          <a:ln w="31750">
            <a:solidFill>
              <a:srgbClr val="000000"/>
            </a:solidFill>
            <a:tailEnd len="med" type="arrow" w="med"/>
          </a:ln>
        </p:spPr>
      </p:cxnSp>
      <p:sp>
        <p:nvSpPr>
          <p:cNvPr id="485" name="Прямоугольник 2"/>
          <p:cNvSpPr/>
          <p:nvPr/>
        </p:nvSpPr>
        <p:spPr>
          <a:xfrm>
            <a:off x="9037800" y="4340520"/>
            <a:ext cx="308160" cy="30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84" name="Прямоугольник 28"/>
          <p:cNvSpPr/>
          <p:nvPr/>
        </p:nvSpPr>
        <p:spPr>
          <a:xfrm>
            <a:off x="9340560" y="4448520"/>
            <a:ext cx="215748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Experimental data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6" name="Прямоугольник 29"/>
          <p:cNvSpPr/>
          <p:nvPr/>
        </p:nvSpPr>
        <p:spPr>
          <a:xfrm>
            <a:off x="6987600" y="3867480"/>
            <a:ext cx="5090760" cy="2783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87" name="Прямоугольник 32"/>
          <p:cNvSpPr/>
          <p:nvPr/>
        </p:nvSpPr>
        <p:spPr>
          <a:xfrm>
            <a:off x="9595080" y="1290600"/>
            <a:ext cx="308160" cy="30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88" name="Прямоугольник 31"/>
          <p:cNvSpPr/>
          <p:nvPr/>
        </p:nvSpPr>
        <p:spPr>
          <a:xfrm>
            <a:off x="9214920" y="914400"/>
            <a:ext cx="297684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Potential of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interaction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9" name="Прямоугольник 6"/>
          <p:cNvSpPr/>
          <p:nvPr/>
        </p:nvSpPr>
        <p:spPr>
          <a:xfrm>
            <a:off x="6326280" y="1560600"/>
            <a:ext cx="222840" cy="36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aphicFrame>
        <p:nvGraphicFramePr>
          <p:cNvPr id="490" name="Объект 7"/>
          <p:cNvGraphicFramePr/>
          <p:nvPr/>
        </p:nvGraphicFramePr>
        <p:xfrm>
          <a:off x="6642000" y="1592640"/>
          <a:ext cx="950400" cy="515160"/>
        </p:xfrm>
        <a:graphic>
          <a:graphicData uri="http://schemas.openxmlformats.org/presentationml/2006/ole">
            <p:oleObj progId="Equation.DSMT4" r:id="rId10" spid="">
              <p:embed/>
              <p:pic>
                <p:nvPicPr>
                  <p:cNvPr id="491" name="Объект 7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6642000" y="1592640"/>
                    <a:ext cx="950400" cy="515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2" name="Объект 8"/>
          <p:cNvGraphicFramePr/>
          <p:nvPr/>
        </p:nvGraphicFramePr>
        <p:xfrm>
          <a:off x="10302480" y="1614240"/>
          <a:ext cx="950400" cy="515520"/>
        </p:xfrm>
        <a:graphic>
          <a:graphicData uri="http://schemas.openxmlformats.org/presentationml/2006/ole">
            <p:oleObj progId="Equation.DSMT4" r:id="rId12" spid="">
              <p:embed/>
              <p:pic>
                <p:nvPicPr>
                  <p:cNvPr id="493" name="Объект 8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10302480" y="1614240"/>
                    <a:ext cx="950400" cy="51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4" name="Прямоугольник 20"/>
          <p:cNvSpPr/>
          <p:nvPr/>
        </p:nvSpPr>
        <p:spPr>
          <a:xfrm>
            <a:off x="0" y="6478200"/>
            <a:ext cx="9396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[1]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NRV.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http://nrv.jinr.ru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95" name="Объект 9"/>
          <p:cNvGraphicFramePr/>
          <p:nvPr/>
        </p:nvGraphicFramePr>
        <p:xfrm>
          <a:off x="10355400" y="4989600"/>
          <a:ext cx="1306080" cy="490320"/>
        </p:xfrm>
        <a:graphic>
          <a:graphicData uri="http://schemas.openxmlformats.org/presentationml/2006/ole">
            <p:oleObj progId="Equation.DSMT4" r:id="rId14" spid="">
              <p:embed/>
              <p:pic>
                <p:nvPicPr>
                  <p:cNvPr id="496" name="Объект 9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10355400" y="4989600"/>
                    <a:ext cx="1306080" cy="490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7" name="Прямоугольник 10"/>
          <p:cNvSpPr/>
          <p:nvPr/>
        </p:nvSpPr>
        <p:spPr>
          <a:xfrm>
            <a:off x="9705960" y="5135760"/>
            <a:ext cx="5562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For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98" name="Объект 12"/>
          <p:cNvGraphicFramePr/>
          <p:nvPr/>
        </p:nvGraphicFramePr>
        <p:xfrm>
          <a:off x="10317240" y="5448240"/>
          <a:ext cx="1307880" cy="490320"/>
        </p:xfrm>
        <a:graphic>
          <a:graphicData uri="http://schemas.openxmlformats.org/presentationml/2006/ole">
            <p:oleObj progId="Equation.DSMT4" r:id="rId16" spid="">
              <p:embed/>
              <p:pic>
                <p:nvPicPr>
                  <p:cNvPr id="499" name="Объект 12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10317240" y="5448240"/>
                    <a:ext cx="1307880" cy="490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0" name="Прямоугольник 14"/>
          <p:cNvSpPr/>
          <p:nvPr/>
        </p:nvSpPr>
        <p:spPr>
          <a:xfrm>
            <a:off x="9748440" y="5509080"/>
            <a:ext cx="559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and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" name="Заголовок 1"/>
          <p:cNvSpPr/>
          <p:nvPr/>
        </p:nvSpPr>
        <p:spPr>
          <a:xfrm>
            <a:off x="7560" y="33480"/>
            <a:ext cx="11980080" cy="12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5000" lnSpcReduction="9999"/>
          </a:bodyPr>
          <a:p>
            <a:pPr defTabSz="914400">
              <a:lnSpc>
                <a:spcPct val="90000"/>
              </a:lnSpc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Selection of parameters of </a:t>
            </a:r>
            <a:r>
              <a:rPr lang="el-GR" sz="3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α‒α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interaction potential for making an agreement with experimental properties of alpha-cluster nucleus </a:t>
            </a:r>
            <a:r>
              <a:rPr lang="en-US" sz="32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9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Be</a:t>
            </a: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(</a:t>
            </a:r>
            <a:r>
              <a:rPr lang="el-GR" sz="31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α</a:t>
            </a:r>
            <a:r>
              <a:rPr lang="ru-RU" sz="31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-</a:t>
            </a:r>
            <a:r>
              <a:rPr lang="en-US" sz="31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n</a:t>
            </a: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-</a:t>
            </a:r>
            <a:r>
              <a:rPr lang="el-GR" sz="3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α</a:t>
            </a: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)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 Potential </a:t>
            </a:r>
            <a:r>
              <a:rPr lang="en-US" sz="32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V</a:t>
            </a:r>
            <a:r>
              <a:rPr lang="el-GR" sz="32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α‒</a:t>
            </a:r>
            <a:r>
              <a:rPr lang="en-US" sz="3200" b="0" i="1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n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Прямоугольник 4"/>
          <p:cNvSpPr/>
          <p:nvPr/>
        </p:nvSpPr>
        <p:spPr>
          <a:xfrm>
            <a:off x="83160" y="1366560"/>
            <a:ext cx="713016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The nuclear part of the nucleon–nucleon interaction may be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described by the effective pairwise central soft-core Afnan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-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Tang (A-T) potential [7] for a triplet state (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t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) and for a singlet (</a:t>
            </a: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s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) state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03" name="Объект 5"/>
          <p:cNvGraphicFramePr/>
          <p:nvPr/>
        </p:nvGraphicFramePr>
        <p:xfrm>
          <a:off x="1311480" y="2264760"/>
          <a:ext cx="2909160" cy="63252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504" name="Объект 5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11480" y="2264760"/>
                    <a:ext cx="2909160" cy="632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5" name="Объект 6"/>
          <p:cNvGraphicFramePr/>
          <p:nvPr/>
        </p:nvGraphicFramePr>
        <p:xfrm>
          <a:off x="7213680" y="1476360"/>
          <a:ext cx="4756320" cy="1210680"/>
        </p:xfrm>
        <a:graphic>
          <a:graphicData uri="http://schemas.openxmlformats.org/presentationml/2006/ole">
            <p:oleObj progId="CorelDraw.Graphic.24" r:id="rId3" spid="">
              <p:embed/>
              <p:pic>
                <p:nvPicPr>
                  <p:cNvPr id="506" name="Объект 6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213680" y="1476360"/>
                    <a:ext cx="4756320" cy="121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7" name="Прямоугольник 7"/>
          <p:cNvSpPr/>
          <p:nvPr/>
        </p:nvSpPr>
        <p:spPr>
          <a:xfrm>
            <a:off x="83160" y="2858760"/>
            <a:ext cx="8820360" cy="175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We using effective nucleon-nucleon pseudopotentials </a:t>
            </a: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V</a:t>
            </a:r>
            <a:r>
              <a:rPr lang="el-GR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α</a:t>
            </a:r>
            <a:r>
              <a:rPr lang="ru-RU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-n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and </a:t>
            </a: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V</a:t>
            </a:r>
            <a:r>
              <a:rPr lang="el-GR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α</a:t>
            </a:r>
            <a:r>
              <a:rPr lang="ru-RU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-</a:t>
            </a:r>
            <a:r>
              <a:rPr lang="en-US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p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in calculations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[1]. The pseudopotentials do not take into account the data on phase shifts, but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their forms are similar to </a:t>
            </a:r>
            <a:r>
              <a:rPr lang="el-GR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α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–</a:t>
            </a:r>
            <a:r>
              <a:rPr lang="el-GR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α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and nucleon–nucleon potentials. The parameters of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the pseudopotentials were determined from the condition of equality of the calculated and experimental values of the ground state energies for systems </a:t>
            </a:r>
            <a:r>
              <a:rPr lang="el-GR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α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-cluster + nucleons.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08" name="Объект 8"/>
          <p:cNvGraphicFramePr/>
          <p:nvPr/>
        </p:nvGraphicFramePr>
        <p:xfrm>
          <a:off x="397800" y="4613040"/>
          <a:ext cx="7397280" cy="109836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509" name="Объект 8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97800" y="4613040"/>
                    <a:ext cx="7397280" cy="1098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83160" y="143280"/>
            <a:ext cx="11980080" cy="120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2500" lnSpcReduction="9999"/>
          </a:bodyPr>
          <a:p>
            <a:pPr indent="0" algn="l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Selection of parameters of </a:t>
            </a:r>
            <a:r>
              <a:rPr lang="el-GR" sz="3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α‒α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interaction potential for making an agreement with experimental properties of </a:t>
            </a:r>
            <a:br>
              <a:rPr sz="3200"/>
            </a:b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alpha-cluster nucleus </a:t>
            </a:r>
            <a:r>
              <a:rPr lang="en-US" sz="32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6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Li</a:t>
            </a: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(</a:t>
            </a:r>
            <a:r>
              <a:rPr lang="el-GR" sz="31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α</a:t>
            </a:r>
            <a:r>
              <a:rPr lang="en-US" sz="31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-n-p</a:t>
            </a: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)</a:t>
            </a:r>
            <a:endParaRPr lang="ru-RU" sz="32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511" name="Прямоугольник 10"/>
          <p:cNvSpPr/>
          <p:nvPr/>
        </p:nvSpPr>
        <p:spPr>
          <a:xfrm>
            <a:off x="7104600" y="859320"/>
            <a:ext cx="486540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The parameters of the SX variant [1] of the A-T-potential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12" name="Объект 11"/>
          <p:cNvGraphicFramePr/>
          <p:nvPr/>
        </p:nvGraphicFramePr>
        <p:xfrm>
          <a:off x="8952840" y="2687040"/>
          <a:ext cx="2490840" cy="2720160"/>
        </p:xfrm>
        <a:graphic>
          <a:graphicData uri="http://schemas.openxmlformats.org/presentationml/2006/ole">
            <p:oleObj progId="CorelDraw.Graphic.24" r:id="rId7" spid="">
              <p:embed/>
              <p:pic>
                <p:nvPicPr>
                  <p:cNvPr id="513" name="Объект 11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8952840" y="2687040"/>
                    <a:ext cx="2490840" cy="2720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83A5214-BC6D-4EE2-B449-64C9F5EDBACE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1981080" y="-100080"/>
            <a:ext cx="8229240" cy="63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l" defTabSz="914400">
              <a:lnSpc>
                <a:spcPct val="90000"/>
              </a:lnSpc>
              <a:buNone/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Core</a:t>
            </a:r>
            <a:r>
              <a:rPr lang="el-GR" sz="2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-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nucleon potential in 17O, 18O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pic>
        <p:nvPicPr>
          <p:cNvPr id="515" name="Рисунок 5"/>
          <p:cNvPicPr/>
          <p:nvPr/>
        </p:nvPicPr>
        <p:blipFill>
          <a:blip r:embed="rId1"/>
          <a:stretch/>
        </p:blipFill>
        <p:spPr>
          <a:xfrm>
            <a:off x="6245280" y="620640"/>
            <a:ext cx="3663720" cy="2936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6" name="TextBox 6"/>
          <p:cNvSpPr/>
          <p:nvPr/>
        </p:nvSpPr>
        <p:spPr>
          <a:xfrm>
            <a:off x="2135160" y="1197000"/>
            <a:ext cx="3960360" cy="173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The two-body Schrodinger equation was also solver by spline-interpolation method. The calculated energy separation for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</a:rPr>
              <a:t>17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 is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-4.01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MeV and the experimental value is 4.14 MeV. This potential gives the correct energy.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7" name="Picture 7"/>
          <p:cNvPicPr/>
          <p:nvPr/>
        </p:nvPicPr>
        <p:blipFill>
          <a:blip r:embed="rId2"/>
          <a:stretch/>
        </p:blipFill>
        <p:spPr>
          <a:xfrm>
            <a:off x="2135160" y="3244680"/>
            <a:ext cx="3436560" cy="958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8" name="TextBox 8"/>
          <p:cNvSpPr/>
          <p:nvPr/>
        </p:nvSpPr>
        <p:spPr>
          <a:xfrm>
            <a:off x="1774800" y="4513320"/>
            <a:ext cx="396036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The similar potential was used to calculate the separation energy of </a:t>
            </a:r>
            <a:r>
              <a:rPr lang="en-US" sz="1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</a:rPr>
              <a:t>18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9" name="Рисунок 2"/>
          <p:cNvPicPr/>
          <p:nvPr/>
        </p:nvPicPr>
        <p:blipFill>
          <a:blip r:embed="rId3"/>
          <a:stretch/>
        </p:blipFill>
        <p:spPr>
          <a:xfrm>
            <a:off x="6256440" y="3557520"/>
            <a:ext cx="3647880" cy="292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0" name="PlaceHolder 2"/>
          <p:cNvSpPr>
            <a:spLocks noGrp="1"/>
          </p:cNvSpPr>
          <p:nvPr>
            <p:ph type="sldNum" idx="5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rgbClr val="898989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A514FAC-8950-49B9-A96D-3AA63638F2D8}" type="slidenum">
              <a:rPr lang="ru-RU" sz="1200" b="0" u="none" strike="noStrike">
                <a:solidFill>
                  <a:srgbClr val="898989"/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Rectangle 10"/>
          <p:cNvSpPr/>
          <p:nvPr/>
        </p:nvSpPr>
        <p:spPr>
          <a:xfrm>
            <a:off x="7464600" y="1268280"/>
            <a:ext cx="8964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 </a:t>
            </a:r>
            <a:r>
              <a:rPr lang="en-US" sz="2400" b="0" u="none" strike="noStrike" baseline="30000">
                <a:solidFill>
                  <a:schemeClr val="dk1"/>
                </a:solidFill>
                <a:effectLst/>
                <a:uFillTx/>
                <a:latin typeface="Calibri"/>
              </a:rPr>
              <a:t>17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2" name="Rectangle 11"/>
          <p:cNvSpPr/>
          <p:nvPr/>
        </p:nvSpPr>
        <p:spPr>
          <a:xfrm>
            <a:off x="7319880" y="3860640"/>
            <a:ext cx="8964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 </a:t>
            </a:r>
            <a:r>
              <a:rPr lang="en-US" sz="2400" b="0" u="none" strike="noStrike" baseline="30000">
                <a:solidFill>
                  <a:schemeClr val="dk1"/>
                </a:solidFill>
                <a:effectLst/>
                <a:uFillTx/>
                <a:latin typeface="Calibri"/>
              </a:rPr>
              <a:t>1</a:t>
            </a:r>
            <a:r>
              <a:rPr lang="ru-RU" sz="2400" b="0" u="none" strike="noStrike" baseline="30000">
                <a:solidFill>
                  <a:schemeClr val="dk1"/>
                </a:solidFill>
                <a:effectLst/>
                <a:uFillTx/>
                <a:latin typeface="Calibri"/>
              </a:rPr>
              <a:t>8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Рисунок 11"/>
          <p:cNvPicPr/>
          <p:nvPr/>
        </p:nvPicPr>
        <p:blipFill>
          <a:blip r:embed="rId1"/>
          <a:stretch/>
        </p:blipFill>
        <p:spPr>
          <a:xfrm>
            <a:off x="1789200" y="1916280"/>
            <a:ext cx="3749400" cy="300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4" name="Прямоугольник 3"/>
          <p:cNvSpPr/>
          <p:nvPr/>
        </p:nvSpPr>
        <p:spPr>
          <a:xfrm>
            <a:off x="2538360" y="103320"/>
            <a:ext cx="708624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Nucleon–nucleon potentials for description of 18O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" name="Прямоугольник 4"/>
          <p:cNvSpPr/>
          <p:nvPr/>
        </p:nvSpPr>
        <p:spPr>
          <a:xfrm>
            <a:off x="1774800" y="836640"/>
            <a:ext cx="813708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Below we use the nucleon-nucleon potentials SX and </a:t>
            </a:r>
            <a:r>
              <a:rPr lang="en-US" sz="17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α</a:t>
            </a: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-nucleon pseudopotential to calculate of the ground state energies for system 18O (core+</a:t>
            </a:r>
            <a:r>
              <a:rPr lang="en-US" sz="17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</a:t>
            </a: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+</a:t>
            </a:r>
            <a:r>
              <a:rPr lang="en-US" sz="17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</a:t>
            </a: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).</a:t>
            </a:r>
            <a:endParaRPr lang="ru-RU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6" name="Прямоугольник 10"/>
          <p:cNvSpPr/>
          <p:nvPr/>
        </p:nvSpPr>
        <p:spPr>
          <a:xfrm>
            <a:off x="3683160" y="2997360"/>
            <a:ext cx="187128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Core-nucleon</a:t>
            </a:r>
            <a:br>
              <a:rPr sz="1600"/>
            </a:b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pseudopotential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7" name="Рисунок 1"/>
          <p:cNvPicPr/>
          <p:nvPr/>
        </p:nvPicPr>
        <p:blipFill>
          <a:blip r:embed="rId2"/>
          <a:stretch/>
        </p:blipFill>
        <p:spPr>
          <a:xfrm>
            <a:off x="6095880" y="1989000"/>
            <a:ext cx="3827160" cy="293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8" name="Прямоугольник 6"/>
          <p:cNvSpPr/>
          <p:nvPr/>
        </p:nvSpPr>
        <p:spPr>
          <a:xfrm>
            <a:off x="7715160" y="2076480"/>
            <a:ext cx="190944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nucleon-nucleon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potential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" name="PlaceHolder 1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rgbClr val="898989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1FBDAFD-8C1B-4996-A072-B0238B69E7AA}" type="slidenum">
              <a:rPr lang="ru-RU" sz="1200" b="0" u="none" strike="noStrike">
                <a:solidFill>
                  <a:srgbClr val="898989"/>
                </a:solidFill>
                <a:effectLst/>
                <a:uFillTx/>
                <a:latin typeface="Calibri"/>
              </a:rPr>
              <a:t>&lt;number&gt;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46"/>
          <p:cNvSpPr/>
          <p:nvPr/>
        </p:nvSpPr>
        <p:spPr>
          <a:xfrm>
            <a:off x="1014840" y="1267560"/>
            <a:ext cx="10707120" cy="460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lang="ru-RU" sz="1600" b="1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Статьи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lang="ru-RU" sz="16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1.</a:t>
            </a:r>
            <a:r>
              <a:rPr lang="ru-RU" sz="16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Известия РАН Серия физическая том 88, номер 8, 2024.</a:t>
            </a:r>
            <a:br>
              <a:rPr sz="1600"/>
            </a:b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A.S. Bazhin and V.V. Samarin Study of the Structure of the 9Be Nucleus in the Alpha-Cluster Model by the Method of Hyperspherical Functions. Bulletin of the Russian Academy of Sciences: Physics, 2024, Vol. 88, No. 8, pp. 1177–1184. </a:t>
            </a:r>
            <a:r>
              <a:rPr lang="en-US" sz="1600" b="1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DOI</a:t>
            </a:r>
            <a:r>
              <a:rPr lang="ru-RU" sz="1600" b="1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: </a:t>
            </a:r>
            <a:r>
              <a:rPr lang="ru-RU" sz="16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Newton-Regular"/>
              </a:rPr>
              <a:t>10.1134/</a:t>
            </a:r>
            <a:r>
              <a:rPr lang="en-US" sz="16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Newton-Regular"/>
              </a:rPr>
              <a:t>S</a:t>
            </a:r>
            <a:r>
              <a:rPr lang="ru-RU" sz="16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Newton-Regular"/>
              </a:rPr>
              <a:t>1062873824707281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lang="ru-RU" sz="16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2.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(Принято к опубликованию)</a:t>
            </a:r>
            <a:r>
              <a:rPr lang="ru-RU" sz="16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Известия РАН Серия физическая том 89, номер 8, 2025.</a:t>
            </a:r>
            <a:br>
              <a:rPr sz="1600"/>
            </a:b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A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S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 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Bazhin and V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V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 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Samarin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“Study of the Structure of 12C and 6Li Nuclei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in the Alpha-Cluster and Shell Models”.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Bulletin of the Russian Academy of Sciences: Physics, 2025, Vol. 89, No. 8, pp. 1273–1283.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</a:t>
            </a:r>
            <a:r>
              <a:rPr lang="en-US" sz="1600" b="1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DOI: </a:t>
            </a:r>
            <a:r>
              <a:rPr lang="en-US" sz="16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10.1134/S1062873825712048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lang="en-US" sz="16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3</a:t>
            </a:r>
            <a:r>
              <a:rPr lang="ru-RU" sz="16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(В работе</a:t>
            </a: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)</a:t>
            </a:r>
            <a:r>
              <a:rPr lang="ru-RU" sz="14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Физика элементарных частиц и атомного ядра</a:t>
            </a:r>
            <a:br>
              <a:rPr sz="1600"/>
            </a:b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A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S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 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Bazhin 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"Исследование структуры яд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e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р 18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O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и 20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Ne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в альфа-кластерной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модели с использованием метода гипесферических функций«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lang="ru-RU" sz="1600" b="0" u="sng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4.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(В работе) </a:t>
            </a:r>
            <a:r>
              <a:rPr lang="en-US" sz="16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Computer Physics Communications</a:t>
            </a:r>
            <a:br>
              <a:rPr sz="1600"/>
            </a:b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A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S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 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Bazhin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 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CSI-2B: GUI-based method for solving radial Schrodinger equation using cubic spline interpolation method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/>
          <p:cNvPicPr/>
          <p:nvPr/>
        </p:nvPicPr>
        <p:blipFill>
          <a:blip r:embed="rId1"/>
          <a:stretch/>
        </p:blipFill>
        <p:spPr>
          <a:xfrm>
            <a:off x="5678640" y="171000"/>
            <a:ext cx="5008320" cy="597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Text Box 5"/>
          <p:cNvSpPr/>
          <p:nvPr/>
        </p:nvSpPr>
        <p:spPr>
          <a:xfrm>
            <a:off x="942840" y="2754360"/>
            <a:ext cx="4820760" cy="203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Структура кор + валентный нейтрон может быть описана вблизи альфа-кластерного распада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Помимо, этого кластерные состояния и структуры могут наблюдаться в ядерных реакциях вблизи кулоновского барьера, для примера, в ядрах </a:t>
            </a:r>
            <a:r>
              <a:rPr lang="ru-RU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9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Ве, </a:t>
            </a:r>
            <a:r>
              <a:rPr lang="ru-RU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12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С, </a:t>
            </a:r>
            <a:r>
              <a:rPr lang="ru-RU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16,18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О, </a:t>
            </a:r>
            <a:r>
              <a:rPr lang="ru-RU" sz="1800" b="0" u="none" strike="noStrike" baseline="30000">
                <a:solidFill>
                  <a:schemeClr val="dk1"/>
                </a:solidFill>
                <a:effectLst/>
                <a:uFillTx/>
                <a:latin typeface="Comic Sans MS"/>
              </a:rPr>
              <a:t>24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Mg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Text Box 6"/>
          <p:cNvSpPr/>
          <p:nvPr/>
        </p:nvSpPr>
        <p:spPr>
          <a:xfrm>
            <a:off x="942840" y="920880"/>
            <a:ext cx="461124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  <a:spcBef>
                <a:spcPts val="360"/>
              </a:spcBef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В последнее время растёт интерес в изучении нейтроноизбыточных и слабосвязанных ядер и рассмотрение их в концепции кластерных ядер.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Прямоугольник 2"/>
          <p:cNvSpPr/>
          <p:nvPr/>
        </p:nvSpPr>
        <p:spPr>
          <a:xfrm>
            <a:off x="5764320" y="4076640"/>
            <a:ext cx="639360" cy="7315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2" name="Прямоугольник 7"/>
          <p:cNvSpPr/>
          <p:nvPr/>
        </p:nvSpPr>
        <p:spPr>
          <a:xfrm>
            <a:off x="7085160" y="4978440"/>
            <a:ext cx="801360" cy="764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3" name="Прямоугольник 8"/>
          <p:cNvSpPr/>
          <p:nvPr/>
        </p:nvSpPr>
        <p:spPr>
          <a:xfrm>
            <a:off x="6404040" y="5095800"/>
            <a:ext cx="672840" cy="64728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4" name="TextBox 3"/>
          <p:cNvSpPr/>
          <p:nvPr/>
        </p:nvSpPr>
        <p:spPr>
          <a:xfrm>
            <a:off x="5764320" y="6086520"/>
            <a:ext cx="4657320" cy="27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Alpha-cluster nuclei with the energy separation number.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Прямоугольник 10"/>
          <p:cNvSpPr/>
          <p:nvPr/>
        </p:nvSpPr>
        <p:spPr>
          <a:xfrm>
            <a:off x="7086600" y="4076640"/>
            <a:ext cx="799560" cy="788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6" name="Прямоугольник 11"/>
          <p:cNvSpPr/>
          <p:nvPr/>
        </p:nvSpPr>
        <p:spPr>
          <a:xfrm>
            <a:off x="7077240" y="3114720"/>
            <a:ext cx="809280" cy="8488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sldNum" idx="4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rgbClr val="898989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56FC384-2FD6-4DA7-A608-73D61537A61A}" type="slidenum">
              <a:rPr lang="ru-RU" sz="1200" b="0" u="none" strike="noStrike">
                <a:solidFill>
                  <a:srgbClr val="898989"/>
                </a:solidFill>
                <a:effectLst/>
                <a:uFillTx/>
                <a:latin typeface="Calibri"/>
              </a:rPr>
              <a:t>1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TextBox 3"/>
          <p:cNvSpPr/>
          <p:nvPr/>
        </p:nvSpPr>
        <p:spPr>
          <a:xfrm>
            <a:off x="262800" y="5954040"/>
            <a:ext cx="60955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[W. von Oertzen, M. Freer, Y. Kanada-En’yo, Physics Reports </a:t>
            </a: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432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(2006) 43]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Прямоугольник 4"/>
          <p:cNvSpPr/>
          <p:nvPr/>
        </p:nvSpPr>
        <p:spPr>
          <a:xfrm>
            <a:off x="8045280" y="4978440"/>
            <a:ext cx="742680" cy="891720"/>
          </a:xfrm>
          <a:prstGeom prst="rect">
            <a:avLst/>
          </a:prstGeom>
          <a:noFill/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180000" y="6109920"/>
            <a:ext cx="665964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[V.V. Samarin, Study of Few-Body and Cluster Nuclei by Feynman’s Continual Integrals and Hyperspherical Functions NUCLEAR THEORY, Vol. 36 (2017) eds. M. Gaidarov, N. Minkov, Heron Press, Sofia]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1" name="Рисунок 100"/>
          <p:cNvPicPr/>
          <p:nvPr/>
        </p:nvPicPr>
        <p:blipFill>
          <a:blip r:embed="rId1"/>
          <a:stretch/>
        </p:blipFill>
        <p:spPr>
          <a:xfrm>
            <a:off x="180000" y="1440000"/>
            <a:ext cx="4126680" cy="11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TextBox 101"/>
          <p:cNvSpPr/>
          <p:nvPr/>
        </p:nvSpPr>
        <p:spPr>
          <a:xfrm>
            <a:off x="2880000" y="178560"/>
            <a:ext cx="7379640" cy="52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 anchorCtr="1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Метод кубических сплайнов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TextBox 102"/>
          <p:cNvSpPr/>
          <p:nvPr/>
        </p:nvSpPr>
        <p:spPr>
          <a:xfrm>
            <a:off x="242640" y="1080000"/>
            <a:ext cx="371952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Формула кубического сплайна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4" name="Рисунок 103"/>
          <p:cNvPicPr/>
          <p:nvPr/>
        </p:nvPicPr>
        <p:blipFill>
          <a:blip r:embed="rId2"/>
          <a:stretch/>
        </p:blipFill>
        <p:spPr>
          <a:xfrm>
            <a:off x="180000" y="3060000"/>
            <a:ext cx="3313800" cy="507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TextBox 104"/>
          <p:cNvSpPr/>
          <p:nvPr/>
        </p:nvSpPr>
        <p:spPr>
          <a:xfrm>
            <a:off x="62640" y="2620800"/>
            <a:ext cx="3177000" cy="64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Используя условие непрерывности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TextBox 105"/>
          <p:cNvSpPr/>
          <p:nvPr/>
        </p:nvSpPr>
        <p:spPr>
          <a:xfrm>
            <a:off x="62640" y="3600000"/>
            <a:ext cx="3313800" cy="92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Можно получить трехдиагональную систему для </a:t>
            </a: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m</a:t>
            </a:r>
            <a:r>
              <a:rPr lang="ru-RU" sz="1800" b="0" u="none" strike="noStrike" baseline="-8000">
                <a:solidFill>
                  <a:schemeClr val="dk1"/>
                </a:solidFill>
                <a:effectLst/>
                <a:uFillTx/>
                <a:latin typeface="Comic Sans MS"/>
              </a:rPr>
              <a:t>i 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коэффициентов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7" name="Рисунок 106"/>
          <p:cNvPicPr/>
          <p:nvPr/>
        </p:nvPicPr>
        <p:blipFill>
          <a:blip r:embed="rId3"/>
          <a:stretch/>
        </p:blipFill>
        <p:spPr>
          <a:xfrm>
            <a:off x="180000" y="4554360"/>
            <a:ext cx="3174120" cy="1142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Рисунок 107"/>
          <p:cNvPicPr/>
          <p:nvPr/>
        </p:nvPicPr>
        <p:blipFill>
          <a:blip r:embed="rId4"/>
          <a:stretch/>
        </p:blipFill>
        <p:spPr>
          <a:xfrm>
            <a:off x="5580000" y="1398960"/>
            <a:ext cx="1142280" cy="25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TextBox 108"/>
          <p:cNvSpPr/>
          <p:nvPr/>
        </p:nvSpPr>
        <p:spPr>
          <a:xfrm>
            <a:off x="5400000" y="1030680"/>
            <a:ext cx="44550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С естественным граничным условием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TextBox 109"/>
          <p:cNvSpPr/>
          <p:nvPr/>
        </p:nvSpPr>
        <p:spPr>
          <a:xfrm>
            <a:off x="5400000" y="1602360"/>
            <a:ext cx="4139640" cy="64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трехдиагональная система может быть записана как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Рисунок 110"/>
          <p:cNvPicPr/>
          <p:nvPr/>
        </p:nvPicPr>
        <p:blipFill>
          <a:blip r:embed="rId5"/>
          <a:stretch/>
        </p:blipFill>
        <p:spPr>
          <a:xfrm>
            <a:off x="5436720" y="2527560"/>
            <a:ext cx="862920" cy="38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Рисунок 111"/>
          <p:cNvPicPr/>
          <p:nvPr/>
        </p:nvPicPr>
        <p:blipFill>
          <a:blip r:embed="rId6"/>
          <a:stretch/>
        </p:blipFill>
        <p:spPr>
          <a:xfrm>
            <a:off x="8730720" y="3518280"/>
            <a:ext cx="3148920" cy="137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3" name="Рисунок 112"/>
          <p:cNvPicPr/>
          <p:nvPr/>
        </p:nvPicPr>
        <p:blipFill>
          <a:blip r:embed="rId7"/>
          <a:stretch/>
        </p:blipFill>
        <p:spPr>
          <a:xfrm>
            <a:off x="7272360" y="2160000"/>
            <a:ext cx="4787280" cy="1357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Рисунок 113"/>
          <p:cNvPicPr/>
          <p:nvPr/>
        </p:nvPicPr>
        <p:blipFill>
          <a:blip r:embed="rId8"/>
          <a:stretch/>
        </p:blipFill>
        <p:spPr>
          <a:xfrm>
            <a:off x="9900000" y="4680000"/>
            <a:ext cx="2120040" cy="132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TextBox 114"/>
          <p:cNvSpPr/>
          <p:nvPr/>
        </p:nvSpPr>
        <p:spPr>
          <a:xfrm>
            <a:off x="4446360" y="3518280"/>
            <a:ext cx="4787280" cy="23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Система в матричном представлении может быть использована для множества точек функции </a:t>
            </a: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f</a:t>
            </a:r>
            <a:r>
              <a:rPr lang="ru-RU" sz="1800" b="0" u="none" strike="noStrike" baseline="-8000">
                <a:solidFill>
                  <a:schemeClr val="dk1"/>
                </a:solidFill>
                <a:effectLst/>
                <a:uFillTx/>
                <a:latin typeface="Comic Sans MS"/>
              </a:rPr>
              <a:t>i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Однако, существует возможность использовать коэффициенты </a:t>
            </a: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m</a:t>
            </a:r>
            <a:r>
              <a:rPr lang="ru-RU" sz="1800" b="0" u="none" strike="noStrike" baseline="-8000">
                <a:solidFill>
                  <a:schemeClr val="dk1"/>
                </a:solidFill>
                <a:effectLst/>
                <a:uFillTx/>
                <a:latin typeface="Comic Sans MS"/>
              </a:rPr>
              <a:t>i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, которые являются второй производной интерполируемой функции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495680" y="4619520"/>
            <a:ext cx="4503960" cy="1205280"/>
          </a:xfrm>
          <a:prstGeom prst="rect">
            <a:avLst/>
          </a:prstGeom>
          <a:noFill/>
          <a:ln w="38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tIns="64080" rIns="109080" bIns="64080" anchor="ctr">
            <a:noAutofit/>
          </a:bodyPr>
          <a:p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/>
          <p:nvPr/>
        </p:nvSpPr>
        <p:spPr>
          <a:xfrm>
            <a:off x="1530000" y="80280"/>
            <a:ext cx="8919720" cy="95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Применение метода кубических сплайнов для радиального уравнения Шредингера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1"/>
          <a:stretch/>
        </p:blipFill>
        <p:spPr>
          <a:xfrm>
            <a:off x="394920" y="1405440"/>
            <a:ext cx="122472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Рисунок 118"/>
          <p:cNvPicPr/>
          <p:nvPr/>
        </p:nvPicPr>
        <p:blipFill>
          <a:blip r:embed="rId2"/>
          <a:stretch/>
        </p:blipFill>
        <p:spPr>
          <a:xfrm>
            <a:off x="360000" y="2658240"/>
            <a:ext cx="147672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Рисунок 119"/>
          <p:cNvPicPr/>
          <p:nvPr/>
        </p:nvPicPr>
        <p:blipFill>
          <a:blip r:embed="rId3"/>
          <a:stretch/>
        </p:blipFill>
        <p:spPr>
          <a:xfrm>
            <a:off x="360000" y="3780000"/>
            <a:ext cx="3761280" cy="71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" name="Рисунок 120"/>
          <p:cNvPicPr/>
          <p:nvPr/>
        </p:nvPicPr>
        <p:blipFill>
          <a:blip r:embed="rId4"/>
          <a:stretch/>
        </p:blipFill>
        <p:spPr>
          <a:xfrm>
            <a:off x="360000" y="4500000"/>
            <a:ext cx="2339640" cy="76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5"/>
          <a:stretch/>
        </p:blipFill>
        <p:spPr>
          <a:xfrm>
            <a:off x="720000" y="5577840"/>
            <a:ext cx="1117080" cy="52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" name="Рисунок 122"/>
          <p:cNvPicPr/>
          <p:nvPr/>
        </p:nvPicPr>
        <p:blipFill>
          <a:blip r:embed="rId6"/>
          <a:stretch/>
        </p:blipFill>
        <p:spPr>
          <a:xfrm>
            <a:off x="180000" y="6103080"/>
            <a:ext cx="2937240" cy="556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Рисунок 123"/>
          <p:cNvPicPr/>
          <p:nvPr/>
        </p:nvPicPr>
        <p:blipFill>
          <a:blip r:embed="rId7"/>
          <a:stretch/>
        </p:blipFill>
        <p:spPr>
          <a:xfrm>
            <a:off x="3223080" y="5722920"/>
            <a:ext cx="3796560" cy="111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TextBox 124"/>
          <p:cNvSpPr/>
          <p:nvPr/>
        </p:nvSpPr>
        <p:spPr>
          <a:xfrm>
            <a:off x="360000" y="1080000"/>
            <a:ext cx="339876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Трехдиагональная система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TextBox 125"/>
          <p:cNvSpPr/>
          <p:nvPr/>
        </p:nvSpPr>
        <p:spPr>
          <a:xfrm>
            <a:off x="360000" y="1930680"/>
            <a:ext cx="3177000" cy="64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коэффициент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m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может быть выражен как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TextBox 126"/>
          <p:cNvSpPr/>
          <p:nvPr/>
        </p:nvSpPr>
        <p:spPr>
          <a:xfrm>
            <a:off x="360000" y="2996280"/>
            <a:ext cx="3843360" cy="92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И может быть использован в радиальном уравнении Шредингера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Стрелка: вниз 127"/>
          <p:cNvSpPr/>
          <p:nvPr/>
        </p:nvSpPr>
        <p:spPr>
          <a:xfrm>
            <a:off x="1440000" y="4320000"/>
            <a:ext cx="179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Стрелка: вниз 128"/>
          <p:cNvSpPr/>
          <p:nvPr/>
        </p:nvSpPr>
        <p:spPr>
          <a:xfrm>
            <a:off x="1260000" y="5040360"/>
            <a:ext cx="179280" cy="719280"/>
          </a:xfrm>
          <a:prstGeom prst="downArrow">
            <a:avLst>
              <a:gd name="adj1" fmla="val 50000"/>
              <a:gd name="adj2" fmla="val 10015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89640" tIns="45000" rIns="89640" bIns="45000" anchor="ctr">
            <a:noAutofit/>
          </a:bodyPr>
          <a:p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TextBox 129"/>
          <p:cNvSpPr/>
          <p:nvPr/>
        </p:nvSpPr>
        <p:spPr>
          <a:xfrm>
            <a:off x="1859400" y="5180400"/>
            <a:ext cx="5869080" cy="64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Выражение является задачей на собственные значения </a:t>
            </a: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λ </a:t>
            </a: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и вектора </a:t>
            </a: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χ</a:t>
            </a: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матрицы </a:t>
            </a: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.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TextBox 130"/>
          <p:cNvSpPr/>
          <p:nvPr/>
        </p:nvSpPr>
        <p:spPr>
          <a:xfrm>
            <a:off x="4680000" y="1079280"/>
            <a:ext cx="7214040" cy="14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 Unicode MS"/>
              </a:rPr>
              <a:t>1. Для получения ортогональных собственных векторов </a:t>
            </a:r>
            <a:r>
              <a:rPr lang="ru-RU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χ</a:t>
            </a: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 Unicode MS"/>
              </a:rPr>
              <a:t>, матрица </a:t>
            </a:r>
            <a:r>
              <a:rPr lang="ru-RU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B</a:t>
            </a: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 Unicode MS"/>
              </a:rPr>
              <a:t> должна быть симметрична. Иначе, радиальные волновые функции могут быть неточны. Использование эквидистантной сетки (</a:t>
            </a: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h</a:t>
            </a:r>
            <a:r>
              <a:rPr lang="ru-RU" sz="2400" b="0" u="none" strike="noStrike" baseline="-8000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i </a:t>
            </a: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= h</a:t>
            </a: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 Unicode MS"/>
              </a:rPr>
              <a:t>) решает данную проблему.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TextBox 131"/>
          <p:cNvSpPr/>
          <p:nvPr/>
        </p:nvSpPr>
        <p:spPr>
          <a:xfrm>
            <a:off x="4680000" y="2523960"/>
            <a:ext cx="7214040" cy="64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 Unicode MS"/>
              </a:rPr>
              <a:t>2. Полученные волновые функции могут быть выражены аналитически. Как пример, нормировка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3" name="Рисунок 132"/>
          <p:cNvPicPr/>
          <p:nvPr/>
        </p:nvPicPr>
        <p:blipFill>
          <a:blip r:embed="rId8"/>
          <a:stretch/>
        </p:blipFill>
        <p:spPr>
          <a:xfrm>
            <a:off x="8148600" y="5220000"/>
            <a:ext cx="3911040" cy="1396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Рисунок 133"/>
          <p:cNvPicPr/>
          <p:nvPr/>
        </p:nvPicPr>
        <p:blipFill>
          <a:blip r:embed="rId9"/>
          <a:stretch/>
        </p:blipFill>
        <p:spPr>
          <a:xfrm>
            <a:off x="9259920" y="2890080"/>
            <a:ext cx="1688400" cy="659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Стрелка: вниз 134"/>
          <p:cNvSpPr/>
          <p:nvPr/>
        </p:nvSpPr>
        <p:spPr>
          <a:xfrm>
            <a:off x="9900000" y="3503880"/>
            <a:ext cx="179640" cy="1715760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TextBox 135"/>
          <p:cNvSpPr/>
          <p:nvPr/>
        </p:nvSpPr>
        <p:spPr>
          <a:xfrm>
            <a:off x="4680000" y="3242880"/>
            <a:ext cx="5035320" cy="184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 Unicode MS"/>
              </a:rPr>
              <a:t>3. Помимо связанных состояний, существует возможность использовать метод для расчёта резонансных состояний кластерных ядер, используя комплексное вращение </a:t>
            </a: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r</a:t>
            </a:r>
            <a:r>
              <a:rPr lang="ru-RU" sz="2400" b="0" u="none" strike="noStrike" baseline="-8000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c</a:t>
            </a: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=rexp(i</a:t>
            </a: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φ</a:t>
            </a: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 Unicode MS"/>
              </a:rPr>
              <a:t>) </a:t>
            </a: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 Unicode MS"/>
              </a:rPr>
              <a:t>которое также используется в методы функций Йоста.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136"/>
          <p:cNvPicPr/>
          <p:nvPr/>
        </p:nvPicPr>
        <p:blipFill>
          <a:blip r:embed="rId1"/>
          <a:srcRect l="0" t="19903" r="0" b="0"/>
          <a:stretch/>
        </p:blipFill>
        <p:spPr>
          <a:xfrm>
            <a:off x="6252120" y="870120"/>
            <a:ext cx="5755320" cy="3809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Рисунок 137"/>
          <p:cNvPicPr/>
          <p:nvPr/>
        </p:nvPicPr>
        <p:blipFill>
          <a:blip r:embed="rId2"/>
          <a:stretch/>
        </p:blipFill>
        <p:spPr>
          <a:xfrm>
            <a:off x="360000" y="2209680"/>
            <a:ext cx="2666160" cy="849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" name="Рисунок 138"/>
          <p:cNvPicPr/>
          <p:nvPr/>
        </p:nvPicPr>
        <p:blipFill>
          <a:blip r:embed="rId3"/>
          <a:stretch/>
        </p:blipFill>
        <p:spPr>
          <a:xfrm>
            <a:off x="540000" y="1260000"/>
            <a:ext cx="3761280" cy="71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" name="TextBox 139"/>
          <p:cNvSpPr/>
          <p:nvPr/>
        </p:nvSpPr>
        <p:spPr>
          <a:xfrm>
            <a:off x="2880000" y="178920"/>
            <a:ext cx="7379640" cy="52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Изотропный гармонический осциллятор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1" name="Рисунок 140"/>
          <p:cNvPicPr/>
          <p:nvPr/>
        </p:nvPicPr>
        <p:blipFill>
          <a:blip r:embed="rId4"/>
          <a:stretch/>
        </p:blipFill>
        <p:spPr>
          <a:xfrm>
            <a:off x="3097800" y="2389320"/>
            <a:ext cx="3021840" cy="469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TextBox 141"/>
          <p:cNvSpPr/>
          <p:nvPr/>
        </p:nvSpPr>
        <p:spPr>
          <a:xfrm>
            <a:off x="360000" y="712440"/>
            <a:ext cx="31770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Радиальное уравнение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TextBox 142"/>
          <p:cNvSpPr/>
          <p:nvPr/>
        </p:nvSpPr>
        <p:spPr>
          <a:xfrm>
            <a:off x="360000" y="1980000"/>
            <a:ext cx="359352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с эффективным потенциалом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TextBox 143"/>
          <p:cNvSpPr/>
          <p:nvPr/>
        </p:nvSpPr>
        <p:spPr>
          <a:xfrm>
            <a:off x="360000" y="3060000"/>
            <a:ext cx="31770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имеет точное решение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5" name="Рисунок 144"/>
          <p:cNvPicPr/>
          <p:nvPr/>
        </p:nvPicPr>
        <p:blipFill>
          <a:blip r:embed="rId5"/>
          <a:stretch/>
        </p:blipFill>
        <p:spPr>
          <a:xfrm>
            <a:off x="360000" y="3469320"/>
            <a:ext cx="3593520" cy="1586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Рисунок 145"/>
          <p:cNvPicPr/>
          <p:nvPr/>
        </p:nvPicPr>
        <p:blipFill>
          <a:blip r:embed="rId6"/>
          <a:stretch/>
        </p:blipFill>
        <p:spPr>
          <a:xfrm>
            <a:off x="4122000" y="3840120"/>
            <a:ext cx="1637640" cy="659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TextBox 146"/>
          <p:cNvSpPr/>
          <p:nvPr/>
        </p:nvSpPr>
        <p:spPr>
          <a:xfrm>
            <a:off x="360000" y="4990680"/>
            <a:ext cx="5399640" cy="73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где </a:t>
            </a:r>
            <a:r>
              <a:rPr lang="ru-RU" sz="2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N</a:t>
            </a:r>
            <a:r>
              <a:rPr lang="ru-RU" sz="2400" b="0" i="1" u="none" strike="noStrike" baseline="-8000">
                <a:solidFill>
                  <a:schemeClr val="dk1"/>
                </a:solidFill>
                <a:effectLst/>
                <a:uFillTx/>
                <a:latin typeface="Times New Roman"/>
              </a:rPr>
              <a:t>nl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- нормализационный коэффициент, </a:t>
            </a:r>
            <a:r>
              <a:rPr lang="ru-RU" sz="24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F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- вырожденная гипергеометрическая функция.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6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A69694-5F6D-4ACE-8F5B-25797C022D04}" type="slidenum">
              <a:rPr lang="ru-RU" sz="16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lang="ru-RU" sz="1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Заголовок 1"/>
          <p:cNvSpPr/>
          <p:nvPr/>
        </p:nvSpPr>
        <p:spPr>
          <a:xfrm>
            <a:off x="0" y="0"/>
            <a:ext cx="89089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 defTabSz="914400">
              <a:lnSpc>
                <a:spcPct val="90000"/>
              </a:lnSpc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Интерполяция кубическими сплайнами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50" name="Объект 25"/>
          <p:cNvGraphicFramePr/>
          <p:nvPr/>
        </p:nvGraphicFramePr>
        <p:xfrm>
          <a:off x="4321800" y="2805480"/>
          <a:ext cx="1428480" cy="34740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151" name="Объект 25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321800" y="2805480"/>
                    <a:ext cx="1428480" cy="34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2" name="Объект 27"/>
          <p:cNvGraphicFramePr/>
          <p:nvPr/>
        </p:nvGraphicFramePr>
        <p:xfrm>
          <a:off x="8334000" y="240120"/>
          <a:ext cx="3790440" cy="187596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153" name="Объект 27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334000" y="240120"/>
                    <a:ext cx="3790440" cy="1875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4" name="Объект 29"/>
          <p:cNvGraphicFramePr/>
          <p:nvPr/>
        </p:nvGraphicFramePr>
        <p:xfrm>
          <a:off x="7345800" y="2116440"/>
          <a:ext cx="4790880" cy="220932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155" name="Объект 29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7345800" y="2116440"/>
                    <a:ext cx="4790880" cy="2209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6" name="Объект 31"/>
          <p:cNvGraphicFramePr/>
          <p:nvPr/>
        </p:nvGraphicFramePr>
        <p:xfrm>
          <a:off x="8842680" y="4366440"/>
          <a:ext cx="1796760" cy="1255320"/>
        </p:xfrm>
        <a:graphic>
          <a:graphicData uri="http://schemas.openxmlformats.org/presentationml/2006/ole">
            <p:oleObj progId="Equation.DSMT4" r:id="rId7" spid="">
              <p:embed/>
              <p:pic>
                <p:nvPicPr>
                  <p:cNvPr id="157" name="Объект 31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8842680" y="4366440"/>
                    <a:ext cx="1796760" cy="1255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8" name="Объект 33"/>
          <p:cNvGraphicFramePr/>
          <p:nvPr/>
        </p:nvGraphicFramePr>
        <p:xfrm>
          <a:off x="4401360" y="2467080"/>
          <a:ext cx="1202400" cy="277200"/>
        </p:xfrm>
        <a:graphic>
          <a:graphicData uri="http://schemas.openxmlformats.org/presentationml/2006/ole">
            <p:oleObj progId="Equation.DSMT4" r:id="rId9" spid="">
              <p:embed/>
              <p:pic>
                <p:nvPicPr>
                  <p:cNvPr id="159" name="Объект 33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4401360" y="2467080"/>
                    <a:ext cx="1202400" cy="277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0" name="Объект 35"/>
          <p:cNvGraphicFramePr/>
          <p:nvPr/>
        </p:nvGraphicFramePr>
        <p:xfrm>
          <a:off x="232200" y="1032480"/>
          <a:ext cx="8108640" cy="564840"/>
        </p:xfrm>
        <a:graphic>
          <a:graphicData uri="http://schemas.openxmlformats.org/presentationml/2006/ole">
            <p:oleObj progId="Equation.DSMT4" r:id="rId11" spid="">
              <p:embed/>
              <p:pic>
                <p:nvPicPr>
                  <p:cNvPr id="161" name="Объект 35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32200" y="1032480"/>
                    <a:ext cx="8108640" cy="564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2" name="Объект 37"/>
          <p:cNvGraphicFramePr/>
          <p:nvPr/>
        </p:nvGraphicFramePr>
        <p:xfrm>
          <a:off x="3196080" y="1939320"/>
          <a:ext cx="3930120" cy="353520"/>
        </p:xfrm>
        <a:graphic>
          <a:graphicData uri="http://schemas.openxmlformats.org/presentationml/2006/ole">
            <p:oleObj progId="Equation.DSMT4" r:id="rId13" spid="">
              <p:embed/>
              <p:pic>
                <p:nvPicPr>
                  <p:cNvPr id="163" name="Объект 37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3196080" y="1939320"/>
                    <a:ext cx="3930120" cy="35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4" name="Объект 41"/>
          <p:cNvGraphicFramePr/>
          <p:nvPr/>
        </p:nvGraphicFramePr>
        <p:xfrm>
          <a:off x="321120" y="2334600"/>
          <a:ext cx="3976920" cy="512280"/>
        </p:xfrm>
        <a:graphic>
          <a:graphicData uri="http://schemas.openxmlformats.org/presentationml/2006/ole">
            <p:oleObj progId="Equation.DSMT4" r:id="rId15" spid="">
              <p:embed/>
              <p:pic>
                <p:nvPicPr>
                  <p:cNvPr id="165" name="Объект 41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321120" y="2334600"/>
                    <a:ext cx="3976920" cy="512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6" name="Объект 43"/>
          <p:cNvGraphicFramePr/>
          <p:nvPr/>
        </p:nvGraphicFramePr>
        <p:xfrm>
          <a:off x="227520" y="1611360"/>
          <a:ext cx="1096920" cy="289080"/>
        </p:xfrm>
        <a:graphic>
          <a:graphicData uri="http://schemas.openxmlformats.org/presentationml/2006/ole">
            <p:oleObj progId="Equation.DSMT4" r:id="rId17" spid="">
              <p:embed/>
              <p:pic>
                <p:nvPicPr>
                  <p:cNvPr id="167" name="Объект 43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227520" y="1611360"/>
                    <a:ext cx="1096920" cy="28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8" name="Объект 45"/>
          <p:cNvGraphicFramePr/>
          <p:nvPr/>
        </p:nvGraphicFramePr>
        <p:xfrm>
          <a:off x="1438200" y="1616760"/>
          <a:ext cx="1311480" cy="302400"/>
        </p:xfrm>
        <a:graphic>
          <a:graphicData uri="http://schemas.openxmlformats.org/presentationml/2006/ole">
            <p:oleObj progId="Equation.DSMT4" r:id="rId19" spid="">
              <p:embed/>
              <p:pic>
                <p:nvPicPr>
                  <p:cNvPr id="169" name="Объект 45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1438200" y="1616760"/>
                    <a:ext cx="1311480" cy="302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0" name="Объект 47"/>
          <p:cNvGraphicFramePr/>
          <p:nvPr/>
        </p:nvGraphicFramePr>
        <p:xfrm>
          <a:off x="2822760" y="1645560"/>
          <a:ext cx="978480" cy="260640"/>
        </p:xfrm>
        <a:graphic>
          <a:graphicData uri="http://schemas.openxmlformats.org/presentationml/2006/ole">
            <p:oleObj progId="Equation.DSMT4" r:id="rId21" spid="">
              <p:embed/>
              <p:pic>
                <p:nvPicPr>
                  <p:cNvPr id="171" name="Объект 47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2822760" y="1645560"/>
                    <a:ext cx="978480" cy="26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2" name="TextBox 48"/>
          <p:cNvSpPr/>
          <p:nvPr/>
        </p:nvSpPr>
        <p:spPr>
          <a:xfrm>
            <a:off x="110520" y="673920"/>
            <a:ext cx="37861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Уравнение кубического сплайна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TextBox 49"/>
          <p:cNvSpPr/>
          <p:nvPr/>
        </p:nvSpPr>
        <p:spPr>
          <a:xfrm>
            <a:off x="229320" y="1933920"/>
            <a:ext cx="30639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Условия гладкой сшивки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: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Прямоугольник 1"/>
          <p:cNvSpPr/>
          <p:nvPr/>
        </p:nvSpPr>
        <p:spPr>
          <a:xfrm>
            <a:off x="220680" y="5838120"/>
            <a:ext cx="6336360" cy="70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Calibri"/>
              </a:rPr>
              <a:t> 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Прямоугольник 2"/>
          <p:cNvSpPr/>
          <p:nvPr/>
        </p:nvSpPr>
        <p:spPr>
          <a:xfrm>
            <a:off x="220680" y="2818800"/>
            <a:ext cx="4077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Calibri"/>
              </a:rPr>
              <a:t> 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Прямоугольник 6"/>
          <p:cNvSpPr/>
          <p:nvPr/>
        </p:nvSpPr>
        <p:spPr>
          <a:xfrm>
            <a:off x="6557400" y="5838120"/>
            <a:ext cx="5398920" cy="75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20000"/>
              </a:lnSpc>
              <a:tabLst>
                <a:tab pos="45720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[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Марчук Г.И. Методы вычислительной математики.  - М. Наука, 1980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]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  <a:ea typeface="Times New Roman"/>
              </a:rPr>
              <a:t>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7" name="Рисунок 7"/>
          <p:cNvPicPr/>
          <p:nvPr/>
        </p:nvPicPr>
        <p:blipFill>
          <a:blip r:embed="rId23"/>
          <a:stretch/>
        </p:blipFill>
        <p:spPr>
          <a:xfrm>
            <a:off x="220680" y="3216240"/>
            <a:ext cx="6336360" cy="261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8" name="Прямоугольник 4"/>
          <p:cNvSpPr/>
          <p:nvPr/>
        </p:nvSpPr>
        <p:spPr>
          <a:xfrm>
            <a:off x="4916520" y="3508200"/>
            <a:ext cx="260928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Значения волновой функции </a:t>
            </a:r>
            <a:br>
              <a:rPr sz="1200"/>
            </a:b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между </a:t>
            </a:r>
            <a:r>
              <a:rPr lang="ru-RU" sz="1200" b="0" u="none" strike="noStrike">
                <a:solidFill>
                  <a:srgbClr val="993300"/>
                </a:solidFill>
                <a:effectLst/>
                <a:uFillTx/>
                <a:latin typeface="Comic Sans MS"/>
              </a:rPr>
              <a:t>узловыми точками </a:t>
            </a:r>
            <a:br>
              <a:rPr sz="1200"/>
            </a:b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определялись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ru-RU" sz="1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с помощью </a:t>
            </a:r>
            <a:br>
              <a:rPr sz="1200"/>
            </a:br>
            <a:r>
              <a:rPr lang="ru-RU" sz="1200" b="0" u="none" strike="noStrike">
                <a:solidFill>
                  <a:srgbClr val="0000FF"/>
                </a:solidFill>
                <a:effectLst/>
                <a:uFillTx/>
                <a:latin typeface="Comic Sans MS"/>
              </a:rPr>
              <a:t>интерполяции кубическими </a:t>
            </a:r>
            <a:br>
              <a:rPr sz="1200"/>
            </a:br>
            <a:r>
              <a:rPr lang="ru-RU" sz="1200" b="0" u="none" strike="noStrike">
                <a:solidFill>
                  <a:srgbClr val="0000FF"/>
                </a:solidFill>
                <a:effectLst/>
                <a:uFillTx/>
                <a:latin typeface="Comic Sans MS"/>
              </a:rPr>
              <a:t>сплайнами.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79" name="Прямая со стрелкой 9"/>
          <p:cNvCxnSpPr/>
          <p:nvPr/>
        </p:nvCxnSpPr>
        <p:spPr>
          <a:xfrm flipH="1">
            <a:off x="4746600" y="3911760"/>
            <a:ext cx="170280" cy="914760"/>
          </a:xfrm>
          <a:prstGeom prst="straightConnector1">
            <a:avLst/>
          </a:prstGeom>
          <a:ln w="22225">
            <a:solidFill>
              <a:srgbClr val="C00000"/>
            </a:solidFill>
            <a:tailEnd len="med" type="arrow" w="med"/>
          </a:ln>
        </p:spPr>
      </p:cxnSp>
      <p:cxnSp>
        <p:nvCxnSpPr>
          <p:cNvPr id="180" name="Прямая со стрелкой 14"/>
          <p:cNvCxnSpPr/>
          <p:nvPr/>
        </p:nvCxnSpPr>
        <p:spPr>
          <a:xfrm flipH="1">
            <a:off x="4916520" y="4484520"/>
            <a:ext cx="252000" cy="437400"/>
          </a:xfrm>
          <a:prstGeom prst="straightConnector1">
            <a:avLst/>
          </a:prstGeom>
          <a:ln w="22225">
            <a:solidFill>
              <a:srgbClr val="0000FF"/>
            </a:solidFill>
            <a:tailEnd len="med" type="arrow" w="med"/>
          </a:ln>
        </p:spPr>
      </p:cxnSp>
      <p:cxnSp>
        <p:nvCxnSpPr>
          <p:cNvPr id="181" name="Прямая соединительная линия 16"/>
          <p:cNvCxnSpPr/>
          <p:nvPr/>
        </p:nvCxnSpPr>
        <p:spPr>
          <a:xfrm>
            <a:off x="4916520" y="3920400"/>
            <a:ext cx="2072880" cy="360"/>
          </a:xfrm>
          <a:prstGeom prst="straightConnector1">
            <a:avLst/>
          </a:prstGeom>
          <a:ln w="22225">
            <a:solidFill>
              <a:srgbClr val="C00000"/>
            </a:solidFill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Заголовок 1"/>
          <p:cNvSpPr/>
          <p:nvPr/>
        </p:nvSpPr>
        <p:spPr>
          <a:xfrm>
            <a:off x="189720" y="-15480"/>
            <a:ext cx="1219176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 defTabSz="914400">
              <a:lnSpc>
                <a:spcPct val="90000"/>
              </a:lnSpc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Альфа-кластерная модель ядра и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метод гиперсферических функций.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TextBox 31"/>
          <p:cNvSpPr/>
          <p:nvPr/>
        </p:nvSpPr>
        <p:spPr>
          <a:xfrm>
            <a:off x="5618880" y="1061280"/>
            <a:ext cx="48589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Нормированные вектора Якоби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Заголовок 1"/>
          <p:cNvSpPr/>
          <p:nvPr/>
        </p:nvSpPr>
        <p:spPr>
          <a:xfrm>
            <a:off x="-115200" y="5807160"/>
            <a:ext cx="1188756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 defTabSz="914400">
              <a:lnSpc>
                <a:spcPct val="9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[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Джибути Р.И., Шитикова К.В. Метод гиперсферических функций в атомной и ядерной физике. 1993 г.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]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85" name="Объект 9"/>
          <p:cNvGraphicFramePr/>
          <p:nvPr/>
        </p:nvGraphicFramePr>
        <p:xfrm>
          <a:off x="3317400" y="1428480"/>
          <a:ext cx="1291320" cy="50076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186" name="Объект 9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17400" y="1428480"/>
                    <a:ext cx="1291320" cy="500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7" name="Объект 10"/>
          <p:cNvGraphicFramePr/>
          <p:nvPr/>
        </p:nvGraphicFramePr>
        <p:xfrm>
          <a:off x="3350880" y="1854720"/>
          <a:ext cx="1595520" cy="72720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188" name="Объект 10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350880" y="1854720"/>
                    <a:ext cx="1595520" cy="727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" name="Объект 19"/>
          <p:cNvGraphicFramePr/>
          <p:nvPr/>
        </p:nvGraphicFramePr>
        <p:xfrm>
          <a:off x="189720" y="3429720"/>
          <a:ext cx="10467000" cy="2068920"/>
        </p:xfrm>
        <a:graphic>
          <a:graphicData uri="http://schemas.openxmlformats.org/presentationml/2006/ole">
            <p:oleObj progId="Equation.DSMT4" r:id="rId5" spid="">
              <p:embed/>
              <p:pic>
                <p:nvPicPr>
                  <p:cNvPr id="190" name="Объект 19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89720" y="3429720"/>
                    <a:ext cx="10467000" cy="2068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1" name="Объект 20"/>
          <p:cNvGraphicFramePr/>
          <p:nvPr/>
        </p:nvGraphicFramePr>
        <p:xfrm>
          <a:off x="6928920" y="2627640"/>
          <a:ext cx="2386440" cy="333360"/>
        </p:xfrm>
        <a:graphic>
          <a:graphicData uri="http://schemas.openxmlformats.org/presentationml/2006/ole">
            <p:oleObj progId="Equation.DSMT4" r:id="rId7" spid="">
              <p:embed/>
              <p:pic>
                <p:nvPicPr>
                  <p:cNvPr id="192" name="Объект 20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6928920" y="2627640"/>
                    <a:ext cx="2386440" cy="333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3" name="Прямоугольник 11"/>
          <p:cNvSpPr/>
          <p:nvPr/>
        </p:nvSpPr>
        <p:spPr>
          <a:xfrm>
            <a:off x="5642640" y="2255040"/>
            <a:ext cx="37382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Гиперсферические координаты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Прямоугольник 23"/>
          <p:cNvSpPr/>
          <p:nvPr/>
        </p:nvSpPr>
        <p:spPr>
          <a:xfrm>
            <a:off x="59040" y="5536080"/>
            <a:ext cx="11560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Функции          , находятся из решения системы гиперрадиальных уравнений.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Прямоугольник 7"/>
          <p:cNvSpPr/>
          <p:nvPr/>
        </p:nvSpPr>
        <p:spPr>
          <a:xfrm>
            <a:off x="1333440" y="1152360"/>
            <a:ext cx="151920" cy="2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96" name="Прямоугольник 12"/>
          <p:cNvSpPr/>
          <p:nvPr/>
        </p:nvSpPr>
        <p:spPr>
          <a:xfrm>
            <a:off x="3253320" y="1059120"/>
            <a:ext cx="17906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Вектора Якоби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Прямоугольник 25"/>
          <p:cNvSpPr/>
          <p:nvPr/>
        </p:nvSpPr>
        <p:spPr>
          <a:xfrm>
            <a:off x="189720" y="3129480"/>
            <a:ext cx="119937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Разложение волновой функции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el-GR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ψ</a:t>
            </a:r>
            <a:r>
              <a:rPr lang="ru-RU" sz="1800" b="0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0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основного состояния системы по гиперсферическим функциям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98" name="Объект 13"/>
          <p:cNvGraphicFramePr/>
          <p:nvPr/>
        </p:nvGraphicFramePr>
        <p:xfrm>
          <a:off x="1171800" y="5546520"/>
          <a:ext cx="627480" cy="369000"/>
        </p:xfrm>
        <a:graphic>
          <a:graphicData uri="http://schemas.openxmlformats.org/presentationml/2006/ole">
            <p:oleObj progId="Equation.DSMT4" r:id="rId9" spid="">
              <p:embed/>
              <p:pic>
                <p:nvPicPr>
                  <p:cNvPr id="199" name="Объект 13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171800" y="5546520"/>
                    <a:ext cx="627480" cy="36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0" name="Прямоугольник 14"/>
          <p:cNvSpPr/>
          <p:nvPr/>
        </p:nvSpPr>
        <p:spPr>
          <a:xfrm>
            <a:off x="8333280" y="4142880"/>
            <a:ext cx="2430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− полиномы Якоби,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01" name="Объект 15"/>
          <p:cNvGraphicFramePr/>
          <p:nvPr/>
        </p:nvGraphicFramePr>
        <p:xfrm>
          <a:off x="6588360" y="4142880"/>
          <a:ext cx="1816560" cy="382320"/>
        </p:xfrm>
        <a:graphic>
          <a:graphicData uri="http://schemas.openxmlformats.org/presentationml/2006/ole">
            <p:oleObj progId="Equation.DSMT4" r:id="rId11" spid="">
              <p:embed/>
              <p:pic>
                <p:nvPicPr>
                  <p:cNvPr id="202" name="Объект 15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6588360" y="4142880"/>
                    <a:ext cx="1816560" cy="38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3" name="Прямоугольник 30"/>
          <p:cNvSpPr/>
          <p:nvPr/>
        </p:nvSpPr>
        <p:spPr>
          <a:xfrm>
            <a:off x="4666320" y="4581360"/>
            <a:ext cx="647460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l</a:t>
            </a:r>
            <a:r>
              <a:rPr lang="en-US" sz="1800" b="0" i="1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x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= 0,2,4,…,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‒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угловой момент пары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el-GR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α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-частиц,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 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n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= 0,1,2,…, </a:t>
            </a:r>
            <a:br>
              <a:rPr sz="1800"/>
            </a:b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K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= 2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l</a:t>
            </a:r>
            <a:r>
              <a:rPr lang="en-US" sz="1800" b="0" i="1" u="none" strike="noStrike" baseline="-25000">
                <a:solidFill>
                  <a:schemeClr val="dk1"/>
                </a:solidFill>
                <a:effectLst/>
                <a:uFillTx/>
                <a:latin typeface="Times New Roman"/>
              </a:rPr>
              <a:t>x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+2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n</a:t>
            </a:r>
            <a:r>
              <a:rPr lang="ru-RU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‒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гипермомент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4" name="Рисунок 28"/>
          <p:cNvPicPr/>
          <p:nvPr/>
        </p:nvPicPr>
        <p:blipFill>
          <a:blip r:embed="rId13"/>
          <a:stretch/>
        </p:blipFill>
        <p:spPr>
          <a:xfrm>
            <a:off x="104040" y="229680"/>
            <a:ext cx="2943360" cy="23810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05" name="Объект 16"/>
          <p:cNvGraphicFramePr/>
          <p:nvPr/>
        </p:nvGraphicFramePr>
        <p:xfrm>
          <a:off x="6030000" y="1420200"/>
          <a:ext cx="1431360" cy="882000"/>
        </p:xfrm>
        <a:graphic>
          <a:graphicData uri="http://schemas.openxmlformats.org/presentationml/2006/ole">
            <p:oleObj progId="Equation.DSMT4" r:id="rId14" spid="">
              <p:embed/>
              <p:pic>
                <p:nvPicPr>
                  <p:cNvPr id="206" name="Объект 16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6030000" y="1420200"/>
                    <a:ext cx="1431360" cy="88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7" name="Объект 26"/>
          <p:cNvGraphicFramePr/>
          <p:nvPr/>
        </p:nvGraphicFramePr>
        <p:xfrm>
          <a:off x="7843680" y="1377360"/>
          <a:ext cx="1467360" cy="904320"/>
        </p:xfrm>
        <a:graphic>
          <a:graphicData uri="http://schemas.openxmlformats.org/presentationml/2006/ole">
            <p:oleObj progId="Equation.DSMT4" r:id="rId16" spid="">
              <p:embed/>
              <p:pic>
                <p:nvPicPr>
                  <p:cNvPr id="208" name="Объект 26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7843680" y="1377360"/>
                    <a:ext cx="1467360" cy="904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9" name="Объект 34"/>
          <p:cNvGraphicFramePr/>
          <p:nvPr/>
        </p:nvGraphicFramePr>
        <p:xfrm>
          <a:off x="9926640" y="1101960"/>
          <a:ext cx="1580040" cy="798840"/>
        </p:xfrm>
        <a:graphic>
          <a:graphicData uri="http://schemas.openxmlformats.org/presentationml/2006/ole">
            <p:oleObj progId="Equation.DSMT4" r:id="rId18" spid="">
              <p:embed/>
              <p:pic>
                <p:nvPicPr>
                  <p:cNvPr id="210" name="Объект 34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9926640" y="1101960"/>
                    <a:ext cx="1580040" cy="798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1" name="Объект 36"/>
          <p:cNvGraphicFramePr/>
          <p:nvPr/>
        </p:nvGraphicFramePr>
        <p:xfrm>
          <a:off x="9848880" y="2022120"/>
          <a:ext cx="1829520" cy="783720"/>
        </p:xfrm>
        <a:graphic>
          <a:graphicData uri="http://schemas.openxmlformats.org/presentationml/2006/ole">
            <p:oleObj progId="Equation.DSMT4" r:id="rId20" spid="">
              <p:embed/>
              <p:pic>
                <p:nvPicPr>
                  <p:cNvPr id="212" name="Объект 36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9848880" y="2022120"/>
                    <a:ext cx="1829520" cy="78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3" name="TextBox 24"/>
          <p:cNvSpPr/>
          <p:nvPr/>
        </p:nvSpPr>
        <p:spPr>
          <a:xfrm>
            <a:off x="-40680" y="2538000"/>
            <a:ext cx="318600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omic Sans MS"/>
              </a:rPr>
              <a:t>Модель трех тел с векторами Якоби.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3554034-06D4-425F-8FC1-070A492242CF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Application>LibreOffice/26.2.4.2$MacOSX_AARCH64 LibreOffice_project/0229ac93fcf0d7cbc6376066c6f35021cef002dc</Application>
  <AppVersion>15.0000</AppVersion>
  <Words>2624</Words>
  <Paragraphs>245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2025-07-03T05:29:06Z</dcterms:created>
  <dc:creator>factortanton@gmail.com</dc:creator>
  <dc:description/>
  <dc:language>ru-RU</dc:language>
  <cp:lastModifiedBy/>
  <dcterms:modified xsi:type="dcterms:W3CDTF">2026-07-01T11:18:20Z</dcterms:modified>
  <cp:revision>21</cp:revision>
  <dc:subject/>
  <dc:title>Исследование кластерной структуры атомных ядер и её проявлений в ядерных реакциях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24</vt:i4>
  </property>
</Properties>
</file>