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12192000" cy="6858000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Cambria Math" panose="02040503050406030204" pitchFamily="18" charset="0"/>
      <p:regular r:id="rId38"/>
    </p:embeddedFont>
    <p:embeddedFont>
      <p:font typeface="Montserrat" panose="00000500000000000000" pitchFamily="2" charset="-52"/>
      <p:regular r:id="rId39"/>
      <p:bold r:id="rId40"/>
    </p:embeddedFont>
  </p:embeddedFontLst>
  <p:defaultTextStyle>
    <a:defPPr>
      <a:defRPr lang="ru-RU"/>
    </a:defPPr>
    <a:lvl1pPr marL="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3840">
          <p15:clr>
            <a:srgbClr val="A4A3A4"/>
          </p15:clr>
        </p15:guide>
        <p15:guide id="2" orient="horz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7" d="100"/>
          <a:sy n="107" d="100"/>
        </p:scale>
        <p:origin x="714" y="102"/>
      </p:cViewPr>
      <p:guideLst>
        <p:guide pos="3840"/>
        <p:guide orient="horz"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2" Type="http://schemas.openxmlformats.org/officeDocument/2006/relationships/image" Target="../media/image28.emf"/><Relationship Id="rId1" Type="http://schemas.openxmlformats.org/officeDocument/2006/relationships/image" Target="../media/image27.emf"/><Relationship Id="rId5" Type="http://schemas.openxmlformats.org/officeDocument/2006/relationships/image" Target="../media/image31.wmf"/><Relationship Id="rId4" Type="http://schemas.openxmlformats.org/officeDocument/2006/relationships/image" Target="../media/image30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2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4" name="Date Placeholder 2"/>
          <p:cNvSpPr>
            <a:spLocks noGrp="1"/>
          </p:cNvSpPr>
          <p:nvPr>
            <p:ph type="dt" idx="3"/>
          </p:nvPr>
        </p:nvSpPr>
        <p:spPr bwMode="auto"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1"/>
          </p:nvPr>
        </p:nvSpPr>
        <p:spPr bwMode="auto"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 bwMode="auto"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 bwMode="auto"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AF9F4B6-3920-3F34-6DD7-0DC9E5D098B6}" type="slidenum">
              <a:rPr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32706867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72943237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3876400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0502983-07DB-2752-427A-C228D5221756}" type="slidenum">
              <a:rPr/>
              <a:t>10</a:t>
            </a:fld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10289726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021936471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63543875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7019C97-7802-9F33-46AC-D9185B43D75E}" type="slidenum">
              <a:rPr/>
              <a:t>11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14232400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15233917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13952511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0D16C20-AD63-2400-5D4A-CD7BF5954F70}" type="slidenum">
              <a:rPr/>
              <a:t>12</a:t>
            </a:fld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74EAD5B-4149-5E83-0F3A-51B894132A09}" type="slidenum">
              <a:rPr/>
              <a:t>13</a:t>
            </a:fld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4189FDA-84D7-1CBE-DC41-92EDF0A11DA7}" type="slidenum">
              <a:rPr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0364491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89721685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27667309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6CCE7B9-2810-BEFF-410E-EB530D9E96B1}" type="slidenum">
              <a:rPr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7FF90B7-E6AB-DD7B-0338-F169107D257C}" type="slidenum">
              <a:rPr/>
              <a:t>16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238B62D1-5F2F-1614-88E4-C66D53A4862D}" type="slidenum">
              <a:rPr/>
              <a:t>17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53F3D94-12BF-8431-A2EF-EE41BFC65730}" type="slidenum">
              <a:rPr/>
              <a:t>18</a:t>
            </a:fld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123B1B6-CD41-C125-0F90-3F65D3C599F4}" type="slidenum">
              <a:rPr/>
              <a:t>19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47AA402D-3A0B-E1AE-8D21-A856DD91DA7C}" type="slidenum">
              <a:rPr/>
              <a:t>2</a:t>
            </a:fld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50ECD7A-A7CC-0F8B-DCE5-CC6B4A443BDF}" type="slidenum">
              <a:rPr/>
              <a:t>20</a:t>
            </a:fld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AAA51F9-8F38-5208-EC22-34C2682344D5}" type="slidenum">
              <a:rPr/>
              <a:t>21</a:t>
            </a:fld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F89EF749-12D7-AB9E-EC07-B09805ACA159}" type="slidenum">
              <a:rPr/>
              <a:t>22</a:t>
            </a:fld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DD8D682-7EC1-973A-BA21-60BE7DE461B4}" type="slidenum">
              <a:rPr/>
              <a:t>23</a:t>
            </a:fld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0147F94F-57BF-E5F5-B4A0-F014C7B375C5}" type="slidenum">
              <a:rPr/>
              <a:t>24</a:t>
            </a:fld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2FB62F0-C54D-0956-D0E9-412B0246078B}" type="slidenum">
              <a:rPr/>
              <a:t>25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DDFD74C-85A5-F778-6D74-6A36210FC5A4}" type="slidenum">
              <a:rPr/>
              <a:t>26</a:t>
            </a:fld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99537016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204521162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378372461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0869C7A-C581-46BF-776D-53E6DBC3344D}" type="slidenum">
              <a:rPr/>
              <a:t>27</a:t>
            </a:fld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C980B432-FDA2-1343-C015-1AF25E43DE9F}" type="slidenum">
              <a:rPr/>
              <a:t>28</a:t>
            </a:fld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64F4C3C2-8D19-332A-BCA4-803C5A270DA1}" type="slidenum">
              <a:rPr/>
              <a:t>29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EE67C56F-F3B6-8715-57A6-0ED237A6AC96}" type="slidenum">
              <a:rPr/>
              <a:t>3</a:t>
            </a:fld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B9BA50B-7A2F-9254-88EC-A4566A1FB07B}" type="slidenum">
              <a:rPr/>
              <a:t>30</a:t>
            </a:fld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3ADD503-B82F-0CDB-6D8C-DAA93975B95E}" type="slidenum">
              <a:rPr/>
              <a:t>31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AC500884-C5F4-B5CA-0D9F-5C878D35A8E1}" type="slidenum">
              <a:rPr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89109738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60464091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7652426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9DF2B42C-FBF3-8491-672B-C0A617331B88}" type="slidenum">
              <a:rPr/>
              <a:t>5</a:t>
            </a:fld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628102086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96696606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1168720463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59DAF4A0-12FB-85B9-B0E7-52F96B707C79}" type="slidenum">
              <a:rPr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1B9DD508-172F-A2A8-CF8C-61C240666F28}" type="slidenum">
              <a:rPr/>
              <a:t>7</a:t>
            </a:fld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7D51218F-B108-055C-8BC1-A2469CDDB5F3}" type="slidenum">
              <a:rPr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08883623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1886826718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848895438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fld id="{D9F4F5A5-BA2C-3705-FAE9-1B90A5C274C5}" type="slidenum">
              <a:rPr/>
              <a:t>9</a:t>
            </a:fld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7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Шапка с атомом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70392657" name="Прямоугольник 6"/>
          <p:cNvSpPr/>
          <p:nvPr userDrawn="1"/>
        </p:nvSpPr>
        <p:spPr bwMode="auto"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fld id="{14D38384-7A71-42FD-A8FA-E9EF1AAD0FA2}" type="slidenum">
              <a:rPr lang="ru-RU" sz="1400">
                <a:solidFill>
                  <a:srgbClr val="8F9092"/>
                </a:solidFill>
                <a:latin typeface="Montserrat"/>
              </a:rPr>
              <a:t>‹#›</a:t>
            </a:fld>
            <a:endParaRPr lang="ru-RU" sz="1400">
              <a:solidFill>
                <a:srgbClr val="8F9092"/>
              </a:solidFill>
              <a:latin typeface="Montserrat"/>
            </a:endParaRPr>
          </a:p>
        </p:txBody>
      </p:sp>
      <p:pic>
        <p:nvPicPr>
          <p:cNvPr id="835389911" name="Рисунок 4"/>
          <p:cNvPicPr>
            <a:picLocks noChangeAspect="1"/>
          </p:cNvPicPr>
          <p:nvPr userDrawn="1"/>
        </p:nvPicPr>
        <p:blipFill rotWithShape="1">
          <a:blip r:embed="rId2"/>
          <a:srcRect l="86780" t="32381" r="-4361" b="40680"/>
          <a:stretch/>
        </p:blipFill>
        <p:spPr bwMode="auto">
          <a:xfrm>
            <a:off x="0" y="1269807"/>
            <a:ext cx="982787" cy="1505489"/>
          </a:xfrm>
          <a:prstGeom prst="rect">
            <a:avLst/>
          </a:prstGeom>
        </p:spPr>
      </p:pic>
      <p:sp>
        <p:nvSpPr>
          <p:cNvPr id="16223372" name="Прямоугольник 5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rgbClr val="0055BB"/>
              </a:solidFill>
            </a:endParaRPr>
          </a:p>
        </p:txBody>
      </p:sp>
      <p:pic>
        <p:nvPicPr>
          <p:cNvPr id="477272778" name="Рисунок 7"/>
          <p:cNvPicPr>
            <a:picLocks noChangeAspect="1"/>
          </p:cNvPicPr>
          <p:nvPr userDrawn="1"/>
        </p:nvPicPr>
        <p:blipFill rotWithShape="1">
          <a:blip r:embed="rId3"/>
          <a:srcRect t="23654" b="46857"/>
          <a:stretch/>
        </p:blipFill>
        <p:spPr bwMode="auto">
          <a:xfrm>
            <a:off x="8040340" y="-1"/>
            <a:ext cx="4151660" cy="1223998"/>
          </a:xfrm>
          <a:prstGeom prst="rect">
            <a:avLst/>
          </a:prstGeom>
        </p:spPr>
      </p:pic>
      <p:pic>
        <p:nvPicPr>
          <p:cNvPr id="880657544" name="Рисунок 8"/>
          <p:cNvPicPr>
            <a:picLocks noChangeAspect="1"/>
          </p:cNvPicPr>
          <p:nvPr userDrawn="1"/>
        </p:nvPicPr>
        <p:blipFill rotWithShape="1">
          <a:blip r:embed="rId2"/>
          <a:srcRect l="61576" t="1513" r="20843" b="88431"/>
          <a:stretch/>
        </p:blipFill>
        <p:spPr bwMode="auto">
          <a:xfrm>
            <a:off x="0" y="6296024"/>
            <a:ext cx="982787" cy="561975"/>
          </a:xfrm>
          <a:prstGeom prst="rect">
            <a:avLst/>
          </a:prstGeom>
        </p:spPr>
      </p:pic>
      <p:pic>
        <p:nvPicPr>
          <p:cNvPr id="1195777777" name="Рисунок 9"/>
          <p:cNvPicPr>
            <a:picLocks noChangeAspect="1"/>
          </p:cNvPicPr>
          <p:nvPr userDrawn="1"/>
        </p:nvPicPr>
        <p:blipFill rotWithShape="1">
          <a:blip r:embed="rId4"/>
          <a:srcRect l="5148" t="45097" r="86065" b="31852"/>
          <a:stretch/>
        </p:blipFill>
        <p:spPr bwMode="auto"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935799749" name="Заголовок 14"/>
          <p:cNvSpPr>
            <a:spLocks noGrp="1"/>
          </p:cNvSpPr>
          <p:nvPr>
            <p:ph type="title"/>
          </p:nvPr>
        </p:nvSpPr>
        <p:spPr bwMode="auto">
          <a:xfrm>
            <a:off x="559572" y="359101"/>
            <a:ext cx="1108156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842486738" name="Текст 19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chemeClr val="accent2"/>
                </a:solidFill>
                <a:latin typeface="Montserra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/>
              </a:defRPr>
            </a:lvl2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1678821169" name="Текст 26"/>
          <p:cNvSpPr>
            <a:spLocks noGrp="1"/>
          </p:cNvSpPr>
          <p:nvPr>
            <p:ph type="body" sz="quarter" idx="11"/>
          </p:nvPr>
        </p:nvSpPr>
        <p:spPr bwMode="auto"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/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Шапка с логотипом без коня (белая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723237271" name="Рисунок 4"/>
          <p:cNvPicPr>
            <a:picLocks noChangeAspect="1"/>
          </p:cNvPicPr>
          <p:nvPr userDrawn="1"/>
        </p:nvPicPr>
        <p:blipFill rotWithShape="1">
          <a:blip r:embed="rId2"/>
          <a:srcRect l="86780" t="32381" r="-4361" b="40680"/>
          <a:stretch/>
        </p:blipFill>
        <p:spPr bwMode="auto"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948310081" name="Рисунок 8"/>
          <p:cNvPicPr>
            <a:picLocks noChangeAspect="1"/>
          </p:cNvPicPr>
          <p:nvPr userDrawn="1"/>
        </p:nvPicPr>
        <p:blipFill rotWithShape="1">
          <a:blip r:embed="rId2"/>
          <a:srcRect l="61576" t="1513" r="20843" b="88431"/>
          <a:stretch/>
        </p:blipFill>
        <p:spPr bwMode="auto">
          <a:xfrm>
            <a:off x="0" y="6296024"/>
            <a:ext cx="982787" cy="561975"/>
          </a:xfrm>
          <a:prstGeom prst="rect">
            <a:avLst/>
          </a:prstGeom>
        </p:spPr>
      </p:pic>
      <p:pic>
        <p:nvPicPr>
          <p:cNvPr id="1485237424" name="Рисунок 9"/>
          <p:cNvPicPr>
            <a:picLocks noChangeAspect="1"/>
          </p:cNvPicPr>
          <p:nvPr userDrawn="1"/>
        </p:nvPicPr>
        <p:blipFill rotWithShape="1">
          <a:blip r:embed="rId3"/>
          <a:srcRect l="5148" t="45097" r="86065" b="31852"/>
          <a:stretch/>
        </p:blipFill>
        <p:spPr bwMode="auto"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198790849" name="Заголовок 14"/>
          <p:cNvSpPr>
            <a:spLocks noGrp="1"/>
          </p:cNvSpPr>
          <p:nvPr>
            <p:ph type="title"/>
          </p:nvPr>
        </p:nvSpPr>
        <p:spPr bwMode="auto">
          <a:xfrm>
            <a:off x="559572" y="359101"/>
            <a:ext cx="9199890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rgbClr val="0055BB"/>
                </a:solidFill>
                <a:latin typeface="Montserra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pic>
        <p:nvPicPr>
          <p:cNvPr id="1239444204" name="Рисунок 10"/>
          <p:cNvPicPr>
            <a:picLocks noChangeAspect="1"/>
          </p:cNvPicPr>
          <p:nvPr userDrawn="1"/>
        </p:nvPicPr>
        <p:blipFill rotWithShape="1">
          <a:blip r:embed="rId4"/>
          <a:stretch/>
        </p:blipFill>
        <p:spPr bwMode="auto">
          <a:xfrm>
            <a:off x="9985138" y="170399"/>
            <a:ext cx="1656000" cy="883200"/>
          </a:xfrm>
          <a:prstGeom prst="rect">
            <a:avLst/>
          </a:prstGeom>
        </p:spPr>
      </p:pic>
      <p:sp>
        <p:nvSpPr>
          <p:cNvPr id="1530861646" name="Текст 19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/>
              </a:defRPr>
            </a:lvl2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763916254" name="Текст 26"/>
          <p:cNvSpPr>
            <a:spLocks noGrp="1"/>
          </p:cNvSpPr>
          <p:nvPr>
            <p:ph type="body" sz="quarter" idx="11"/>
          </p:nvPr>
        </p:nvSpPr>
        <p:spPr bwMode="auto"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/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48949330" name="Прямоугольник 11"/>
          <p:cNvSpPr/>
          <p:nvPr userDrawn="1"/>
        </p:nvSpPr>
        <p:spPr bwMode="auto"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fld id="{14D38384-7A71-42FD-A8FA-E9EF1AAD0FA2}" type="slidenum">
              <a:rPr lang="ru-RU" sz="1400">
                <a:solidFill>
                  <a:srgbClr val="8F9092"/>
                </a:solidFill>
                <a:latin typeface="Montserrat"/>
              </a:rPr>
              <a:t>‹#›</a:t>
            </a:fld>
            <a:endParaRPr lang="ru-RU" sz="1400">
              <a:solidFill>
                <a:srgbClr val="8F9092"/>
              </a:solidFill>
              <a:latin typeface="Montserrat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Шапка с логотипом без коня (синяя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46760657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0055B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pic>
        <p:nvPicPr>
          <p:cNvPr id="1471134384" name="Рисунок 16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9992762" y="170399"/>
            <a:ext cx="1656000" cy="883200"/>
          </a:xfrm>
          <a:prstGeom prst="rect">
            <a:avLst/>
          </a:prstGeom>
        </p:spPr>
      </p:pic>
      <p:pic>
        <p:nvPicPr>
          <p:cNvPr id="747645799" name="Рисунок 4"/>
          <p:cNvPicPr>
            <a:picLocks noChangeAspect="1"/>
          </p:cNvPicPr>
          <p:nvPr userDrawn="1"/>
        </p:nvPicPr>
        <p:blipFill rotWithShape="1">
          <a:blip r:embed="rId3"/>
          <a:srcRect l="86780" t="32381" r="-4361" b="40680"/>
          <a:stretch/>
        </p:blipFill>
        <p:spPr bwMode="auto"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782284438" name="Рисунок 8"/>
          <p:cNvPicPr>
            <a:picLocks noChangeAspect="1"/>
          </p:cNvPicPr>
          <p:nvPr userDrawn="1"/>
        </p:nvPicPr>
        <p:blipFill rotWithShape="1">
          <a:blip r:embed="rId3"/>
          <a:srcRect l="61576" t="1513" r="20843" b="88431"/>
          <a:stretch/>
        </p:blipFill>
        <p:spPr bwMode="auto">
          <a:xfrm>
            <a:off x="0" y="6296024"/>
            <a:ext cx="982787" cy="561975"/>
          </a:xfrm>
          <a:prstGeom prst="rect">
            <a:avLst/>
          </a:prstGeom>
        </p:spPr>
      </p:pic>
      <p:pic>
        <p:nvPicPr>
          <p:cNvPr id="301549232" name="Рисунок 9"/>
          <p:cNvPicPr>
            <a:picLocks noChangeAspect="1"/>
          </p:cNvPicPr>
          <p:nvPr userDrawn="1"/>
        </p:nvPicPr>
        <p:blipFill rotWithShape="1">
          <a:blip r:embed="rId4"/>
          <a:srcRect l="5148" t="45097" r="86065" b="31852"/>
          <a:stretch/>
        </p:blipFill>
        <p:spPr bwMode="auto"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2057165882" name="Заголовок 14"/>
          <p:cNvSpPr>
            <a:spLocks noGrp="1"/>
          </p:cNvSpPr>
          <p:nvPr>
            <p:ph type="title"/>
          </p:nvPr>
        </p:nvSpPr>
        <p:spPr bwMode="auto">
          <a:xfrm>
            <a:off x="559572" y="359101"/>
            <a:ext cx="9173513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sz="2800" b="1">
                <a:solidFill>
                  <a:schemeClr val="bg1"/>
                </a:solidFill>
                <a:latin typeface="Montserrat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660323688" name="Текст 19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/>
              </a:defRPr>
            </a:lvl2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1948484208" name="Текст 26"/>
          <p:cNvSpPr>
            <a:spLocks noGrp="1"/>
          </p:cNvSpPr>
          <p:nvPr>
            <p:ph type="body" sz="quarter" idx="11"/>
          </p:nvPr>
        </p:nvSpPr>
        <p:spPr bwMode="auto"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/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1665653129" name="Прямоугольник 10"/>
          <p:cNvSpPr/>
          <p:nvPr userDrawn="1"/>
        </p:nvSpPr>
        <p:spPr bwMode="auto"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fld id="{14D38384-7A71-42FD-A8FA-E9EF1AAD0FA2}" type="slidenum">
              <a:rPr lang="ru-RU" sz="1400">
                <a:solidFill>
                  <a:srgbClr val="8F9092"/>
                </a:solidFill>
                <a:latin typeface="Montserrat"/>
              </a:rPr>
              <a:t>‹#›</a:t>
            </a:fld>
            <a:endParaRPr lang="ru-RU" sz="1400">
              <a:solidFill>
                <a:srgbClr val="8F9092"/>
              </a:solidFill>
              <a:latin typeface="Montserrat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Шапка с логотипом коня (белая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6983166" name="Рисунок 4"/>
          <p:cNvPicPr>
            <a:picLocks noChangeAspect="1"/>
          </p:cNvPicPr>
          <p:nvPr userDrawn="1"/>
        </p:nvPicPr>
        <p:blipFill rotWithShape="1">
          <a:blip r:embed="rId2"/>
          <a:srcRect l="86780" t="32381" r="-4361" b="40680"/>
          <a:stretch/>
        </p:blipFill>
        <p:spPr bwMode="auto"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1142492356" name="Рисунок 8"/>
          <p:cNvPicPr>
            <a:picLocks noChangeAspect="1"/>
          </p:cNvPicPr>
          <p:nvPr userDrawn="1"/>
        </p:nvPicPr>
        <p:blipFill rotWithShape="1">
          <a:blip r:embed="rId2"/>
          <a:srcRect l="61576" t="1513" r="20843" b="88431"/>
          <a:stretch/>
        </p:blipFill>
        <p:spPr bwMode="auto">
          <a:xfrm>
            <a:off x="0" y="6296024"/>
            <a:ext cx="982787" cy="561975"/>
          </a:xfrm>
          <a:prstGeom prst="rect">
            <a:avLst/>
          </a:prstGeom>
        </p:spPr>
      </p:pic>
      <p:pic>
        <p:nvPicPr>
          <p:cNvPr id="271592097" name="Рисунок 9"/>
          <p:cNvPicPr>
            <a:picLocks noChangeAspect="1"/>
          </p:cNvPicPr>
          <p:nvPr userDrawn="1"/>
        </p:nvPicPr>
        <p:blipFill rotWithShape="1">
          <a:blip r:embed="rId3"/>
          <a:srcRect l="5148" t="45097" r="86065" b="31852"/>
          <a:stretch/>
        </p:blipFill>
        <p:spPr bwMode="auto"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463341114" name="Заголовок 14"/>
          <p:cNvSpPr>
            <a:spLocks noGrp="1"/>
          </p:cNvSpPr>
          <p:nvPr>
            <p:ph type="title"/>
          </p:nvPr>
        </p:nvSpPr>
        <p:spPr bwMode="auto">
          <a:xfrm>
            <a:off x="559572" y="359101"/>
            <a:ext cx="8900951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>
                <a:solidFill>
                  <a:srgbClr val="E46C2A"/>
                </a:solidFill>
                <a:latin typeface="Montserra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951137307" name="Текст 19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/>
              </a:defRPr>
            </a:lvl2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1850070928" name="Текст 26"/>
          <p:cNvSpPr>
            <a:spLocks noGrp="1"/>
          </p:cNvSpPr>
          <p:nvPr>
            <p:ph type="body" sz="quarter" idx="11"/>
          </p:nvPr>
        </p:nvSpPr>
        <p:spPr bwMode="auto"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/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pic>
        <p:nvPicPr>
          <p:cNvPr id="671852767" name="Рисунок 1"/>
          <p:cNvPicPr>
            <a:picLocks noChangeAspect="1"/>
          </p:cNvPicPr>
          <p:nvPr userDrawn="1"/>
        </p:nvPicPr>
        <p:blipFill rotWithShape="1">
          <a:blip r:embed="rId4"/>
          <a:stretch/>
        </p:blipFill>
        <p:spPr bwMode="auto">
          <a:xfrm>
            <a:off x="9525955" y="-135287"/>
            <a:ext cx="2376074" cy="1512000"/>
          </a:xfrm>
          <a:prstGeom prst="rect">
            <a:avLst/>
          </a:prstGeom>
        </p:spPr>
      </p:pic>
      <p:sp>
        <p:nvSpPr>
          <p:cNvPr id="69698241" name="Прямоугольник 10"/>
          <p:cNvSpPr/>
          <p:nvPr userDrawn="1"/>
        </p:nvSpPr>
        <p:spPr bwMode="auto"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fld id="{14D38384-7A71-42FD-A8FA-E9EF1AAD0FA2}" type="slidenum">
              <a:rPr lang="ru-RU" sz="1400">
                <a:solidFill>
                  <a:srgbClr val="8F9092"/>
                </a:solidFill>
                <a:latin typeface="Montserrat"/>
              </a:rPr>
              <a:t>‹#›</a:t>
            </a:fld>
            <a:endParaRPr lang="ru-RU" sz="1400">
              <a:solidFill>
                <a:srgbClr val="8F9092"/>
              </a:solidFill>
              <a:latin typeface="Montserrat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Шапка с логотипом коня (серая)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01100553" name="Прямоугольник 11"/>
          <p:cNvSpPr/>
          <p:nvPr userDrawn="1"/>
        </p:nvSpPr>
        <p:spPr bwMode="hidden">
          <a:xfrm>
            <a:off x="-1" y="-1"/>
            <a:ext cx="12192001" cy="1224000"/>
          </a:xfrm>
          <a:prstGeom prst="rect">
            <a:avLst/>
          </a:prstGeom>
          <a:solidFill>
            <a:srgbClr val="DDDED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ru-RU">
              <a:solidFill>
                <a:schemeClr val="bg1"/>
              </a:solidFill>
            </a:endParaRPr>
          </a:p>
        </p:txBody>
      </p:sp>
      <p:pic>
        <p:nvPicPr>
          <p:cNvPr id="1360119337" name="Рисунок 4"/>
          <p:cNvPicPr>
            <a:picLocks noChangeAspect="1"/>
          </p:cNvPicPr>
          <p:nvPr userDrawn="1"/>
        </p:nvPicPr>
        <p:blipFill rotWithShape="1">
          <a:blip r:embed="rId2"/>
          <a:srcRect l="86780" t="32381" r="-4361" b="40680"/>
          <a:stretch/>
        </p:blipFill>
        <p:spPr bwMode="auto">
          <a:xfrm>
            <a:off x="0" y="1269807"/>
            <a:ext cx="982787" cy="1505489"/>
          </a:xfrm>
          <a:prstGeom prst="rect">
            <a:avLst/>
          </a:prstGeom>
        </p:spPr>
      </p:pic>
      <p:pic>
        <p:nvPicPr>
          <p:cNvPr id="271836543" name="Рисунок 8"/>
          <p:cNvPicPr>
            <a:picLocks noChangeAspect="1"/>
          </p:cNvPicPr>
          <p:nvPr userDrawn="1"/>
        </p:nvPicPr>
        <p:blipFill rotWithShape="1">
          <a:blip r:embed="rId2"/>
          <a:srcRect l="61576" t="1513" r="20843" b="88431"/>
          <a:stretch/>
        </p:blipFill>
        <p:spPr bwMode="auto">
          <a:xfrm>
            <a:off x="0" y="6296024"/>
            <a:ext cx="982787" cy="561975"/>
          </a:xfrm>
          <a:prstGeom prst="rect">
            <a:avLst/>
          </a:prstGeom>
        </p:spPr>
      </p:pic>
      <p:pic>
        <p:nvPicPr>
          <p:cNvPr id="1519192993" name="Рисунок 9"/>
          <p:cNvPicPr>
            <a:picLocks noChangeAspect="1"/>
          </p:cNvPicPr>
          <p:nvPr userDrawn="1"/>
        </p:nvPicPr>
        <p:blipFill rotWithShape="1">
          <a:blip r:embed="rId3"/>
          <a:srcRect l="5148" t="45097" r="86065" b="31852"/>
          <a:stretch/>
        </p:blipFill>
        <p:spPr bwMode="auto">
          <a:xfrm>
            <a:off x="11703437" y="3382263"/>
            <a:ext cx="491219" cy="1288239"/>
          </a:xfrm>
          <a:prstGeom prst="rect">
            <a:avLst/>
          </a:prstGeom>
        </p:spPr>
      </p:pic>
      <p:sp>
        <p:nvSpPr>
          <p:cNvPr id="332616203" name="Заголовок 14"/>
          <p:cNvSpPr>
            <a:spLocks noGrp="1"/>
          </p:cNvSpPr>
          <p:nvPr>
            <p:ph type="title"/>
          </p:nvPr>
        </p:nvSpPr>
        <p:spPr bwMode="auto">
          <a:xfrm>
            <a:off x="559572" y="359101"/>
            <a:ext cx="9032836" cy="523220"/>
          </a:xfrm>
          <a:prstGeom prst="rect">
            <a:avLst/>
          </a:prstGeom>
        </p:spPr>
        <p:txBody>
          <a:bodyPr wrap="square" anchor="ctr">
            <a:spAutoFit/>
          </a:bodyPr>
          <a:lstStyle>
            <a:lvl1pPr>
              <a:lnSpc>
                <a:spcPct val="100000"/>
              </a:lnSpc>
              <a:defRPr lang="ru-RU" sz="2800" b="1">
                <a:solidFill>
                  <a:srgbClr val="0055BB"/>
                </a:solidFill>
                <a:latin typeface="Montserra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/>
          </a:p>
        </p:txBody>
      </p:sp>
      <p:sp>
        <p:nvSpPr>
          <p:cNvPr id="1094500814" name="Текст 19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559572" y="1729294"/>
            <a:ext cx="1348446" cy="338554"/>
          </a:xfrm>
          <a:prstGeom prst="rect">
            <a:avLst/>
          </a:prstGeom>
        </p:spPr>
        <p:txBody>
          <a:bodyPr wrap="square" anchor="t" anchorCtr="0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600" b="1">
                <a:solidFill>
                  <a:srgbClr val="00BBEE"/>
                </a:solidFill>
                <a:latin typeface="Montserrat"/>
              </a:defRPr>
            </a:lvl1pPr>
            <a:lvl2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defRPr sz="1400" b="0">
                <a:solidFill>
                  <a:srgbClr val="222A3F"/>
                </a:solidFill>
                <a:latin typeface="Montserrat"/>
              </a:defRPr>
            </a:lvl2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sp>
        <p:nvSpPr>
          <p:cNvPr id="382858711" name="Текст 26"/>
          <p:cNvSpPr>
            <a:spLocks noGrp="1"/>
          </p:cNvSpPr>
          <p:nvPr>
            <p:ph type="body" sz="quarter" idx="11"/>
          </p:nvPr>
        </p:nvSpPr>
        <p:spPr bwMode="auto">
          <a:xfrm>
            <a:off x="559572" y="2409034"/>
            <a:ext cx="1649811" cy="307777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400">
                <a:solidFill>
                  <a:srgbClr val="222A3F"/>
                </a:solidFill>
                <a:latin typeface="Montserrat"/>
              </a:defRPr>
            </a:lvl1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pic>
        <p:nvPicPr>
          <p:cNvPr id="1912557065" name="Рисунок 2"/>
          <p:cNvPicPr>
            <a:picLocks noChangeAspect="1"/>
          </p:cNvPicPr>
          <p:nvPr userDrawn="1"/>
        </p:nvPicPr>
        <p:blipFill rotWithShape="1">
          <a:blip r:embed="rId4"/>
          <a:stretch/>
        </p:blipFill>
        <p:spPr bwMode="invGray">
          <a:xfrm>
            <a:off x="9525955" y="-144001"/>
            <a:ext cx="2376074" cy="1512000"/>
          </a:xfrm>
          <a:prstGeom prst="rect">
            <a:avLst/>
          </a:prstGeom>
        </p:spPr>
      </p:pic>
      <p:sp>
        <p:nvSpPr>
          <p:cNvPr id="1655422701" name="Прямоугольник 10"/>
          <p:cNvSpPr/>
          <p:nvPr userDrawn="1"/>
        </p:nvSpPr>
        <p:spPr bwMode="auto">
          <a:xfrm>
            <a:off x="11641138" y="6453188"/>
            <a:ext cx="4154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fld id="{14D38384-7A71-42FD-A8FA-E9EF1AAD0FA2}" type="slidenum">
              <a:rPr lang="ru-RU" sz="1400">
                <a:solidFill>
                  <a:srgbClr val="8F9092"/>
                </a:solidFill>
                <a:latin typeface="Montserrat"/>
              </a:rPr>
              <a:t>‹#›</a:t>
            </a:fld>
            <a:endParaRPr lang="ru-RU" sz="1400">
              <a:solidFill>
                <a:srgbClr val="8F9092"/>
              </a:solidFill>
              <a:latin typeface="Montserrat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userDrawn="1">
  <p:cSld name="Титульный слайд 1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2066623316" name="Рисунок 1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7439425" y="2898000"/>
            <a:ext cx="4752575" cy="3960000"/>
          </a:xfrm>
          <a:prstGeom prst="rect">
            <a:avLst/>
          </a:prstGeom>
        </p:spPr>
      </p:pic>
      <p:pic>
        <p:nvPicPr>
          <p:cNvPr id="1484387666" name="Рисунок 4"/>
          <p:cNvPicPr>
            <a:picLocks noChangeAspect="1"/>
          </p:cNvPicPr>
          <p:nvPr userDrawn="1"/>
        </p:nvPicPr>
        <p:blipFill rotWithShape="1">
          <a:blip r:embed="rId3"/>
          <a:stretch/>
        </p:blipFill>
        <p:spPr bwMode="auto">
          <a:xfrm>
            <a:off x="560194" y="558606"/>
            <a:ext cx="2484000" cy="1656000"/>
          </a:xfrm>
          <a:prstGeom prst="rect">
            <a:avLst/>
          </a:prstGeom>
        </p:spPr>
      </p:pic>
      <p:sp>
        <p:nvSpPr>
          <p:cNvPr id="504431858" name="Текст 26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560194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/>
              </a:defRPr>
            </a:lvl1pPr>
          </a:lstStyle>
          <a:p>
            <a:pPr lvl="0">
              <a:defRPr/>
            </a:pPr>
            <a:r>
              <a:rPr lang="ru-RU"/>
              <a:t>01.01.2010</a:t>
            </a:r>
            <a:endParaRPr/>
          </a:p>
        </p:txBody>
      </p:sp>
      <p:sp>
        <p:nvSpPr>
          <p:cNvPr id="404683119" name="Текст 26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560194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sp>
        <p:nvSpPr>
          <p:cNvPr id="1617916274" name="Текст 26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60194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Титульный слайд 2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18582502" name="Текст 26"/>
          <p:cNvSpPr>
            <a:spLocks noGrp="1"/>
          </p:cNvSpPr>
          <p:nvPr>
            <p:ph type="body" sz="quarter" idx="11" hasCustomPrompt="1"/>
          </p:nvPr>
        </p:nvSpPr>
        <p:spPr bwMode="auto">
          <a:xfrm>
            <a:off x="6418217" y="6083856"/>
            <a:ext cx="1649811" cy="369332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bg1">
                    <a:lumMod val="65000"/>
                  </a:schemeClr>
                </a:solidFill>
                <a:latin typeface="Montserrat"/>
              </a:defRPr>
            </a:lvl1pPr>
          </a:lstStyle>
          <a:p>
            <a:pPr lvl="0">
              <a:defRPr/>
            </a:pPr>
            <a:r>
              <a:rPr lang="ru-RU"/>
              <a:t>01.01.2010</a:t>
            </a:r>
            <a:endParaRPr/>
          </a:p>
        </p:txBody>
      </p:sp>
      <p:sp>
        <p:nvSpPr>
          <p:cNvPr id="1532367045" name="Текст 26"/>
          <p:cNvSpPr>
            <a:spLocks noGrp="1"/>
          </p:cNvSpPr>
          <p:nvPr>
            <p:ph type="body" sz="quarter" idx="12" hasCustomPrompt="1"/>
          </p:nvPr>
        </p:nvSpPr>
        <p:spPr bwMode="auto">
          <a:xfrm>
            <a:off x="6418217" y="2567225"/>
            <a:ext cx="2694755" cy="461665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2400">
                <a:solidFill>
                  <a:schemeClr val="bg1">
                    <a:lumMod val="65000"/>
                  </a:schemeClr>
                </a:solidFill>
                <a:latin typeface="Montserrat"/>
              </a:defRPr>
            </a:lvl1pPr>
          </a:lstStyle>
          <a:p>
            <a:pPr lvl="0">
              <a:defRPr/>
            </a:pPr>
            <a:r>
              <a:rPr lang="ru-RU"/>
              <a:t>Подзаголовок</a:t>
            </a:r>
            <a:endParaRPr/>
          </a:p>
        </p:txBody>
      </p:sp>
      <p:sp>
        <p:nvSpPr>
          <p:cNvPr id="1462363915" name="Текст 26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6418217" y="3198167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  <p:pic>
        <p:nvPicPr>
          <p:cNvPr id="1574055379" name="Рисунок 3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0" y="1169250"/>
            <a:ext cx="5886994" cy="408855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Заключительный слайд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950564364" name="Рисунок 5"/>
          <p:cNvPicPr>
            <a:picLocks noChangeAspect="1"/>
          </p:cNvPicPr>
          <p:nvPr userDrawn="1"/>
        </p:nvPicPr>
        <p:blipFill rotWithShape="1">
          <a:blip r:embed="rId2"/>
          <a:stretch/>
        </p:blipFill>
        <p:spPr bwMode="auto">
          <a:xfrm>
            <a:off x="7439425" y="2898000"/>
            <a:ext cx="4752575" cy="3960000"/>
          </a:xfrm>
          <a:prstGeom prst="rect">
            <a:avLst/>
          </a:prstGeom>
        </p:spPr>
      </p:pic>
      <p:sp>
        <p:nvSpPr>
          <p:cNvPr id="572313575" name="Текст 26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60194" y="3105834"/>
            <a:ext cx="2936041" cy="64633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3600" b="1">
                <a:solidFill>
                  <a:srgbClr val="0055BB"/>
                </a:solidFill>
                <a:latin typeface="Montserrat"/>
              </a:defRPr>
            </a:lvl1pPr>
          </a:lstStyle>
          <a:p>
            <a:pPr lvl="0">
              <a:defRPr/>
            </a:pPr>
            <a:r>
              <a:rPr lang="ru-RU"/>
              <a:t>Заголовок</a:t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</p:sldLayoutIdLst>
  <p:txStyles>
    <p:titleStyle>
      <a:lvl1pPr algn="l" defTabSz="914400" rtl="0">
        <a:lnSpc>
          <a:spcPct val="90000"/>
        </a:lnSpc>
        <a:spcBef>
          <a:spcPts val="0"/>
        </a:spcBef>
        <a:buNone/>
        <a:defRPr sz="44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>
        <a:lnSpc>
          <a:spcPct val="90000"/>
        </a:lnSpc>
        <a:spcBef>
          <a:spcPts val="1000"/>
        </a:spcBef>
        <a:buFont typeface="Arial"/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>
        <a:lnSpc>
          <a:spcPct val="90000"/>
        </a:lnSpc>
        <a:spcBef>
          <a:spcPts val="500"/>
        </a:spcBef>
        <a:buFont typeface="Arial"/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4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31.wmf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28.emf"/><Relationship Id="rId12" Type="http://schemas.openxmlformats.org/officeDocument/2006/relationships/oleObject" Target="../embeddings/oleObject7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30.emf"/><Relationship Id="rId5" Type="http://schemas.openxmlformats.org/officeDocument/2006/relationships/image" Target="../media/image27.emf"/><Relationship Id="rId10" Type="http://schemas.openxmlformats.org/officeDocument/2006/relationships/oleObject" Target="../embeddings/oleObject6.bin"/><Relationship Id="rId4" Type="http://schemas.openxmlformats.org/officeDocument/2006/relationships/oleObject" Target="../embeddings/oleObject3.bin"/><Relationship Id="rId9" Type="http://schemas.openxmlformats.org/officeDocument/2006/relationships/image" Target="../media/image2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32.wmf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6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54.png"/><Relationship Id="rId4" Type="http://schemas.openxmlformats.org/officeDocument/2006/relationships/image" Target="../media/image5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770218564" name="Текст 10"/>
          <p:cNvSpPr>
            <a:spLocks noGrp="1"/>
          </p:cNvSpPr>
          <p:nvPr>
            <p:ph type="body" sz="quarter" idx="11"/>
          </p:nvPr>
        </p:nvSpPr>
        <p:spPr bwMode="auto">
          <a:xfrm>
            <a:off x="560193" y="6083856"/>
            <a:ext cx="1652330" cy="366119"/>
          </a:xfrm>
        </p:spPr>
        <p:txBody>
          <a:bodyPr/>
          <a:lstStyle/>
          <a:p>
            <a:pPr>
              <a:defRPr/>
            </a:pPr>
            <a:r>
              <a:rPr lang="en-US"/>
              <a:t>01.07</a:t>
            </a:r>
            <a:r>
              <a:rPr lang="ru-RU"/>
              <a:t>.2026</a:t>
            </a:r>
          </a:p>
        </p:txBody>
      </p:sp>
      <p:sp>
        <p:nvSpPr>
          <p:cNvPr id="1700674281" name="Текст 11"/>
          <p:cNvSpPr>
            <a:spLocks noGrp="1"/>
          </p:cNvSpPr>
          <p:nvPr>
            <p:ph type="body" sz="quarter" idx="12"/>
          </p:nvPr>
        </p:nvSpPr>
        <p:spPr bwMode="auto">
          <a:xfrm>
            <a:off x="560194" y="3808721"/>
            <a:ext cx="8341210" cy="1723549"/>
          </a:xfrm>
        </p:spPr>
        <p:txBody>
          <a:bodyPr/>
          <a:lstStyle/>
          <a:p>
            <a:pPr>
              <a:defRPr/>
            </a:pPr>
            <a:r>
              <a:rPr lang="ru-RU" sz="1600">
                <a:solidFill>
                  <a:schemeClr val="bg1">
                    <a:lumMod val="50000"/>
                  </a:schemeClr>
                </a:solidFill>
                <a:latin typeface="Montserrat"/>
              </a:rPr>
              <a:t>Аспирант группы А24-121</a:t>
            </a:r>
            <a:br>
              <a:rPr lang="ru-RU" sz="1600">
                <a:solidFill>
                  <a:schemeClr val="bg1">
                    <a:lumMod val="50000"/>
                  </a:schemeClr>
                </a:solidFill>
                <a:latin typeface="Montserrat"/>
              </a:rPr>
            </a:br>
            <a:r>
              <a:rPr lang="ru-RU" sz="1600">
                <a:solidFill>
                  <a:schemeClr val="bg1">
                    <a:lumMod val="50000"/>
                  </a:schemeClr>
                </a:solidFill>
                <a:latin typeface="Montserrat"/>
              </a:rPr>
              <a:t>Хусаинов Т.К.</a:t>
            </a:r>
            <a:endParaRPr/>
          </a:p>
          <a:p>
            <a:pPr>
              <a:defRPr/>
            </a:pPr>
            <a:r>
              <a:rPr lang="ru-RU" sz="1600">
                <a:solidFill>
                  <a:schemeClr val="bg1">
                    <a:lumMod val="50000"/>
                  </a:schemeClr>
                </a:solidFill>
                <a:latin typeface="Montserrat"/>
              </a:rPr>
              <a:t>Научный руководитель</a:t>
            </a:r>
            <a:br>
              <a:rPr lang="ru-RU" sz="1600">
                <a:solidFill>
                  <a:schemeClr val="bg1">
                    <a:lumMod val="50000"/>
                  </a:schemeClr>
                </a:solidFill>
                <a:latin typeface="Montserrat"/>
              </a:rPr>
            </a:br>
            <a:r>
              <a:rPr lang="ru-RU" sz="1600">
                <a:solidFill>
                  <a:schemeClr val="bg1">
                    <a:lumMod val="50000"/>
                  </a:schemeClr>
                </a:solidFill>
                <a:latin typeface="Montserrat"/>
              </a:rPr>
              <a:t>Д.ф.-м.н., Гуров Ю.Б.</a:t>
            </a:r>
            <a:endParaRPr/>
          </a:p>
          <a:p>
            <a:pPr>
              <a:defRPr/>
            </a:pPr>
            <a:r>
              <a:rPr lang="ru-RU" sz="1600">
                <a:solidFill>
                  <a:schemeClr val="bg1">
                    <a:lumMod val="50000"/>
                  </a:schemeClr>
                </a:solidFill>
                <a:latin typeface="Montserrat"/>
              </a:rPr>
              <a:t>Научный консультант</a:t>
            </a:r>
            <a:br>
              <a:rPr lang="ru-RU" sz="1600">
                <a:solidFill>
                  <a:schemeClr val="bg1">
                    <a:lumMod val="50000"/>
                  </a:schemeClr>
                </a:solidFill>
                <a:latin typeface="Montserrat"/>
              </a:rPr>
            </a:br>
            <a:r>
              <a:rPr lang="ru-RU" sz="1600">
                <a:solidFill>
                  <a:schemeClr val="bg1">
                    <a:lumMod val="50000"/>
                  </a:schemeClr>
                </a:solidFill>
                <a:latin typeface="Montserrat"/>
              </a:rPr>
              <a:t>Д.ф.-м.н., Якушев Е.А.</a:t>
            </a:r>
            <a:endParaRPr/>
          </a:p>
        </p:txBody>
      </p:sp>
      <p:sp>
        <p:nvSpPr>
          <p:cNvPr id="124356031" name="Текст 12"/>
          <p:cNvSpPr>
            <a:spLocks noGrp="1"/>
          </p:cNvSpPr>
          <p:nvPr>
            <p:ph type="body" sz="quarter" idx="13"/>
          </p:nvPr>
        </p:nvSpPr>
        <p:spPr bwMode="auto">
          <a:xfrm>
            <a:off x="560194" y="2330420"/>
            <a:ext cx="8098614" cy="523220"/>
          </a:xfrm>
        </p:spPr>
        <p:txBody>
          <a:bodyPr/>
          <a:lstStyle/>
          <a:p>
            <a:pPr>
              <a:defRPr/>
            </a:pPr>
            <a:r>
              <a:rPr lang="ru-RU" sz="2800"/>
              <a:t>Поиск редких мод распада </a:t>
            </a:r>
            <a:r>
              <a:rPr lang="ru-RU" sz="2800" baseline="30000"/>
              <a:t>96</a:t>
            </a:r>
            <a:r>
              <a:rPr lang="ru-RU" sz="2800"/>
              <a:t>Zr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370771905" name="Заголовок 4"/>
          <p:cNvSpPr>
            <a:spLocks noGrp="1"/>
          </p:cNvSpPr>
          <p:nvPr>
            <p:ph type="title"/>
          </p:nvPr>
        </p:nvSpPr>
        <p:spPr bwMode="auto">
          <a:xfrm>
            <a:off x="559571" y="359100"/>
            <a:ext cx="9173513" cy="523219"/>
          </a:xfrm>
        </p:spPr>
        <p:txBody>
          <a:bodyPr/>
          <a:lstStyle/>
          <a:p>
            <a:pPr>
              <a:defRPr/>
            </a:pPr>
            <a:r>
              <a:rPr lang="ru-RU"/>
              <a:t>Апробация: доклады</a:t>
            </a:r>
            <a:endParaRPr/>
          </a:p>
        </p:txBody>
      </p:sp>
      <p:sp>
        <p:nvSpPr>
          <p:cNvPr id="33601890" name="Текст 6"/>
          <p:cNvSpPr>
            <a:spLocks noGrp="1"/>
          </p:cNvSpPr>
          <p:nvPr>
            <p:ph type="body" sz="quarter" idx="11"/>
          </p:nvPr>
        </p:nvSpPr>
        <p:spPr bwMode="auto">
          <a:xfrm>
            <a:off x="1025736" y="1729293"/>
            <a:ext cx="10487896" cy="397800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  <a:defRPr/>
            </a:pPr>
            <a:r>
              <a:rPr lang="ru-RU" sz="1800"/>
              <a:t>Семинар отдела НЭОЯСиРХ «История экспериментального исследования двойного бета-распада». Дата: 17.02.2025.</a:t>
            </a:r>
            <a:br>
              <a:rPr lang="en-US" sz="1800"/>
            </a:br>
            <a:endParaRPr lang="en-US" sz="180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/>
              <a:t>RICOCHET collaboration meeting. Low energy recoils from germanium using Cf252 (data and MC)</a:t>
            </a:r>
            <a:r>
              <a:rPr lang="ru-RU" sz="1800"/>
              <a:t>. Даты: 19.05.2025-21.05.2025.</a:t>
            </a:r>
            <a:br>
              <a:rPr lang="en-US" sz="1800"/>
            </a:br>
            <a:endParaRPr lang="en-US" sz="1800"/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800"/>
              <a:t>Совещание коллабораций NuGEN и DANSS</a:t>
            </a:r>
            <a:r>
              <a:rPr lang="en-US" sz="1800"/>
              <a:t>. </a:t>
            </a:r>
            <a:r>
              <a:rPr lang="ru-RU" sz="1800"/>
              <a:t>«Калибровка германиевого детектора с помощью уранового источника». Даты: 25.06.2025-27.06.2025.</a:t>
            </a:r>
            <a:br>
              <a:rPr/>
            </a:br>
            <a:endParaRPr/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800"/>
              <a:t>Семинар в Институте ядерной физики Республики Казахстан. </a:t>
            </a:r>
            <a:r>
              <a:rPr lang="en-US" sz="1800"/>
              <a:t>“HPGe detector mass calibration with a dissolved uranium source”. </a:t>
            </a:r>
            <a:r>
              <a:rPr lang="ru-RU" sz="1800"/>
              <a:t>Дата: 05.11.202</a:t>
            </a:r>
            <a:r>
              <a:rPr lang="en-US" sz="1800"/>
              <a:t>5</a:t>
            </a:r>
            <a:r>
              <a:rPr lang="ru-RU" sz="1800"/>
              <a:t>.</a:t>
            </a:r>
            <a:endParaRPr lang="en-US" sz="1800"/>
          </a:p>
          <a:p>
            <a:pPr marL="342900" indent="-342900">
              <a:buFont typeface="+mj-lt"/>
              <a:buAutoNum type="arabicPeriod"/>
              <a:defRPr/>
            </a:pPr>
            <a:endParaRPr lang="en-US" sz="1800"/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800"/>
              <a:t>Летняя школа ОИЯИ. «</a:t>
            </a:r>
            <a:r>
              <a:rPr lang="ru-RU" sz="1800" b="0" i="0" u="none" strike="noStrike" cap="none" spc="0">
                <a:solidFill>
                  <a:srgbClr val="222A3F"/>
                </a:solidFill>
                <a:latin typeface="Montserrat"/>
                <a:ea typeface="Montserrat"/>
                <a:cs typeface="Montserrat"/>
              </a:rPr>
              <a:t>Методы исследования нейтрино</a:t>
            </a:r>
            <a:r>
              <a:rPr lang="ru-RU" sz="1800"/>
              <a:t>». </a:t>
            </a:r>
            <a:r>
              <a:rPr lang="ru-RU" sz="1800" b="0" i="0" u="none" strike="noStrike" cap="none" spc="0">
                <a:solidFill>
                  <a:srgbClr val="222A3F"/>
                </a:solidFill>
                <a:latin typeface="Montserrat"/>
                <a:ea typeface="Montserrat"/>
                <a:cs typeface="Montserrat"/>
              </a:rPr>
              <a:t>Даты: </a:t>
            </a:r>
            <a:r>
              <a:rPr lang="ru-RU" sz="1800" b="1" i="0" u="none" strike="noStrike" cap="none" spc="0">
                <a:solidFill>
                  <a:srgbClr val="222A3F"/>
                </a:solidFill>
                <a:latin typeface="Montserrat"/>
                <a:ea typeface="Montserrat"/>
                <a:cs typeface="Montserrat"/>
              </a:rPr>
              <a:t>01.06.2025-03.06.2025.</a:t>
            </a:r>
            <a:endParaRPr lang="en-US" sz="18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482606366" name="Заголовок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Апробация: публикации</a:t>
            </a:r>
            <a:endParaRPr/>
          </a:p>
        </p:txBody>
      </p:sp>
      <p:sp>
        <p:nvSpPr>
          <p:cNvPr id="684018223" name="Текст 6"/>
          <p:cNvSpPr>
            <a:spLocks noGrp="1"/>
          </p:cNvSpPr>
          <p:nvPr>
            <p:ph type="body" sz="quarter" idx="11"/>
          </p:nvPr>
        </p:nvSpPr>
        <p:spPr bwMode="auto">
          <a:xfrm>
            <a:off x="1025736" y="1729293"/>
            <a:ext cx="10470256" cy="4970591"/>
          </a:xfrm>
        </p:spPr>
        <p:txBody>
          <a:bodyPr/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 err="1"/>
              <a:t>Barabash</a:t>
            </a:r>
            <a:r>
              <a:rPr lang="en-US" sz="1800" dirty="0"/>
              <a:t>, A.S., </a:t>
            </a:r>
            <a:r>
              <a:rPr lang="en-US" sz="1800" dirty="0" err="1"/>
              <a:t>Warot</a:t>
            </a:r>
            <a:r>
              <a:rPr lang="en-US" sz="1800" dirty="0"/>
              <a:t>, G., </a:t>
            </a:r>
            <a:r>
              <a:rPr lang="en-US" sz="1800" dirty="0" err="1"/>
              <a:t>Nagorny</a:t>
            </a:r>
            <a:r>
              <a:rPr lang="en-US" sz="1800" dirty="0"/>
              <a:t>, S., </a:t>
            </a:r>
            <a:r>
              <a:rPr lang="en-US" sz="1800" dirty="0" err="1"/>
              <a:t>Pagnanini</a:t>
            </a:r>
            <a:r>
              <a:rPr lang="en-US" sz="1800" dirty="0"/>
              <a:t>, L., </a:t>
            </a:r>
            <a:r>
              <a:rPr lang="en-US" sz="1800" dirty="0" err="1"/>
              <a:t>Pirro</a:t>
            </a:r>
            <a:r>
              <a:rPr lang="en-US" sz="1800" dirty="0"/>
              <a:t>, S., Ponomarev, D.V., </a:t>
            </a:r>
            <a:r>
              <a:rPr lang="en-US" sz="1800" dirty="0" err="1"/>
              <a:t>Rozov</a:t>
            </a:r>
            <a:r>
              <a:rPr lang="en-US" sz="1800" dirty="0"/>
              <a:t>, S.V., </a:t>
            </a:r>
            <a:r>
              <a:rPr lang="en-US" sz="1800" dirty="0" err="1"/>
              <a:t>Rukhadze</a:t>
            </a:r>
            <a:r>
              <a:rPr lang="en-US" sz="1800" dirty="0"/>
              <a:t>, N.I., </a:t>
            </a:r>
            <a:r>
              <a:rPr lang="en-US" sz="1800" dirty="0" err="1"/>
              <a:t>Shitov</a:t>
            </a:r>
            <a:r>
              <a:rPr lang="en-US" sz="1800" dirty="0"/>
              <a:t>, Y.A., </a:t>
            </a:r>
            <a:r>
              <a:rPr lang="en-US" sz="1800" dirty="0" err="1"/>
              <a:t>Stekl</a:t>
            </a:r>
            <a:r>
              <a:rPr lang="en-US" sz="1800" dirty="0"/>
              <a:t>, I. and </a:t>
            </a:r>
            <a:r>
              <a:rPr lang="en-US" sz="1800" b="1" dirty="0"/>
              <a:t>Khussainov, T.K.</a:t>
            </a:r>
            <a:r>
              <a:rPr lang="en-US" sz="1800" dirty="0"/>
              <a:t>, 2025. Search for Double-Beta Decay of 82Se into 82Kr Excited States Using the OBELIX Installation. Physics of Particles and Nuclei, 56(3), pp.831-834.</a:t>
            </a:r>
            <a:br>
              <a:rPr dirty="0"/>
            </a:br>
            <a:endParaRPr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dirty="0" err="1"/>
              <a:t>Belov</a:t>
            </a:r>
            <a:r>
              <a:rPr lang="en-US" sz="1800" dirty="0"/>
              <a:t>, V., </a:t>
            </a:r>
            <a:r>
              <a:rPr lang="en-US" sz="1800" dirty="0" err="1"/>
              <a:t>Bystryakov</a:t>
            </a:r>
            <a:r>
              <a:rPr lang="en-US" sz="1800" dirty="0"/>
              <a:t>, A., Danilov, M., </a:t>
            </a:r>
            <a:r>
              <a:rPr lang="en-US" sz="1800" dirty="0" err="1"/>
              <a:t>Evseev</a:t>
            </a:r>
            <a:r>
              <a:rPr lang="en-US" sz="1800" dirty="0"/>
              <a:t>, S., </a:t>
            </a:r>
            <a:r>
              <a:rPr lang="en-US" sz="1800" dirty="0" err="1"/>
              <a:t>Fomina</a:t>
            </a:r>
            <a:r>
              <a:rPr lang="en-US" sz="1800" dirty="0"/>
              <a:t>, M., Ignatov, G., </a:t>
            </a:r>
            <a:r>
              <a:rPr lang="en-US" sz="1800" dirty="0" err="1"/>
              <a:t>Kazartsev</a:t>
            </a:r>
            <a:r>
              <a:rPr lang="en-US" sz="1800" dirty="0"/>
              <a:t>, S., </a:t>
            </a:r>
            <a:r>
              <a:rPr lang="en-US" sz="1800" dirty="0" err="1"/>
              <a:t>Khushvaktov</a:t>
            </a:r>
            <a:r>
              <a:rPr lang="en-US" sz="1800" dirty="0"/>
              <a:t>, J., </a:t>
            </a:r>
            <a:r>
              <a:rPr lang="en-US" sz="1800" b="1" dirty="0"/>
              <a:t>Khussainov, T.</a:t>
            </a:r>
            <a:r>
              <a:rPr lang="en-US" sz="1800" dirty="0"/>
              <a:t>, </a:t>
            </a:r>
            <a:r>
              <a:rPr lang="en-US" sz="1800" dirty="0" err="1"/>
              <a:t>Konovalov</a:t>
            </a:r>
            <a:r>
              <a:rPr lang="en-US" sz="1800" dirty="0"/>
              <a:t>, A. and </a:t>
            </a:r>
            <a:r>
              <a:rPr lang="en-US" sz="1800" dirty="0" err="1"/>
              <a:t>Kuznetsov</a:t>
            </a:r>
            <a:r>
              <a:rPr lang="en-US" sz="1800" dirty="0"/>
              <a:t>, A., 2025. New constraints on coherent elastic neutrino–nucleus scattering by the </a:t>
            </a:r>
            <a:r>
              <a:rPr lang="el-GR" sz="1800" dirty="0"/>
              <a:t>ν</a:t>
            </a:r>
            <a:r>
              <a:rPr lang="en-US" sz="1800" dirty="0" err="1"/>
              <a:t>GeN</a:t>
            </a:r>
            <a:r>
              <a:rPr lang="en-US" sz="1800" dirty="0"/>
              <a:t> experiment. Chinese Physics C, 49(5), p.053004.</a:t>
            </a:r>
            <a:br>
              <a:rPr lang="ru-RU" sz="1800" dirty="0"/>
            </a:br>
            <a:endParaRPr lang="ru-RU" sz="1800"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b="0" i="0" u="none" strike="noStrike" cap="none" spc="0" dirty="0" err="1">
                <a:solidFill>
                  <a:srgbClr val="222A3F"/>
                </a:solidFill>
                <a:latin typeface="Montserrat"/>
                <a:ea typeface="Montserrat"/>
                <a:cs typeface="Montserrat"/>
              </a:rPr>
              <a:t>Barabash</a:t>
            </a:r>
            <a:r>
              <a:rPr lang="en-US" sz="1800" b="0" i="0" u="none" strike="noStrike" cap="none" spc="0" dirty="0">
                <a:solidFill>
                  <a:srgbClr val="222A3F"/>
                </a:solidFill>
                <a:latin typeface="Montserrat"/>
                <a:ea typeface="Montserrat"/>
                <a:cs typeface="Montserrat"/>
              </a:rPr>
              <a:t> A, </a:t>
            </a:r>
            <a:r>
              <a:rPr lang="en-US" sz="1800" b="0" i="0" u="none" strike="noStrike" cap="none" spc="0" dirty="0" err="1">
                <a:solidFill>
                  <a:srgbClr val="222A3F"/>
                </a:solidFill>
                <a:latin typeface="Montserrat"/>
                <a:ea typeface="Montserrat"/>
                <a:cs typeface="Montserrat"/>
              </a:rPr>
              <a:t>Evseev</a:t>
            </a:r>
            <a:r>
              <a:rPr lang="en-US" sz="1800" b="0" i="0" u="none" strike="noStrike" cap="none" spc="0" dirty="0">
                <a:solidFill>
                  <a:srgbClr val="222A3F"/>
                </a:solidFill>
                <a:latin typeface="Montserrat"/>
                <a:ea typeface="Montserrat"/>
                <a:cs typeface="Montserrat"/>
              </a:rPr>
              <a:t> S, </a:t>
            </a:r>
            <a:r>
              <a:rPr lang="en-US" sz="1800" b="0" i="0" u="none" strike="noStrike" cap="none" spc="0" dirty="0" err="1">
                <a:solidFill>
                  <a:srgbClr val="222A3F"/>
                </a:solidFill>
                <a:latin typeface="Montserrat"/>
                <a:ea typeface="Montserrat"/>
                <a:cs typeface="Montserrat"/>
              </a:rPr>
              <a:t>Filosofov</a:t>
            </a:r>
            <a:r>
              <a:rPr lang="en-US" sz="1800" b="0" i="0" u="none" strike="noStrike" cap="none" spc="0" dirty="0">
                <a:solidFill>
                  <a:srgbClr val="222A3F"/>
                </a:solidFill>
                <a:latin typeface="Montserrat"/>
                <a:ea typeface="Montserrat"/>
                <a:cs typeface="Montserrat"/>
              </a:rPr>
              <a:t> D, </a:t>
            </a:r>
            <a:r>
              <a:rPr lang="en-US" sz="1800" b="0" i="0" u="none" strike="noStrike" cap="none" spc="0" dirty="0" err="1">
                <a:solidFill>
                  <a:srgbClr val="222A3F"/>
                </a:solidFill>
                <a:latin typeface="Montserrat"/>
                <a:ea typeface="Montserrat"/>
                <a:cs typeface="Montserrat"/>
              </a:rPr>
              <a:t>Kazalov</a:t>
            </a:r>
            <a:r>
              <a:rPr lang="en-US" sz="1800" b="0" i="0" u="none" strike="noStrike" cap="none" spc="0" dirty="0">
                <a:solidFill>
                  <a:srgbClr val="222A3F"/>
                </a:solidFill>
                <a:latin typeface="Montserrat"/>
                <a:ea typeface="Montserrat"/>
                <a:cs typeface="Montserrat"/>
              </a:rPr>
              <a:t> V, </a:t>
            </a:r>
            <a:r>
              <a:rPr lang="en-US" sz="1800" b="1" i="0" u="none" strike="noStrike" cap="none" spc="0" dirty="0">
                <a:solidFill>
                  <a:srgbClr val="222A3F"/>
                </a:solidFill>
                <a:latin typeface="Montserrat"/>
                <a:ea typeface="Montserrat"/>
                <a:cs typeface="Montserrat"/>
              </a:rPr>
              <a:t>Khussainov T</a:t>
            </a:r>
            <a:r>
              <a:rPr lang="en-US" sz="1800" b="0" i="0" u="none" strike="noStrike" cap="none" spc="0" dirty="0">
                <a:solidFill>
                  <a:srgbClr val="222A3F"/>
                </a:solidFill>
                <a:latin typeface="Montserrat"/>
                <a:ea typeface="Montserrat"/>
                <a:cs typeface="Montserrat"/>
              </a:rPr>
              <a:t>, </a:t>
            </a:r>
            <a:r>
              <a:rPr lang="en-US" sz="1800" b="0" i="0" u="none" strike="noStrike" cap="none" spc="0" dirty="0" err="1">
                <a:solidFill>
                  <a:srgbClr val="222A3F"/>
                </a:solidFill>
                <a:latin typeface="Montserrat"/>
                <a:ea typeface="Montserrat"/>
                <a:cs typeface="Montserrat"/>
              </a:rPr>
              <a:t>Lubashevskiy</a:t>
            </a:r>
            <a:r>
              <a:rPr lang="en-US" sz="1800" b="0" i="0" u="none" strike="noStrike" cap="none" spc="0" dirty="0">
                <a:solidFill>
                  <a:srgbClr val="222A3F"/>
                </a:solidFill>
                <a:latin typeface="Montserrat"/>
                <a:ea typeface="Montserrat"/>
                <a:cs typeface="Montserrat"/>
              </a:rPr>
              <a:t> A, </a:t>
            </a:r>
            <a:r>
              <a:rPr lang="en-US" sz="1800" b="0" i="0" u="none" strike="noStrike" cap="none" spc="0" dirty="0" err="1">
                <a:solidFill>
                  <a:srgbClr val="222A3F"/>
                </a:solidFill>
                <a:latin typeface="Montserrat"/>
                <a:ea typeface="Montserrat"/>
                <a:cs typeface="Montserrat"/>
              </a:rPr>
              <a:t>Mokhine</a:t>
            </a:r>
            <a:r>
              <a:rPr lang="en-US" sz="1800" b="0" i="0" u="none" strike="noStrike" cap="none" spc="0" dirty="0">
                <a:solidFill>
                  <a:srgbClr val="222A3F"/>
                </a:solidFill>
                <a:latin typeface="Montserrat"/>
                <a:ea typeface="Montserrat"/>
                <a:cs typeface="Montserrat"/>
              </a:rPr>
              <a:t> ND, Ponomarev D, </a:t>
            </a:r>
            <a:r>
              <a:rPr lang="en-US" sz="1800" b="0" i="0" u="none" strike="noStrike" cap="none" spc="0" dirty="0" err="1">
                <a:solidFill>
                  <a:srgbClr val="222A3F"/>
                </a:solidFill>
                <a:latin typeface="Montserrat"/>
                <a:ea typeface="Montserrat"/>
                <a:cs typeface="Montserrat"/>
              </a:rPr>
              <a:t>Rozov</a:t>
            </a:r>
            <a:r>
              <a:rPr lang="en-US" sz="1800" b="0" i="0" u="none" strike="noStrike" cap="none" spc="0" dirty="0">
                <a:solidFill>
                  <a:srgbClr val="222A3F"/>
                </a:solidFill>
                <a:latin typeface="Montserrat"/>
                <a:ea typeface="Montserrat"/>
                <a:cs typeface="Montserrat"/>
              </a:rPr>
              <a:t> S, </a:t>
            </a:r>
            <a:r>
              <a:rPr lang="en-US" sz="1800" b="0" i="0" u="none" strike="noStrike" cap="none" spc="0" dirty="0" err="1">
                <a:solidFill>
                  <a:srgbClr val="222A3F"/>
                </a:solidFill>
                <a:latin typeface="Montserrat"/>
                <a:ea typeface="Montserrat"/>
                <a:cs typeface="Montserrat"/>
              </a:rPr>
              <a:t>Vasilyev</a:t>
            </a:r>
            <a:r>
              <a:rPr lang="en-US" sz="1800" b="0" i="0" u="none" strike="noStrike" cap="none" spc="0" dirty="0">
                <a:solidFill>
                  <a:srgbClr val="222A3F"/>
                </a:solidFill>
                <a:latin typeface="Montserrat"/>
                <a:ea typeface="Montserrat"/>
                <a:cs typeface="Montserrat"/>
              </a:rPr>
              <a:t> S, </a:t>
            </a:r>
            <a:r>
              <a:rPr lang="en-US" sz="1800" b="0" i="0" u="none" strike="noStrike" cap="none" spc="0" dirty="0" err="1">
                <a:solidFill>
                  <a:srgbClr val="222A3F"/>
                </a:solidFill>
                <a:latin typeface="Montserrat"/>
                <a:ea typeface="Montserrat"/>
                <a:cs typeface="Montserrat"/>
              </a:rPr>
              <a:t>Vorobyeva</a:t>
            </a:r>
            <a:r>
              <a:rPr lang="en-US" sz="1800" b="0" i="0" u="none" strike="noStrike" cap="none" spc="0" dirty="0">
                <a:solidFill>
                  <a:srgbClr val="222A3F"/>
                </a:solidFill>
                <a:latin typeface="Montserrat"/>
                <a:ea typeface="Montserrat"/>
                <a:cs typeface="Montserrat"/>
              </a:rPr>
              <a:t> M. Application of a high-precision distributed uranium source for determining the effective mass and volume of a HPGe detector. Nuclear Instruments and Methods in Physics Research Section A: Accelerators, Spectrometers, Detectors and Associated Equipment. </a:t>
            </a:r>
            <a:br>
              <a:rPr lang="ru-RU" sz="1800" b="0" i="0" u="none" strike="noStrike" cap="none" spc="0" dirty="0">
                <a:solidFill>
                  <a:srgbClr val="222A3F"/>
                </a:solidFill>
                <a:latin typeface="Montserrat"/>
                <a:ea typeface="Montserrat"/>
                <a:cs typeface="Montserrat"/>
              </a:rPr>
            </a:br>
            <a:r>
              <a:rPr lang="en-US" sz="1800" b="1" i="0" u="none" strike="noStrike" cap="none" spc="0" dirty="0">
                <a:solidFill>
                  <a:srgbClr val="222A3F"/>
                </a:solidFill>
                <a:latin typeface="Montserrat"/>
                <a:ea typeface="Montserrat"/>
                <a:cs typeface="Montserrat"/>
              </a:rPr>
              <a:t>2026 Feb 23:171420</a:t>
            </a:r>
            <a:r>
              <a:rPr lang="en-US" sz="1800" b="0" i="0" u="none" strike="noStrike" cap="none" spc="0" dirty="0">
                <a:solidFill>
                  <a:srgbClr val="222A3F"/>
                </a:solidFill>
                <a:latin typeface="Montserrat"/>
                <a:ea typeface="Montserrat"/>
                <a:cs typeface="Montserrat"/>
              </a:rPr>
              <a:t>.</a:t>
            </a:r>
            <a:endParaRPr lang="en-US" sz="1800" dirty="0"/>
          </a:p>
          <a:p>
            <a:pPr>
              <a:defRPr/>
            </a:pPr>
            <a:endParaRPr lang="ru-RU" sz="1800" dirty="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808837" name="Заголовок 4"/>
          <p:cNvSpPr>
            <a:spLocks noGrp="1"/>
          </p:cNvSpPr>
          <p:nvPr>
            <p:ph type="title"/>
          </p:nvPr>
        </p:nvSpPr>
        <p:spPr bwMode="auto">
          <a:xfrm>
            <a:off x="559571" y="363069"/>
            <a:ext cx="9176752" cy="518519"/>
          </a:xfrm>
        </p:spPr>
        <p:txBody>
          <a:bodyPr/>
          <a:lstStyle/>
          <a:p>
            <a:pPr>
              <a:defRPr/>
            </a:pPr>
            <a:r>
              <a:rPr lang="ru-RU"/>
              <a:t>Апробация: препринты</a:t>
            </a:r>
            <a:endParaRPr/>
          </a:p>
        </p:txBody>
      </p:sp>
      <p:sp>
        <p:nvSpPr>
          <p:cNvPr id="731145417" name="Текст 6"/>
          <p:cNvSpPr>
            <a:spLocks noGrp="1"/>
          </p:cNvSpPr>
          <p:nvPr>
            <p:ph type="body" sz="quarter" idx="11"/>
          </p:nvPr>
        </p:nvSpPr>
        <p:spPr bwMode="auto">
          <a:xfrm>
            <a:off x="1025736" y="1729293"/>
            <a:ext cx="10480336" cy="320076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  <a:defRPr/>
            </a:pPr>
            <a:r>
              <a:rPr lang="en-US" sz="1800" b="0" i="0" u="none" strike="noStrike" cap="none" spc="0">
                <a:solidFill>
                  <a:srgbClr val="222A3F"/>
                </a:solidFill>
                <a:latin typeface="Montserrat"/>
                <a:ea typeface="Montserrat"/>
                <a:cs typeface="Montserrat"/>
              </a:rPr>
              <a:t>Arefev D, Barabash AS, De Jesus M, Evseev S, Filosofov D, Gorshkov N, Kazalov V, Karaivanov D, </a:t>
            </a:r>
            <a:r>
              <a:rPr lang="en-US" sz="1800" b="1" i="0" u="none" strike="noStrike" cap="none" spc="0">
                <a:solidFill>
                  <a:srgbClr val="222A3F"/>
                </a:solidFill>
                <a:latin typeface="Montserrat"/>
                <a:ea typeface="Montserrat"/>
                <a:cs typeface="Montserrat"/>
              </a:rPr>
              <a:t>Khussainov T</a:t>
            </a:r>
            <a:r>
              <a:rPr lang="en-US" sz="1800" b="0" i="0" u="none" strike="noStrike" cap="none" spc="0">
                <a:solidFill>
                  <a:srgbClr val="222A3F"/>
                </a:solidFill>
                <a:latin typeface="Montserrat"/>
                <a:ea typeface="Montserrat"/>
                <a:cs typeface="Montserrat"/>
              </a:rPr>
              <a:t>, Kochetov O, Kushnarev D. First investigation of $^{96} $ Zr samples enriched by the gas-centrifuge method for the use in rare-decay studies. arXiv preprint arXiv:2605.13215. 2026 May 13.</a:t>
            </a:r>
            <a:r>
              <a:rPr lang="en-US" sz="1800"/>
              <a:t> </a:t>
            </a:r>
            <a:br>
              <a:rPr lang="ru-RU" sz="1800" b="0" i="0" u="none" strike="noStrike" cap="none" spc="0">
                <a:solidFill>
                  <a:srgbClr val="222A3F"/>
                </a:solidFill>
                <a:latin typeface="Montserrat"/>
                <a:ea typeface="Montserrat"/>
                <a:cs typeface="Montserrat"/>
              </a:rPr>
            </a:br>
            <a:r>
              <a:rPr lang="ru-RU" sz="1800" b="0" i="0" u="none" strike="noStrike" cap="none" spc="0">
                <a:solidFill>
                  <a:srgbClr val="222A3F"/>
                </a:solidFill>
                <a:latin typeface="Montserrat"/>
                <a:ea typeface="Montserrat"/>
                <a:cs typeface="Montserrat"/>
              </a:rPr>
              <a:t>На рецензировании в </a:t>
            </a:r>
            <a:r>
              <a:rPr lang="en-US" sz="1800" b="0" i="0" u="none" strike="noStrike" cap="none" spc="0">
                <a:solidFill>
                  <a:srgbClr val="222A3F"/>
                </a:solidFill>
                <a:latin typeface="Montserrat"/>
                <a:ea typeface="Montserrat"/>
                <a:cs typeface="Montserrat"/>
              </a:rPr>
              <a:t>Applied Radiation and Isotopes</a:t>
            </a:r>
            <a:br>
              <a:rPr lang="en-US" sz="1800"/>
            </a:br>
            <a:endParaRPr/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 b="0" i="0" u="none" strike="noStrike" cap="none" spc="0">
                <a:solidFill>
                  <a:srgbClr val="222A3F"/>
                </a:solidFill>
                <a:latin typeface="Montserrat"/>
                <a:ea typeface="Montserrat"/>
                <a:cs typeface="Montserrat"/>
              </a:rPr>
              <a:t>Barabash AS, Evseev S, Filosofov D, Gavrilyuk YM, Gangapshev AM, Gorshkov N, Kazalov VV, Kazartsev S, </a:t>
            </a:r>
            <a:r>
              <a:rPr lang="en-US" sz="1800" b="1" i="0" u="none" strike="noStrike" cap="none" spc="0">
                <a:solidFill>
                  <a:srgbClr val="222A3F"/>
                </a:solidFill>
                <a:latin typeface="Montserrat"/>
                <a:ea typeface="Montserrat"/>
                <a:cs typeface="Montserrat"/>
              </a:rPr>
              <a:t>Khussainov T</a:t>
            </a:r>
            <a:r>
              <a:rPr lang="en-US" sz="1800" b="0" i="0" u="none" strike="noStrike" cap="none" spc="0">
                <a:solidFill>
                  <a:srgbClr val="222A3F"/>
                </a:solidFill>
                <a:latin typeface="Montserrat"/>
                <a:ea typeface="Montserrat"/>
                <a:cs typeface="Montserrat"/>
              </a:rPr>
              <a:t>, Kuzminov VV, Lubashevskiy A. First observation of single beta decay of $^{96} $ Zr. arXiv preprint arXiv:2605.18344. 2026 May 18.</a:t>
            </a:r>
            <a:br>
              <a:rPr lang="en-US" sz="1800"/>
            </a:br>
            <a:r>
              <a:rPr lang="ru-RU" sz="1800" b="0" i="0" u="none" strike="noStrike" cap="none" spc="0">
                <a:solidFill>
                  <a:srgbClr val="222A3F"/>
                </a:solidFill>
                <a:latin typeface="Montserrat"/>
                <a:ea typeface="Montserrat"/>
                <a:cs typeface="Montserrat"/>
              </a:rPr>
              <a:t>На рецензировании в </a:t>
            </a:r>
            <a:r>
              <a:rPr lang="en-US" sz="1800" b="0" i="0" u="none" strike="noStrike" cap="none" spc="0">
                <a:solidFill>
                  <a:srgbClr val="222A3F"/>
                </a:solidFill>
                <a:latin typeface="Montserrat"/>
                <a:ea typeface="Montserrat"/>
                <a:cs typeface="Montserrat"/>
              </a:rPr>
              <a:t>Physics Review Letters</a:t>
            </a:r>
            <a:endParaRPr lang="en-US" sz="1800"/>
          </a:p>
          <a:p>
            <a:pPr>
              <a:defRPr/>
            </a:pPr>
            <a:endParaRPr lang="ru-RU" sz="18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44412465" name="Текст 4"/>
          <p:cNvSpPr>
            <a:spLocks noGrp="1"/>
          </p:cNvSpPr>
          <p:nvPr>
            <p:ph type="body" sz="quarter" idx="13"/>
          </p:nvPr>
        </p:nvSpPr>
        <p:spPr bwMode="auto">
          <a:xfrm>
            <a:off x="560194" y="3105834"/>
            <a:ext cx="6269814" cy="1754326"/>
          </a:xfrm>
        </p:spPr>
        <p:txBody>
          <a:bodyPr/>
          <a:lstStyle/>
          <a:p>
            <a:pPr>
              <a:defRPr/>
            </a:pPr>
            <a:r>
              <a:rPr lang="ru-RU"/>
              <a:t>Спасибо за внимание!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49021802" name="Текст 26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560193" y="3105833"/>
            <a:ext cx="2936040" cy="646330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None/>
              <a:defRPr sz="3600" b="1">
                <a:solidFill>
                  <a:srgbClr val="0055BB"/>
                </a:solidFill>
                <a:latin typeface="Montserrat"/>
              </a:defRPr>
            </a:lvl1pPr>
          </a:lstStyle>
          <a:p>
            <a:pPr>
              <a:defRPr/>
            </a:pPr>
            <a:endParaRPr/>
          </a:p>
        </p:txBody>
      </p:sp>
      <p:pic>
        <p:nvPicPr>
          <p:cNvPr id="298187680" name="Рисунок 298187679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0" y="1126809"/>
            <a:ext cx="12191999" cy="460438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02682050" name="Заголовок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Наземные измерения и их результаты</a:t>
            </a:r>
            <a:endParaRPr/>
          </a:p>
        </p:txBody>
      </p:sp>
      <p:sp>
        <p:nvSpPr>
          <p:cNvPr id="1913765593" name="Текст 6"/>
          <p:cNvSpPr>
            <a:spLocks noGrp="1"/>
          </p:cNvSpPr>
          <p:nvPr>
            <p:ph type="body" sz="quarter" idx="11"/>
          </p:nvPr>
        </p:nvSpPr>
        <p:spPr bwMode="auto">
          <a:xfrm>
            <a:off x="559571" y="1517023"/>
            <a:ext cx="10785404" cy="1615799"/>
          </a:xfrm>
        </p:spPr>
        <p:txBody>
          <a:bodyPr/>
          <a:lstStyle/>
          <a:p>
            <a:pPr>
              <a:defRPr/>
            </a:pPr>
            <a:r>
              <a:rPr lang="ru-RU" sz="1800"/>
              <a:t>В ЛЯП ОИЯИ была создана экспериментальная установка, состоящая из трех низкофоновых германиевых детекторов.</a:t>
            </a:r>
            <a:endParaRPr/>
          </a:p>
          <a:p>
            <a:pPr>
              <a:defRPr/>
            </a:pPr>
            <a:r>
              <a:rPr lang="ru-RU" sz="1800"/>
              <a:t>Аналогичный детектор используется для регистрации когерентного рассеяния нейтрино в эксперименте νGeN</a:t>
            </a:r>
            <a:r>
              <a:rPr lang="en-US" sz="1800"/>
              <a:t>.</a:t>
            </a:r>
            <a:endParaRPr lang="ru-RU" sz="1800"/>
          </a:p>
          <a:p>
            <a:pPr>
              <a:defRPr/>
            </a:pPr>
            <a:r>
              <a:rPr lang="ru-RU" sz="1800"/>
              <a:t>Измерения с образцами 248 часов.</a:t>
            </a:r>
            <a:endParaRPr/>
          </a:p>
        </p:txBody>
      </p:sp>
      <p:pic>
        <p:nvPicPr>
          <p:cNvPr id="1396448087" name="Рисунок 3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8095074" y="2676974"/>
            <a:ext cx="3477785" cy="3407128"/>
          </a:xfrm>
          <a:prstGeom prst="rect">
            <a:avLst/>
          </a:prstGeom>
          <a:noFill/>
          <a:ln>
            <a:noFill/>
          </a:ln>
        </p:spPr>
      </p:pic>
      <p:sp>
        <p:nvSpPr>
          <p:cNvPr id="1357049497" name="TextBox 13"/>
          <p:cNvSpPr txBox="1"/>
          <p:nvPr/>
        </p:nvSpPr>
        <p:spPr bwMode="auto">
          <a:xfrm>
            <a:off x="8310357" y="6255385"/>
            <a:ext cx="3047221" cy="338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0" i="0" u="none" strike="noStrike" cap="none" spc="0">
                <a:ln>
                  <a:noFill/>
                </a:ln>
                <a:solidFill>
                  <a:srgbClr val="222A3F"/>
                </a:solidFill>
                <a:latin typeface="Montserrat"/>
                <a:ea typeface="Arial"/>
                <a:cs typeface="Arial"/>
              </a:rPr>
              <a:t>Схема установки </a:t>
            </a:r>
            <a:endParaRPr lang="ru-RU" sz="1600"/>
          </a:p>
        </p:txBody>
      </p:sp>
      <p:sp>
        <p:nvSpPr>
          <p:cNvPr id="1965238004" name="Текст 6"/>
          <p:cNvSpPr txBox="1"/>
          <p:nvPr/>
        </p:nvSpPr>
        <p:spPr bwMode="auto">
          <a:xfrm>
            <a:off x="559572" y="3210988"/>
            <a:ext cx="6782522" cy="233910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Font typeface="Arial"/>
              <a:buNone/>
              <a:defRPr sz="1400">
                <a:solidFill>
                  <a:srgbClr val="222A3F"/>
                </a:solidFill>
                <a:latin typeface="Montserrat"/>
                <a:ea typeface="+mn-ea"/>
                <a:cs typeface="+mn-cs"/>
              </a:defRPr>
            </a:lvl1pPr>
            <a:lvl2pPr marL="685800" indent="-228600" algn="l" defTabSz="914400" rtl="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 rtl="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/>
              <a:t>В результате поставлены ограничения на активность </a:t>
            </a:r>
            <a:r>
              <a:rPr lang="en-US" sz="1800"/>
              <a:t>U-238 (&lt;49 </a:t>
            </a:r>
            <a:r>
              <a:rPr lang="kk-KZ" sz="1800"/>
              <a:t>мкБк/г) </a:t>
            </a:r>
            <a:r>
              <a:rPr lang="ru-RU" sz="1800"/>
              <a:t>и </a:t>
            </a:r>
            <a:r>
              <a:rPr lang="en-US" sz="1800"/>
              <a:t>Th-232</a:t>
            </a:r>
            <a:r>
              <a:rPr lang="ru-RU" sz="1800"/>
              <a:t> (</a:t>
            </a:r>
            <a:r>
              <a:rPr lang="en-US" sz="1800"/>
              <a:t>&lt; 8 </a:t>
            </a:r>
            <a:r>
              <a:rPr lang="kk-KZ" sz="1800"/>
              <a:t>мкБк/г) </a:t>
            </a:r>
            <a:r>
              <a:rPr lang="en-US" sz="1800"/>
              <a:t>C.L. </a:t>
            </a:r>
            <a:r>
              <a:rPr lang="kk-KZ" sz="1800"/>
              <a:t>90%.</a:t>
            </a:r>
            <a:endParaRPr lang="en-US" sz="1800"/>
          </a:p>
          <a:p>
            <a:pPr>
              <a:defRPr/>
            </a:pPr>
            <a:endParaRPr lang="ru-RU" sz="1800"/>
          </a:p>
          <a:p>
            <a:pPr>
              <a:defRPr/>
            </a:pPr>
            <a:r>
              <a:rPr lang="ru-RU" sz="1800"/>
              <a:t>Ограничение на период полураспада </a:t>
            </a:r>
            <a:r>
              <a:rPr lang="ru-RU" sz="1800" baseline="30000"/>
              <a:t>96</a:t>
            </a:r>
            <a:r>
              <a:rPr lang="ru-RU" sz="1800"/>
              <a:t>Zr</a:t>
            </a:r>
            <a:r>
              <a:rPr lang="en-US" sz="1800"/>
              <a:t> </a:t>
            </a:r>
            <a:r>
              <a:rPr lang="ru-RU" sz="1800"/>
              <a:t>на уровень 1148 кэВ </a:t>
            </a:r>
            <a:r>
              <a:rPr lang="en-US" sz="1800"/>
              <a:t>Mo-96</a:t>
            </a:r>
            <a:r>
              <a:rPr lang="ru-RU" sz="1800"/>
              <a:t> </a:t>
            </a:r>
            <a:r>
              <a:rPr lang="en-US" sz="1800"/>
              <a:t>C.L. 90%</a:t>
            </a:r>
            <a:endParaRPr/>
          </a:p>
          <a:p>
            <a:pPr>
              <a:defRPr/>
            </a:pPr>
            <a:endParaRPr lang="en-US" sz="1800"/>
          </a:p>
          <a:p>
            <a:pPr>
              <a:defRPr/>
            </a:pPr>
            <a:r>
              <a:rPr lang="ru-RU" sz="1800"/>
              <a:t>Лучшее ограничение на данный момент:</a:t>
            </a:r>
            <a:endParaRPr/>
          </a:p>
        </p:txBody>
      </p:sp>
      <p:graphicFrame>
        <p:nvGraphicFramePr>
          <p:cNvPr id="1298926954" name="Объект 8"/>
          <p:cNvGraphicFramePr>
            <a:graphicFrameLocks noChangeAspect="1"/>
          </p:cNvGraphicFramePr>
          <p:nvPr/>
        </p:nvGraphicFramePr>
        <p:xfrm>
          <a:off x="5721770" y="4545202"/>
          <a:ext cx="2239961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0" name="oleObj" r:id="rId5" imgW="1647825" imgH="361950" progId="Equation.DSMT4">
                  <p:embed/>
                </p:oleObj>
              </mc:Choice>
              <mc:Fallback>
                <p:oleObj name="oleObj" r:id="rId5" imgW="1647825" imgH="361950" progId="Equation.DSMT4">
                  <p:embed/>
                  <p:pic>
                    <p:nvPicPr>
                      <p:cNvPr id="1298926954" name="Объект 8"/>
                      <p:cNvPicPr/>
                      <p:nvPr/>
                    </p:nvPicPr>
                    <p:blipFill rotWithShape="1">
                      <a:blip r:embed="rId6"/>
                      <a:stretch/>
                    </p:blipFill>
                    <p:spPr bwMode="auto">
                      <a:xfrm>
                        <a:off x="5721770" y="4545202"/>
                        <a:ext cx="2239961" cy="50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4708729" name="Объект 1"/>
          <p:cNvGraphicFramePr>
            <a:graphicFrameLocks noChangeAspect="1"/>
          </p:cNvGraphicFramePr>
          <p:nvPr/>
        </p:nvGraphicFramePr>
        <p:xfrm>
          <a:off x="5721770" y="5202423"/>
          <a:ext cx="2258904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" name="oleObj" r:id="rId7" imgW="1657350" imgH="361950" progId="Equation.DSMT4">
                  <p:embed/>
                </p:oleObj>
              </mc:Choice>
              <mc:Fallback>
                <p:oleObj name="oleObj" r:id="rId7" imgW="1657350" imgH="361950" progId="Equation.DSMT4">
                  <p:embed/>
                  <p:pic>
                    <p:nvPicPr>
                      <p:cNvPr id="924708729" name="Объект 1"/>
                      <p:cNvPicPr/>
                      <p:nvPr/>
                    </p:nvPicPr>
                    <p:blipFill rotWithShape="1">
                      <a:blip r:embed="rId8"/>
                      <a:stretch/>
                    </p:blipFill>
                    <p:spPr bwMode="auto">
                      <a:xfrm>
                        <a:off x="5721770" y="5202423"/>
                        <a:ext cx="2258904" cy="5000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9046161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Бэкап вероятность двойного бета-распада</a:t>
            </a:r>
            <a:endParaRPr/>
          </a:p>
        </p:txBody>
      </p:sp>
      <p:graphicFrame>
        <p:nvGraphicFramePr>
          <p:cNvPr id="121955478" name="Объект 4"/>
          <p:cNvGraphicFramePr>
            <a:graphicFrameLocks noChangeAspect="1"/>
          </p:cNvGraphicFramePr>
          <p:nvPr/>
        </p:nvGraphicFramePr>
        <p:xfrm>
          <a:off x="752522" y="1729294"/>
          <a:ext cx="3261663" cy="607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5" name="oleObj" r:id="rId4" imgW="2146935" imgH="398780" progId="Equation.DSMT4">
                  <p:embed/>
                </p:oleObj>
              </mc:Choice>
              <mc:Fallback>
                <p:oleObj name="oleObj" r:id="rId4" imgW="2146935" imgH="398780" progId="Equation.DSMT4">
                  <p:embed/>
                  <p:pic>
                    <p:nvPicPr>
                      <p:cNvPr id="121955478" name="Объект 4"/>
                      <p:cNvPicPr/>
                      <p:nvPr/>
                    </p:nvPicPr>
                    <p:blipFill rotWithShape="1">
                      <a:blip r:embed="rId5"/>
                      <a:stretch/>
                    </p:blipFill>
                    <p:spPr bwMode="auto">
                      <a:xfrm>
                        <a:off x="752522" y="1729294"/>
                        <a:ext cx="3261663" cy="6074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30453444" name="Объект 5"/>
          <p:cNvGraphicFramePr>
            <a:graphicFrameLocks noChangeAspect="1"/>
          </p:cNvGraphicFramePr>
          <p:nvPr/>
        </p:nvGraphicFramePr>
        <p:xfrm>
          <a:off x="752522" y="2429090"/>
          <a:ext cx="4069245" cy="6074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6" name="oleObj" r:id="rId6" imgW="2679065" imgH="398780" progId="Equation.DSMT4">
                  <p:embed/>
                </p:oleObj>
              </mc:Choice>
              <mc:Fallback>
                <p:oleObj name="oleObj" r:id="rId6" imgW="2679065" imgH="398780" progId="Equation.DSMT4">
                  <p:embed/>
                  <p:pic>
                    <p:nvPicPr>
                      <p:cNvPr id="1330453444" name="Объект 5"/>
                      <p:cNvPicPr/>
                      <p:nvPr/>
                    </p:nvPicPr>
                    <p:blipFill rotWithShape="1">
                      <a:blip r:embed="rId7"/>
                      <a:stretch/>
                    </p:blipFill>
                    <p:spPr bwMode="auto">
                      <a:xfrm>
                        <a:off x="752522" y="2429090"/>
                        <a:ext cx="4069245" cy="60749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877640086" name="TextBox 15"/>
          <p:cNvSpPr txBox="1"/>
          <p:nvPr/>
        </p:nvSpPr>
        <p:spPr bwMode="auto">
          <a:xfrm>
            <a:off x="752522" y="3427413"/>
            <a:ext cx="609755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>
                <a:latin typeface="Montserrat"/>
              </a:rPr>
              <a:t>где</a:t>
            </a:r>
            <a:r>
              <a:rPr lang="en-US">
                <a:latin typeface="Montserrat"/>
              </a:rPr>
              <a:t>		</a:t>
            </a:r>
            <a:r>
              <a:rPr lang="ru-RU">
                <a:latin typeface="Montserrat"/>
              </a:rPr>
              <a:t>– фазовое пространство, зависящее от энергии распада и зарядовому числу распадающегося ядра, </a:t>
            </a:r>
            <a:r>
              <a:rPr lang="en-US">
                <a:latin typeface="Montserrat"/>
              </a:rPr>
              <a:t>	</a:t>
            </a:r>
            <a:r>
              <a:rPr lang="ru-RU">
                <a:latin typeface="Montserrat"/>
              </a:rPr>
              <a:t>  – квадрат ядерного матричного элемента (ЯМЭ), а   </a:t>
            </a:r>
            <a:r>
              <a:rPr lang="en-US">
                <a:latin typeface="Montserrat"/>
              </a:rPr>
              <a:t>	</a:t>
            </a:r>
            <a:r>
              <a:rPr lang="ru-RU">
                <a:latin typeface="Montserrat"/>
              </a:rPr>
              <a:t>– квадрат эффективной массы майорановского электронного нейтрино.</a:t>
            </a:r>
            <a:endParaRPr/>
          </a:p>
        </p:txBody>
      </p:sp>
      <p:graphicFrame>
        <p:nvGraphicFramePr>
          <p:cNvPr id="1860434404" name="Объект 16"/>
          <p:cNvGraphicFramePr>
            <a:graphicFrameLocks noChangeAspect="1"/>
          </p:cNvGraphicFramePr>
          <p:nvPr/>
        </p:nvGraphicFramePr>
        <p:xfrm>
          <a:off x="1399105" y="3427413"/>
          <a:ext cx="983078" cy="39400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7" name="oleObj" r:id="rId8" imgW="807085" imgH="322580" progId="Equation.DSMT4">
                  <p:embed/>
                </p:oleObj>
              </mc:Choice>
              <mc:Fallback>
                <p:oleObj name="oleObj" r:id="rId8" imgW="807085" imgH="322580" progId="Equation.DSMT4">
                  <p:embed/>
                  <p:pic>
                    <p:nvPicPr>
                      <p:cNvPr id="1860434404" name="Объект 16"/>
                      <p:cNvPicPr/>
                      <p:nvPr/>
                    </p:nvPicPr>
                    <p:blipFill rotWithShape="1">
                      <a:blip r:embed="rId9"/>
                      <a:stretch/>
                    </p:blipFill>
                    <p:spPr bwMode="auto">
                      <a:xfrm>
                        <a:off x="1399105" y="3427413"/>
                        <a:ext cx="983078" cy="39400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98815138" name="Объект 17"/>
          <p:cNvGraphicFramePr>
            <a:graphicFrameLocks noChangeAspect="1"/>
          </p:cNvGraphicFramePr>
          <p:nvPr/>
        </p:nvGraphicFramePr>
        <p:xfrm>
          <a:off x="4338345" y="3982789"/>
          <a:ext cx="373613" cy="3528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8" name="oleObj" r:id="rId10" imgW="341630" imgH="322580" progId="Equation.DSMT4">
                  <p:embed/>
                </p:oleObj>
              </mc:Choice>
              <mc:Fallback>
                <p:oleObj name="oleObj" r:id="rId10" imgW="341630" imgH="322580" progId="Equation.DSMT4">
                  <p:embed/>
                  <p:pic>
                    <p:nvPicPr>
                      <p:cNvPr id="998815138" name="Объект 17"/>
                      <p:cNvPicPr/>
                      <p:nvPr/>
                    </p:nvPicPr>
                    <p:blipFill rotWithShape="1">
                      <a:blip r:embed="rId11"/>
                      <a:stretch/>
                    </p:blipFill>
                    <p:spPr bwMode="auto">
                      <a:xfrm>
                        <a:off x="4338345" y="3982789"/>
                        <a:ext cx="373613" cy="35285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7492875" name="Объект 18"/>
          <p:cNvGraphicFramePr>
            <a:graphicFrameLocks noChangeAspect="1"/>
          </p:cNvGraphicFramePr>
          <p:nvPr/>
        </p:nvGraphicFramePr>
        <p:xfrm>
          <a:off x="5713170" y="4189845"/>
          <a:ext cx="633412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" name="oleObj" r:id="rId12" imgW="558165" imgH="367665" progId="Equation.DSMT4">
                  <p:embed/>
                </p:oleObj>
              </mc:Choice>
              <mc:Fallback>
                <p:oleObj name="oleObj" r:id="rId12" imgW="558165" imgH="367665" progId="Equation.DSMT4">
                  <p:embed/>
                  <p:pic>
                    <p:nvPicPr>
                      <p:cNvPr id="597492875" name="Объект 18"/>
                      <p:cNvPicPr/>
                      <p:nvPr/>
                    </p:nvPicPr>
                    <p:blipFill rotWithShape="1">
                      <a:blip r:embed="rId13"/>
                      <a:stretch/>
                    </p:blipFill>
                    <p:spPr bwMode="auto">
                      <a:xfrm>
                        <a:off x="5713170" y="4189845"/>
                        <a:ext cx="633412" cy="419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292860477" name="Рисунок 7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4651178" y="2472315"/>
            <a:ext cx="7540822" cy="3841917"/>
          </a:xfrm>
          <a:prstGeom prst="rect">
            <a:avLst/>
          </a:prstGeom>
          <a:noFill/>
          <a:ln>
            <a:noFill/>
          </a:ln>
        </p:spPr>
      </p:pic>
      <p:sp>
        <p:nvSpPr>
          <p:cNvPr id="1098216304" name="Заголовок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Электроника установки</a:t>
            </a:r>
            <a:endParaRPr/>
          </a:p>
        </p:txBody>
      </p:sp>
      <p:sp>
        <p:nvSpPr>
          <p:cNvPr id="1747842604" name="Текст 6"/>
          <p:cNvSpPr>
            <a:spLocks noGrp="1"/>
          </p:cNvSpPr>
          <p:nvPr>
            <p:ph type="body" sz="quarter" idx="11"/>
          </p:nvPr>
        </p:nvSpPr>
        <p:spPr bwMode="auto">
          <a:xfrm>
            <a:off x="559572" y="1729294"/>
            <a:ext cx="8574903" cy="1277273"/>
          </a:xfrm>
        </p:spPr>
        <p:txBody>
          <a:bodyPr/>
          <a:lstStyle/>
          <a:p>
            <a:pPr>
              <a:defRPr/>
            </a:pPr>
            <a:r>
              <a:rPr lang="ru-RU" sz="1800"/>
              <a:t>Все детекторы оборудованы предусилителем со сбросом заряда. При достижении заряда в детекторе определенного значения происходит сброс.</a:t>
            </a:r>
            <a:endParaRPr/>
          </a:p>
          <a:p>
            <a:pPr>
              <a:defRPr/>
            </a:pPr>
            <a:endParaRPr lang="ru-RU" sz="1800"/>
          </a:p>
        </p:txBody>
      </p:sp>
      <p:pic>
        <p:nvPicPr>
          <p:cNvPr id="2061540111" name="Рисунок 3"/>
          <p:cNvPicPr>
            <a:picLocks noChangeAspect="1"/>
          </p:cNvPicPr>
          <p:nvPr/>
        </p:nvPicPr>
        <p:blipFill rotWithShape="1">
          <a:blip r:embed="rId5"/>
          <a:stretch/>
        </p:blipFill>
        <p:spPr bwMode="auto">
          <a:xfrm>
            <a:off x="559572" y="3808594"/>
            <a:ext cx="4114425" cy="2386370"/>
          </a:xfrm>
          <a:prstGeom prst="rect">
            <a:avLst/>
          </a:prstGeom>
          <a:noFill/>
        </p:spPr>
      </p:pic>
      <p:sp>
        <p:nvSpPr>
          <p:cNvPr id="1558270541" name="TextBox 5"/>
          <p:cNvSpPr txBox="1"/>
          <p:nvPr/>
        </p:nvSpPr>
        <p:spPr bwMode="auto">
          <a:xfrm>
            <a:off x="1093173" y="6314233"/>
            <a:ext cx="3047222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0" i="0" u="none" strike="noStrike" cap="none" spc="0">
                <a:ln>
                  <a:noFill/>
                </a:ln>
                <a:solidFill>
                  <a:srgbClr val="222A3F"/>
                </a:solidFill>
                <a:latin typeface="Montserrat"/>
                <a:ea typeface="+mn-ea"/>
                <a:cs typeface="+mn-cs"/>
              </a:rPr>
              <a:t>Сигналы с детекторов</a:t>
            </a:r>
            <a:endParaRPr lang="ru-RU" sz="1600"/>
          </a:p>
        </p:txBody>
      </p:sp>
      <p:sp>
        <p:nvSpPr>
          <p:cNvPr id="1226341266" name="TextBox 8"/>
          <p:cNvSpPr txBox="1"/>
          <p:nvPr/>
        </p:nvSpPr>
        <p:spPr bwMode="auto">
          <a:xfrm>
            <a:off x="5704398" y="6252050"/>
            <a:ext cx="609755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0" i="0" u="none" strike="noStrike" cap="none" spc="0">
                <a:ln>
                  <a:noFill/>
                </a:ln>
                <a:solidFill>
                  <a:srgbClr val="222A3F"/>
                </a:solidFill>
                <a:latin typeface="Montserrat"/>
                <a:ea typeface="+mn-ea"/>
                <a:cs typeface="+mn-cs"/>
              </a:rPr>
              <a:t>Схема электроники в эксперименте</a:t>
            </a:r>
            <a:endParaRPr lang="ru-RU" sz="1600"/>
          </a:p>
        </p:txBody>
      </p:sp>
      <p:graphicFrame>
        <p:nvGraphicFramePr>
          <p:cNvPr id="1904272672" name="Объект 13"/>
          <p:cNvGraphicFramePr>
            <a:graphicFrameLocks noChangeAspect="1"/>
          </p:cNvGraphicFramePr>
          <p:nvPr/>
        </p:nvGraphicFramePr>
        <p:xfrm>
          <a:off x="9513122" y="1729294"/>
          <a:ext cx="1954201" cy="90193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oleObj" r:id="rId6" imgW="989965" imgH="457200" progId="Equation.DSMT4">
                  <p:embed/>
                </p:oleObj>
              </mc:Choice>
              <mc:Fallback>
                <p:oleObj name="oleObj" r:id="rId6" imgW="989965" imgH="457200" progId="Equation.DSMT4">
                  <p:embed/>
                  <p:pic>
                    <p:nvPicPr>
                      <p:cNvPr id="1904272672" name="Объект 13"/>
                      <p:cNvPicPr/>
                      <p:nvPr/>
                    </p:nvPicPr>
                    <p:blipFill rotWithShape="1">
                      <a:blip r:embed="rId7"/>
                      <a:stretch/>
                    </p:blipFill>
                    <p:spPr bwMode="auto">
                      <a:xfrm>
                        <a:off x="9513122" y="1729294"/>
                        <a:ext cx="1954201" cy="90193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73794124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Бэкап коэффициенты</a:t>
            </a:r>
            <a:endParaRPr/>
          </a:p>
        </p:txBody>
      </p:sp>
      <p:sp>
        <p:nvSpPr>
          <p:cNvPr id="1353466716" name="Текст 2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93349056" name="Текст 3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924314497" name="Рисунок 5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559572" y="1321836"/>
            <a:ext cx="11072327" cy="553616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98907324" name="Заголовок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Монте-Карло</a:t>
            </a:r>
            <a:endParaRPr/>
          </a:p>
        </p:txBody>
      </p:sp>
      <p:sp>
        <p:nvSpPr>
          <p:cNvPr id="2107350984" name="Текст 6"/>
          <p:cNvSpPr>
            <a:spLocks noGrp="1"/>
          </p:cNvSpPr>
          <p:nvPr>
            <p:ph type="body" sz="quarter" idx="11"/>
          </p:nvPr>
        </p:nvSpPr>
        <p:spPr bwMode="auto">
          <a:xfrm>
            <a:off x="559572" y="1505359"/>
            <a:ext cx="4320338" cy="1200329"/>
          </a:xfrm>
        </p:spPr>
        <p:txBody>
          <a:bodyPr/>
          <a:lstStyle/>
          <a:p>
            <a:pPr>
              <a:defRPr/>
            </a:pPr>
            <a:r>
              <a:rPr lang="ru-RU" sz="1800"/>
              <a:t>Также рассмотрена геометрия с расположением образцов в контейнерах, образующих «трилистник» между детекторами </a:t>
            </a:r>
            <a:endParaRPr/>
          </a:p>
        </p:txBody>
      </p:sp>
      <p:graphicFrame>
        <p:nvGraphicFramePr>
          <p:cNvPr id="1023357321" name="Таблица 7"/>
          <p:cNvGraphicFramePr>
            <a:graphicFrameLocks noGrp="1"/>
          </p:cNvGraphicFramePr>
          <p:nvPr/>
        </p:nvGraphicFramePr>
        <p:xfrm>
          <a:off x="198247" y="4508990"/>
          <a:ext cx="7228920" cy="1881830"/>
        </p:xfrm>
        <a:graphic>
          <a:graphicData uri="http://schemas.openxmlformats.org/drawingml/2006/table">
            <a:tbl>
              <a:tblPr firstRow="1" firstCol="1" bandRow="1"/>
              <a:tblGrid>
                <a:gridCol w="165854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2494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622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1155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7995"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defRPr/>
                      </a:pPr>
                      <a:r>
                        <a:rPr lang="ru-RU" sz="1800">
                          <a:latin typeface="Montserrat"/>
                          <a:ea typeface="Calibri"/>
                        </a:rPr>
                        <a:t>Детектор</a:t>
                      </a:r>
                      <a:endParaRPr/>
                    </a:p>
                    <a:p>
                      <a:pPr indent="0" algn="l">
                        <a:lnSpc>
                          <a:spcPct val="100000"/>
                        </a:lnSpc>
                        <a:defRPr/>
                      </a:pPr>
                      <a:br>
                        <a:rPr lang="ru-RU" sz="1600">
                          <a:latin typeface="Montserrat"/>
                          <a:ea typeface="Calibri"/>
                        </a:rPr>
                      </a:br>
                      <a:r>
                        <a:rPr lang="ru-RU" sz="1600">
                          <a:latin typeface="Montserrat"/>
                          <a:ea typeface="Calibri"/>
                        </a:rPr>
                        <a:t>Энергия, </a:t>
                      </a:r>
                      <a:br>
                        <a:rPr lang="ru-RU" sz="1600">
                          <a:latin typeface="Montserrat"/>
                          <a:ea typeface="Calibri"/>
                        </a:rPr>
                      </a:br>
                      <a:r>
                        <a:rPr lang="ru-RU" sz="1600">
                          <a:latin typeface="Montserrat"/>
                          <a:ea typeface="Calibri"/>
                        </a:rPr>
                        <a:t>кэВ</a:t>
                      </a:r>
                      <a:endParaRPr/>
                    </a:p>
                  </a:txBody>
                  <a:tcPr marL="49914" marR="4991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defRPr/>
                      </a:pPr>
                      <a:r>
                        <a:rPr lang="ru-RU" sz="1800">
                          <a:latin typeface="Montserrat"/>
                          <a:ea typeface="Calibri"/>
                        </a:rPr>
                        <a:t>54739</a:t>
                      </a:r>
                      <a:endParaRPr/>
                    </a:p>
                  </a:txBody>
                  <a:tcPr marL="49914" marR="4991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defRPr/>
                      </a:pPr>
                      <a:r>
                        <a:rPr lang="ru-RU" sz="1800">
                          <a:latin typeface="Montserrat"/>
                          <a:ea typeface="Calibri"/>
                        </a:rPr>
                        <a:t>54755</a:t>
                      </a:r>
                      <a:endParaRPr/>
                    </a:p>
                  </a:txBody>
                  <a:tcPr marL="49914" marR="4991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defRPr/>
                      </a:pPr>
                      <a:r>
                        <a:rPr lang="ru-RU" sz="1800">
                          <a:latin typeface="Montserrat"/>
                          <a:ea typeface="Calibri"/>
                        </a:rPr>
                        <a:t>54728</a:t>
                      </a:r>
                      <a:endParaRPr/>
                    </a:p>
                  </a:txBody>
                  <a:tcPr marL="49914" marR="4991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defRPr/>
                      </a:pPr>
                      <a:r>
                        <a:rPr lang="ru-RU" sz="1800">
                          <a:latin typeface="Montserrat"/>
                          <a:ea typeface="Calibri"/>
                        </a:rPr>
                        <a:t>Суммарная</a:t>
                      </a:r>
                      <a:endParaRPr/>
                    </a:p>
                  </a:txBody>
                  <a:tcPr marL="49914" marR="4991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7995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defRPr/>
                      </a:pPr>
                      <a:r>
                        <a:rPr lang="ru-RU" sz="1800">
                          <a:latin typeface="Montserrat"/>
                          <a:ea typeface="Calibri"/>
                        </a:rPr>
                        <a:t>370</a:t>
                      </a:r>
                      <a:endParaRPr/>
                    </a:p>
                  </a:txBody>
                  <a:tcPr marL="49914" marR="4991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defRPr/>
                      </a:pPr>
                      <a:r>
                        <a:rPr lang="ru-RU" sz="1800">
                          <a:latin typeface="Montserrat"/>
                          <a:ea typeface="Calibri"/>
                        </a:rPr>
                        <a:t>0.934 </a:t>
                      </a:r>
                      <a:r>
                        <a:rPr lang="ru-RU" sz="1800">
                          <a:latin typeface="Montserrat"/>
                          <a:ea typeface="Calibri"/>
                          <a:cs typeface="Cambria Math"/>
                        </a:rPr>
                        <a:t>⋅</a:t>
                      </a:r>
                      <a:r>
                        <a:rPr lang="ru-RU" sz="1800">
                          <a:latin typeface="Montserrat"/>
                          <a:ea typeface="Calibri"/>
                        </a:rPr>
                        <a:t> 10</a:t>
                      </a:r>
                      <a:r>
                        <a:rPr lang="ru-RU" sz="1800" baseline="30000">
                          <a:latin typeface="Montserrat"/>
                          <a:ea typeface="Calibri"/>
                        </a:rPr>
                        <a:t>-2</a:t>
                      </a:r>
                      <a:endParaRPr lang="ru-RU" sz="1800">
                        <a:latin typeface="Montserrat"/>
                        <a:ea typeface="Calibri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defRPr/>
                      </a:pPr>
                      <a:r>
                        <a:rPr lang="ru-RU" sz="1800">
                          <a:latin typeface="Montserrat"/>
                          <a:ea typeface="Calibri"/>
                        </a:rPr>
                        <a:t>1.803 </a:t>
                      </a:r>
                      <a:r>
                        <a:rPr lang="ru-RU" sz="1800">
                          <a:latin typeface="Montserrat"/>
                          <a:ea typeface="Calibri"/>
                          <a:cs typeface="Cambria Math"/>
                        </a:rPr>
                        <a:t>⋅</a:t>
                      </a:r>
                      <a:r>
                        <a:rPr lang="ru-RU" sz="1800">
                          <a:latin typeface="Montserrat"/>
                          <a:ea typeface="Calibri"/>
                        </a:rPr>
                        <a:t> 10</a:t>
                      </a:r>
                      <a:r>
                        <a:rPr lang="ru-RU" sz="1800" baseline="30000">
                          <a:latin typeface="Montserrat"/>
                          <a:ea typeface="Calibri"/>
                        </a:rPr>
                        <a:t>-2</a:t>
                      </a:r>
                      <a:endParaRPr lang="ru-RU" sz="1800">
                        <a:latin typeface="Montserrat"/>
                        <a:ea typeface="Calibri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defRPr/>
                      </a:pPr>
                      <a:r>
                        <a:rPr lang="ru-RU" sz="1800">
                          <a:latin typeface="Montserrat"/>
                          <a:ea typeface="Calibri"/>
                        </a:rPr>
                        <a:t>1.595 </a:t>
                      </a:r>
                      <a:r>
                        <a:rPr lang="ru-RU" sz="1800">
                          <a:latin typeface="Montserrat"/>
                          <a:ea typeface="Calibri"/>
                          <a:cs typeface="Cambria Math"/>
                        </a:rPr>
                        <a:t>⋅</a:t>
                      </a:r>
                      <a:r>
                        <a:rPr lang="ru-RU" sz="1800">
                          <a:latin typeface="Montserrat"/>
                          <a:ea typeface="Calibri"/>
                        </a:rPr>
                        <a:t> 10</a:t>
                      </a:r>
                      <a:r>
                        <a:rPr lang="ru-RU" sz="1800" baseline="30000">
                          <a:latin typeface="Montserrat"/>
                          <a:ea typeface="Calibri"/>
                        </a:rPr>
                        <a:t>-2</a:t>
                      </a:r>
                      <a:endParaRPr lang="ru-RU" sz="1800">
                        <a:latin typeface="Montserrat"/>
                        <a:ea typeface="Calibri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defRPr/>
                      </a:pPr>
                      <a:r>
                        <a:rPr lang="ru-RU" sz="1800">
                          <a:latin typeface="Montserrat"/>
                          <a:ea typeface="Calibri"/>
                        </a:rPr>
                        <a:t>4.332 </a:t>
                      </a:r>
                      <a:r>
                        <a:rPr lang="ru-RU" sz="1800">
                          <a:latin typeface="Montserrat"/>
                          <a:ea typeface="Calibri"/>
                          <a:cs typeface="Cambria Math"/>
                        </a:rPr>
                        <a:t>⋅</a:t>
                      </a:r>
                      <a:r>
                        <a:rPr lang="ru-RU" sz="1800">
                          <a:latin typeface="Montserrat"/>
                          <a:ea typeface="Calibri"/>
                        </a:rPr>
                        <a:t> 10</a:t>
                      </a:r>
                      <a:r>
                        <a:rPr lang="ru-RU" sz="1800" baseline="30000">
                          <a:latin typeface="Montserrat"/>
                          <a:ea typeface="Calibri"/>
                        </a:rPr>
                        <a:t>-2</a:t>
                      </a:r>
                      <a:endParaRPr lang="ru-RU" sz="1800">
                        <a:latin typeface="Montserrat"/>
                        <a:ea typeface="Calibri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995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defRPr/>
                      </a:pPr>
                      <a:r>
                        <a:rPr lang="ru-RU" sz="1800">
                          <a:latin typeface="Montserrat"/>
                          <a:ea typeface="Calibri"/>
                        </a:rPr>
                        <a:t>778</a:t>
                      </a:r>
                      <a:endParaRPr/>
                    </a:p>
                  </a:txBody>
                  <a:tcPr marL="49914" marR="4991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defRPr/>
                      </a:pPr>
                      <a:r>
                        <a:rPr lang="ru-RU" sz="1800">
                          <a:latin typeface="Montserrat"/>
                          <a:ea typeface="Calibri"/>
                        </a:rPr>
                        <a:t>0.359 </a:t>
                      </a:r>
                      <a:r>
                        <a:rPr lang="ru-RU" sz="1800">
                          <a:latin typeface="Montserrat"/>
                          <a:ea typeface="Calibri"/>
                          <a:cs typeface="Cambria Math"/>
                        </a:rPr>
                        <a:t>⋅</a:t>
                      </a:r>
                      <a:r>
                        <a:rPr lang="ru-RU" sz="1800">
                          <a:latin typeface="Montserrat"/>
                          <a:ea typeface="Calibri"/>
                        </a:rPr>
                        <a:t> 10</a:t>
                      </a:r>
                      <a:r>
                        <a:rPr lang="ru-RU" sz="1800" baseline="30000">
                          <a:latin typeface="Montserrat"/>
                          <a:ea typeface="Calibri"/>
                        </a:rPr>
                        <a:t>-2</a:t>
                      </a:r>
                      <a:endParaRPr lang="ru-RU" sz="1800">
                        <a:latin typeface="Montserrat"/>
                        <a:ea typeface="Calibri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defRPr/>
                      </a:pPr>
                      <a:r>
                        <a:rPr lang="ru-RU" sz="1800">
                          <a:latin typeface="Montserrat"/>
                          <a:ea typeface="Calibri"/>
                        </a:rPr>
                        <a:t>0.909 </a:t>
                      </a:r>
                      <a:r>
                        <a:rPr lang="ru-RU" sz="1800">
                          <a:latin typeface="Montserrat"/>
                          <a:ea typeface="Calibri"/>
                          <a:cs typeface="Cambria Math"/>
                        </a:rPr>
                        <a:t>⋅</a:t>
                      </a:r>
                      <a:r>
                        <a:rPr lang="ru-RU" sz="1800">
                          <a:latin typeface="Montserrat"/>
                          <a:ea typeface="Calibri"/>
                        </a:rPr>
                        <a:t> 10</a:t>
                      </a:r>
                      <a:r>
                        <a:rPr lang="ru-RU" sz="1800" baseline="30000">
                          <a:latin typeface="Montserrat"/>
                          <a:ea typeface="Calibri"/>
                        </a:rPr>
                        <a:t>-2</a:t>
                      </a:r>
                      <a:endParaRPr lang="ru-RU" sz="1800">
                        <a:latin typeface="Montserrat"/>
                        <a:ea typeface="Calibri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defRPr/>
                      </a:pPr>
                      <a:r>
                        <a:rPr lang="ru-RU" sz="1800">
                          <a:latin typeface="Montserrat"/>
                          <a:ea typeface="Calibri"/>
                        </a:rPr>
                        <a:t>0.738 </a:t>
                      </a:r>
                      <a:r>
                        <a:rPr lang="ru-RU" sz="1800">
                          <a:latin typeface="Montserrat"/>
                          <a:ea typeface="Calibri"/>
                          <a:cs typeface="Cambria Math"/>
                        </a:rPr>
                        <a:t>⋅</a:t>
                      </a:r>
                      <a:r>
                        <a:rPr lang="ru-RU" sz="1800">
                          <a:latin typeface="Montserrat"/>
                          <a:ea typeface="Calibri"/>
                        </a:rPr>
                        <a:t> 10</a:t>
                      </a:r>
                      <a:r>
                        <a:rPr lang="ru-RU" sz="1800" baseline="30000">
                          <a:latin typeface="Montserrat"/>
                          <a:ea typeface="Calibri"/>
                        </a:rPr>
                        <a:t>-2</a:t>
                      </a:r>
                      <a:endParaRPr lang="ru-RU" sz="1800">
                        <a:latin typeface="Montserrat"/>
                        <a:ea typeface="Calibri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defRPr/>
                      </a:pPr>
                      <a:r>
                        <a:rPr lang="ru-RU" sz="1800">
                          <a:latin typeface="Montserrat"/>
                          <a:ea typeface="Calibri"/>
                        </a:rPr>
                        <a:t>2.006 </a:t>
                      </a:r>
                      <a:r>
                        <a:rPr lang="ru-RU" sz="1800">
                          <a:latin typeface="Montserrat"/>
                          <a:ea typeface="Calibri"/>
                          <a:cs typeface="Cambria Math"/>
                        </a:rPr>
                        <a:t>⋅</a:t>
                      </a:r>
                      <a:r>
                        <a:rPr lang="ru-RU" sz="1800">
                          <a:latin typeface="Montserrat"/>
                          <a:ea typeface="Calibri"/>
                        </a:rPr>
                        <a:t> 10</a:t>
                      </a:r>
                      <a:r>
                        <a:rPr lang="ru-RU" sz="1800" baseline="30000">
                          <a:latin typeface="Montserrat"/>
                          <a:ea typeface="Calibri"/>
                        </a:rPr>
                        <a:t>-2</a:t>
                      </a:r>
                      <a:endParaRPr lang="ru-RU" sz="1800">
                        <a:latin typeface="Montserrat"/>
                        <a:ea typeface="Calibri"/>
                      </a:endParaRPr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2120804259" name="TextBox 8"/>
          <p:cNvSpPr txBox="1"/>
          <p:nvPr/>
        </p:nvSpPr>
        <p:spPr bwMode="auto">
          <a:xfrm>
            <a:off x="7963379" y="5838959"/>
            <a:ext cx="41539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0" i="0" u="none" strike="noStrike" cap="none" spc="0">
                <a:ln>
                  <a:noFill/>
                </a:ln>
                <a:solidFill>
                  <a:srgbClr val="222A3F"/>
                </a:solidFill>
                <a:latin typeface="Montserrat"/>
                <a:ea typeface="+mn-ea"/>
                <a:cs typeface="+mn-cs"/>
              </a:rPr>
              <a:t>Размещение детекторов и образцов в модели Geant4</a:t>
            </a:r>
            <a:endParaRPr lang="ru-RU" sz="1600"/>
          </a:p>
        </p:txBody>
      </p:sp>
      <p:pic>
        <p:nvPicPr>
          <p:cNvPr id="554766610" name="Рисунок 9"/>
          <p:cNvPicPr/>
          <p:nvPr/>
        </p:nvPicPr>
        <p:blipFill rotWithShape="1">
          <a:blip r:embed="rId3"/>
          <a:srcRect t="10" b="10"/>
          <a:stretch/>
        </p:blipFill>
        <p:spPr bwMode="auto">
          <a:xfrm>
            <a:off x="8388009" y="1505359"/>
            <a:ext cx="3396360" cy="4015195"/>
          </a:xfrm>
          <a:prstGeom prst="rect">
            <a:avLst/>
          </a:prstGeom>
          <a:noFill/>
          <a:ln>
            <a:noFill/>
          </a:ln>
        </p:spPr>
      </p:pic>
      <p:pic>
        <p:nvPicPr>
          <p:cNvPr id="720009889" name="Рисунок 10"/>
          <p:cNvPicPr/>
          <p:nvPr/>
        </p:nvPicPr>
        <p:blipFill rotWithShape="1">
          <a:blip r:embed="rId4"/>
          <a:stretch/>
        </p:blipFill>
        <p:spPr bwMode="auto">
          <a:xfrm>
            <a:off x="5734283" y="1505359"/>
            <a:ext cx="2346960" cy="2432685"/>
          </a:xfrm>
          <a:prstGeom prst="rect">
            <a:avLst/>
          </a:prstGeom>
          <a:ln w="0">
            <a:noFill/>
          </a:ln>
        </p:spPr>
      </p:pic>
      <p:sp>
        <p:nvSpPr>
          <p:cNvPr id="403352326" name="TextBox 11"/>
          <p:cNvSpPr txBox="1"/>
          <p:nvPr/>
        </p:nvSpPr>
        <p:spPr bwMode="auto">
          <a:xfrm>
            <a:off x="559572" y="4161316"/>
            <a:ext cx="471898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0" i="0" u="none" strike="noStrike" cap="none" spc="0">
                <a:ln>
                  <a:noFill/>
                </a:ln>
                <a:solidFill>
                  <a:srgbClr val="222A3F"/>
                </a:solidFill>
                <a:latin typeface="Montserrat"/>
                <a:ea typeface="+mn-ea"/>
                <a:cs typeface="+mn-cs"/>
              </a:rPr>
              <a:t>Полученные эффективности детекторов</a:t>
            </a:r>
            <a:endParaRPr lang="ru-RU" sz="16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509361522" name="Рисунок 2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4975412" y="1803680"/>
            <a:ext cx="7133302" cy="4619002"/>
          </a:xfrm>
          <a:prstGeom prst="rect">
            <a:avLst/>
          </a:prstGeom>
        </p:spPr>
      </p:pic>
      <p:sp>
        <p:nvSpPr>
          <p:cNvPr id="590031587" name="Заголовок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Введение</a:t>
            </a:r>
            <a:endParaRPr/>
          </a:p>
        </p:txBody>
      </p:sp>
      <p:sp>
        <p:nvSpPr>
          <p:cNvPr id="1323627577" name="Текст 6"/>
          <p:cNvSpPr>
            <a:spLocks noGrp="1"/>
          </p:cNvSpPr>
          <p:nvPr>
            <p:ph type="body" sz="quarter" idx="11"/>
          </p:nvPr>
        </p:nvSpPr>
        <p:spPr bwMode="auto">
          <a:xfrm>
            <a:off x="353385" y="1968886"/>
            <a:ext cx="4415839" cy="3970318"/>
          </a:xfrm>
        </p:spPr>
        <p:txBody>
          <a:bodyPr/>
          <a:lstStyle/>
          <a:p>
            <a:pPr>
              <a:defRPr/>
            </a:pPr>
            <a:r>
              <a:rPr lang="ru-RU" sz="1800"/>
              <a:t>Точное исследование процессов двухнейтринного двойного бета-распада как в основное, так и в возбужденные состояния дочерних ядер также представляет исключительный интерес, поскольку позволяет повысить точность расчета ядерных матричных элементов (ЯМЭ) как для распадов 2ν, так и для распадов 0ν. Точные расчеты ЯМЭ (0ν), в свою очередь, позволят точно определить эффективную массу Майорановского нейтрино.</a:t>
            </a:r>
          </a:p>
        </p:txBody>
      </p:sp>
      <p:sp>
        <p:nvSpPr>
          <p:cNvPr id="1164863893" name="TextBox 11"/>
          <p:cNvSpPr txBox="1"/>
          <p:nvPr/>
        </p:nvSpPr>
        <p:spPr bwMode="auto">
          <a:xfrm>
            <a:off x="6656982" y="6469272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b="0" i="0" u="none" strike="noStrike" cap="none" spc="0">
                <a:ln>
                  <a:noFill/>
                </a:ln>
                <a:solidFill>
                  <a:srgbClr val="222A3F"/>
                </a:solidFill>
                <a:latin typeface="Montserrat"/>
                <a:ea typeface="+mn-ea"/>
                <a:cs typeface="+mn-cs"/>
              </a:rPr>
              <a:t>Схема распада </a:t>
            </a:r>
            <a:r>
              <a:rPr lang="en-US" sz="1800" b="0" i="0" u="none" strike="noStrike" cap="none" spc="0">
                <a:ln>
                  <a:noFill/>
                </a:ln>
                <a:solidFill>
                  <a:srgbClr val="222A3F"/>
                </a:solidFill>
                <a:latin typeface="Montserrat"/>
                <a:ea typeface="+mn-ea"/>
                <a:cs typeface="+mn-cs"/>
              </a:rPr>
              <a:t>Zr-96</a:t>
            </a:r>
            <a:endParaRPr lang="ru-RU"/>
          </a:p>
        </p:txBody>
      </p:sp>
      <p:pic>
        <p:nvPicPr>
          <p:cNvPr id="479161726" name="Рисунок 479161725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5068054" y="6116747"/>
            <a:ext cx="2609849" cy="47624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285577109" name="Заголовок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Моделирование уранового источника</a:t>
            </a:r>
            <a:endParaRPr/>
          </a:p>
        </p:txBody>
      </p:sp>
      <p:sp>
        <p:nvSpPr>
          <p:cNvPr id="620331227" name="Текст 6"/>
          <p:cNvSpPr>
            <a:spLocks noGrp="1"/>
          </p:cNvSpPr>
          <p:nvPr>
            <p:ph type="body" sz="quarter" idx="11"/>
          </p:nvPr>
        </p:nvSpPr>
        <p:spPr bwMode="auto">
          <a:xfrm>
            <a:off x="559572" y="1459049"/>
            <a:ext cx="11233347" cy="1000274"/>
          </a:xfrm>
        </p:spPr>
        <p:txBody>
          <a:bodyPr/>
          <a:lstStyle/>
          <a:p>
            <a:pPr>
              <a:defRPr/>
            </a:pPr>
            <a:r>
              <a:rPr lang="ru-RU" sz="1800"/>
              <a:t>Проведены измерения с калибровочным источником урана, распределенным в растворе азотной кислоты</a:t>
            </a:r>
            <a:endParaRPr/>
          </a:p>
          <a:p>
            <a:pPr>
              <a:defRPr/>
            </a:pPr>
            <a:r>
              <a:rPr lang="ru-RU" sz="1800"/>
              <a:t>Масса урана (125 ± 6.25) мг, тогда активность источника (1550 ± 8) Бк</a:t>
            </a:r>
            <a:endParaRPr lang="en-US" sz="1800"/>
          </a:p>
        </p:txBody>
      </p:sp>
      <p:sp>
        <p:nvSpPr>
          <p:cNvPr id="1817632624" name="TextBox 11"/>
          <p:cNvSpPr txBox="1"/>
          <p:nvPr/>
        </p:nvSpPr>
        <p:spPr bwMode="auto">
          <a:xfrm>
            <a:off x="559572" y="6452732"/>
            <a:ext cx="428625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0" i="0" u="none" strike="noStrike" cap="none" spc="0">
                <a:ln>
                  <a:noFill/>
                </a:ln>
                <a:solidFill>
                  <a:srgbClr val="222A3F"/>
                </a:solidFill>
                <a:latin typeface="Montserrat"/>
                <a:ea typeface="+mn-ea"/>
                <a:cs typeface="+mn-cs"/>
              </a:rPr>
              <a:t>Радиоактивный ряд радия</a:t>
            </a:r>
            <a:endParaRPr lang="ru-RU" sz="1600"/>
          </a:p>
        </p:txBody>
      </p:sp>
      <p:pic>
        <p:nvPicPr>
          <p:cNvPr id="1920555615" name="Рисунок 7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559572" y="4013595"/>
            <a:ext cx="4819390" cy="2355340"/>
          </a:xfrm>
          <a:prstGeom prst="rect">
            <a:avLst/>
          </a:prstGeom>
        </p:spPr>
      </p:pic>
      <p:sp>
        <p:nvSpPr>
          <p:cNvPr id="390795164" name="TextBox 14"/>
          <p:cNvSpPr txBox="1"/>
          <p:nvPr/>
        </p:nvSpPr>
        <p:spPr bwMode="auto">
          <a:xfrm>
            <a:off x="8006739" y="6206510"/>
            <a:ext cx="415397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0" i="0" u="none" strike="noStrike" cap="none" spc="0">
                <a:ln>
                  <a:noFill/>
                </a:ln>
                <a:solidFill>
                  <a:srgbClr val="222A3F"/>
                </a:solidFill>
                <a:latin typeface="Montserrat"/>
                <a:ea typeface="+mn-ea"/>
                <a:cs typeface="+mn-cs"/>
              </a:rPr>
              <a:t>Размещение детекторов и источника в модели Geant4</a:t>
            </a:r>
            <a:endParaRPr lang="ru-RU" sz="1600"/>
          </a:p>
        </p:txBody>
      </p:sp>
      <p:sp>
        <p:nvSpPr>
          <p:cNvPr id="1768846665" name="TextBox 10"/>
          <p:cNvSpPr txBox="1"/>
          <p:nvPr/>
        </p:nvSpPr>
        <p:spPr bwMode="auto">
          <a:xfrm>
            <a:off x="559572" y="2459323"/>
            <a:ext cx="6097554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defRPr/>
            </a:pPr>
            <a:r>
              <a:rPr lang="ru-RU" sz="1800" b="0" i="0" u="none" strike="noStrike" cap="none" spc="0">
                <a:ln>
                  <a:noFill/>
                </a:ln>
                <a:solidFill>
                  <a:srgbClr val="222A3F"/>
                </a:solidFill>
                <a:latin typeface="Montserrat"/>
                <a:ea typeface="+mn-ea"/>
                <a:cs typeface="+mn-cs"/>
              </a:rPr>
              <a:t>Измерения проводились в январе 2024, источник был произведен в августе 2022, таким образом время выдержки почти 1.5 года.</a:t>
            </a:r>
            <a:endParaRPr/>
          </a:p>
          <a:p>
            <a:pPr marL="0" marR="0" lv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defRPr/>
            </a:pPr>
            <a:r>
              <a:rPr lang="ru-RU" sz="1800" b="0" i="0" u="none" strike="noStrike" cap="none" spc="0">
                <a:ln>
                  <a:noFill/>
                </a:ln>
                <a:solidFill>
                  <a:srgbClr val="222A3F"/>
                </a:solidFill>
                <a:latin typeface="Montserrat"/>
                <a:ea typeface="+mn-ea"/>
                <a:cs typeface="+mn-cs"/>
              </a:rPr>
              <a:t>Таким образом ряд радия до </a:t>
            </a:r>
            <a:r>
              <a:rPr lang="en-US" sz="1800" b="0" i="0" u="none" strike="noStrike" cap="none" spc="0" baseline="30000">
                <a:ln>
                  <a:noFill/>
                </a:ln>
                <a:solidFill>
                  <a:srgbClr val="222A3F"/>
                </a:solidFill>
                <a:latin typeface="Montserrat"/>
                <a:ea typeface="+mn-ea"/>
                <a:cs typeface="+mn-cs"/>
              </a:rPr>
              <a:t>234</a:t>
            </a:r>
            <a:r>
              <a:rPr lang="en-US" sz="1800" b="0" i="0" u="none" strike="noStrike" cap="none" spc="0">
                <a:ln>
                  <a:noFill/>
                </a:ln>
                <a:solidFill>
                  <a:srgbClr val="222A3F"/>
                </a:solidFill>
                <a:latin typeface="Montserrat"/>
                <a:ea typeface="+mn-ea"/>
                <a:cs typeface="+mn-cs"/>
              </a:rPr>
              <a:t>Pa</a:t>
            </a:r>
            <a:r>
              <a:rPr lang="ru-RU" sz="1800" b="0" i="0" u="none" strike="noStrike" cap="none" spc="0">
                <a:ln>
                  <a:noFill/>
                </a:ln>
                <a:solidFill>
                  <a:srgbClr val="222A3F"/>
                </a:solidFill>
                <a:latin typeface="Montserrat"/>
                <a:ea typeface="+mn-ea"/>
                <a:cs typeface="+mn-cs"/>
              </a:rPr>
              <a:t> включительно находится в равновесии</a:t>
            </a:r>
            <a:endParaRPr/>
          </a:p>
        </p:txBody>
      </p:sp>
      <p:pic>
        <p:nvPicPr>
          <p:cNvPr id="138201433" name="Рисунок 138201432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8563860" y="1810692"/>
            <a:ext cx="3039734" cy="438545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75057022" name="Заголовок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Проверка Монте-Карло </a:t>
            </a:r>
            <a:endParaRPr/>
          </a:p>
        </p:txBody>
      </p:sp>
      <p:graphicFrame>
        <p:nvGraphicFramePr>
          <p:cNvPr id="461809613" name="Таблица 5"/>
          <p:cNvGraphicFramePr>
            <a:graphicFrameLocks noGrp="1"/>
          </p:cNvGraphicFramePr>
          <p:nvPr/>
        </p:nvGraphicFramePr>
        <p:xfrm>
          <a:off x="6734396" y="2151875"/>
          <a:ext cx="4930254" cy="2341759"/>
        </p:xfrm>
        <a:graphic>
          <a:graphicData uri="http://schemas.openxmlformats.org/drawingml/2006/table">
            <a:tbl>
              <a:tblPr firstRow="1" firstCol="1" bandRow="1"/>
              <a:tblGrid>
                <a:gridCol w="136279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6745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14806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defRPr/>
                      </a:pPr>
                      <a:r>
                        <a:rPr lang="en-US" sz="1800">
                          <a:latin typeface="Montserrat"/>
                          <a:ea typeface="Calibri"/>
                        </a:rPr>
                        <a:t>E, </a:t>
                      </a:r>
                      <a:r>
                        <a:rPr lang="ru-RU" sz="1800">
                          <a:latin typeface="Montserrat"/>
                          <a:ea typeface="Calibri"/>
                        </a:rPr>
                        <a:t>кэВ</a:t>
                      </a:r>
                      <a:endParaRPr/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defRPr/>
                      </a:pPr>
                      <a:r>
                        <a:rPr lang="ru-RU" sz="1800">
                          <a:latin typeface="Montserrat"/>
                          <a:ea typeface="Calibri"/>
                        </a:rPr>
                        <a:t>Отношение эксперимента к Монте-Карло</a:t>
                      </a:r>
                      <a:endParaRPr/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13976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defRPr/>
                      </a:pPr>
                      <a:r>
                        <a:rPr lang="ru-RU" sz="1800">
                          <a:latin typeface="Montserrat"/>
                          <a:ea typeface="Calibri"/>
                        </a:rPr>
                        <a:t>258.26</a:t>
                      </a:r>
                      <a:endParaRPr/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defRPr/>
                      </a:pPr>
                      <a:r>
                        <a:rPr lang="ru-RU" sz="1800">
                          <a:latin typeface="Montserrat"/>
                          <a:ea typeface="Calibri"/>
                        </a:rPr>
                        <a:t>0.8</a:t>
                      </a:r>
                      <a:r>
                        <a:rPr lang="en-US" sz="1800">
                          <a:latin typeface="Montserrat"/>
                          <a:ea typeface="Calibri"/>
                        </a:rPr>
                        <a:t>2 ± 0.03</a:t>
                      </a:r>
                      <a:endParaRPr lang="ru-RU" sz="1800">
                        <a:latin typeface="Montserrat"/>
                        <a:ea typeface="Calibri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195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defRPr/>
                      </a:pPr>
                      <a:r>
                        <a:rPr lang="ru-RU" sz="1800">
                          <a:latin typeface="Montserrat"/>
                          <a:ea typeface="Calibri"/>
                        </a:rPr>
                        <a:t>742.81</a:t>
                      </a:r>
                      <a:endParaRPr/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defRPr/>
                      </a:pPr>
                      <a:r>
                        <a:rPr lang="ru-RU" sz="1800">
                          <a:latin typeface="Montserrat"/>
                          <a:ea typeface="Calibri"/>
                        </a:rPr>
                        <a:t>0.7</a:t>
                      </a:r>
                      <a:r>
                        <a:rPr lang="en-US" sz="1800">
                          <a:latin typeface="Montserrat"/>
                          <a:ea typeface="Calibri"/>
                        </a:rPr>
                        <a:t>3 ± 0.04</a:t>
                      </a:r>
                      <a:endParaRPr lang="ru-RU" sz="1800">
                        <a:latin typeface="Montserrat"/>
                        <a:ea typeface="Calibri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3859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defRPr/>
                      </a:pPr>
                      <a:r>
                        <a:rPr lang="ru-RU" sz="1800">
                          <a:latin typeface="Montserrat"/>
                          <a:ea typeface="Calibri"/>
                        </a:rPr>
                        <a:t>766.36</a:t>
                      </a:r>
                      <a:endParaRPr/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defRPr/>
                      </a:pPr>
                      <a:r>
                        <a:rPr lang="ru-RU" sz="1800">
                          <a:latin typeface="Montserrat"/>
                          <a:ea typeface="Calibri"/>
                        </a:rPr>
                        <a:t>1.0</a:t>
                      </a:r>
                      <a:r>
                        <a:rPr lang="en-US" sz="1800">
                          <a:latin typeface="Montserrat"/>
                          <a:ea typeface="Calibri"/>
                        </a:rPr>
                        <a:t>1 ± 0.03</a:t>
                      </a:r>
                      <a:endParaRPr lang="ru-RU" sz="1800">
                        <a:latin typeface="Montserrat"/>
                        <a:ea typeface="Calibri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23739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defRPr/>
                      </a:pPr>
                      <a:r>
                        <a:rPr lang="ru-RU" sz="1800">
                          <a:latin typeface="Montserrat"/>
                          <a:ea typeface="Calibri"/>
                        </a:rPr>
                        <a:t>786.27</a:t>
                      </a:r>
                      <a:endParaRPr/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defRPr/>
                      </a:pPr>
                      <a:r>
                        <a:rPr lang="ru-RU" sz="1800">
                          <a:latin typeface="Montserrat"/>
                          <a:ea typeface="Calibri"/>
                        </a:rPr>
                        <a:t>0.98 </a:t>
                      </a:r>
                      <a:r>
                        <a:rPr lang="en-US" sz="1800">
                          <a:latin typeface="Montserrat"/>
                          <a:ea typeface="Calibri"/>
                        </a:rPr>
                        <a:t>± 0.07</a:t>
                      </a:r>
                      <a:endParaRPr lang="ru-RU" sz="1800">
                        <a:latin typeface="Montserrat"/>
                        <a:ea typeface="Calibri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159060081" name="Текст 6"/>
          <p:cNvSpPr txBox="1"/>
          <p:nvPr/>
        </p:nvSpPr>
        <p:spPr bwMode="auto">
          <a:xfrm>
            <a:off x="6655572" y="4757168"/>
            <a:ext cx="5536428" cy="163121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solidFill>
                  <a:srgbClr val="222A3F"/>
                </a:solidFill>
                <a:latin typeface="Montserrat"/>
                <a:ea typeface="+mn-ea"/>
                <a:cs typeface="+mn-cs"/>
              </a:defRPr>
            </a:lvl1pPr>
            <a:lvl2pPr marL="6858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/>
              <a:t>Причинами несоответствия могут являться: </a:t>
            </a:r>
            <a:endParaRPr/>
          </a:p>
          <a:p>
            <a:pPr>
              <a:defRPr/>
            </a:pPr>
            <a:r>
              <a:rPr lang="ru-RU" sz="1800"/>
              <a:t>Некорректный учет электронной конверсии в Radioactive Decay dataset</a:t>
            </a:r>
          </a:p>
          <a:p>
            <a:pPr>
              <a:defRPr/>
            </a:pPr>
            <a:r>
              <a:rPr lang="ru-RU" sz="1800"/>
              <a:t>Недостаток информации о внутренней геометрии детекторов</a:t>
            </a:r>
            <a:endParaRPr/>
          </a:p>
        </p:txBody>
      </p:sp>
      <p:pic>
        <p:nvPicPr>
          <p:cNvPr id="1837418158" name="Рисунок 6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559572" y="2972890"/>
            <a:ext cx="5856850" cy="2935498"/>
          </a:xfrm>
          <a:prstGeom prst="rect">
            <a:avLst/>
          </a:prstGeom>
        </p:spPr>
      </p:pic>
      <p:sp>
        <p:nvSpPr>
          <p:cNvPr id="711324009" name="TextBox 8"/>
          <p:cNvSpPr txBox="1"/>
          <p:nvPr/>
        </p:nvSpPr>
        <p:spPr bwMode="auto">
          <a:xfrm>
            <a:off x="1343485" y="5908388"/>
            <a:ext cx="428625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0" i="0" u="none" strike="noStrike" cap="none" spc="0">
                <a:ln>
                  <a:noFill/>
                </a:ln>
                <a:solidFill>
                  <a:srgbClr val="222A3F"/>
                </a:solidFill>
                <a:latin typeface="Montserrat"/>
                <a:ea typeface="+mn-ea"/>
                <a:cs typeface="+mn-cs"/>
              </a:rPr>
              <a:t>Спектр радиевого ряда до</a:t>
            </a:r>
            <a:r>
              <a:rPr lang="en-US" sz="1600" b="0" i="0" u="none" strike="noStrike" cap="none" spc="0">
                <a:ln>
                  <a:noFill/>
                </a:ln>
                <a:solidFill>
                  <a:srgbClr val="222A3F"/>
                </a:solidFill>
                <a:latin typeface="Montserrat"/>
                <a:ea typeface="+mn-ea"/>
                <a:cs typeface="+mn-cs"/>
              </a:rPr>
              <a:t> </a:t>
            </a:r>
            <a:r>
              <a:rPr lang="en-US" sz="1600" b="0" i="0" u="none" strike="noStrike" cap="none" spc="0" baseline="30000">
                <a:ln>
                  <a:noFill/>
                </a:ln>
                <a:solidFill>
                  <a:srgbClr val="222A3F"/>
                </a:solidFill>
                <a:latin typeface="Montserrat"/>
                <a:ea typeface="+mn-ea"/>
                <a:cs typeface="+mn-cs"/>
              </a:rPr>
              <a:t>234</a:t>
            </a:r>
            <a:r>
              <a:rPr lang="en-US" sz="1600" b="0" i="0" u="none" strike="noStrike" cap="none" spc="0">
                <a:ln>
                  <a:noFill/>
                </a:ln>
                <a:solidFill>
                  <a:srgbClr val="222A3F"/>
                </a:solidFill>
                <a:latin typeface="Montserrat"/>
                <a:ea typeface="+mn-ea"/>
                <a:cs typeface="+mn-cs"/>
              </a:rPr>
              <a:t>Pa</a:t>
            </a:r>
            <a:r>
              <a:rPr lang="ru-RU" sz="1600">
                <a:solidFill>
                  <a:srgbClr val="222A3F"/>
                </a:solidFill>
                <a:latin typeface="Montserrat"/>
              </a:rPr>
              <a:t>, полученный в </a:t>
            </a:r>
            <a:r>
              <a:rPr lang="en-US" sz="1600">
                <a:solidFill>
                  <a:srgbClr val="222A3F"/>
                </a:solidFill>
                <a:latin typeface="Montserrat"/>
              </a:rPr>
              <a:t>Geant4</a:t>
            </a:r>
            <a:endParaRPr lang="ru-RU" sz="1600"/>
          </a:p>
        </p:txBody>
      </p:sp>
      <p:sp>
        <p:nvSpPr>
          <p:cNvPr id="830393851" name="TextBox 9"/>
          <p:cNvSpPr txBox="1"/>
          <p:nvPr/>
        </p:nvSpPr>
        <p:spPr bwMode="auto">
          <a:xfrm>
            <a:off x="6655572" y="1516057"/>
            <a:ext cx="5197416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sz="1600" b="0" i="0" u="none" strike="noStrike" cap="none" spc="0">
                <a:ln>
                  <a:noFill/>
                </a:ln>
                <a:solidFill>
                  <a:srgbClr val="222A3F"/>
                </a:solidFill>
                <a:latin typeface="Montserrat"/>
                <a:ea typeface="+mn-ea"/>
                <a:cs typeface="+mn-cs"/>
              </a:rPr>
              <a:t>Сравнение экспериментальных эффективностей с полученными в симуляциях</a:t>
            </a:r>
            <a:endParaRPr lang="ru-RU" sz="1600"/>
          </a:p>
        </p:txBody>
      </p:sp>
      <p:sp>
        <p:nvSpPr>
          <p:cNvPr id="1683656937" name="TextBox 11"/>
          <p:cNvSpPr txBox="1"/>
          <p:nvPr/>
        </p:nvSpPr>
        <p:spPr bwMode="auto">
          <a:xfrm>
            <a:off x="527350" y="1323696"/>
            <a:ext cx="5889072" cy="15542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defRPr/>
            </a:pPr>
            <a:r>
              <a:rPr lang="ru-RU" sz="1800" b="0" i="0" u="none" strike="noStrike" cap="none" spc="0">
                <a:ln>
                  <a:noFill/>
                </a:ln>
                <a:solidFill>
                  <a:srgbClr val="222A3F"/>
                </a:solidFill>
                <a:latin typeface="Montserrat"/>
                <a:ea typeface="+mn-ea"/>
                <a:cs typeface="+mn-cs"/>
              </a:rPr>
              <a:t>Проведены измерения с калибровочным источником урана, распределенным в растворе азотной кислоты</a:t>
            </a:r>
            <a:endParaRPr/>
          </a:p>
          <a:p>
            <a:pPr marL="0" marR="0" lv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/>
              <a:buNone/>
              <a:defRPr/>
            </a:pPr>
            <a:r>
              <a:rPr lang="ru-RU" sz="1800" b="0" i="0" u="none" strike="noStrike" cap="none" spc="0">
                <a:ln>
                  <a:noFill/>
                </a:ln>
                <a:solidFill>
                  <a:srgbClr val="222A3F"/>
                </a:solidFill>
                <a:latin typeface="Montserrat"/>
                <a:ea typeface="+mn-ea"/>
                <a:cs typeface="+mn-cs"/>
              </a:rPr>
              <a:t>Масса урана (125 ± 6.25) мг, тогда активность источника (1550 ± 8) Бк</a:t>
            </a:r>
            <a:endParaRPr lang="en-US" sz="1800" b="0" i="0" u="none" strike="noStrike" cap="none" spc="0">
              <a:ln>
                <a:noFill/>
              </a:ln>
              <a:solidFill>
                <a:srgbClr val="222A3F"/>
              </a:solidFill>
              <a:latin typeface="Montserra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90733592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Бэкап эффективности детекторов</a:t>
            </a:r>
            <a:endParaRPr/>
          </a:p>
        </p:txBody>
      </p:sp>
      <p:graphicFrame>
        <p:nvGraphicFramePr>
          <p:cNvPr id="1566536008" name="Таблица 6"/>
          <p:cNvGraphicFramePr>
            <a:graphicFrameLocks noGrp="1"/>
          </p:cNvGraphicFramePr>
          <p:nvPr/>
        </p:nvGraphicFramePr>
        <p:xfrm>
          <a:off x="1009650" y="1601104"/>
          <a:ext cx="10287002" cy="4722420"/>
        </p:xfrm>
        <a:graphic>
          <a:graphicData uri="http://schemas.openxmlformats.org/drawingml/2006/table">
            <a:tbl>
              <a:tblPr firstRow="1" firstCol="1" bandRow="1"/>
              <a:tblGrid>
                <a:gridCol w="306243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8559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3028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8017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85815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437995">
                <a:tc>
                  <a:txBody>
                    <a:bodyPr/>
                    <a:lstStyle/>
                    <a:p>
                      <a:pPr indent="0" algn="r">
                        <a:lnSpc>
                          <a:spcPct val="100000"/>
                        </a:lnSpc>
                        <a:defRPr/>
                      </a:pPr>
                      <a:r>
                        <a:rPr lang="ru-RU" sz="2000">
                          <a:latin typeface="Montserrat"/>
                          <a:ea typeface="Calibri"/>
                        </a:rPr>
                        <a:t>Детектор</a:t>
                      </a:r>
                      <a:endParaRPr/>
                    </a:p>
                    <a:p>
                      <a:pPr indent="0"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>
                          <a:latin typeface="Montserrat"/>
                          <a:ea typeface="Calibri"/>
                        </a:rPr>
                        <a:t>Энергия, кэВ</a:t>
                      </a:r>
                      <a:endParaRPr/>
                    </a:p>
                  </a:txBody>
                  <a:tcPr marL="49914" marR="4991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>
                          <a:latin typeface="Montserrat"/>
                          <a:ea typeface="Calibri"/>
                        </a:rPr>
                        <a:t>39</a:t>
                      </a:r>
                      <a:endParaRPr/>
                    </a:p>
                  </a:txBody>
                  <a:tcPr marL="49914" marR="4991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>
                          <a:latin typeface="Montserrat"/>
                          <a:ea typeface="Calibri"/>
                        </a:rPr>
                        <a:t>55</a:t>
                      </a:r>
                      <a:endParaRPr/>
                    </a:p>
                  </a:txBody>
                  <a:tcPr marL="49914" marR="4991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>
                          <a:latin typeface="Montserrat"/>
                          <a:ea typeface="Calibri"/>
                        </a:rPr>
                        <a:t>28</a:t>
                      </a:r>
                      <a:endParaRPr/>
                    </a:p>
                  </a:txBody>
                  <a:tcPr marL="49914" marR="4991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>
                          <a:latin typeface="Montserrat"/>
                          <a:ea typeface="Calibri"/>
                        </a:rPr>
                        <a:t>Суммарная</a:t>
                      </a:r>
                      <a:endParaRPr/>
                    </a:p>
                  </a:txBody>
                  <a:tcPr marL="49914" marR="4991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063">
                <a:tc gridSpan="5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ru-RU" sz="2000">
                          <a:latin typeface="Montserrat"/>
                          <a:ea typeface="Calibri"/>
                        </a:rPr>
                        <a:t>Схема 1 (цилиндрические коробочки)</a:t>
                      </a:r>
                      <a:endParaRPr/>
                    </a:p>
                  </a:txBody>
                  <a:tcPr marL="49914" marR="4991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781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>
                          <a:latin typeface="Montserrat"/>
                          <a:ea typeface="Calibri"/>
                        </a:rPr>
                        <a:t>370</a:t>
                      </a:r>
                      <a:endParaRPr/>
                    </a:p>
                  </a:txBody>
                  <a:tcPr marL="49914" marR="4991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>
                          <a:latin typeface="Montserrat"/>
                          <a:ea typeface="Calibri"/>
                        </a:rPr>
                        <a:t>1.021 </a:t>
                      </a:r>
                      <a:r>
                        <a:rPr lang="ru-RU" sz="2000">
                          <a:latin typeface="Montserrat"/>
                          <a:ea typeface="Calibri"/>
                          <a:cs typeface="Cambria Math"/>
                        </a:rPr>
                        <a:t>⋅</a:t>
                      </a:r>
                      <a:r>
                        <a:rPr lang="ru-RU" sz="2000">
                          <a:latin typeface="Montserrat"/>
                          <a:ea typeface="Calibri"/>
                        </a:rPr>
                        <a:t> 10</a:t>
                      </a:r>
                      <a:r>
                        <a:rPr lang="ru-RU" sz="2000" baseline="30000">
                          <a:latin typeface="Montserrat"/>
                          <a:ea typeface="Calibri"/>
                        </a:rPr>
                        <a:t>-2</a:t>
                      </a:r>
                      <a:endParaRPr lang="ru-RU" sz="2000">
                        <a:latin typeface="Montserrat"/>
                        <a:ea typeface="Calibri"/>
                      </a:endParaRPr>
                    </a:p>
                  </a:txBody>
                  <a:tcPr marL="49914" marR="49914" marT="0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>
                          <a:latin typeface="Montserrat"/>
                          <a:ea typeface="Calibri"/>
                        </a:rPr>
                        <a:t>1.807 </a:t>
                      </a:r>
                      <a:r>
                        <a:rPr lang="ru-RU" sz="2000">
                          <a:latin typeface="Montserrat"/>
                          <a:ea typeface="Calibri"/>
                          <a:cs typeface="Cambria Math"/>
                        </a:rPr>
                        <a:t>⋅</a:t>
                      </a:r>
                      <a:r>
                        <a:rPr lang="ru-RU" sz="2000">
                          <a:latin typeface="Montserrat"/>
                          <a:ea typeface="Calibri"/>
                        </a:rPr>
                        <a:t> 10</a:t>
                      </a:r>
                      <a:r>
                        <a:rPr lang="ru-RU" sz="2000" baseline="30000">
                          <a:latin typeface="Montserrat"/>
                          <a:ea typeface="Calibri"/>
                        </a:rPr>
                        <a:t>-2</a:t>
                      </a:r>
                      <a:endParaRPr lang="ru-RU" sz="2000">
                        <a:latin typeface="Montserrat"/>
                        <a:ea typeface="Calibri"/>
                      </a:endParaRPr>
                    </a:p>
                  </a:txBody>
                  <a:tcPr marL="49914" marR="49914" marT="0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>
                          <a:latin typeface="Montserrat"/>
                          <a:ea typeface="Calibri"/>
                        </a:rPr>
                        <a:t>0.874 </a:t>
                      </a:r>
                      <a:r>
                        <a:rPr lang="ru-RU" sz="2000">
                          <a:latin typeface="Montserrat"/>
                          <a:ea typeface="Calibri"/>
                          <a:cs typeface="Cambria Math"/>
                        </a:rPr>
                        <a:t>⋅</a:t>
                      </a:r>
                      <a:r>
                        <a:rPr lang="ru-RU" sz="2000">
                          <a:latin typeface="Montserrat"/>
                          <a:ea typeface="Calibri"/>
                        </a:rPr>
                        <a:t> 10</a:t>
                      </a:r>
                      <a:r>
                        <a:rPr lang="ru-RU" sz="2000" baseline="30000">
                          <a:latin typeface="Montserrat"/>
                          <a:ea typeface="Calibri"/>
                        </a:rPr>
                        <a:t>-2</a:t>
                      </a:r>
                      <a:endParaRPr lang="ru-RU" sz="2000">
                        <a:latin typeface="Montserrat"/>
                        <a:ea typeface="Calibri"/>
                      </a:endParaRPr>
                    </a:p>
                  </a:txBody>
                  <a:tcPr marL="49914" marR="49914" marT="0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>
                          <a:latin typeface="Montserrat"/>
                          <a:ea typeface="Calibri"/>
                        </a:rPr>
                        <a:t>3.702 </a:t>
                      </a:r>
                      <a:r>
                        <a:rPr lang="ru-RU" sz="2000">
                          <a:latin typeface="Montserrat"/>
                          <a:ea typeface="Calibri"/>
                          <a:cs typeface="Cambria Math"/>
                        </a:rPr>
                        <a:t>⋅</a:t>
                      </a:r>
                      <a:r>
                        <a:rPr lang="ru-RU" sz="2000">
                          <a:latin typeface="Montserrat"/>
                          <a:ea typeface="Calibri"/>
                        </a:rPr>
                        <a:t> 10</a:t>
                      </a:r>
                      <a:r>
                        <a:rPr lang="ru-RU" sz="2000" baseline="30000">
                          <a:latin typeface="Montserrat"/>
                          <a:ea typeface="Calibri"/>
                        </a:rPr>
                        <a:t>-2</a:t>
                      </a:r>
                      <a:endParaRPr lang="ru-RU" sz="2000">
                        <a:latin typeface="Montserrat"/>
                        <a:ea typeface="Calibri"/>
                      </a:endParaRPr>
                    </a:p>
                  </a:txBody>
                  <a:tcPr marL="49914" marR="49914" marT="0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7995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>
                          <a:latin typeface="Montserrat"/>
                          <a:ea typeface="Calibri"/>
                        </a:rPr>
                        <a:t>370 (уч. неэфф.)</a:t>
                      </a:r>
                      <a:endParaRPr/>
                    </a:p>
                  </a:txBody>
                  <a:tcPr marL="49914" marR="4991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>
                          <a:latin typeface="Montserrat"/>
                          <a:ea typeface="Calibri"/>
                        </a:rPr>
                        <a:t>0.796 </a:t>
                      </a:r>
                      <a:r>
                        <a:rPr lang="ru-RU" sz="2000">
                          <a:latin typeface="Montserrat"/>
                          <a:ea typeface="Calibri"/>
                          <a:cs typeface="Cambria Math"/>
                        </a:rPr>
                        <a:t>⋅</a:t>
                      </a:r>
                      <a:r>
                        <a:rPr lang="ru-RU" sz="2000">
                          <a:latin typeface="Montserrat"/>
                          <a:ea typeface="Calibri"/>
                        </a:rPr>
                        <a:t> 10</a:t>
                      </a:r>
                      <a:r>
                        <a:rPr lang="ru-RU" sz="2000" baseline="30000">
                          <a:latin typeface="Montserrat"/>
                          <a:ea typeface="Calibri"/>
                        </a:rPr>
                        <a:t>-2</a:t>
                      </a:r>
                      <a:endParaRPr lang="ru-RU" sz="2000">
                        <a:latin typeface="Montserrat"/>
                        <a:ea typeface="Calibri"/>
                      </a:endParaRPr>
                    </a:p>
                  </a:txBody>
                  <a:tcPr marL="49914" marR="4991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>
                          <a:latin typeface="Montserrat"/>
                          <a:ea typeface="Calibri"/>
                        </a:rPr>
                        <a:t>1.503 </a:t>
                      </a:r>
                      <a:r>
                        <a:rPr lang="ru-RU" sz="2000">
                          <a:latin typeface="Montserrat"/>
                          <a:ea typeface="Calibri"/>
                          <a:cs typeface="Cambria Math"/>
                        </a:rPr>
                        <a:t>⋅</a:t>
                      </a:r>
                      <a:r>
                        <a:rPr lang="ru-RU" sz="2000">
                          <a:latin typeface="Montserrat"/>
                          <a:ea typeface="Calibri"/>
                        </a:rPr>
                        <a:t> 10</a:t>
                      </a:r>
                      <a:r>
                        <a:rPr lang="ru-RU" sz="2000" baseline="30000">
                          <a:latin typeface="Montserrat"/>
                          <a:ea typeface="Calibri"/>
                        </a:rPr>
                        <a:t>-2</a:t>
                      </a:r>
                      <a:endParaRPr lang="ru-RU" sz="2000">
                        <a:latin typeface="Montserrat"/>
                        <a:ea typeface="Calibri"/>
                      </a:endParaRPr>
                    </a:p>
                  </a:txBody>
                  <a:tcPr marL="49914" marR="4991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>
                          <a:latin typeface="Montserrat"/>
                          <a:ea typeface="Calibri"/>
                        </a:rPr>
                        <a:t>0.646 </a:t>
                      </a:r>
                      <a:r>
                        <a:rPr lang="ru-RU" sz="2000">
                          <a:latin typeface="Montserrat"/>
                          <a:ea typeface="Calibri"/>
                          <a:cs typeface="Cambria Math"/>
                        </a:rPr>
                        <a:t>⋅</a:t>
                      </a:r>
                      <a:r>
                        <a:rPr lang="ru-RU" sz="2000">
                          <a:latin typeface="Montserrat"/>
                          <a:ea typeface="Calibri"/>
                        </a:rPr>
                        <a:t> 10</a:t>
                      </a:r>
                      <a:r>
                        <a:rPr lang="ru-RU" sz="2000" baseline="30000">
                          <a:latin typeface="Montserrat"/>
                          <a:ea typeface="Calibri"/>
                        </a:rPr>
                        <a:t>-2</a:t>
                      </a:r>
                      <a:endParaRPr lang="ru-RU" sz="2000">
                        <a:latin typeface="Montserrat"/>
                        <a:ea typeface="Calibri"/>
                      </a:endParaRPr>
                    </a:p>
                  </a:txBody>
                  <a:tcPr marL="49914" marR="4991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>
                          <a:latin typeface="Montserrat"/>
                          <a:ea typeface="Calibri"/>
                        </a:rPr>
                        <a:t>2.945 </a:t>
                      </a:r>
                      <a:r>
                        <a:rPr lang="ru-RU" sz="2000">
                          <a:latin typeface="Montserrat"/>
                          <a:ea typeface="Calibri"/>
                          <a:cs typeface="Cambria Math"/>
                        </a:rPr>
                        <a:t>⋅</a:t>
                      </a:r>
                      <a:r>
                        <a:rPr lang="ru-RU" sz="2000">
                          <a:latin typeface="Montserrat"/>
                          <a:ea typeface="Calibri"/>
                        </a:rPr>
                        <a:t> 10</a:t>
                      </a:r>
                      <a:r>
                        <a:rPr lang="ru-RU" sz="2000" baseline="30000">
                          <a:latin typeface="Montserrat"/>
                          <a:ea typeface="Calibri"/>
                        </a:rPr>
                        <a:t>-2</a:t>
                      </a:r>
                      <a:endParaRPr lang="ru-RU" sz="2000">
                        <a:latin typeface="Montserrat"/>
                        <a:ea typeface="Calibri"/>
                      </a:endParaRPr>
                    </a:p>
                  </a:txBody>
                  <a:tcPr marL="49914" marR="4991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781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>
                          <a:latin typeface="Montserrat"/>
                          <a:ea typeface="Calibri"/>
                        </a:rPr>
                        <a:t>778</a:t>
                      </a:r>
                      <a:endParaRPr/>
                    </a:p>
                  </a:txBody>
                  <a:tcPr marL="49914" marR="4991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>
                          <a:latin typeface="Montserrat"/>
                          <a:ea typeface="Calibri"/>
                        </a:rPr>
                        <a:t>0.675 </a:t>
                      </a:r>
                      <a:r>
                        <a:rPr lang="ru-RU" sz="2000">
                          <a:latin typeface="Montserrat"/>
                          <a:ea typeface="Calibri"/>
                          <a:cs typeface="Cambria Math"/>
                        </a:rPr>
                        <a:t>⋅</a:t>
                      </a:r>
                      <a:r>
                        <a:rPr lang="ru-RU" sz="2000">
                          <a:latin typeface="Montserrat"/>
                          <a:ea typeface="Calibri"/>
                        </a:rPr>
                        <a:t> 10</a:t>
                      </a:r>
                      <a:r>
                        <a:rPr lang="ru-RU" sz="2000" baseline="30000">
                          <a:latin typeface="Montserrat"/>
                          <a:ea typeface="Calibri"/>
                        </a:rPr>
                        <a:t>-2</a:t>
                      </a:r>
                      <a:endParaRPr lang="ru-RU" sz="2000">
                        <a:latin typeface="Montserrat"/>
                        <a:ea typeface="Calibri"/>
                      </a:endParaRPr>
                    </a:p>
                  </a:txBody>
                  <a:tcPr marL="49914" marR="49914" marT="0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>
                          <a:latin typeface="Montserrat"/>
                          <a:ea typeface="Calibri"/>
                        </a:rPr>
                        <a:t>1.195 </a:t>
                      </a:r>
                      <a:r>
                        <a:rPr lang="ru-RU" sz="2000">
                          <a:latin typeface="Montserrat"/>
                          <a:ea typeface="Calibri"/>
                          <a:cs typeface="Cambria Math"/>
                        </a:rPr>
                        <a:t>⋅</a:t>
                      </a:r>
                      <a:r>
                        <a:rPr lang="ru-RU" sz="2000">
                          <a:latin typeface="Montserrat"/>
                          <a:ea typeface="Calibri"/>
                        </a:rPr>
                        <a:t> 10</a:t>
                      </a:r>
                      <a:r>
                        <a:rPr lang="ru-RU" sz="2000" baseline="30000">
                          <a:latin typeface="Montserrat"/>
                          <a:ea typeface="Calibri"/>
                        </a:rPr>
                        <a:t>-2</a:t>
                      </a:r>
                      <a:endParaRPr lang="ru-RU" sz="2000">
                        <a:latin typeface="Montserrat"/>
                        <a:ea typeface="Calibri"/>
                      </a:endParaRPr>
                    </a:p>
                  </a:txBody>
                  <a:tcPr marL="49914" marR="49914" marT="0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>
                          <a:latin typeface="Montserrat"/>
                          <a:ea typeface="Calibri"/>
                        </a:rPr>
                        <a:t>0.528 </a:t>
                      </a:r>
                      <a:r>
                        <a:rPr lang="ru-RU" sz="2000">
                          <a:latin typeface="Montserrat"/>
                          <a:ea typeface="Calibri"/>
                          <a:cs typeface="Cambria Math"/>
                        </a:rPr>
                        <a:t>⋅</a:t>
                      </a:r>
                      <a:r>
                        <a:rPr lang="ru-RU" sz="2000">
                          <a:latin typeface="Montserrat"/>
                          <a:ea typeface="Calibri"/>
                        </a:rPr>
                        <a:t> 10</a:t>
                      </a:r>
                      <a:r>
                        <a:rPr lang="ru-RU" sz="2000" baseline="30000">
                          <a:latin typeface="Montserrat"/>
                          <a:ea typeface="Calibri"/>
                        </a:rPr>
                        <a:t>-2</a:t>
                      </a:r>
                      <a:endParaRPr lang="ru-RU" sz="2000">
                        <a:latin typeface="Montserrat"/>
                        <a:ea typeface="Calibri"/>
                      </a:endParaRPr>
                    </a:p>
                  </a:txBody>
                  <a:tcPr marL="49914" marR="49914" marT="0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>
                          <a:latin typeface="Montserrat"/>
                          <a:ea typeface="Calibri"/>
                        </a:rPr>
                        <a:t>2.397 </a:t>
                      </a:r>
                      <a:r>
                        <a:rPr lang="ru-RU" sz="2000">
                          <a:latin typeface="Montserrat"/>
                          <a:ea typeface="Calibri"/>
                          <a:cs typeface="Cambria Math"/>
                        </a:rPr>
                        <a:t>⋅</a:t>
                      </a:r>
                      <a:r>
                        <a:rPr lang="ru-RU" sz="2000">
                          <a:latin typeface="Montserrat"/>
                          <a:ea typeface="Calibri"/>
                        </a:rPr>
                        <a:t> 10</a:t>
                      </a:r>
                      <a:r>
                        <a:rPr lang="ru-RU" sz="2000" baseline="30000">
                          <a:latin typeface="Montserrat"/>
                          <a:ea typeface="Calibri"/>
                        </a:rPr>
                        <a:t>-2</a:t>
                      </a:r>
                      <a:endParaRPr lang="ru-RU" sz="2000">
                        <a:latin typeface="Montserrat"/>
                        <a:ea typeface="Calibri"/>
                      </a:endParaRPr>
                    </a:p>
                  </a:txBody>
                  <a:tcPr marL="49914" marR="49914" marT="0" marB="0" anchor="b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7995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>
                          <a:latin typeface="Montserrat"/>
                          <a:ea typeface="Calibri"/>
                        </a:rPr>
                        <a:t>778 (уч. неэфф.)</a:t>
                      </a:r>
                      <a:endParaRPr/>
                    </a:p>
                  </a:txBody>
                  <a:tcPr marL="49914" marR="4991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>
                          <a:latin typeface="Montserrat"/>
                          <a:ea typeface="Calibri"/>
                        </a:rPr>
                        <a:t>0.362 </a:t>
                      </a:r>
                      <a:r>
                        <a:rPr lang="ru-RU" sz="2000">
                          <a:latin typeface="Montserrat"/>
                          <a:ea typeface="Calibri"/>
                          <a:cs typeface="Cambria Math"/>
                        </a:rPr>
                        <a:t>⋅</a:t>
                      </a:r>
                      <a:r>
                        <a:rPr lang="ru-RU" sz="2000">
                          <a:latin typeface="Montserrat"/>
                          <a:ea typeface="Calibri"/>
                        </a:rPr>
                        <a:t> 10</a:t>
                      </a:r>
                      <a:r>
                        <a:rPr lang="ru-RU" sz="2000" baseline="30000">
                          <a:latin typeface="Montserrat"/>
                          <a:ea typeface="Calibri"/>
                        </a:rPr>
                        <a:t>-2</a:t>
                      </a:r>
                      <a:endParaRPr lang="ru-RU" sz="2000">
                        <a:latin typeface="Montserrat"/>
                        <a:ea typeface="Calibri"/>
                      </a:endParaRPr>
                    </a:p>
                  </a:txBody>
                  <a:tcPr marL="49914" marR="4991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>
                          <a:latin typeface="Montserrat"/>
                          <a:ea typeface="Calibri"/>
                        </a:rPr>
                        <a:t>0.994 </a:t>
                      </a:r>
                      <a:r>
                        <a:rPr lang="ru-RU" sz="2000">
                          <a:latin typeface="Montserrat"/>
                          <a:ea typeface="Calibri"/>
                          <a:cs typeface="Cambria Math"/>
                        </a:rPr>
                        <a:t>⋅</a:t>
                      </a:r>
                      <a:r>
                        <a:rPr lang="ru-RU" sz="2000">
                          <a:latin typeface="Montserrat"/>
                          <a:ea typeface="Calibri"/>
                        </a:rPr>
                        <a:t> 10</a:t>
                      </a:r>
                      <a:r>
                        <a:rPr lang="ru-RU" sz="2000" baseline="30000">
                          <a:latin typeface="Montserrat"/>
                          <a:ea typeface="Calibri"/>
                        </a:rPr>
                        <a:t>-2</a:t>
                      </a:r>
                      <a:endParaRPr lang="ru-RU" sz="2000">
                        <a:latin typeface="Montserrat"/>
                        <a:ea typeface="Calibri"/>
                      </a:endParaRPr>
                    </a:p>
                  </a:txBody>
                  <a:tcPr marL="49914" marR="4991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>
                          <a:latin typeface="Montserrat"/>
                          <a:ea typeface="Calibri"/>
                        </a:rPr>
                        <a:t>0.238 </a:t>
                      </a:r>
                      <a:r>
                        <a:rPr lang="ru-RU" sz="2000">
                          <a:latin typeface="Montserrat"/>
                          <a:ea typeface="Calibri"/>
                          <a:cs typeface="Cambria Math"/>
                        </a:rPr>
                        <a:t>⋅</a:t>
                      </a:r>
                      <a:r>
                        <a:rPr lang="ru-RU" sz="2000">
                          <a:latin typeface="Montserrat"/>
                          <a:ea typeface="Calibri"/>
                        </a:rPr>
                        <a:t> 10</a:t>
                      </a:r>
                      <a:r>
                        <a:rPr lang="ru-RU" sz="2000" baseline="30000">
                          <a:latin typeface="Montserrat"/>
                          <a:ea typeface="Calibri"/>
                        </a:rPr>
                        <a:t>-2</a:t>
                      </a:r>
                      <a:endParaRPr lang="ru-RU" sz="2000">
                        <a:latin typeface="Montserrat"/>
                        <a:ea typeface="Calibri"/>
                      </a:endParaRPr>
                    </a:p>
                  </a:txBody>
                  <a:tcPr marL="49914" marR="4991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>
                          <a:latin typeface="Montserrat"/>
                          <a:ea typeface="Calibri"/>
                        </a:rPr>
                        <a:t>1.595 </a:t>
                      </a:r>
                      <a:r>
                        <a:rPr lang="ru-RU" sz="2000">
                          <a:latin typeface="Montserrat"/>
                          <a:ea typeface="Calibri"/>
                          <a:cs typeface="Cambria Math"/>
                        </a:rPr>
                        <a:t>⋅</a:t>
                      </a:r>
                      <a:r>
                        <a:rPr lang="ru-RU" sz="2000">
                          <a:latin typeface="Montserrat"/>
                          <a:ea typeface="Calibri"/>
                        </a:rPr>
                        <a:t> 10</a:t>
                      </a:r>
                      <a:r>
                        <a:rPr lang="ru-RU" sz="2000" baseline="30000">
                          <a:latin typeface="Montserrat"/>
                          <a:ea typeface="Calibri"/>
                        </a:rPr>
                        <a:t>-2</a:t>
                      </a:r>
                      <a:endParaRPr lang="ru-RU" sz="2000">
                        <a:latin typeface="Montserrat"/>
                        <a:ea typeface="Calibri"/>
                      </a:endParaRPr>
                    </a:p>
                  </a:txBody>
                  <a:tcPr marL="49914" marR="4991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5063">
                <a:tc gridSpan="5">
                  <a:txBody>
                    <a:bodyPr/>
                    <a:lstStyle/>
                    <a:p>
                      <a:pPr indent="0" algn="ctr">
                        <a:lnSpc>
                          <a:spcPct val="100000"/>
                        </a:lnSpc>
                        <a:defRPr/>
                      </a:pPr>
                      <a:r>
                        <a:rPr lang="ru-RU" sz="2000">
                          <a:latin typeface="Montserrat"/>
                          <a:ea typeface="Calibri"/>
                        </a:rPr>
                        <a:t>Схема 2 («трилистник»)</a:t>
                      </a:r>
                      <a:endParaRPr/>
                    </a:p>
                  </a:txBody>
                  <a:tcPr marL="49914" marR="4991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781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>
                          <a:latin typeface="Montserrat"/>
                          <a:ea typeface="Calibri"/>
                        </a:rPr>
                        <a:t>370</a:t>
                      </a:r>
                      <a:endParaRPr/>
                    </a:p>
                  </a:txBody>
                  <a:tcPr marL="49914" marR="4991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>
                          <a:latin typeface="Montserrat"/>
                          <a:ea typeface="Calibri"/>
                        </a:rPr>
                        <a:t>1.264 </a:t>
                      </a:r>
                      <a:r>
                        <a:rPr lang="ru-RU" sz="2000">
                          <a:latin typeface="Montserrat"/>
                          <a:ea typeface="Calibri"/>
                          <a:cs typeface="Cambria Math"/>
                        </a:rPr>
                        <a:t>⋅</a:t>
                      </a:r>
                      <a:r>
                        <a:rPr lang="ru-RU" sz="2000">
                          <a:latin typeface="Montserrat"/>
                          <a:ea typeface="Calibri"/>
                        </a:rPr>
                        <a:t> 10</a:t>
                      </a:r>
                      <a:r>
                        <a:rPr lang="ru-RU" sz="2000" baseline="30000">
                          <a:latin typeface="Montserrat"/>
                          <a:ea typeface="Calibri"/>
                        </a:rPr>
                        <a:t>-2</a:t>
                      </a:r>
                      <a:endParaRPr lang="ru-RU" sz="2000">
                        <a:latin typeface="Montserrat"/>
                        <a:ea typeface="Calibri"/>
                      </a:endParaRPr>
                    </a:p>
                  </a:txBody>
                  <a:tcPr marL="49914" marR="4991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>
                          <a:latin typeface="Montserrat"/>
                          <a:ea typeface="Calibri"/>
                        </a:rPr>
                        <a:t>2.167 </a:t>
                      </a:r>
                      <a:r>
                        <a:rPr lang="ru-RU" sz="2000">
                          <a:latin typeface="Montserrat"/>
                          <a:ea typeface="Calibri"/>
                          <a:cs typeface="Cambria Math"/>
                        </a:rPr>
                        <a:t>⋅</a:t>
                      </a:r>
                      <a:r>
                        <a:rPr lang="ru-RU" sz="2000">
                          <a:latin typeface="Montserrat"/>
                          <a:ea typeface="Calibri"/>
                        </a:rPr>
                        <a:t> 10</a:t>
                      </a:r>
                      <a:r>
                        <a:rPr lang="ru-RU" sz="2000" baseline="30000">
                          <a:latin typeface="Montserrat"/>
                          <a:ea typeface="Calibri"/>
                        </a:rPr>
                        <a:t>-2</a:t>
                      </a:r>
                      <a:endParaRPr lang="ru-RU" sz="2000">
                        <a:latin typeface="Montserrat"/>
                        <a:ea typeface="Calibri"/>
                      </a:endParaRPr>
                    </a:p>
                  </a:txBody>
                  <a:tcPr marL="49914" marR="4991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>
                          <a:latin typeface="Montserrat"/>
                          <a:ea typeface="Calibri"/>
                        </a:rPr>
                        <a:t>2.045 </a:t>
                      </a:r>
                      <a:r>
                        <a:rPr lang="ru-RU" sz="2000">
                          <a:latin typeface="Montserrat"/>
                          <a:ea typeface="Calibri"/>
                          <a:cs typeface="Cambria Math"/>
                        </a:rPr>
                        <a:t>⋅</a:t>
                      </a:r>
                      <a:r>
                        <a:rPr lang="ru-RU" sz="2000">
                          <a:latin typeface="Montserrat"/>
                          <a:ea typeface="Calibri"/>
                        </a:rPr>
                        <a:t> 10</a:t>
                      </a:r>
                      <a:r>
                        <a:rPr lang="ru-RU" sz="2000" baseline="30000">
                          <a:latin typeface="Montserrat"/>
                          <a:ea typeface="Calibri"/>
                        </a:rPr>
                        <a:t>-2</a:t>
                      </a:r>
                      <a:endParaRPr lang="ru-RU" sz="2000">
                        <a:latin typeface="Montserrat"/>
                        <a:ea typeface="Calibri"/>
                      </a:endParaRPr>
                    </a:p>
                  </a:txBody>
                  <a:tcPr marL="49914" marR="4991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>
                          <a:latin typeface="Montserrat"/>
                          <a:ea typeface="Calibri"/>
                        </a:rPr>
                        <a:t>5.476 </a:t>
                      </a:r>
                      <a:r>
                        <a:rPr lang="ru-RU" sz="2000">
                          <a:latin typeface="Montserrat"/>
                          <a:ea typeface="Calibri"/>
                          <a:cs typeface="Cambria Math"/>
                        </a:rPr>
                        <a:t>⋅</a:t>
                      </a:r>
                      <a:r>
                        <a:rPr lang="ru-RU" sz="2000">
                          <a:latin typeface="Montserrat"/>
                          <a:ea typeface="Calibri"/>
                        </a:rPr>
                        <a:t> 10</a:t>
                      </a:r>
                      <a:r>
                        <a:rPr lang="ru-RU" sz="2000" baseline="30000">
                          <a:latin typeface="Montserrat"/>
                          <a:ea typeface="Calibri"/>
                        </a:rPr>
                        <a:t>-2</a:t>
                      </a:r>
                      <a:endParaRPr lang="ru-RU" sz="2000">
                        <a:latin typeface="Montserrat"/>
                        <a:ea typeface="Calibri"/>
                      </a:endParaRPr>
                    </a:p>
                  </a:txBody>
                  <a:tcPr marL="49914" marR="4991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7995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>
                          <a:latin typeface="Montserrat"/>
                          <a:ea typeface="Calibri"/>
                        </a:rPr>
                        <a:t>370 (уч. неэфф.)</a:t>
                      </a:r>
                      <a:endParaRPr/>
                    </a:p>
                  </a:txBody>
                  <a:tcPr marL="49914" marR="4991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>
                          <a:latin typeface="Montserrat"/>
                          <a:ea typeface="Calibri"/>
                        </a:rPr>
                        <a:t>0.934 </a:t>
                      </a:r>
                      <a:r>
                        <a:rPr lang="ru-RU" sz="2000">
                          <a:latin typeface="Montserrat"/>
                          <a:ea typeface="Calibri"/>
                          <a:cs typeface="Cambria Math"/>
                        </a:rPr>
                        <a:t>⋅</a:t>
                      </a:r>
                      <a:r>
                        <a:rPr lang="ru-RU" sz="2000">
                          <a:latin typeface="Montserrat"/>
                          <a:ea typeface="Calibri"/>
                        </a:rPr>
                        <a:t> 10</a:t>
                      </a:r>
                      <a:r>
                        <a:rPr lang="ru-RU" sz="2000" baseline="30000">
                          <a:latin typeface="Montserrat"/>
                          <a:ea typeface="Calibri"/>
                        </a:rPr>
                        <a:t>-2</a:t>
                      </a:r>
                      <a:endParaRPr lang="ru-RU" sz="2000">
                        <a:latin typeface="Montserrat"/>
                        <a:ea typeface="Calibri"/>
                      </a:endParaRPr>
                    </a:p>
                  </a:txBody>
                  <a:tcPr marL="49914" marR="4991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>
                          <a:latin typeface="Montserrat"/>
                          <a:ea typeface="Calibri"/>
                        </a:rPr>
                        <a:t>1.803 </a:t>
                      </a:r>
                      <a:r>
                        <a:rPr lang="ru-RU" sz="2000">
                          <a:latin typeface="Montserrat"/>
                          <a:ea typeface="Calibri"/>
                          <a:cs typeface="Cambria Math"/>
                        </a:rPr>
                        <a:t>⋅</a:t>
                      </a:r>
                      <a:r>
                        <a:rPr lang="ru-RU" sz="2000">
                          <a:latin typeface="Montserrat"/>
                          <a:ea typeface="Calibri"/>
                        </a:rPr>
                        <a:t> 10</a:t>
                      </a:r>
                      <a:r>
                        <a:rPr lang="ru-RU" sz="2000" baseline="30000">
                          <a:latin typeface="Montserrat"/>
                          <a:ea typeface="Calibri"/>
                        </a:rPr>
                        <a:t>-2</a:t>
                      </a:r>
                      <a:endParaRPr lang="ru-RU" sz="2000">
                        <a:latin typeface="Montserrat"/>
                        <a:ea typeface="Calibri"/>
                      </a:endParaRPr>
                    </a:p>
                  </a:txBody>
                  <a:tcPr marL="49914" marR="4991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>
                          <a:latin typeface="Montserrat"/>
                          <a:ea typeface="Calibri"/>
                        </a:rPr>
                        <a:t>1.595 </a:t>
                      </a:r>
                      <a:r>
                        <a:rPr lang="ru-RU" sz="2000">
                          <a:latin typeface="Montserrat"/>
                          <a:ea typeface="Calibri"/>
                          <a:cs typeface="Cambria Math"/>
                        </a:rPr>
                        <a:t>⋅</a:t>
                      </a:r>
                      <a:r>
                        <a:rPr lang="ru-RU" sz="2000">
                          <a:latin typeface="Montserrat"/>
                          <a:ea typeface="Calibri"/>
                        </a:rPr>
                        <a:t> 10</a:t>
                      </a:r>
                      <a:r>
                        <a:rPr lang="ru-RU" sz="2000" baseline="30000">
                          <a:latin typeface="Montserrat"/>
                          <a:ea typeface="Calibri"/>
                        </a:rPr>
                        <a:t>-2</a:t>
                      </a:r>
                      <a:endParaRPr lang="ru-RU" sz="2000">
                        <a:latin typeface="Montserrat"/>
                        <a:ea typeface="Calibri"/>
                      </a:endParaRPr>
                    </a:p>
                  </a:txBody>
                  <a:tcPr marL="49914" marR="4991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>
                          <a:latin typeface="Montserrat"/>
                          <a:ea typeface="Calibri"/>
                        </a:rPr>
                        <a:t>4.332 </a:t>
                      </a:r>
                      <a:r>
                        <a:rPr lang="ru-RU" sz="2000">
                          <a:latin typeface="Montserrat"/>
                          <a:ea typeface="Calibri"/>
                          <a:cs typeface="Cambria Math"/>
                        </a:rPr>
                        <a:t>⋅</a:t>
                      </a:r>
                      <a:r>
                        <a:rPr lang="ru-RU" sz="2000">
                          <a:latin typeface="Montserrat"/>
                          <a:ea typeface="Calibri"/>
                        </a:rPr>
                        <a:t> 10</a:t>
                      </a:r>
                      <a:r>
                        <a:rPr lang="ru-RU" sz="2000" baseline="30000">
                          <a:latin typeface="Montserrat"/>
                          <a:ea typeface="Calibri"/>
                        </a:rPr>
                        <a:t>-2</a:t>
                      </a:r>
                      <a:endParaRPr lang="ru-RU" sz="2000">
                        <a:latin typeface="Montserrat"/>
                        <a:ea typeface="Calibri"/>
                      </a:endParaRPr>
                    </a:p>
                  </a:txBody>
                  <a:tcPr marL="49914" marR="4991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37810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>
                          <a:latin typeface="Montserrat"/>
                          <a:ea typeface="Calibri"/>
                        </a:rPr>
                        <a:t>778</a:t>
                      </a:r>
                      <a:endParaRPr/>
                    </a:p>
                  </a:txBody>
                  <a:tcPr marL="49914" marR="4991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>
                          <a:latin typeface="Montserrat"/>
                          <a:ea typeface="Calibri"/>
                        </a:rPr>
                        <a:t>0.79</a:t>
                      </a:r>
                      <a:r>
                        <a:rPr lang="en-US" sz="2000">
                          <a:latin typeface="Montserrat"/>
                          <a:ea typeface="Calibri"/>
                        </a:rPr>
                        <a:t>5 </a:t>
                      </a:r>
                      <a:r>
                        <a:rPr lang="ru-RU" sz="2000">
                          <a:latin typeface="Montserrat"/>
                          <a:ea typeface="Calibri"/>
                          <a:cs typeface="Cambria Math"/>
                        </a:rPr>
                        <a:t>⋅</a:t>
                      </a:r>
                      <a:r>
                        <a:rPr lang="ru-RU" sz="2000">
                          <a:latin typeface="Montserrat"/>
                          <a:ea typeface="Calibri"/>
                        </a:rPr>
                        <a:t> 10</a:t>
                      </a:r>
                      <a:r>
                        <a:rPr lang="ru-RU" sz="2000" baseline="30000">
                          <a:latin typeface="Montserrat"/>
                          <a:ea typeface="Calibri"/>
                        </a:rPr>
                        <a:t>-2</a:t>
                      </a:r>
                      <a:endParaRPr lang="ru-RU" sz="2000">
                        <a:latin typeface="Montserrat"/>
                        <a:ea typeface="Calibri"/>
                      </a:endParaRPr>
                    </a:p>
                  </a:txBody>
                  <a:tcPr marL="49914" marR="4991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>
                          <a:latin typeface="Montserrat"/>
                          <a:ea typeface="Calibri"/>
                        </a:rPr>
                        <a:t>1.406 </a:t>
                      </a:r>
                      <a:r>
                        <a:rPr lang="ru-RU" sz="2000">
                          <a:latin typeface="Montserrat"/>
                          <a:ea typeface="Calibri"/>
                          <a:cs typeface="Cambria Math"/>
                        </a:rPr>
                        <a:t>⋅</a:t>
                      </a:r>
                      <a:r>
                        <a:rPr lang="ru-RU" sz="2000">
                          <a:latin typeface="Montserrat"/>
                          <a:ea typeface="Calibri"/>
                        </a:rPr>
                        <a:t> 10</a:t>
                      </a:r>
                      <a:r>
                        <a:rPr lang="ru-RU" sz="2000" baseline="30000">
                          <a:latin typeface="Montserrat"/>
                          <a:ea typeface="Calibri"/>
                        </a:rPr>
                        <a:t>-2</a:t>
                      </a:r>
                      <a:endParaRPr lang="ru-RU" sz="2000">
                        <a:latin typeface="Montserrat"/>
                        <a:ea typeface="Calibri"/>
                      </a:endParaRPr>
                    </a:p>
                  </a:txBody>
                  <a:tcPr marL="49914" marR="4991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>
                          <a:latin typeface="Montserrat"/>
                          <a:ea typeface="Calibri"/>
                        </a:rPr>
                        <a:t>1.37</a:t>
                      </a:r>
                      <a:r>
                        <a:rPr lang="en-US" sz="2000">
                          <a:latin typeface="Montserrat"/>
                          <a:ea typeface="Calibri"/>
                        </a:rPr>
                        <a:t>5 </a:t>
                      </a:r>
                      <a:r>
                        <a:rPr lang="ru-RU" sz="2000">
                          <a:latin typeface="Montserrat"/>
                          <a:ea typeface="Calibri"/>
                          <a:cs typeface="Cambria Math"/>
                        </a:rPr>
                        <a:t>⋅</a:t>
                      </a:r>
                      <a:r>
                        <a:rPr lang="ru-RU" sz="2000">
                          <a:latin typeface="Montserrat"/>
                          <a:ea typeface="Calibri"/>
                        </a:rPr>
                        <a:t> 10</a:t>
                      </a:r>
                      <a:r>
                        <a:rPr lang="ru-RU" sz="2000" baseline="30000">
                          <a:latin typeface="Montserrat"/>
                          <a:ea typeface="Calibri"/>
                        </a:rPr>
                        <a:t>-2</a:t>
                      </a:r>
                      <a:endParaRPr lang="ru-RU" sz="2000">
                        <a:latin typeface="Montserrat"/>
                        <a:ea typeface="Calibri"/>
                      </a:endParaRPr>
                    </a:p>
                  </a:txBody>
                  <a:tcPr marL="49914" marR="4991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>
                          <a:latin typeface="Montserrat"/>
                          <a:ea typeface="Calibri"/>
                        </a:rPr>
                        <a:t>3.575 </a:t>
                      </a:r>
                      <a:r>
                        <a:rPr lang="ru-RU" sz="2000">
                          <a:latin typeface="Montserrat"/>
                          <a:ea typeface="Calibri"/>
                          <a:cs typeface="Cambria Math"/>
                        </a:rPr>
                        <a:t>⋅</a:t>
                      </a:r>
                      <a:r>
                        <a:rPr lang="ru-RU" sz="2000">
                          <a:latin typeface="Montserrat"/>
                          <a:ea typeface="Calibri"/>
                        </a:rPr>
                        <a:t> 10</a:t>
                      </a:r>
                      <a:r>
                        <a:rPr lang="ru-RU" sz="2000" baseline="30000">
                          <a:latin typeface="Montserrat"/>
                          <a:ea typeface="Calibri"/>
                        </a:rPr>
                        <a:t>-2</a:t>
                      </a:r>
                      <a:endParaRPr lang="ru-RU" sz="2000">
                        <a:latin typeface="Montserrat"/>
                        <a:ea typeface="Calibri"/>
                      </a:endParaRPr>
                    </a:p>
                  </a:txBody>
                  <a:tcPr marL="49914" marR="4991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437995"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>
                          <a:latin typeface="Montserrat"/>
                          <a:ea typeface="Calibri"/>
                        </a:rPr>
                        <a:t>778 (уч. неэфф.)</a:t>
                      </a:r>
                      <a:endParaRPr/>
                    </a:p>
                  </a:txBody>
                  <a:tcPr marL="49914" marR="4991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>
                          <a:latin typeface="Montserrat"/>
                          <a:ea typeface="Calibri"/>
                        </a:rPr>
                        <a:t>0.359 </a:t>
                      </a:r>
                      <a:r>
                        <a:rPr lang="ru-RU" sz="2000">
                          <a:latin typeface="Montserrat"/>
                          <a:ea typeface="Calibri"/>
                          <a:cs typeface="Cambria Math"/>
                        </a:rPr>
                        <a:t>⋅</a:t>
                      </a:r>
                      <a:r>
                        <a:rPr lang="ru-RU" sz="2000">
                          <a:latin typeface="Montserrat"/>
                          <a:ea typeface="Calibri"/>
                        </a:rPr>
                        <a:t> 10</a:t>
                      </a:r>
                      <a:r>
                        <a:rPr lang="ru-RU" sz="2000" baseline="30000">
                          <a:latin typeface="Montserrat"/>
                          <a:ea typeface="Calibri"/>
                        </a:rPr>
                        <a:t>-2</a:t>
                      </a:r>
                      <a:endParaRPr lang="ru-RU" sz="2000">
                        <a:latin typeface="Montserrat"/>
                        <a:ea typeface="Calibri"/>
                      </a:endParaRPr>
                    </a:p>
                  </a:txBody>
                  <a:tcPr marL="49914" marR="4991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>
                          <a:latin typeface="Montserrat"/>
                          <a:ea typeface="Calibri"/>
                        </a:rPr>
                        <a:t>0.909 </a:t>
                      </a:r>
                      <a:r>
                        <a:rPr lang="ru-RU" sz="2000">
                          <a:latin typeface="Montserrat"/>
                          <a:ea typeface="Calibri"/>
                          <a:cs typeface="Cambria Math"/>
                        </a:rPr>
                        <a:t>⋅</a:t>
                      </a:r>
                      <a:r>
                        <a:rPr lang="ru-RU" sz="2000">
                          <a:latin typeface="Montserrat"/>
                          <a:ea typeface="Calibri"/>
                        </a:rPr>
                        <a:t> 10</a:t>
                      </a:r>
                      <a:r>
                        <a:rPr lang="ru-RU" sz="2000" baseline="30000">
                          <a:latin typeface="Montserrat"/>
                          <a:ea typeface="Calibri"/>
                        </a:rPr>
                        <a:t>-2</a:t>
                      </a:r>
                      <a:endParaRPr lang="ru-RU" sz="2000">
                        <a:latin typeface="Montserrat"/>
                        <a:ea typeface="Calibri"/>
                      </a:endParaRPr>
                    </a:p>
                  </a:txBody>
                  <a:tcPr marL="49914" marR="4991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>
                          <a:latin typeface="Montserrat"/>
                          <a:ea typeface="Calibri"/>
                        </a:rPr>
                        <a:t>0.738 </a:t>
                      </a:r>
                      <a:r>
                        <a:rPr lang="ru-RU" sz="2000">
                          <a:latin typeface="Montserrat"/>
                          <a:ea typeface="Calibri"/>
                          <a:cs typeface="Cambria Math"/>
                        </a:rPr>
                        <a:t>⋅</a:t>
                      </a:r>
                      <a:r>
                        <a:rPr lang="ru-RU" sz="2000">
                          <a:latin typeface="Montserrat"/>
                          <a:ea typeface="Calibri"/>
                        </a:rPr>
                        <a:t> 10</a:t>
                      </a:r>
                      <a:r>
                        <a:rPr lang="ru-RU" sz="2000" baseline="30000">
                          <a:latin typeface="Montserrat"/>
                          <a:ea typeface="Calibri"/>
                        </a:rPr>
                        <a:t>-2</a:t>
                      </a:r>
                      <a:endParaRPr lang="ru-RU" sz="2000">
                        <a:latin typeface="Montserrat"/>
                        <a:ea typeface="Calibri"/>
                      </a:endParaRPr>
                    </a:p>
                  </a:txBody>
                  <a:tcPr marL="49914" marR="4991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00000"/>
                        </a:lnSpc>
                        <a:defRPr/>
                      </a:pPr>
                      <a:r>
                        <a:rPr lang="ru-RU" sz="2000">
                          <a:latin typeface="Montserrat"/>
                          <a:ea typeface="Calibri"/>
                        </a:rPr>
                        <a:t>2.006 </a:t>
                      </a:r>
                      <a:r>
                        <a:rPr lang="ru-RU" sz="2000">
                          <a:latin typeface="Montserrat"/>
                          <a:ea typeface="Calibri"/>
                          <a:cs typeface="Cambria Math"/>
                        </a:rPr>
                        <a:t>⋅</a:t>
                      </a:r>
                      <a:r>
                        <a:rPr lang="ru-RU" sz="2000">
                          <a:latin typeface="Montserrat"/>
                          <a:ea typeface="Calibri"/>
                        </a:rPr>
                        <a:t> 10</a:t>
                      </a:r>
                      <a:r>
                        <a:rPr lang="ru-RU" sz="2000" baseline="30000">
                          <a:latin typeface="Montserrat"/>
                          <a:ea typeface="Calibri"/>
                        </a:rPr>
                        <a:t>-2</a:t>
                      </a:r>
                      <a:endParaRPr lang="ru-RU" sz="2000">
                        <a:latin typeface="Montserrat"/>
                        <a:ea typeface="Calibri"/>
                      </a:endParaRPr>
                    </a:p>
                  </a:txBody>
                  <a:tcPr marL="49914" marR="49914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0746763" name="Заголовок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Экспериментальная проверка Монте-Карло</a:t>
            </a:r>
            <a:endParaRPr/>
          </a:p>
        </p:txBody>
      </p:sp>
      <p:pic>
        <p:nvPicPr>
          <p:cNvPr id="926220840" name="Рисунок 5"/>
          <p:cNvPicPr/>
          <p:nvPr/>
        </p:nvPicPr>
        <p:blipFill rotWithShape="1">
          <a:blip r:embed="rId3"/>
          <a:stretch/>
        </p:blipFill>
        <p:spPr bwMode="auto">
          <a:xfrm>
            <a:off x="5581649" y="1581873"/>
            <a:ext cx="6610350" cy="3517574"/>
          </a:xfrm>
          <a:prstGeom prst="rect">
            <a:avLst/>
          </a:prstGeom>
          <a:noFill/>
          <a:ln>
            <a:noFill/>
          </a:ln>
        </p:spPr>
      </p:pic>
      <p:sp>
        <p:nvSpPr>
          <p:cNvPr id="173756506" name="Текст 6"/>
          <p:cNvSpPr>
            <a:spLocks noGrp="1"/>
          </p:cNvSpPr>
          <p:nvPr>
            <p:ph type="body" sz="quarter" idx="11"/>
          </p:nvPr>
        </p:nvSpPr>
        <p:spPr bwMode="auto">
          <a:xfrm>
            <a:off x="559572" y="1729294"/>
            <a:ext cx="5022079" cy="923330"/>
          </a:xfrm>
        </p:spPr>
        <p:txBody>
          <a:bodyPr/>
          <a:lstStyle/>
          <a:p>
            <a:pPr>
              <a:defRPr/>
            </a:pPr>
            <a:r>
              <a:rPr lang="ru-RU" sz="1800"/>
              <a:t>Для проверки выполненных расчетов эффективности и модели Geant4 регистрации гамма-квантов, были</a:t>
            </a:r>
            <a:endParaRPr/>
          </a:p>
        </p:txBody>
      </p:sp>
      <p:sp>
        <p:nvSpPr>
          <p:cNvPr id="1895146914" name="TextBox 11"/>
          <p:cNvSpPr txBox="1"/>
          <p:nvPr/>
        </p:nvSpPr>
        <p:spPr bwMode="auto">
          <a:xfrm>
            <a:off x="6743700" y="5276126"/>
            <a:ext cx="42862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b="0" i="0" u="none" strike="noStrike" cap="none" spc="0">
                <a:ln>
                  <a:noFill/>
                </a:ln>
                <a:solidFill>
                  <a:srgbClr val="222A3F"/>
                </a:solidFill>
                <a:latin typeface="Montserrat"/>
                <a:ea typeface="+mn-ea"/>
                <a:cs typeface="+mn-cs"/>
              </a:rPr>
              <a:t>Сравнение фонового спектра и спектра с источником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91315101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Бэкап результаты сравнения МК</a:t>
            </a:r>
            <a:endParaRPr/>
          </a:p>
        </p:txBody>
      </p:sp>
      <p:sp>
        <p:nvSpPr>
          <p:cNvPr id="442647566" name="Текст 2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51394450" name="Текст 3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graphicFrame>
        <p:nvGraphicFramePr>
          <p:cNvPr id="842351479" name="Таблица 6"/>
          <p:cNvGraphicFramePr>
            <a:graphicFrameLocks noGrp="1"/>
          </p:cNvGraphicFramePr>
          <p:nvPr/>
        </p:nvGraphicFramePr>
        <p:xfrm>
          <a:off x="676275" y="1729294"/>
          <a:ext cx="11115675" cy="4633408"/>
        </p:xfrm>
        <a:graphic>
          <a:graphicData uri="http://schemas.openxmlformats.org/drawingml/2006/table">
            <a:tbl>
              <a:tblPr firstRow="1" firstCol="1" bandRow="1"/>
              <a:tblGrid>
                <a:gridCol w="113879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93777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4359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99294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310255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2412488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defRPr/>
                      </a:pPr>
                      <a:r>
                        <a:rPr lang="en-US" sz="2400">
                          <a:latin typeface="Montserrat"/>
                          <a:ea typeface="Calibri"/>
                        </a:rPr>
                        <a:t>E, </a:t>
                      </a:r>
                      <a:r>
                        <a:rPr lang="ru-RU" sz="2400">
                          <a:latin typeface="Montserrat"/>
                          <a:ea typeface="Calibri"/>
                        </a:rPr>
                        <a:t>кэВ</a:t>
                      </a:r>
                      <a:endParaRPr/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defRPr/>
                      </a:pPr>
                      <a:r>
                        <a:rPr lang="ru-RU" sz="2400">
                          <a:latin typeface="Montserrat"/>
                          <a:ea typeface="Calibri"/>
                        </a:rPr>
                        <a:t>Монте-Карло</a:t>
                      </a:r>
                      <a:endParaRPr/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defRPr/>
                      </a:pPr>
                      <a:r>
                        <a:rPr lang="ru-RU" sz="2400">
                          <a:latin typeface="Montserrat"/>
                          <a:ea typeface="Calibri"/>
                        </a:rPr>
                        <a:t>Монте-Карло (с уч. неэф.)</a:t>
                      </a:r>
                      <a:endParaRPr/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defRPr/>
                      </a:pPr>
                      <a:r>
                        <a:rPr lang="ru-RU" sz="2400">
                          <a:latin typeface="Montserrat"/>
                          <a:ea typeface="Calibri"/>
                        </a:rPr>
                        <a:t>Экспериментальная</a:t>
                      </a:r>
                      <a:endParaRPr/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just">
                        <a:lnSpc>
                          <a:spcPct val="150000"/>
                        </a:lnSpc>
                        <a:defRPr/>
                      </a:pPr>
                      <a:r>
                        <a:rPr lang="ru-RU" sz="2400">
                          <a:latin typeface="Montserrat"/>
                          <a:ea typeface="Calibri"/>
                        </a:rPr>
                        <a:t>Отношение экспериментальной к Мноте-Карло (с уч. неэф.)</a:t>
                      </a:r>
                      <a:endParaRPr/>
                    </a:p>
                  </a:txBody>
                  <a:tcPr marL="68580" marR="68580" marT="0" marB="0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230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defRPr/>
                      </a:pPr>
                      <a:r>
                        <a:rPr lang="ru-RU" sz="2400">
                          <a:latin typeface="Montserrat"/>
                          <a:ea typeface="Calibri"/>
                        </a:rPr>
                        <a:t>258.26</a:t>
                      </a:r>
                      <a:endParaRPr/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defRPr/>
                      </a:pPr>
                      <a:r>
                        <a:rPr lang="en-US" sz="2400">
                          <a:latin typeface="Montserrat"/>
                          <a:ea typeface="Calibri"/>
                        </a:rPr>
                        <a:t>1.920 </a:t>
                      </a:r>
                      <a:r>
                        <a:rPr lang="ru-RU" sz="2400">
                          <a:latin typeface="Montserrat"/>
                          <a:ea typeface="Calibri"/>
                          <a:cs typeface="Cambria Math"/>
                        </a:rPr>
                        <a:t>⋅</a:t>
                      </a:r>
                      <a:r>
                        <a:rPr lang="ru-RU" sz="2400">
                          <a:latin typeface="Montserrat"/>
                          <a:ea typeface="Calibri"/>
                        </a:rPr>
                        <a:t> 10</a:t>
                      </a:r>
                      <a:r>
                        <a:rPr lang="ru-RU" sz="2400" baseline="30000">
                          <a:latin typeface="Montserrat"/>
                          <a:ea typeface="Calibri"/>
                        </a:rPr>
                        <a:t>-5</a:t>
                      </a:r>
                      <a:endParaRPr lang="ru-RU" sz="2400">
                        <a:latin typeface="Montserrat"/>
                        <a:ea typeface="Calibri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defRPr/>
                      </a:pPr>
                      <a:r>
                        <a:rPr lang="en-US" sz="2400">
                          <a:latin typeface="Montserrat"/>
                          <a:ea typeface="Calibri"/>
                        </a:rPr>
                        <a:t>1.571 </a:t>
                      </a:r>
                      <a:r>
                        <a:rPr lang="ru-RU" sz="2400">
                          <a:latin typeface="Montserrat"/>
                          <a:ea typeface="Calibri"/>
                          <a:cs typeface="Cambria Math"/>
                        </a:rPr>
                        <a:t>⋅</a:t>
                      </a:r>
                      <a:r>
                        <a:rPr lang="ru-RU" sz="2400">
                          <a:latin typeface="Montserrat"/>
                          <a:ea typeface="Calibri"/>
                        </a:rPr>
                        <a:t> 10</a:t>
                      </a:r>
                      <a:r>
                        <a:rPr lang="ru-RU" sz="2400" baseline="30000">
                          <a:latin typeface="Montserrat"/>
                          <a:ea typeface="Calibri"/>
                        </a:rPr>
                        <a:t>-5</a:t>
                      </a:r>
                      <a:endParaRPr lang="ru-RU" sz="2400">
                        <a:latin typeface="Montserrat"/>
                        <a:ea typeface="Calibri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defRPr/>
                      </a:pPr>
                      <a:r>
                        <a:rPr lang="en-US" sz="2400">
                          <a:latin typeface="Montserrat"/>
                          <a:ea typeface="Calibri"/>
                        </a:rPr>
                        <a:t>(</a:t>
                      </a:r>
                      <a:r>
                        <a:rPr lang="ru-RU" sz="2400">
                          <a:latin typeface="Montserrat"/>
                          <a:ea typeface="Calibri"/>
                        </a:rPr>
                        <a:t>1.16</a:t>
                      </a:r>
                      <a:r>
                        <a:rPr lang="en-US" sz="2400">
                          <a:latin typeface="Montserrat"/>
                          <a:ea typeface="Calibri"/>
                        </a:rPr>
                        <a:t> ± 0.04) </a:t>
                      </a:r>
                      <a:r>
                        <a:rPr lang="ru-RU" sz="2400">
                          <a:latin typeface="Montserrat"/>
                          <a:ea typeface="Calibri"/>
                          <a:cs typeface="Cambria Math"/>
                        </a:rPr>
                        <a:t>⋅</a:t>
                      </a:r>
                      <a:r>
                        <a:rPr lang="ru-RU" sz="2400">
                          <a:latin typeface="Montserrat"/>
                          <a:ea typeface="Calibri"/>
                        </a:rPr>
                        <a:t> 10</a:t>
                      </a:r>
                      <a:r>
                        <a:rPr lang="ru-RU" sz="2400" baseline="30000">
                          <a:latin typeface="Montserrat"/>
                          <a:ea typeface="Calibri"/>
                        </a:rPr>
                        <a:t>-5</a:t>
                      </a:r>
                      <a:endParaRPr lang="ru-RU" sz="2400">
                        <a:latin typeface="Montserrat"/>
                        <a:ea typeface="Calibri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defRPr/>
                      </a:pPr>
                      <a:r>
                        <a:rPr lang="ru-RU" sz="2400">
                          <a:latin typeface="Montserrat"/>
                          <a:ea typeface="Calibri"/>
                        </a:rPr>
                        <a:t>0.8</a:t>
                      </a:r>
                      <a:r>
                        <a:rPr lang="en-US" sz="2400">
                          <a:latin typeface="Montserrat"/>
                          <a:ea typeface="Calibri"/>
                        </a:rPr>
                        <a:t>2 ± 0.03</a:t>
                      </a:r>
                      <a:endParaRPr lang="ru-RU" sz="2400">
                        <a:latin typeface="Montserrat"/>
                        <a:ea typeface="Calibri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55230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defRPr/>
                      </a:pPr>
                      <a:r>
                        <a:rPr lang="ru-RU" sz="2400">
                          <a:latin typeface="Montserrat"/>
                          <a:ea typeface="Calibri"/>
                        </a:rPr>
                        <a:t>742.81</a:t>
                      </a:r>
                      <a:endParaRPr/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defRPr/>
                      </a:pPr>
                      <a:r>
                        <a:rPr lang="ru-RU" sz="2400">
                          <a:latin typeface="Montserrat"/>
                          <a:ea typeface="Calibri"/>
                        </a:rPr>
                        <a:t>1.228 </a:t>
                      </a:r>
                      <a:r>
                        <a:rPr lang="ru-RU" sz="2400">
                          <a:latin typeface="Montserrat"/>
                          <a:ea typeface="Calibri"/>
                          <a:cs typeface="Cambria Math"/>
                        </a:rPr>
                        <a:t>⋅</a:t>
                      </a:r>
                      <a:r>
                        <a:rPr lang="ru-RU" sz="2400">
                          <a:latin typeface="Montserrat"/>
                          <a:ea typeface="Calibri"/>
                        </a:rPr>
                        <a:t> 10</a:t>
                      </a:r>
                      <a:r>
                        <a:rPr lang="ru-RU" sz="2400" baseline="30000">
                          <a:latin typeface="Montserrat"/>
                          <a:ea typeface="Calibri"/>
                        </a:rPr>
                        <a:t>-5</a:t>
                      </a:r>
                      <a:endParaRPr lang="ru-RU" sz="2400">
                        <a:latin typeface="Montserrat"/>
                        <a:ea typeface="Calibri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defRPr/>
                      </a:pPr>
                      <a:r>
                        <a:rPr lang="ru-RU" sz="2400">
                          <a:latin typeface="Montserrat"/>
                          <a:ea typeface="Calibri"/>
                        </a:rPr>
                        <a:t>0.586 </a:t>
                      </a:r>
                      <a:r>
                        <a:rPr lang="ru-RU" sz="2400">
                          <a:latin typeface="Montserrat"/>
                          <a:ea typeface="Calibri"/>
                          <a:cs typeface="Cambria Math"/>
                        </a:rPr>
                        <a:t>⋅</a:t>
                      </a:r>
                      <a:r>
                        <a:rPr lang="ru-RU" sz="2400">
                          <a:latin typeface="Montserrat"/>
                          <a:ea typeface="Calibri"/>
                        </a:rPr>
                        <a:t> 10</a:t>
                      </a:r>
                      <a:r>
                        <a:rPr lang="ru-RU" sz="2400" baseline="30000">
                          <a:latin typeface="Montserrat"/>
                          <a:ea typeface="Calibri"/>
                        </a:rPr>
                        <a:t>-5</a:t>
                      </a:r>
                      <a:endParaRPr lang="ru-RU" sz="2400">
                        <a:latin typeface="Montserrat"/>
                        <a:ea typeface="Calibri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defRPr/>
                      </a:pPr>
                      <a:r>
                        <a:rPr lang="en-US" sz="2400">
                          <a:latin typeface="Montserrat"/>
                          <a:ea typeface="Calibri"/>
                        </a:rPr>
                        <a:t>(</a:t>
                      </a:r>
                      <a:r>
                        <a:rPr lang="ru-RU" sz="2400">
                          <a:latin typeface="Montserrat"/>
                          <a:ea typeface="Calibri"/>
                        </a:rPr>
                        <a:t>0.40</a:t>
                      </a:r>
                      <a:r>
                        <a:rPr lang="en-US" sz="2400">
                          <a:latin typeface="Montserrat"/>
                          <a:ea typeface="Calibri"/>
                        </a:rPr>
                        <a:t> ± 0.02) </a:t>
                      </a:r>
                      <a:r>
                        <a:rPr lang="ru-RU" sz="2400">
                          <a:latin typeface="Montserrat"/>
                          <a:ea typeface="Calibri"/>
                          <a:cs typeface="Cambria Math"/>
                        </a:rPr>
                        <a:t>⋅</a:t>
                      </a:r>
                      <a:r>
                        <a:rPr lang="ru-RU" sz="2400">
                          <a:latin typeface="Montserrat"/>
                          <a:ea typeface="Calibri"/>
                        </a:rPr>
                        <a:t> 10</a:t>
                      </a:r>
                      <a:r>
                        <a:rPr lang="ru-RU" sz="2400" baseline="30000">
                          <a:latin typeface="Montserrat"/>
                          <a:ea typeface="Calibri"/>
                        </a:rPr>
                        <a:t>-5</a:t>
                      </a:r>
                      <a:endParaRPr lang="ru-RU" sz="2400">
                        <a:latin typeface="Montserrat"/>
                        <a:ea typeface="Calibri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defRPr/>
                      </a:pPr>
                      <a:r>
                        <a:rPr lang="ru-RU" sz="2400">
                          <a:latin typeface="Montserrat"/>
                          <a:ea typeface="Calibri"/>
                        </a:rPr>
                        <a:t>0.7</a:t>
                      </a:r>
                      <a:r>
                        <a:rPr lang="en-US" sz="2400">
                          <a:latin typeface="Montserrat"/>
                          <a:ea typeface="Calibri"/>
                        </a:rPr>
                        <a:t>3 ± 0.04</a:t>
                      </a:r>
                      <a:endParaRPr lang="ru-RU" sz="2400">
                        <a:latin typeface="Montserrat"/>
                        <a:ea typeface="Calibri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55230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defRPr/>
                      </a:pPr>
                      <a:r>
                        <a:rPr lang="ru-RU" sz="2400">
                          <a:latin typeface="Montserrat"/>
                          <a:ea typeface="Calibri"/>
                        </a:rPr>
                        <a:t>766.36</a:t>
                      </a:r>
                      <a:endParaRPr/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defRPr/>
                      </a:pPr>
                      <a:r>
                        <a:rPr lang="ru-RU" sz="2400">
                          <a:latin typeface="Montserrat"/>
                          <a:ea typeface="Calibri"/>
                        </a:rPr>
                        <a:t>3.263 </a:t>
                      </a:r>
                      <a:r>
                        <a:rPr lang="ru-RU" sz="2400">
                          <a:latin typeface="Montserrat"/>
                          <a:ea typeface="Calibri"/>
                          <a:cs typeface="Cambria Math"/>
                        </a:rPr>
                        <a:t>⋅</a:t>
                      </a:r>
                      <a:r>
                        <a:rPr lang="ru-RU" sz="2400">
                          <a:latin typeface="Montserrat"/>
                          <a:ea typeface="Calibri"/>
                        </a:rPr>
                        <a:t> 10</a:t>
                      </a:r>
                      <a:r>
                        <a:rPr lang="ru-RU" sz="2400" baseline="30000">
                          <a:latin typeface="Montserrat"/>
                          <a:ea typeface="Calibri"/>
                        </a:rPr>
                        <a:t>-5</a:t>
                      </a:r>
                      <a:endParaRPr lang="ru-RU" sz="2400">
                        <a:latin typeface="Montserrat"/>
                        <a:ea typeface="Calibri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defRPr/>
                      </a:pPr>
                      <a:r>
                        <a:rPr lang="en-US" sz="2400">
                          <a:latin typeface="Montserrat"/>
                          <a:ea typeface="Calibri"/>
                        </a:rPr>
                        <a:t>1.503 </a:t>
                      </a:r>
                      <a:r>
                        <a:rPr lang="ru-RU" sz="2400">
                          <a:latin typeface="Montserrat"/>
                          <a:ea typeface="Calibri"/>
                          <a:cs typeface="Cambria Math"/>
                        </a:rPr>
                        <a:t>⋅</a:t>
                      </a:r>
                      <a:r>
                        <a:rPr lang="ru-RU" sz="2400">
                          <a:latin typeface="Montserrat"/>
                          <a:ea typeface="Calibri"/>
                        </a:rPr>
                        <a:t> 10</a:t>
                      </a:r>
                      <a:r>
                        <a:rPr lang="ru-RU" sz="2400" baseline="30000">
                          <a:latin typeface="Montserrat"/>
                          <a:ea typeface="Calibri"/>
                        </a:rPr>
                        <a:t>-5</a:t>
                      </a:r>
                      <a:endParaRPr lang="ru-RU" sz="2400">
                        <a:latin typeface="Montserrat"/>
                        <a:ea typeface="Calibri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defRPr/>
                      </a:pPr>
                      <a:r>
                        <a:rPr lang="en-US" sz="2400">
                          <a:latin typeface="Montserrat"/>
                          <a:ea typeface="Calibri"/>
                        </a:rPr>
                        <a:t>(</a:t>
                      </a:r>
                      <a:r>
                        <a:rPr lang="ru-RU" sz="2400">
                          <a:latin typeface="Montserrat"/>
                          <a:ea typeface="Calibri"/>
                        </a:rPr>
                        <a:t>1.4</a:t>
                      </a:r>
                      <a:r>
                        <a:rPr lang="en-US" sz="2400">
                          <a:latin typeface="Montserrat"/>
                          <a:ea typeface="Calibri"/>
                        </a:rPr>
                        <a:t>8 ± 0.04) </a:t>
                      </a:r>
                      <a:r>
                        <a:rPr lang="ru-RU" sz="2400">
                          <a:latin typeface="Montserrat"/>
                          <a:ea typeface="Calibri"/>
                          <a:cs typeface="Cambria Math"/>
                        </a:rPr>
                        <a:t>⋅</a:t>
                      </a:r>
                      <a:r>
                        <a:rPr lang="ru-RU" sz="2400">
                          <a:latin typeface="Montserrat"/>
                          <a:ea typeface="Calibri"/>
                        </a:rPr>
                        <a:t>10</a:t>
                      </a:r>
                      <a:r>
                        <a:rPr lang="ru-RU" sz="2400" baseline="30000">
                          <a:latin typeface="Montserrat"/>
                          <a:ea typeface="Calibri"/>
                        </a:rPr>
                        <a:t>-5</a:t>
                      </a:r>
                      <a:endParaRPr lang="ru-RU" sz="2400">
                        <a:latin typeface="Montserrat"/>
                        <a:ea typeface="Calibri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defRPr/>
                      </a:pPr>
                      <a:r>
                        <a:rPr lang="ru-RU" sz="2400">
                          <a:latin typeface="Montserrat"/>
                          <a:ea typeface="Calibri"/>
                        </a:rPr>
                        <a:t>1.0</a:t>
                      </a:r>
                      <a:r>
                        <a:rPr lang="en-US" sz="2400">
                          <a:latin typeface="Montserrat"/>
                          <a:ea typeface="Calibri"/>
                        </a:rPr>
                        <a:t>1 ± 0.03</a:t>
                      </a:r>
                      <a:endParaRPr lang="ru-RU" sz="2400">
                        <a:latin typeface="Montserrat"/>
                        <a:ea typeface="Calibri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55230"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defRPr/>
                      </a:pPr>
                      <a:r>
                        <a:rPr lang="ru-RU" sz="2400">
                          <a:latin typeface="Montserrat"/>
                          <a:ea typeface="Calibri"/>
                        </a:rPr>
                        <a:t>786.27</a:t>
                      </a:r>
                      <a:endParaRPr/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defRPr/>
                      </a:pPr>
                      <a:r>
                        <a:rPr lang="ru-RU" sz="2400">
                          <a:latin typeface="Montserrat"/>
                          <a:ea typeface="Calibri"/>
                        </a:rPr>
                        <a:t>7.166 </a:t>
                      </a:r>
                      <a:r>
                        <a:rPr lang="ru-RU" sz="2400">
                          <a:latin typeface="Montserrat"/>
                          <a:ea typeface="Calibri"/>
                          <a:cs typeface="Cambria Math"/>
                        </a:rPr>
                        <a:t>⋅</a:t>
                      </a:r>
                      <a:r>
                        <a:rPr lang="ru-RU" sz="2400">
                          <a:latin typeface="Montserrat"/>
                          <a:ea typeface="Calibri"/>
                        </a:rPr>
                        <a:t> 10</a:t>
                      </a:r>
                      <a:r>
                        <a:rPr lang="ru-RU" sz="2400" baseline="30000">
                          <a:latin typeface="Montserrat"/>
                          <a:ea typeface="Calibri"/>
                        </a:rPr>
                        <a:t>-5</a:t>
                      </a:r>
                      <a:endParaRPr lang="ru-RU" sz="2400">
                        <a:latin typeface="Montserrat"/>
                        <a:ea typeface="Calibri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defRPr/>
                      </a:pPr>
                      <a:r>
                        <a:rPr lang="ru-RU" sz="2400">
                          <a:latin typeface="Montserrat"/>
                          <a:ea typeface="Calibri"/>
                        </a:rPr>
                        <a:t>0.320 </a:t>
                      </a:r>
                      <a:r>
                        <a:rPr lang="ru-RU" sz="2400">
                          <a:latin typeface="Montserrat"/>
                          <a:ea typeface="Calibri"/>
                          <a:cs typeface="Cambria Math"/>
                        </a:rPr>
                        <a:t>⋅</a:t>
                      </a:r>
                      <a:r>
                        <a:rPr lang="ru-RU" sz="2400">
                          <a:latin typeface="Montserrat"/>
                          <a:ea typeface="Calibri"/>
                        </a:rPr>
                        <a:t> 10</a:t>
                      </a:r>
                      <a:r>
                        <a:rPr lang="ru-RU" sz="2400" baseline="30000">
                          <a:latin typeface="Montserrat"/>
                          <a:ea typeface="Calibri"/>
                        </a:rPr>
                        <a:t>-5</a:t>
                      </a:r>
                      <a:endParaRPr lang="ru-RU" sz="2400">
                        <a:latin typeface="Montserrat"/>
                        <a:ea typeface="Calibri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defRPr/>
                      </a:pPr>
                      <a:r>
                        <a:rPr lang="en-US" sz="2400">
                          <a:latin typeface="Montserrat"/>
                          <a:ea typeface="Calibri"/>
                        </a:rPr>
                        <a:t>(</a:t>
                      </a:r>
                      <a:r>
                        <a:rPr lang="ru-RU" sz="2400">
                          <a:latin typeface="Montserrat"/>
                          <a:ea typeface="Calibri"/>
                        </a:rPr>
                        <a:t>0.28</a:t>
                      </a:r>
                      <a:r>
                        <a:rPr lang="en-US" sz="2400">
                          <a:latin typeface="Montserrat"/>
                          <a:ea typeface="Calibri"/>
                        </a:rPr>
                        <a:t> ± 0.02) </a:t>
                      </a:r>
                      <a:r>
                        <a:rPr lang="ru-RU" sz="2400">
                          <a:latin typeface="Montserrat"/>
                          <a:ea typeface="Calibri"/>
                          <a:cs typeface="Cambria Math"/>
                        </a:rPr>
                        <a:t>⋅</a:t>
                      </a:r>
                      <a:r>
                        <a:rPr lang="ru-RU" sz="2400">
                          <a:latin typeface="Montserrat"/>
                          <a:ea typeface="Calibri"/>
                        </a:rPr>
                        <a:t> 10</a:t>
                      </a:r>
                      <a:r>
                        <a:rPr lang="ru-RU" sz="2400" baseline="30000">
                          <a:latin typeface="Montserrat"/>
                          <a:ea typeface="Calibri"/>
                        </a:rPr>
                        <a:t>-5</a:t>
                      </a:r>
                      <a:endParaRPr lang="ru-RU" sz="2400">
                        <a:latin typeface="Montserrat"/>
                        <a:ea typeface="Calibri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indent="0" algn="l">
                        <a:lnSpc>
                          <a:spcPct val="150000"/>
                        </a:lnSpc>
                        <a:defRPr/>
                      </a:pPr>
                      <a:r>
                        <a:rPr lang="ru-RU" sz="2400">
                          <a:latin typeface="Montserrat"/>
                          <a:ea typeface="Calibri"/>
                        </a:rPr>
                        <a:t>0.98 </a:t>
                      </a:r>
                      <a:r>
                        <a:rPr lang="en-US" sz="2400">
                          <a:latin typeface="Montserrat"/>
                          <a:ea typeface="Calibri"/>
                        </a:rPr>
                        <a:t>± 0.07</a:t>
                      </a:r>
                      <a:endParaRPr lang="ru-RU" sz="2400">
                        <a:latin typeface="Montserrat"/>
                        <a:ea typeface="Calibri"/>
                      </a:endParaRPr>
                    </a:p>
                  </a:txBody>
                  <a:tcPr marL="68580" marR="68580" marT="0" marB="0" anchor="ctr">
                    <a:lnL w="12700" algn="ctr">
                      <a:solidFill>
                        <a:srgbClr val="000000"/>
                      </a:solidFill>
                    </a:lnL>
                    <a:lnR w="12700" algn="ctr">
                      <a:solidFill>
                        <a:srgbClr val="000000"/>
                      </a:solidFill>
                    </a:lnR>
                    <a:lnT w="12700" algn="ctr">
                      <a:solidFill>
                        <a:srgbClr val="000000"/>
                      </a:solidFill>
                    </a:lnT>
                    <a:lnB w="12700" algn="ctr">
                      <a:solidFill>
                        <a:srgbClr val="000000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729371427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Результаты измерений с образцами</a:t>
            </a:r>
            <a:endParaRPr/>
          </a:p>
        </p:txBody>
      </p:sp>
      <p:pic>
        <p:nvPicPr>
          <p:cNvPr id="899406941" name="Рисунок 7"/>
          <p:cNvPicPr>
            <a:picLocks noChangeAspect="1"/>
          </p:cNvPicPr>
          <p:nvPr/>
        </p:nvPicPr>
        <p:blipFill rotWithShape="1">
          <a:blip r:embed="rId3"/>
          <a:srcRect l="3441" r="1736" b="1823"/>
          <a:stretch/>
        </p:blipFill>
        <p:spPr bwMode="auto">
          <a:xfrm>
            <a:off x="559572" y="3981160"/>
            <a:ext cx="5421508" cy="2876840"/>
          </a:xfrm>
          <a:prstGeom prst="rect">
            <a:avLst/>
          </a:prstGeom>
        </p:spPr>
      </p:pic>
      <p:pic>
        <p:nvPicPr>
          <p:cNvPr id="80695440" name="Рисунок 4"/>
          <p:cNvPicPr>
            <a:picLocks noChangeAspect="1"/>
          </p:cNvPicPr>
          <p:nvPr/>
        </p:nvPicPr>
        <p:blipFill rotWithShape="1">
          <a:blip r:embed="rId4"/>
          <a:srcRect l="3727" r="1763" b="1367"/>
          <a:stretch/>
        </p:blipFill>
        <p:spPr bwMode="auto">
          <a:xfrm>
            <a:off x="6401320" y="1316667"/>
            <a:ext cx="5231108" cy="2797990"/>
          </a:xfrm>
          <a:prstGeom prst="rect">
            <a:avLst/>
          </a:prstGeom>
        </p:spPr>
      </p:pic>
      <p:pic>
        <p:nvPicPr>
          <p:cNvPr id="1568402615" name="Рисунок 9"/>
          <p:cNvPicPr>
            <a:picLocks noChangeAspect="1"/>
          </p:cNvPicPr>
          <p:nvPr/>
        </p:nvPicPr>
        <p:blipFill rotWithShape="1">
          <a:blip r:embed="rId5"/>
          <a:srcRect l="3371" r="1581" b="2742"/>
          <a:stretch/>
        </p:blipFill>
        <p:spPr bwMode="auto">
          <a:xfrm>
            <a:off x="6401320" y="4114657"/>
            <a:ext cx="5231108" cy="2743343"/>
          </a:xfrm>
          <a:prstGeom prst="rect">
            <a:avLst/>
          </a:prstGeom>
        </p:spPr>
      </p:pic>
      <p:sp>
        <p:nvSpPr>
          <p:cNvPr id="380303472" name="Текст 6"/>
          <p:cNvSpPr txBox="1"/>
          <p:nvPr/>
        </p:nvSpPr>
        <p:spPr bwMode="auto">
          <a:xfrm>
            <a:off x="559572" y="1377606"/>
            <a:ext cx="4628248" cy="175432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solidFill>
                  <a:srgbClr val="222A3F"/>
                </a:solidFill>
                <a:latin typeface="Montserrat"/>
                <a:ea typeface="+mn-ea"/>
                <a:cs typeface="+mn-cs"/>
              </a:defRPr>
            </a:lvl1pPr>
            <a:lvl2pPr marL="6858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>
                <a:solidFill>
                  <a:srgbClr val="4A5062"/>
                </a:solidFill>
              </a:rPr>
              <a:t>В результате наземных измерений, проведенных в ЛЯП ОИЯИ продолжительностью 244 часа получены экспериментальные спектры</a:t>
            </a:r>
            <a:br>
              <a:rPr lang="ru-RU" sz="1800">
                <a:solidFill>
                  <a:srgbClr val="4A5062"/>
                </a:solidFill>
              </a:rPr>
            </a:br>
            <a:r>
              <a:rPr lang="ru-RU" sz="1800">
                <a:solidFill>
                  <a:srgbClr val="4A5062"/>
                </a:solidFill>
              </a:rPr>
              <a:t> </a:t>
            </a:r>
            <a:endParaRPr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2016175121" name="Заголовок 1"/>
          <p:cNvSpPr>
            <a:spLocks noGrp="1"/>
          </p:cNvSpPr>
          <p:nvPr>
            <p:ph type="title"/>
          </p:nvPr>
        </p:nvSpPr>
        <p:spPr bwMode="auto">
          <a:xfrm>
            <a:off x="559571" y="361990"/>
            <a:ext cx="9174592" cy="518519"/>
          </a:xfrm>
        </p:spPr>
        <p:txBody>
          <a:bodyPr/>
          <a:lstStyle/>
          <a:p>
            <a:pPr>
              <a:defRPr/>
            </a:pPr>
            <a:r>
              <a:rPr lang="ru-RU"/>
              <a:t>Установка БНО</a:t>
            </a:r>
            <a:endParaRPr/>
          </a:p>
        </p:txBody>
      </p:sp>
      <p:sp>
        <p:nvSpPr>
          <p:cNvPr id="193464878" name="Текст 2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4384264" name="Текст 3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899201930" name="Picture 4"/>
          <p:cNvPicPr/>
          <p:nvPr/>
        </p:nvPicPr>
        <p:blipFill rotWithShape="1">
          <a:blip r:embed="rId3"/>
          <a:stretch/>
        </p:blipFill>
        <p:spPr bwMode="auto">
          <a:xfrm>
            <a:off x="485948" y="1898571"/>
            <a:ext cx="5419551" cy="4376231"/>
          </a:xfrm>
          <a:prstGeom prst="rect">
            <a:avLst/>
          </a:prstGeom>
        </p:spPr>
      </p:pic>
      <p:pic>
        <p:nvPicPr>
          <p:cNvPr id="1871040118" name="Рисунок 5"/>
          <p:cNvPicPr/>
          <p:nvPr/>
        </p:nvPicPr>
        <p:blipFill rotWithShape="1">
          <a:blip r:embed="rId4"/>
          <a:stretch/>
        </p:blipFill>
        <p:spPr bwMode="auto">
          <a:xfrm>
            <a:off x="6286502" y="1595944"/>
            <a:ext cx="5511165" cy="51619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43469831" name="Заголовок 1"/>
          <p:cNvSpPr>
            <a:spLocks noGrp="1"/>
          </p:cNvSpPr>
          <p:nvPr>
            <p:ph type="title"/>
          </p:nvPr>
        </p:nvSpPr>
        <p:spPr bwMode="auto">
          <a:xfrm>
            <a:off x="559571" y="370090"/>
            <a:ext cx="9190792" cy="518519"/>
          </a:xfrm>
        </p:spPr>
        <p:txBody>
          <a:bodyPr/>
          <a:lstStyle/>
          <a:p>
            <a:pPr>
              <a:defRPr/>
            </a:pPr>
            <a:r>
              <a:rPr lang="ru-RU"/>
              <a:t>Моделирование детектора БНО</a:t>
            </a:r>
            <a:endParaRPr/>
          </a:p>
        </p:txBody>
      </p:sp>
      <p:sp>
        <p:nvSpPr>
          <p:cNvPr id="226491296" name="Текст 2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465005305" name="Текст 3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866725675" name="Рисунок 866725674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8002535" y="2768222"/>
            <a:ext cx="3973081" cy="3216683"/>
          </a:xfrm>
          <a:prstGeom prst="rect">
            <a:avLst/>
          </a:prstGeom>
        </p:spPr>
      </p:pic>
      <p:pic>
        <p:nvPicPr>
          <p:cNvPr id="190423757" name="Рисунок 190423756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559571" y="1620792"/>
            <a:ext cx="7442963" cy="489907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6756417" name="Заголовок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Подземные условия</a:t>
            </a:r>
            <a:endParaRPr/>
          </a:p>
        </p:txBody>
      </p:sp>
      <p:sp>
        <p:nvSpPr>
          <p:cNvPr id="639067492" name="Текст 6"/>
          <p:cNvSpPr>
            <a:spLocks noGrp="1"/>
          </p:cNvSpPr>
          <p:nvPr>
            <p:ph type="body" sz="quarter" idx="11"/>
          </p:nvPr>
        </p:nvSpPr>
        <p:spPr bwMode="auto">
          <a:xfrm>
            <a:off x="559572" y="1729294"/>
            <a:ext cx="11243652" cy="6017032"/>
          </a:xfrm>
        </p:spPr>
        <p:txBody>
          <a:bodyPr/>
          <a:lstStyle/>
          <a:p>
            <a:pPr>
              <a:defRPr/>
            </a:pPr>
            <a:r>
              <a:rPr lang="ru-RU" sz="1800"/>
              <a:t>Образцы отправлены в БНО ИЯИ РАН для проведения подземных измерений с лучшими фоновыми условиями:</a:t>
            </a:r>
            <a:endParaRPr/>
          </a:p>
          <a:p>
            <a:pPr>
              <a:defRPr/>
            </a:pPr>
            <a:r>
              <a:rPr lang="ru-RU" sz="1800"/>
              <a:t>370 кэВ - (0.18 ± 0.06) событий в сутки</a:t>
            </a:r>
            <a:endParaRPr/>
          </a:p>
          <a:p>
            <a:pPr>
              <a:defRPr/>
            </a:pPr>
            <a:r>
              <a:rPr lang="ru-RU" sz="1800"/>
              <a:t>778 кэВ - (0.10 ± 0.04) событий в сутки</a:t>
            </a:r>
            <a:endParaRPr/>
          </a:p>
          <a:p>
            <a:pPr>
              <a:defRPr/>
            </a:pPr>
            <a:endParaRPr lang="ru-RU" sz="1800"/>
          </a:p>
          <a:p>
            <a:pPr>
              <a:defRPr/>
            </a:pPr>
            <a:r>
              <a:rPr lang="ru-RU" sz="1800"/>
              <a:t>Анализ фоновых условий спектрометра в БНО показывает, что стабильные измерения, продолжительностью более 1 года, позволят достичь чувствительности, необходимой для регистрации, впервые в мире, двухнейтринного бета распада Zr-96 на возбужденные состояния Mo-96. Кроме того, фоновые условия, масса и радиоактивная чистота образцов позволят впервые обнаружить бета распад Zr-96 в Nb-96, предполагаемый период полураспада которого составляет более 10</a:t>
            </a:r>
            <a:r>
              <a:rPr lang="ru-RU" sz="1800" baseline="30000"/>
              <a:t>20</a:t>
            </a:r>
            <a:r>
              <a:rPr lang="ru-RU" sz="1800"/>
              <a:t> лет</a:t>
            </a:r>
            <a:endParaRPr/>
          </a:p>
          <a:p>
            <a:pPr>
              <a:defRPr/>
            </a:pPr>
            <a:endParaRPr lang="ru-RU" sz="18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940448157" name="Заголовок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Результаты подземных измерений</a:t>
            </a:r>
            <a:endParaRPr/>
          </a:p>
        </p:txBody>
      </p:sp>
      <p:sp>
        <p:nvSpPr>
          <p:cNvPr id="1193697690" name="Текст 6"/>
          <p:cNvSpPr>
            <a:spLocks noGrp="1"/>
          </p:cNvSpPr>
          <p:nvPr>
            <p:ph type="body" sz="quarter" idx="11"/>
          </p:nvPr>
        </p:nvSpPr>
        <p:spPr bwMode="auto">
          <a:xfrm>
            <a:off x="559572" y="1729294"/>
            <a:ext cx="5298303" cy="923330"/>
          </a:xfrm>
        </p:spPr>
        <p:txBody>
          <a:bodyPr/>
          <a:lstStyle/>
          <a:p>
            <a:pPr>
              <a:defRPr/>
            </a:pPr>
            <a:r>
              <a:rPr lang="ru-RU" sz="1800"/>
              <a:t>В ходе предварительных измерений превышений над уровнем фона не обнаружено</a:t>
            </a:r>
            <a:endParaRPr/>
          </a:p>
        </p:txBody>
      </p:sp>
      <p:pic>
        <p:nvPicPr>
          <p:cNvPr id="2093223528" name="Рисунок 8"/>
          <p:cNvPicPr/>
          <p:nvPr/>
        </p:nvPicPr>
        <p:blipFill rotWithShape="1">
          <a:blip r:embed="rId3"/>
          <a:stretch/>
        </p:blipFill>
        <p:spPr bwMode="auto">
          <a:xfrm>
            <a:off x="5994904" y="1404620"/>
            <a:ext cx="6197095" cy="3257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2959238" name="Рисунок 5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0" y="3114674"/>
            <a:ext cx="6366517" cy="3257550"/>
          </a:xfrm>
          <a:prstGeom prst="rect">
            <a:avLst/>
          </a:prstGeom>
          <a:noFill/>
          <a:ln>
            <a:noFill/>
          </a:ln>
        </p:spPr>
      </p:pic>
      <p:sp>
        <p:nvSpPr>
          <p:cNvPr id="1362978890" name="TextBox 9"/>
          <p:cNvSpPr txBox="1"/>
          <p:nvPr/>
        </p:nvSpPr>
        <p:spPr bwMode="auto">
          <a:xfrm>
            <a:off x="134481" y="6372224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b="0" i="0" u="none" strike="noStrike" cap="none" spc="0">
                <a:ln>
                  <a:noFill/>
                </a:ln>
                <a:solidFill>
                  <a:srgbClr val="222A3F"/>
                </a:solidFill>
                <a:latin typeface="Montserrat"/>
                <a:ea typeface="+mn-ea"/>
                <a:cs typeface="+mn-cs"/>
              </a:rPr>
              <a:t>Фоновый спектр (1185 часов)</a:t>
            </a:r>
            <a:endParaRPr lang="ru-RU"/>
          </a:p>
        </p:txBody>
      </p:sp>
      <p:sp>
        <p:nvSpPr>
          <p:cNvPr id="29145381" name="TextBox 10"/>
          <p:cNvSpPr txBox="1"/>
          <p:nvPr/>
        </p:nvSpPr>
        <p:spPr bwMode="auto">
          <a:xfrm>
            <a:off x="6044675" y="4743449"/>
            <a:ext cx="609755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800" b="0" i="0" u="none" strike="noStrike" cap="none" spc="0">
                <a:ln>
                  <a:noFill/>
                </a:ln>
                <a:solidFill>
                  <a:srgbClr val="222A3F"/>
                </a:solidFill>
                <a:latin typeface="Montserrat"/>
                <a:ea typeface="+mn-ea"/>
                <a:cs typeface="+mn-cs"/>
              </a:rPr>
              <a:t>Спектр с образцами (160 часов)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66110165" name="Заголовок 4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Образцы циркония</a:t>
            </a:r>
            <a:endParaRPr/>
          </a:p>
        </p:txBody>
      </p:sp>
      <p:sp>
        <p:nvSpPr>
          <p:cNvPr id="755110961" name="Текст 6"/>
          <p:cNvSpPr>
            <a:spLocks noGrp="1"/>
          </p:cNvSpPr>
          <p:nvPr>
            <p:ph type="body" sz="quarter" idx="11"/>
          </p:nvPr>
        </p:nvSpPr>
        <p:spPr bwMode="auto">
          <a:xfrm>
            <a:off x="559572" y="1729293"/>
            <a:ext cx="6408882" cy="3917039"/>
          </a:xfrm>
        </p:spPr>
        <p:txBody>
          <a:bodyPr/>
          <a:lstStyle/>
          <a:p>
            <a:pPr>
              <a:defRPr/>
            </a:pPr>
            <a:r>
              <a:rPr lang="ru-RU" sz="1800" dirty="0">
                <a:solidFill>
                  <a:srgbClr val="222A3F"/>
                </a:solidFill>
              </a:rPr>
              <a:t>В результате первого в мире обогащения циркония газоцентрифужным методом в АО «ПО «Электрохимический завод», произведены образцы оксида и борида циркония с обогащением по изотопу </a:t>
            </a:r>
            <a:r>
              <a:rPr lang="ru-RU" sz="1800" baseline="30000" dirty="0">
                <a:solidFill>
                  <a:srgbClr val="222A3F"/>
                </a:solidFill>
              </a:rPr>
              <a:t>96</a:t>
            </a:r>
            <a:r>
              <a:rPr lang="ru-RU" sz="1800" dirty="0">
                <a:solidFill>
                  <a:srgbClr val="222A3F"/>
                </a:solidFill>
              </a:rPr>
              <a:t>Zr более 88 % (содержание в естественной смеси 2.8 %).</a:t>
            </a:r>
            <a:endParaRPr dirty="0">
              <a:solidFill>
                <a:srgbClr val="222A3F"/>
              </a:solidFill>
            </a:endParaRPr>
          </a:p>
          <a:p>
            <a:pPr>
              <a:defRPr/>
            </a:pPr>
            <a:endParaRPr sz="1800" dirty="0">
              <a:solidFill>
                <a:srgbClr val="222A3F"/>
              </a:solidFill>
            </a:endParaRPr>
          </a:p>
          <a:p>
            <a:pPr>
              <a:defRPr/>
            </a:pPr>
            <a:endParaRPr sz="1800" dirty="0">
              <a:solidFill>
                <a:srgbClr val="222A3F"/>
              </a:solidFill>
            </a:endParaRPr>
          </a:p>
          <a:p>
            <a:pPr>
              <a:defRPr/>
            </a:pPr>
            <a:endParaRPr sz="1800" dirty="0">
              <a:solidFill>
                <a:srgbClr val="222A3F"/>
              </a:solidFill>
            </a:endParaRPr>
          </a:p>
          <a:p>
            <a:pPr>
              <a:defRPr/>
            </a:pPr>
            <a:endParaRPr sz="1800" dirty="0">
              <a:solidFill>
                <a:srgbClr val="222A3F"/>
              </a:solidFill>
            </a:endParaRPr>
          </a:p>
          <a:p>
            <a:pPr>
              <a:defRPr/>
            </a:pPr>
            <a:endParaRPr sz="1800" dirty="0">
              <a:solidFill>
                <a:srgbClr val="222A3F"/>
              </a:solidFill>
            </a:endParaRPr>
          </a:p>
          <a:p>
            <a:pPr>
              <a:defRPr/>
            </a:pPr>
            <a:endParaRPr sz="1800" dirty="0">
              <a:solidFill>
                <a:srgbClr val="222A3F"/>
              </a:solidFill>
            </a:endParaRPr>
          </a:p>
          <a:p>
            <a:pPr>
              <a:defRPr/>
            </a:pPr>
            <a:r>
              <a:rPr lang="ru-RU" sz="1800" dirty="0">
                <a:solidFill>
                  <a:srgbClr val="222A3F"/>
                </a:solidFill>
              </a:rPr>
              <a:t>В сумме: 179.816 г </a:t>
            </a:r>
            <a:r>
              <a:rPr lang="ru-RU" sz="1800" baseline="30000" dirty="0">
                <a:solidFill>
                  <a:srgbClr val="222A3F"/>
                </a:solidFill>
              </a:rPr>
              <a:t>96</a:t>
            </a:r>
            <a:r>
              <a:rPr lang="ru-RU" sz="1800" dirty="0">
                <a:solidFill>
                  <a:srgbClr val="222A3F"/>
                </a:solidFill>
              </a:rPr>
              <a:t>Zr</a:t>
            </a:r>
            <a:endParaRPr dirty="0">
              <a:solidFill>
                <a:srgbClr val="222A3F"/>
              </a:solidFill>
            </a:endParaRPr>
          </a:p>
        </p:txBody>
      </p:sp>
      <p:pic>
        <p:nvPicPr>
          <p:cNvPr id="881577527" name="Рисунок 5"/>
          <p:cNvPicPr/>
          <p:nvPr/>
        </p:nvPicPr>
        <p:blipFill rotWithShape="1">
          <a:blip r:embed="rId3"/>
          <a:srcRect t="19167" b="13741"/>
          <a:stretch/>
        </p:blipFill>
        <p:spPr bwMode="auto">
          <a:xfrm rot="16199999">
            <a:off x="7568683" y="1753038"/>
            <a:ext cx="3810000" cy="3615055"/>
          </a:xfrm>
          <a:prstGeom prst="rect">
            <a:avLst/>
          </a:prstGeom>
          <a:noFill/>
          <a:ln>
            <a:noFill/>
          </a:ln>
        </p:spPr>
      </p:pic>
      <p:sp>
        <p:nvSpPr>
          <p:cNvPr id="536212083" name="TextBox 7"/>
          <p:cNvSpPr txBox="1"/>
          <p:nvPr/>
        </p:nvSpPr>
        <p:spPr bwMode="auto">
          <a:xfrm>
            <a:off x="7950072" y="5465566"/>
            <a:ext cx="304722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0" i="0" u="none" strike="noStrike" cap="none" spc="0">
                <a:ln>
                  <a:noFill/>
                </a:ln>
                <a:solidFill>
                  <a:srgbClr val="222A3F"/>
                </a:solidFill>
                <a:latin typeface="Montserrat"/>
                <a:ea typeface="+mn-ea"/>
                <a:cs typeface="+mn-cs"/>
              </a:rPr>
              <a:t>Форма и размеры контейнеров для циркония</a:t>
            </a:r>
            <a:endParaRPr lang="ru-RU" sz="1600"/>
          </a:p>
        </p:txBody>
      </p:sp>
      <p:pic>
        <p:nvPicPr>
          <p:cNvPr id="413101024" name="Рисунок 413101023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524134" y="3769658"/>
            <a:ext cx="6479757" cy="140655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388312269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Бэкап М-К для БНО</a:t>
            </a:r>
            <a:endParaRPr/>
          </a:p>
        </p:txBody>
      </p:sp>
      <p:sp>
        <p:nvSpPr>
          <p:cNvPr id="20676310" name="Текст 2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4591972" name="Текст 3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226189508" name="Рисунок 4"/>
          <p:cNvPicPr/>
          <p:nvPr/>
        </p:nvPicPr>
        <p:blipFill rotWithShape="1">
          <a:blip r:embed="rId3"/>
          <a:stretch/>
        </p:blipFill>
        <p:spPr bwMode="auto">
          <a:xfrm>
            <a:off x="476250" y="1276351"/>
            <a:ext cx="11287125" cy="52225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1393696936" name="Рисунок 7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9457116" y="1307954"/>
            <a:ext cx="2734884" cy="3604706"/>
          </a:xfrm>
          <a:prstGeom prst="rect">
            <a:avLst/>
          </a:prstGeom>
        </p:spPr>
      </p:pic>
      <p:pic>
        <p:nvPicPr>
          <p:cNvPr id="2040429910" name="Рисунок 6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4141692" y="3657089"/>
            <a:ext cx="5446239" cy="3200911"/>
          </a:xfrm>
          <a:prstGeom prst="rect">
            <a:avLst/>
          </a:prstGeom>
        </p:spPr>
      </p:pic>
      <p:sp>
        <p:nvSpPr>
          <p:cNvPr id="1870472409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Бэкап</a:t>
            </a:r>
            <a:endParaRPr/>
          </a:p>
        </p:txBody>
      </p:sp>
      <p:sp>
        <p:nvSpPr>
          <p:cNvPr id="493019818" name="Текст 2"/>
          <p:cNvSpPr>
            <a:spLocks noGrp="1"/>
          </p:cNvSpPr>
          <p:nvPr>
            <p:ph type="body" sz="quarter" idx="10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90702809" name="Текст 3"/>
          <p:cNvSpPr>
            <a:spLocks noGrp="1"/>
          </p:cNvSpPr>
          <p:nvPr>
            <p:ph type="body" sz="quarter" idx="11"/>
          </p:nvPr>
        </p:nvSpPr>
        <p:spPr bwMode="auto"/>
        <p:txBody>
          <a:bodyPr/>
          <a:lstStyle/>
          <a:p>
            <a:pPr>
              <a:defRPr/>
            </a:pPr>
            <a:endParaRPr lang="ru-RU"/>
          </a:p>
        </p:txBody>
      </p:sp>
      <p:pic>
        <p:nvPicPr>
          <p:cNvPr id="1293783408" name="Рисунок 5"/>
          <p:cNvPicPr>
            <a:picLocks noChangeAspect="1"/>
          </p:cNvPicPr>
          <p:nvPr/>
        </p:nvPicPr>
        <p:blipFill rotWithShape="1">
          <a:blip r:embed="rId5"/>
          <a:stretch/>
        </p:blipFill>
        <p:spPr bwMode="auto">
          <a:xfrm>
            <a:off x="0" y="1223074"/>
            <a:ext cx="4329953" cy="274510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813946408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Подземные измерения</a:t>
            </a:r>
            <a:endParaRPr/>
          </a:p>
        </p:txBody>
      </p:sp>
      <p:sp>
        <p:nvSpPr>
          <p:cNvPr id="1949934323" name="Текст 6"/>
          <p:cNvSpPr txBox="1"/>
          <p:nvPr/>
        </p:nvSpPr>
        <p:spPr bwMode="auto">
          <a:xfrm>
            <a:off x="559570" y="1274005"/>
            <a:ext cx="6854241" cy="169200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solidFill>
                  <a:srgbClr val="222A3F"/>
                </a:solidFill>
                <a:latin typeface="Montserrat"/>
                <a:ea typeface="+mn-ea"/>
                <a:cs typeface="+mn-cs"/>
              </a:defRPr>
            </a:lvl1pPr>
            <a:lvl2pPr marL="6858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>
                <a:solidFill>
                  <a:srgbClr val="222A3F"/>
                </a:solidFill>
              </a:rPr>
              <a:t>Образцы циркония были доставлены в лабораторию низкофоновых измерений БНО ИЯИ РАН.</a:t>
            </a:r>
            <a:endParaRPr dirty="0">
              <a:solidFill>
                <a:srgbClr val="222A3F"/>
              </a:solidFill>
            </a:endParaRPr>
          </a:p>
          <a:p>
            <a:pPr>
              <a:defRPr/>
            </a:pPr>
            <a:r>
              <a:rPr lang="ru-RU" sz="1800" dirty="0">
                <a:solidFill>
                  <a:srgbClr val="222A3F"/>
                </a:solidFill>
              </a:rPr>
              <a:t>Измерения фона продолжались</a:t>
            </a:r>
            <a:r>
              <a:rPr lang="en-US" sz="1800" dirty="0">
                <a:solidFill>
                  <a:srgbClr val="222A3F"/>
                </a:solidFill>
              </a:rPr>
              <a:t> ~</a:t>
            </a:r>
            <a:r>
              <a:rPr lang="ru-RU" sz="1800" dirty="0">
                <a:solidFill>
                  <a:srgbClr val="222A3F"/>
                </a:solidFill>
              </a:rPr>
              <a:t>2897</a:t>
            </a:r>
            <a:r>
              <a:rPr lang="en-US" sz="1800" dirty="0">
                <a:solidFill>
                  <a:srgbClr val="222A3F"/>
                </a:solidFill>
              </a:rPr>
              <a:t> </a:t>
            </a:r>
            <a:r>
              <a:rPr lang="ru-RU" sz="1800" dirty="0">
                <a:solidFill>
                  <a:srgbClr val="222A3F"/>
                </a:solidFill>
              </a:rPr>
              <a:t>часов.</a:t>
            </a:r>
            <a:endParaRPr dirty="0">
              <a:solidFill>
                <a:srgbClr val="222A3F"/>
              </a:solidFill>
            </a:endParaRPr>
          </a:p>
          <a:p>
            <a:pPr>
              <a:defRPr/>
            </a:pPr>
            <a:r>
              <a:rPr lang="ru-RU" sz="1800" dirty="0">
                <a:solidFill>
                  <a:srgbClr val="222A3F"/>
                </a:solidFill>
              </a:rPr>
              <a:t>Измерения с образцами  </a:t>
            </a:r>
            <a:r>
              <a:rPr lang="en-US" sz="1800" dirty="0">
                <a:solidFill>
                  <a:srgbClr val="222A3F"/>
                </a:solidFill>
              </a:rPr>
              <a:t>~</a:t>
            </a:r>
            <a:r>
              <a:rPr lang="ru-RU" sz="1800" dirty="0">
                <a:solidFill>
                  <a:srgbClr val="222A3F"/>
                </a:solidFill>
              </a:rPr>
              <a:t>12625 часов.</a:t>
            </a:r>
            <a:endParaRPr dirty="0">
              <a:solidFill>
                <a:srgbClr val="222A3F"/>
              </a:solidFill>
            </a:endParaRPr>
          </a:p>
          <a:p>
            <a:pPr>
              <a:defRPr/>
            </a:pPr>
            <a:r>
              <a:rPr lang="ru-RU" sz="1800" dirty="0">
                <a:solidFill>
                  <a:srgbClr val="222A3F"/>
                </a:solidFill>
              </a:rPr>
              <a:t>Использованная масса </a:t>
            </a:r>
            <a:r>
              <a:rPr lang="en-US" sz="1800" dirty="0">
                <a:solidFill>
                  <a:srgbClr val="222A3F"/>
                </a:solidFill>
              </a:rPr>
              <a:t>Zr</a:t>
            </a:r>
            <a:r>
              <a:rPr lang="ru-RU" sz="1800" dirty="0">
                <a:solidFill>
                  <a:srgbClr val="222A3F"/>
                </a:solidFill>
              </a:rPr>
              <a:t>-96: 140,65 г</a:t>
            </a:r>
            <a:endParaRPr sz="1800" dirty="0">
              <a:solidFill>
                <a:srgbClr val="222A3F"/>
              </a:solidFill>
            </a:endParaRPr>
          </a:p>
        </p:txBody>
      </p:sp>
      <p:sp>
        <p:nvSpPr>
          <p:cNvPr id="1854230733" name="Текст 6"/>
          <p:cNvSpPr txBox="1"/>
          <p:nvPr/>
        </p:nvSpPr>
        <p:spPr bwMode="auto">
          <a:xfrm>
            <a:off x="6608805" y="1702630"/>
            <a:ext cx="5536787" cy="36611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solidFill>
                  <a:srgbClr val="222A3F"/>
                </a:solidFill>
                <a:latin typeface="Montserrat"/>
                <a:ea typeface="+mn-ea"/>
                <a:cs typeface="+mn-cs"/>
              </a:defRPr>
            </a:lvl1pPr>
            <a:lvl2pPr marL="6858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sz="1800">
                <a:solidFill>
                  <a:srgbClr val="222A3F"/>
                </a:solidFill>
              </a:rPr>
              <a:t>Экспериментальная установка СНЕГ</a:t>
            </a:r>
            <a:endParaRPr>
              <a:solidFill>
                <a:srgbClr val="222A3F"/>
              </a:solidFill>
            </a:endParaRPr>
          </a:p>
        </p:txBody>
      </p:sp>
      <p:sp>
        <p:nvSpPr>
          <p:cNvPr id="718851824" name="Text 11"/>
          <p:cNvSpPr/>
          <p:nvPr/>
        </p:nvSpPr>
        <p:spPr bwMode="auto">
          <a:xfrm>
            <a:off x="6629400" y="830945"/>
            <a:ext cx="4317161" cy="201210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  <a:defRPr/>
            </a:pPr>
            <a:endParaRPr lang="ru-RU" sz="1500">
              <a:solidFill>
                <a:srgbClr val="475569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727441217" name="Рисунок 18"/>
          <p:cNvPicPr>
            <a:picLocks noChangeAspect="1"/>
          </p:cNvPicPr>
          <p:nvPr/>
        </p:nvPicPr>
        <p:blipFill rotWithShape="1">
          <a:blip r:embed="rId3"/>
          <a:stretch/>
        </p:blipFill>
        <p:spPr bwMode="auto">
          <a:xfrm>
            <a:off x="8282052" y="2213875"/>
            <a:ext cx="2457448" cy="2266076"/>
          </a:xfrm>
          <a:prstGeom prst="rect">
            <a:avLst/>
          </a:prstGeom>
        </p:spPr>
      </p:pic>
      <p:sp>
        <p:nvSpPr>
          <p:cNvPr id="788447179" name="Text 11"/>
          <p:cNvSpPr/>
          <p:nvPr/>
        </p:nvSpPr>
        <p:spPr bwMode="auto">
          <a:xfrm>
            <a:off x="7110805" y="4683831"/>
            <a:ext cx="4543189" cy="762086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  <a:defRPr/>
            </a:pPr>
            <a:r>
              <a:rPr lang="ru-RU" sz="1400" dirty="0">
                <a:solidFill>
                  <a:srgbClr val="222A3F"/>
                </a:solidFill>
                <a:latin typeface="Montserrat"/>
                <a:ea typeface="Calibri"/>
                <a:cs typeface="Calibri"/>
              </a:rPr>
              <a:t>Защита состоит из: 80 мм борированного полиэтилена, 230 мм свинца и 120 мм меди</a:t>
            </a:r>
            <a:endParaRPr sz="1400" dirty="0">
              <a:solidFill>
                <a:srgbClr val="222A3F"/>
              </a:solidFill>
              <a:latin typeface="Montserrat"/>
              <a:ea typeface="Calibri"/>
              <a:cs typeface="Calibri"/>
            </a:endParaRPr>
          </a:p>
          <a:p>
            <a:pPr marL="0" indent="0" algn="ctr">
              <a:buNone/>
              <a:defRPr/>
            </a:pPr>
            <a:r>
              <a:rPr lang="ru-RU" sz="1400" dirty="0">
                <a:solidFill>
                  <a:srgbClr val="222A3F"/>
                </a:solidFill>
                <a:latin typeface="Montserrat"/>
                <a:ea typeface="Calibri"/>
                <a:cs typeface="Calibri"/>
              </a:rPr>
              <a:t>Активный объем детектора 211 см</a:t>
            </a:r>
            <a:r>
              <a:rPr lang="ru-RU" sz="1400" baseline="30000" dirty="0">
                <a:solidFill>
                  <a:srgbClr val="222A3F"/>
                </a:solidFill>
                <a:latin typeface="Montserrat"/>
                <a:ea typeface="Calibri"/>
                <a:cs typeface="Calibri"/>
              </a:rPr>
              <a:t>3</a:t>
            </a:r>
            <a:r>
              <a:rPr lang="ru-RU" sz="1400" dirty="0">
                <a:solidFill>
                  <a:srgbClr val="222A3F"/>
                </a:solidFill>
                <a:latin typeface="Montserrat"/>
                <a:ea typeface="Calibri"/>
                <a:cs typeface="Calibri"/>
              </a:rPr>
              <a:t>.</a:t>
            </a:r>
            <a:endParaRPr sz="2000" dirty="0">
              <a:solidFill>
                <a:srgbClr val="222A3F"/>
              </a:solidFill>
            </a:endParaRPr>
          </a:p>
          <a:p>
            <a:pPr marL="0" indent="0" algn="ctr">
              <a:buNone/>
              <a:defRPr/>
            </a:pPr>
            <a:endParaRPr sz="2000" dirty="0">
              <a:solidFill>
                <a:srgbClr val="222A3F"/>
              </a:solidFill>
            </a:endParaRPr>
          </a:p>
        </p:txBody>
      </p:sp>
      <p:pic>
        <p:nvPicPr>
          <p:cNvPr id="1938958983" name="Рисунок 1938958982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1238581" y="3078839"/>
            <a:ext cx="5618180" cy="3307756"/>
          </a:xfrm>
          <a:prstGeom prst="rect">
            <a:avLst/>
          </a:prstGeom>
        </p:spPr>
      </p:pic>
      <p:sp>
        <p:nvSpPr>
          <p:cNvPr id="468620391" name="TextBox 11"/>
          <p:cNvSpPr txBox="1"/>
          <p:nvPr/>
        </p:nvSpPr>
        <p:spPr bwMode="auto">
          <a:xfrm>
            <a:off x="-36757" y="6386595"/>
            <a:ext cx="8573057" cy="5185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400" b="0" i="0" u="none" strike="noStrike" cap="none" spc="0" dirty="0">
                <a:ln>
                  <a:noFill/>
                </a:ln>
                <a:solidFill>
                  <a:srgbClr val="222A3F"/>
                </a:solidFill>
                <a:latin typeface="Montserrat"/>
                <a:ea typeface="Montserrat"/>
                <a:cs typeface="Montserrat"/>
              </a:rPr>
              <a:t>Черная линия </a:t>
            </a:r>
            <a:r>
              <a:rPr lang="en-US" sz="1400" b="0" i="0" u="none" strike="noStrike" cap="none" spc="0" dirty="0">
                <a:ln>
                  <a:noFill/>
                </a:ln>
                <a:solidFill>
                  <a:srgbClr val="222A3F"/>
                </a:solidFill>
                <a:latin typeface="Montserrat"/>
                <a:ea typeface="Montserrat"/>
                <a:cs typeface="Montserrat"/>
              </a:rPr>
              <a:t>-</a:t>
            </a:r>
            <a:r>
              <a:rPr lang="ru-RU" sz="1400" b="0" i="0" u="none" strike="noStrike" cap="none" spc="0" dirty="0">
                <a:ln>
                  <a:noFill/>
                </a:ln>
                <a:solidFill>
                  <a:srgbClr val="222A3F"/>
                </a:solidFill>
                <a:latin typeface="Montserrat"/>
                <a:ea typeface="Montserrat"/>
                <a:cs typeface="Montserrat"/>
              </a:rPr>
              <a:t> измерения с использованием обогащенных образцов циркония. </a:t>
            </a:r>
            <a:br>
              <a:rPr lang="ru-RU" sz="1400" b="0" i="0" u="none" strike="noStrike" cap="none" spc="0" dirty="0">
                <a:ln>
                  <a:noFill/>
                </a:ln>
                <a:solidFill>
                  <a:srgbClr val="222A3F"/>
                </a:solidFill>
                <a:latin typeface="Montserrat"/>
                <a:ea typeface="Montserrat"/>
                <a:cs typeface="Montserrat"/>
              </a:rPr>
            </a:br>
            <a:r>
              <a:rPr lang="ru-RU" sz="1400" b="0" i="0" u="none" strike="noStrike" cap="none" spc="0" dirty="0">
                <a:ln>
                  <a:noFill/>
                </a:ln>
                <a:solidFill>
                  <a:srgbClr val="222A3F"/>
                </a:solidFill>
                <a:latin typeface="Montserrat"/>
                <a:ea typeface="Montserrat"/>
                <a:cs typeface="Montserrat"/>
              </a:rPr>
              <a:t>Красная - фоновые измерения в течение 2897 ч, нормированные к 12625 ч.</a:t>
            </a:r>
            <a:endParaRPr sz="1400" dirty="0">
              <a:solidFill>
                <a:srgbClr val="222A3F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8152422" name="Заголовок 1"/>
          <p:cNvSpPr>
            <a:spLocks noGrp="1"/>
          </p:cNvSpPr>
          <p:nvPr>
            <p:ph type="title"/>
          </p:nvPr>
        </p:nvSpPr>
        <p:spPr bwMode="auto">
          <a:xfrm>
            <a:off x="559571" y="372069"/>
            <a:ext cx="9194752" cy="518519"/>
          </a:xfrm>
        </p:spPr>
        <p:txBody>
          <a:bodyPr/>
          <a:lstStyle/>
          <a:p>
            <a:pPr>
              <a:defRPr/>
            </a:pPr>
            <a:r>
              <a:rPr lang="ru-RU"/>
              <a:t>Одиночный бета-распад</a:t>
            </a:r>
            <a:endParaRPr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30361275" name="Текст 6"/>
              <p:cNvSpPr txBox="1"/>
              <p:nvPr/>
            </p:nvSpPr>
            <p:spPr bwMode="auto">
              <a:xfrm>
                <a:off x="559571" y="1601143"/>
                <a:ext cx="5589707" cy="144430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>
                <a:lvl1pPr marL="0" indent="0" algn="l" defTabSz="914400" rtl="0">
                  <a:lnSpc>
                    <a:spcPct val="100000"/>
                  </a:lnSpc>
                  <a:spcBef>
                    <a:spcPts val="0"/>
                  </a:spcBef>
                  <a:spcAft>
                    <a:spcPts val="599"/>
                  </a:spcAft>
                  <a:buFont typeface="Arial"/>
                  <a:buNone/>
                  <a:defRPr sz="1400">
                    <a:solidFill>
                      <a:srgbClr val="222A3F"/>
                    </a:solidFill>
                    <a:latin typeface="Montserrat"/>
                    <a:ea typeface="+mn-ea"/>
                    <a:cs typeface="+mn-cs"/>
                  </a:defRPr>
                </a:lvl1pPr>
                <a:lvl2pPr marL="685800" indent="-228600" algn="l" defTabSz="914400" rtl="0">
                  <a:lnSpc>
                    <a:spcPct val="90000"/>
                  </a:lnSpc>
                  <a:spcBef>
                    <a:spcPts val="499"/>
                  </a:spcBef>
                  <a:buFont typeface="Arial"/>
                  <a:buChar char="•"/>
                  <a:defRPr sz="24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914400" rtl="0">
                  <a:lnSpc>
                    <a:spcPct val="90000"/>
                  </a:lnSpc>
                  <a:spcBef>
                    <a:spcPts val="499"/>
                  </a:spcBef>
                  <a:buFont typeface="Arial"/>
                  <a:buChar char="•"/>
                  <a:defRPr sz="20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914400" rtl="0">
                  <a:lnSpc>
                    <a:spcPct val="90000"/>
                  </a:lnSpc>
                  <a:spcBef>
                    <a:spcPts val="499"/>
                  </a:spcBef>
                  <a:buFont typeface="Arial"/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914400" rtl="0">
                  <a:lnSpc>
                    <a:spcPct val="90000"/>
                  </a:lnSpc>
                  <a:spcBef>
                    <a:spcPts val="499"/>
                  </a:spcBef>
                  <a:buFont typeface="Arial"/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599" indent="-228600" algn="l" defTabSz="914400" rtl="0">
                  <a:lnSpc>
                    <a:spcPct val="90000"/>
                  </a:lnSpc>
                  <a:spcBef>
                    <a:spcPts val="499"/>
                  </a:spcBef>
                  <a:buFont typeface="Arial"/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>
                  <a:lnSpc>
                    <a:spcPct val="90000"/>
                  </a:lnSpc>
                  <a:spcBef>
                    <a:spcPts val="499"/>
                  </a:spcBef>
                  <a:buFont typeface="Arial"/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>
                  <a:lnSpc>
                    <a:spcPct val="90000"/>
                  </a:lnSpc>
                  <a:spcBef>
                    <a:spcPts val="499"/>
                  </a:spcBef>
                  <a:buFont typeface="Arial"/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>
                  <a:lnSpc>
                    <a:spcPct val="90000"/>
                  </a:lnSpc>
                  <a:spcBef>
                    <a:spcPts val="499"/>
                  </a:spcBef>
                  <a:buFont typeface="Arial"/>
                  <a:buChar char="•"/>
                  <a:defRPr sz="18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defRPr/>
                </a:pPr>
                <a:r>
                  <a:rPr lang="ru-RU" sz="2000" dirty="0">
                    <a:solidFill>
                      <a:srgbClr val="222A3F"/>
                    </a:solidFill>
                  </a:rPr>
                  <a:t>Впервые обнаружен одиночный бета-распад </a:t>
                </a:r>
                <a:r>
                  <a:rPr lang="en-US" sz="2000" dirty="0">
                    <a:solidFill>
                      <a:srgbClr val="222A3F"/>
                    </a:solidFill>
                  </a:rPr>
                  <a:t>Zr-96 </a:t>
                </a:r>
                <a:r>
                  <a:rPr lang="ru-RU" sz="2000" b="0" i="0" u="none" strike="noStrike" cap="none" spc="0" dirty="0">
                    <a:solidFill>
                      <a:srgbClr val="222A3F"/>
                    </a:solidFill>
                    <a:latin typeface="Montserrat"/>
                    <a:ea typeface="+mn-ea"/>
                    <a:cs typeface="+mn-cs"/>
                  </a:rPr>
                  <a:t>на уровне 6.4</a:t>
                </a:r>
                <a:r>
                  <a:rPr lang="ru-RU" sz="2000" b="0" i="0" u="none" strike="noStrike" cap="none" spc="0" dirty="0">
                    <a:solidFill>
                      <a:srgbClr val="222A3F"/>
                    </a:solidFill>
                    <a:latin typeface="Montserrat" panose="00000500000000000000" pitchFamily="2" charset="-52"/>
                    <a:ea typeface="Montserrat"/>
                    <a:cs typeface="Montserrat"/>
                  </a:rPr>
                  <a:t>σ</a:t>
                </a:r>
                <a:r>
                  <a:rPr lang="ru-RU" sz="2000" dirty="0">
                    <a:solidFill>
                      <a:srgbClr val="222A3F"/>
                    </a:solidFill>
                  </a:rPr>
                  <a:t> с периодом полураспада</a:t>
                </a:r>
                <a:r>
                  <a:rPr sz="2000" dirty="0">
                    <a:solidFill>
                      <a:srgbClr val="222A3F"/>
                    </a:solidFill>
                  </a:rPr>
                  <a:t>:</a:t>
                </a:r>
              </a:p>
              <a:p>
                <a:pPr>
                  <a:defRPr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2000" b="0" i="1" u="none" strike="noStrike" cap="none" spc="0">
                            <a:solidFill>
                              <a:srgbClr val="222A3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/>
                          </a:rPr>
                        </m:ctrlPr>
                      </m:sSubPr>
                      <m:e>
                        <m:r>
                          <a:rPr lang="en-US" sz="2000" u="none" strike="noStrike" cap="none" spc="0">
                            <a:solidFill>
                              <a:srgbClr val="222A3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/>
                          </a:rPr>
                          <m:t>𝑇</m:t>
                        </m:r>
                      </m:e>
                      <m:sub>
                        <m:r>
                          <a:rPr lang="en-US" sz="2000" u="none" strike="noStrike" cap="none" spc="0">
                            <a:solidFill>
                              <a:srgbClr val="222A3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/>
                          </a:rPr>
                          <m:t>1/2</m:t>
                        </m:r>
                      </m:sub>
                    </m:sSub>
                    <m:r>
                      <a:rPr lang="en-US" sz="2000" u="none" strike="noStrike" cap="none" spc="0">
                        <a:solidFill>
                          <a:srgbClr val="222A3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/>
                      </a:rPr>
                      <m:t>=[</m:t>
                    </m:r>
                    <m:sSubSup>
                      <m:sSubSupPr>
                        <m:ctrlPr>
                          <a:rPr lang="en-US" sz="2000" b="0" i="1" u="none" strike="noStrike" cap="none" spc="0">
                            <a:solidFill>
                              <a:srgbClr val="222A3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/>
                          </a:rPr>
                        </m:ctrlPr>
                      </m:sSubSupPr>
                      <m:e>
                        <m:r>
                          <a:rPr lang="en-US" sz="2000" u="none" strike="noStrike" cap="none" spc="0">
                            <a:solidFill>
                              <a:srgbClr val="222A3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/>
                          </a:rPr>
                          <m:t>2.27</m:t>
                        </m:r>
                      </m:e>
                      <m:sub>
                        <m:r>
                          <a:rPr lang="en-US" sz="2000" u="none" strike="noStrike" cap="none" spc="0">
                            <a:solidFill>
                              <a:srgbClr val="222A3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/>
                          </a:rPr>
                          <m:t>−0.36</m:t>
                        </m:r>
                      </m:sub>
                      <m:sup>
                        <m:r>
                          <a:rPr lang="en-US" sz="2000" u="none" strike="noStrike" cap="none" spc="0">
                            <a:solidFill>
                              <a:srgbClr val="222A3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/>
                          </a:rPr>
                          <m:t>+0.53</m:t>
                        </m:r>
                      </m:sup>
                    </m:sSubSup>
                    <m:r>
                      <a:rPr lang="en-US" sz="2000" u="none" strike="noStrike" cap="none" spc="0">
                        <a:solidFill>
                          <a:srgbClr val="222A3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/>
                      </a:rPr>
                      <m:t>±0.27(</m:t>
                    </m:r>
                    <m:r>
                      <m:rPr>
                        <m:sty m:val="p"/>
                      </m:rPr>
                      <a:rPr lang="en-US" sz="2000" u="none" strike="noStrike" cap="none" spc="0">
                        <a:solidFill>
                          <a:srgbClr val="222A3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/>
                      </a:rPr>
                      <m:t>syst</m:t>
                    </m:r>
                    <m:r>
                      <a:rPr lang="en-US" sz="2000" u="none" strike="noStrike" cap="none" spc="0">
                        <a:solidFill>
                          <a:srgbClr val="222A3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Cambria Math"/>
                      </a:rPr>
                      <m:t>)]∙</m:t>
                    </m:r>
                    <m:sSup>
                      <m:sSupPr>
                        <m:ctrlPr>
                          <a:rPr lang="en-US" sz="2000" b="0" i="1" u="none" strike="noStrike" cap="none" spc="0">
                            <a:solidFill>
                              <a:srgbClr val="222A3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/>
                          </a:rPr>
                        </m:ctrlPr>
                      </m:sSupPr>
                      <m:e>
                        <m:r>
                          <a:rPr lang="en-US" sz="2000" u="none" strike="noStrike" cap="none" spc="0">
                            <a:solidFill>
                              <a:srgbClr val="222A3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/>
                          </a:rPr>
                          <m:t>10</m:t>
                        </m:r>
                      </m:e>
                      <m:sup>
                        <m:r>
                          <a:rPr lang="en-US" sz="2000" u="none" strike="noStrike" cap="none" spc="0">
                            <a:solidFill>
                              <a:srgbClr val="222A3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Cambria Math"/>
                          </a:rPr>
                          <m:t>20</m:t>
                        </m:r>
                      </m:sup>
                    </m:sSup>
                  </m:oMath>
                </a14:m>
                <a:r>
                  <a:rPr lang="ru-RU" sz="2000" dirty="0">
                    <a:solidFill>
                      <a:srgbClr val="222A3F"/>
                    </a:solidFill>
                    <a:latin typeface="Montserrat" panose="00000500000000000000" pitchFamily="2" charset="-52"/>
                  </a:rPr>
                  <a:t> лет</a:t>
                </a:r>
                <a:endParaRPr sz="2000" dirty="0">
                  <a:solidFill>
                    <a:srgbClr val="222A3F"/>
                  </a:solidFill>
                  <a:latin typeface="Montserrat" panose="00000500000000000000" pitchFamily="2" charset="-52"/>
                </a:endParaRPr>
              </a:p>
            </p:txBody>
          </p:sp>
        </mc:Choice>
        <mc:Fallback>
          <p:sp>
            <p:nvSpPr>
              <p:cNvPr id="1230361275" name="Текст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59571" y="1601143"/>
                <a:ext cx="5589707" cy="1444306"/>
              </a:xfrm>
              <a:prstGeom prst="rect">
                <a:avLst/>
              </a:prstGeom>
              <a:blipFill>
                <a:blip r:embed="rId3"/>
                <a:stretch>
                  <a:fillRect l="-1200" t="-2110" r="-872" b="-506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74369832" name="Text 11"/>
          <p:cNvSpPr/>
          <p:nvPr/>
        </p:nvSpPr>
        <p:spPr bwMode="auto">
          <a:xfrm>
            <a:off x="6629400" y="830944"/>
            <a:ext cx="4317161" cy="20120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  <a:defRPr/>
            </a:pPr>
            <a:endParaRPr lang="ru-RU" sz="1500">
              <a:solidFill>
                <a:srgbClr val="475569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80747504" name="Рисунок 380747503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95733" y="3429000"/>
            <a:ext cx="8091891" cy="2821918"/>
          </a:xfrm>
          <a:prstGeom prst="rect">
            <a:avLst/>
          </a:prstGeom>
        </p:spPr>
      </p:pic>
      <p:pic>
        <p:nvPicPr>
          <p:cNvPr id="546795862" name="Рисунок 546795861"/>
          <p:cNvPicPr>
            <a:picLocks noChangeAspect="1"/>
          </p:cNvPicPr>
          <p:nvPr/>
        </p:nvPicPr>
        <p:blipFill rotWithShape="1">
          <a:blip r:embed="rId5"/>
          <a:stretch/>
        </p:blipFill>
        <p:spPr bwMode="auto">
          <a:xfrm>
            <a:off x="8312453" y="1601143"/>
            <a:ext cx="3810651" cy="399283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96641919" name="Заголовок 1"/>
          <p:cNvSpPr>
            <a:spLocks noGrp="1"/>
          </p:cNvSpPr>
          <p:nvPr>
            <p:ph type="title"/>
          </p:nvPr>
        </p:nvSpPr>
        <p:spPr bwMode="auto">
          <a:xfrm>
            <a:off x="293316" y="380530"/>
            <a:ext cx="9828942" cy="518519"/>
          </a:xfrm>
        </p:spPr>
        <p:txBody>
          <a:bodyPr/>
          <a:lstStyle/>
          <a:p>
            <a:pPr>
              <a:defRPr/>
            </a:pPr>
            <a:r>
              <a:rPr lang="ru-RU"/>
              <a:t>Двойной бета-распад на возбужденный уровень </a:t>
            </a:r>
            <a:r>
              <a:rPr lang="en-US" baseline="30000"/>
              <a:t>96</a:t>
            </a:r>
            <a:r>
              <a:rPr lang="en-US"/>
              <a:t>Mo</a:t>
            </a:r>
            <a:endParaRPr/>
          </a:p>
        </p:txBody>
      </p:sp>
      <p:sp>
        <p:nvSpPr>
          <p:cNvPr id="4671055" name="Текст 6"/>
          <p:cNvSpPr txBox="1"/>
          <p:nvPr/>
        </p:nvSpPr>
        <p:spPr bwMode="auto">
          <a:xfrm>
            <a:off x="559571" y="1601143"/>
            <a:ext cx="3171902" cy="269784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599"/>
              </a:spcAft>
              <a:buFont typeface="Arial"/>
              <a:buNone/>
              <a:defRPr sz="1400">
                <a:solidFill>
                  <a:srgbClr val="222A3F"/>
                </a:solidFill>
                <a:latin typeface="Montserrat"/>
                <a:ea typeface="+mn-ea"/>
                <a:cs typeface="+mn-cs"/>
              </a:defRPr>
            </a:lvl1pPr>
            <a:lvl2pPr marL="685800" indent="-228600" algn="l" defTabSz="914400" rtl="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599" indent="-228600" algn="l" defTabSz="914400" rtl="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>
              <a:lnSpc>
                <a:spcPct val="90000"/>
              </a:lnSpc>
              <a:spcBef>
                <a:spcPts val="499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2000" dirty="0">
                <a:solidFill>
                  <a:srgbClr val="222A3F"/>
                </a:solidFill>
              </a:rPr>
              <a:t>Поставлено лучшее ограничение на период полураспада Zr-96 на уровень 1148 кэВ Mo-96 C.L. 90%</a:t>
            </a:r>
            <a:endParaRPr sz="2000" dirty="0">
              <a:solidFill>
                <a:srgbClr val="222A3F"/>
              </a:solidFill>
            </a:endParaRPr>
          </a:p>
          <a:p>
            <a:pPr>
              <a:defRPr/>
            </a:pPr>
            <a:endParaRPr sz="1600" dirty="0">
              <a:solidFill>
                <a:srgbClr val="222A3F"/>
              </a:solidFill>
            </a:endParaRPr>
          </a:p>
          <a:p>
            <a:pPr>
              <a:defRPr/>
            </a:pPr>
            <a:r>
              <a:rPr lang="en-US" sz="2000" dirty="0">
                <a:solidFill>
                  <a:srgbClr val="222A3F"/>
                </a:solidFill>
              </a:rPr>
              <a:t>T</a:t>
            </a:r>
            <a:r>
              <a:rPr lang="en-US" sz="2000" baseline="-25000" dirty="0">
                <a:solidFill>
                  <a:srgbClr val="222A3F"/>
                </a:solidFill>
              </a:rPr>
              <a:t>1/2</a:t>
            </a:r>
            <a:r>
              <a:rPr lang="en-US" sz="2000" dirty="0">
                <a:solidFill>
                  <a:srgbClr val="222A3F"/>
                </a:solidFill>
              </a:rPr>
              <a:t>&gt;</a:t>
            </a:r>
            <a:r>
              <a:rPr lang="ru-RU" sz="2000" dirty="0">
                <a:solidFill>
                  <a:srgbClr val="222A3F"/>
                </a:solidFill>
              </a:rPr>
              <a:t>7.0</a:t>
            </a:r>
            <a:r>
              <a:rPr lang="en-US" sz="2000" dirty="0">
                <a:solidFill>
                  <a:srgbClr val="222A3F"/>
                </a:solidFill>
                <a:latin typeface="Montserrat"/>
                <a:ea typeface="Montserrat"/>
                <a:cs typeface="Montserrat"/>
              </a:rPr>
              <a:t>∙</a:t>
            </a:r>
            <a:r>
              <a:rPr lang="en-US" sz="2000" dirty="0">
                <a:solidFill>
                  <a:srgbClr val="222A3F"/>
                </a:solidFill>
              </a:rPr>
              <a:t>10</a:t>
            </a:r>
            <a:r>
              <a:rPr lang="en-US" sz="2000" baseline="30000" dirty="0">
                <a:solidFill>
                  <a:srgbClr val="222A3F"/>
                </a:solidFill>
              </a:rPr>
              <a:t>20</a:t>
            </a:r>
            <a:r>
              <a:rPr lang="en-US" sz="2000" dirty="0">
                <a:solidFill>
                  <a:srgbClr val="222A3F"/>
                </a:solidFill>
              </a:rPr>
              <a:t> </a:t>
            </a:r>
            <a:r>
              <a:rPr lang="ru-RU" sz="2000" dirty="0">
                <a:solidFill>
                  <a:srgbClr val="222A3F"/>
                </a:solidFill>
              </a:rPr>
              <a:t>лет</a:t>
            </a:r>
            <a:endParaRPr sz="1600" dirty="0">
              <a:solidFill>
                <a:srgbClr val="222A3F"/>
              </a:solidFill>
            </a:endParaRPr>
          </a:p>
          <a:p>
            <a:pPr>
              <a:defRPr/>
            </a:pPr>
            <a:endParaRPr sz="2000" dirty="0">
              <a:solidFill>
                <a:srgbClr val="222A3F"/>
              </a:solidFill>
            </a:endParaRPr>
          </a:p>
        </p:txBody>
      </p:sp>
      <p:sp>
        <p:nvSpPr>
          <p:cNvPr id="241088729" name="Text 11"/>
          <p:cNvSpPr/>
          <p:nvPr/>
        </p:nvSpPr>
        <p:spPr bwMode="auto">
          <a:xfrm>
            <a:off x="6629400" y="830944"/>
            <a:ext cx="4317161" cy="201209"/>
          </a:xfrm>
          <a:prstGeom prst="rect">
            <a:avLst/>
          </a:prstGeom>
          <a:noFill/>
          <a:ln/>
        </p:spPr>
        <p:txBody>
          <a:bodyPr wrap="square" rtlCol="0" anchor="ctr"/>
          <a:lstStyle/>
          <a:p>
            <a:pPr marL="0" indent="0" algn="ctr">
              <a:buNone/>
              <a:defRPr/>
            </a:pPr>
            <a:endParaRPr lang="ru-RU" sz="1500">
              <a:solidFill>
                <a:srgbClr val="475569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174472417" name="Рисунок 1174472416"/>
          <p:cNvPicPr>
            <a:picLocks noChangeAspect="1"/>
          </p:cNvPicPr>
          <p:nvPr/>
        </p:nvPicPr>
        <p:blipFill rotWithShape="1">
          <a:blip r:embed="rId3"/>
          <a:srcRect r="67085"/>
          <a:stretch/>
        </p:blipFill>
        <p:spPr bwMode="auto">
          <a:xfrm>
            <a:off x="8088595" y="1834757"/>
            <a:ext cx="3937961" cy="4172345"/>
          </a:xfrm>
          <a:prstGeom prst="rect">
            <a:avLst/>
          </a:prstGeom>
        </p:spPr>
      </p:pic>
      <p:pic>
        <p:nvPicPr>
          <p:cNvPr id="1591264947" name="Рисунок 1591264946"/>
          <p:cNvPicPr>
            <a:picLocks noChangeAspect="1"/>
          </p:cNvPicPr>
          <p:nvPr/>
        </p:nvPicPr>
        <p:blipFill rotWithShape="1">
          <a:blip r:embed="rId4"/>
          <a:stretch/>
        </p:blipFill>
        <p:spPr bwMode="auto">
          <a:xfrm>
            <a:off x="3906567" y="1834757"/>
            <a:ext cx="4182027" cy="3727009"/>
          </a:xfrm>
          <a:prstGeom prst="rect">
            <a:avLst/>
          </a:prstGeom>
        </p:spPr>
      </p:pic>
      <p:cxnSp>
        <p:nvCxnSpPr>
          <p:cNvPr id="1302684197" name="Прямая соединительная линия 1302684196"/>
          <p:cNvCxnSpPr/>
          <p:nvPr/>
        </p:nvCxnSpPr>
        <p:spPr bwMode="auto">
          <a:xfrm>
            <a:off x="4342565" y="4805425"/>
            <a:ext cx="3573033" cy="84876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1417283" name="TextBox 821417282"/>
          <p:cNvSpPr txBox="1"/>
          <p:nvPr/>
        </p:nvSpPr>
        <p:spPr bwMode="auto">
          <a:xfrm>
            <a:off x="4256202" y="2334597"/>
            <a:ext cx="737644" cy="3356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1600" baseline="30000" dirty="0">
                <a:latin typeface="Arial" panose="020B0604020202020204" pitchFamily="34" charset="0"/>
                <a:ea typeface="Asana"/>
                <a:cs typeface="Arial" panose="020B0604020202020204" pitchFamily="34" charset="0"/>
              </a:rPr>
              <a:t>214</a:t>
            </a:r>
            <a:r>
              <a:rPr lang="en-US" sz="1600" dirty="0">
                <a:latin typeface="Arial" panose="020B0604020202020204" pitchFamily="34" charset="0"/>
                <a:ea typeface="Asana"/>
                <a:cs typeface="Arial" panose="020B0604020202020204" pitchFamily="34" charset="0"/>
              </a:rPr>
              <a:t>Bi</a:t>
            </a: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9888028" name="TextBox 509888027"/>
          <p:cNvSpPr txBox="1"/>
          <p:nvPr/>
        </p:nvSpPr>
        <p:spPr bwMode="auto">
          <a:xfrm>
            <a:off x="7294326" y="3678797"/>
            <a:ext cx="746202" cy="3356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sz="1600" baseline="30000" dirty="0">
                <a:latin typeface="Arial" panose="020B0604020202020204" pitchFamily="34" charset="0"/>
                <a:ea typeface="Asana"/>
                <a:cs typeface="Arial" panose="020B0604020202020204" pitchFamily="34" charset="0"/>
              </a:rPr>
              <a:t>214</a:t>
            </a:r>
            <a:r>
              <a:rPr lang="en-US" sz="1600" dirty="0">
                <a:latin typeface="Arial" panose="020B0604020202020204" pitchFamily="34" charset="0"/>
                <a:ea typeface="Asana"/>
                <a:cs typeface="Arial" panose="020B0604020202020204" pitchFamily="34" charset="0"/>
              </a:rPr>
              <a:t>Bi</a:t>
            </a:r>
            <a:endParaRPr sz="2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49988304" name="Прямая соединительная линия 449988303"/>
          <p:cNvCxnSpPr/>
          <p:nvPr/>
        </p:nvCxnSpPr>
        <p:spPr bwMode="auto">
          <a:xfrm flipH="1">
            <a:off x="7664180" y="3991653"/>
            <a:ext cx="0" cy="580159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0417552" name="TextBox 930417551"/>
          <p:cNvSpPr txBox="1"/>
          <p:nvPr/>
        </p:nvSpPr>
        <p:spPr bwMode="auto">
          <a:xfrm>
            <a:off x="5723618" y="3831197"/>
            <a:ext cx="751241" cy="335639"/>
          </a:xfrm>
          <a:prstGeom prst="rect">
            <a:avLst/>
          </a:prstGeom>
          <a:noFill/>
        </p:spPr>
        <p:txBody>
          <a:bodyPr vertOverflow="overflow" horzOverflow="overflow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 algn="ctr">
              <a:defRPr/>
            </a:pPr>
            <a:r>
              <a:rPr lang="en-US" sz="1600">
                <a:latin typeface="Asana"/>
                <a:ea typeface="Asana"/>
                <a:cs typeface="Asana"/>
              </a:rPr>
              <a:t>369.80</a:t>
            </a:r>
            <a:endParaRPr sz="2600">
              <a:latin typeface="Asana"/>
              <a:cs typeface="Asana"/>
            </a:endParaRPr>
          </a:p>
        </p:txBody>
      </p:sp>
      <p:cxnSp>
        <p:nvCxnSpPr>
          <p:cNvPr id="1980970027" name="Прямая соединительная линия 1980970026"/>
          <p:cNvCxnSpPr/>
          <p:nvPr/>
        </p:nvCxnSpPr>
        <p:spPr bwMode="auto">
          <a:xfrm flipH="1">
            <a:off x="6093472" y="4144052"/>
            <a:ext cx="0" cy="580158"/>
          </a:xfrm>
          <a:prstGeom prst="line">
            <a:avLst/>
          </a:prstGeom>
          <a:ln w="12700" cap="flat" cmpd="sng" algn="ctr">
            <a:solidFill>
              <a:schemeClr val="tx1"/>
            </a:solidFill>
            <a:prstDash val="solid"/>
            <a:miter lim="800000"/>
            <a:tailEnd type="arrow" len="med"/>
          </a:ln>
        </p:spPr>
        <p:style>
          <a:lnRef idx="1">
            <a:schemeClr val="accent1">
              <a:shade val="50000"/>
            </a:schemeClr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81076798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Модернизация подземной установки</a:t>
            </a:r>
            <a:endParaRPr/>
          </a:p>
        </p:txBody>
      </p:sp>
      <p:sp>
        <p:nvSpPr>
          <p:cNvPr id="1731454108" name="Текст 6"/>
          <p:cNvSpPr txBox="1"/>
          <p:nvPr/>
        </p:nvSpPr>
        <p:spPr bwMode="auto">
          <a:xfrm>
            <a:off x="115239" y="2077941"/>
            <a:ext cx="4793076" cy="3724096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solidFill>
                  <a:srgbClr val="222A3F"/>
                </a:solidFill>
                <a:latin typeface="Montserrat"/>
                <a:ea typeface="+mn-ea"/>
                <a:cs typeface="+mn-cs"/>
              </a:defRPr>
            </a:lvl1pPr>
            <a:lvl2pPr marL="6858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ru-RU" sz="1800" dirty="0">
                <a:solidFill>
                  <a:srgbClr val="4A5062"/>
                </a:solidFill>
              </a:rPr>
              <a:t>На базе БНО сконструирована новая низкофоновая </a:t>
            </a:r>
            <a:r>
              <a:rPr lang="ru-RU" sz="1800" dirty="0" err="1">
                <a:solidFill>
                  <a:srgbClr val="4A5062"/>
                </a:solidFill>
              </a:rPr>
              <a:t>экспериментальаня</a:t>
            </a:r>
            <a:r>
              <a:rPr lang="ru-RU" sz="1800" dirty="0">
                <a:solidFill>
                  <a:srgbClr val="4A5062"/>
                </a:solidFill>
              </a:rPr>
              <a:t> установка</a:t>
            </a:r>
          </a:p>
          <a:p>
            <a:pPr>
              <a:defRPr/>
            </a:pPr>
            <a:r>
              <a:rPr lang="ru-RU" sz="1800" dirty="0">
                <a:solidFill>
                  <a:srgbClr val="4A5062"/>
                </a:solidFill>
              </a:rPr>
              <a:t>В ее основе </a:t>
            </a:r>
            <a:r>
              <a:rPr lang="en-US" sz="1800" dirty="0">
                <a:solidFill>
                  <a:srgbClr val="4A5062"/>
                </a:solidFill>
              </a:rPr>
              <a:t>HPGe </a:t>
            </a:r>
            <a:r>
              <a:rPr lang="ru-RU" sz="1800" dirty="0">
                <a:solidFill>
                  <a:srgbClr val="4A5062"/>
                </a:solidFill>
              </a:rPr>
              <a:t>детектор с активным объемом 192 см</a:t>
            </a:r>
            <a:r>
              <a:rPr lang="ru-RU" sz="1800" baseline="30000" dirty="0">
                <a:solidFill>
                  <a:srgbClr val="4A5062"/>
                </a:solidFill>
              </a:rPr>
              <a:t>3</a:t>
            </a:r>
            <a:r>
              <a:rPr lang="ru-RU" sz="1800" dirty="0">
                <a:solidFill>
                  <a:srgbClr val="4A5062"/>
                </a:solidFill>
              </a:rPr>
              <a:t>.</a:t>
            </a:r>
          </a:p>
          <a:p>
            <a:pPr>
              <a:defRPr/>
            </a:pPr>
            <a:r>
              <a:rPr lang="ru-RU" sz="1800" dirty="0">
                <a:solidFill>
                  <a:srgbClr val="4A5062"/>
                </a:solidFill>
              </a:rPr>
              <a:t>Детектор окружен </a:t>
            </a:r>
            <a:r>
              <a:rPr lang="en-US" sz="1800" dirty="0" err="1">
                <a:solidFill>
                  <a:srgbClr val="4A5062"/>
                </a:solidFill>
              </a:rPr>
              <a:t>NaI</a:t>
            </a:r>
            <a:r>
              <a:rPr lang="en-US" sz="1800" dirty="0">
                <a:solidFill>
                  <a:srgbClr val="4A5062"/>
                </a:solidFill>
              </a:rPr>
              <a:t> </a:t>
            </a:r>
            <a:r>
              <a:rPr lang="ru-RU" sz="1800" dirty="0">
                <a:solidFill>
                  <a:srgbClr val="4A5062"/>
                </a:solidFill>
              </a:rPr>
              <a:t>сцинтиллятором, который работает как </a:t>
            </a:r>
            <a:r>
              <a:rPr lang="ru-RU" sz="1800" dirty="0" err="1">
                <a:solidFill>
                  <a:srgbClr val="4A5062"/>
                </a:solidFill>
              </a:rPr>
              <a:t>комптон</a:t>
            </a:r>
            <a:r>
              <a:rPr lang="ru-RU" sz="1800" dirty="0">
                <a:solidFill>
                  <a:srgbClr val="4A5062"/>
                </a:solidFill>
              </a:rPr>
              <a:t>-вето.</a:t>
            </a:r>
          </a:p>
          <a:p>
            <a:pPr>
              <a:defRPr/>
            </a:pPr>
            <a:r>
              <a:rPr lang="ru-RU" sz="1800" dirty="0">
                <a:solidFill>
                  <a:srgbClr val="4A5062"/>
                </a:solidFill>
              </a:rPr>
              <a:t>Планируется регистрация мгновенных совпадений гамма-квантов 370 и 778 кэВ.</a:t>
            </a:r>
            <a:endParaRPr dirty="0"/>
          </a:p>
          <a:p>
            <a:pPr>
              <a:defRPr/>
            </a:pPr>
            <a:endParaRPr lang="ru-RU" sz="1800" dirty="0">
              <a:solidFill>
                <a:srgbClr val="4A5062"/>
              </a:solidFill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9CB10EFC-6581-4B33-B25C-ECC8637947F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941" b="13473"/>
          <a:stretch/>
        </p:blipFill>
        <p:spPr>
          <a:xfrm>
            <a:off x="5146328" y="1452283"/>
            <a:ext cx="3803197" cy="4975412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6CE539F-3E29-4899-9DAC-DBCC0A0E2D9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78092" y="1452283"/>
            <a:ext cx="2798669" cy="497541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1545441577" name="Заголовок 1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Планы</a:t>
            </a:r>
            <a:endParaRPr/>
          </a:p>
        </p:txBody>
      </p:sp>
      <p:sp>
        <p:nvSpPr>
          <p:cNvPr id="90200328" name="Текст 6"/>
          <p:cNvSpPr txBox="1"/>
          <p:nvPr/>
        </p:nvSpPr>
        <p:spPr bwMode="auto">
          <a:xfrm>
            <a:off x="1106418" y="1905943"/>
            <a:ext cx="9615369" cy="2062103"/>
          </a:xfrm>
          <a:prstGeom prst="rect">
            <a:avLst/>
          </a:prstGeom>
        </p:spPr>
        <p:txBody>
          <a:bodyPr wrap="square">
            <a:spAutoFit/>
          </a:bodyPr>
          <a:lstStyle>
            <a:lvl1pPr marL="0" indent="0" algn="l" defTabSz="914400" rtl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None/>
              <a:defRPr sz="1400">
                <a:solidFill>
                  <a:srgbClr val="222A3F"/>
                </a:solidFill>
                <a:latin typeface="Montserrat"/>
                <a:ea typeface="+mn-ea"/>
                <a:cs typeface="+mn-cs"/>
              </a:defRPr>
            </a:lvl1pPr>
            <a:lvl2pPr marL="6858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+mj-lt"/>
              <a:buAutoNum type="arabicPeriod"/>
              <a:defRPr/>
            </a:pPr>
            <a:r>
              <a:rPr lang="ru-RU" sz="1800" dirty="0">
                <a:solidFill>
                  <a:srgbClr val="4A5062"/>
                </a:solidFill>
              </a:rPr>
              <a:t>Публикация статьи об открытии одиночного бета-распаде </a:t>
            </a:r>
            <a:r>
              <a:rPr lang="en-US" sz="1800" dirty="0">
                <a:solidFill>
                  <a:srgbClr val="4A5062"/>
                </a:solidFill>
              </a:rPr>
              <a:t>Zr-96</a:t>
            </a:r>
            <a:r>
              <a:rPr lang="ru-RU" sz="1800" dirty="0">
                <a:solidFill>
                  <a:srgbClr val="4A5062"/>
                </a:solidFill>
              </a:rPr>
              <a:t>.</a:t>
            </a:r>
            <a:endParaRPr dirty="0"/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800" dirty="0">
                <a:solidFill>
                  <a:srgbClr val="4A5062"/>
                </a:solidFill>
              </a:rPr>
              <a:t>Публикация статьи о лучших ограничениях </a:t>
            </a:r>
            <a:r>
              <a:rPr lang="en-US" sz="1800" dirty="0">
                <a:solidFill>
                  <a:srgbClr val="4A5062"/>
                </a:solidFill>
              </a:rPr>
              <a:t>2</a:t>
            </a:r>
            <a:r>
              <a:rPr lang="el-GR" sz="1800" dirty="0">
                <a:solidFill>
                  <a:srgbClr val="4A5062"/>
                </a:solidFill>
                <a:latin typeface="Times New Roman"/>
                <a:cs typeface="Times New Roman"/>
              </a:rPr>
              <a:t>υ</a:t>
            </a:r>
            <a:r>
              <a:rPr lang="en-US" sz="1800" dirty="0">
                <a:solidFill>
                  <a:srgbClr val="4A5062"/>
                </a:solidFill>
                <a:cs typeface="Times New Roman"/>
              </a:rPr>
              <a:t>β</a:t>
            </a:r>
            <a:r>
              <a:rPr lang="el-GR" sz="1800" dirty="0">
                <a:solidFill>
                  <a:srgbClr val="4A5062"/>
                </a:solidFill>
                <a:latin typeface="Times New Roman"/>
                <a:cs typeface="Times New Roman"/>
              </a:rPr>
              <a:t>β</a:t>
            </a:r>
            <a:r>
              <a:rPr lang="ru-RU" sz="1800" dirty="0">
                <a:solidFill>
                  <a:srgbClr val="4A5062"/>
                </a:solidFill>
                <a:cs typeface="Times New Roman"/>
              </a:rPr>
              <a:t>-распада </a:t>
            </a:r>
            <a:r>
              <a:rPr lang="en-US" sz="1800" dirty="0">
                <a:solidFill>
                  <a:srgbClr val="4A5062"/>
                </a:solidFill>
                <a:cs typeface="Times New Roman"/>
              </a:rPr>
              <a:t>Zr-96 </a:t>
            </a:r>
            <a:r>
              <a:rPr lang="ru-RU" sz="1800" dirty="0">
                <a:solidFill>
                  <a:srgbClr val="4A5062"/>
                </a:solidFill>
                <a:cs typeface="Times New Roman"/>
              </a:rPr>
              <a:t>на возбужденные</a:t>
            </a:r>
            <a:r>
              <a:rPr lang="kk-KZ" sz="1800" dirty="0">
                <a:solidFill>
                  <a:srgbClr val="4A5062"/>
                </a:solidFill>
                <a:cs typeface="Times New Roman"/>
              </a:rPr>
              <a:t> уровни </a:t>
            </a:r>
            <a:r>
              <a:rPr lang="en-US" sz="1800" dirty="0">
                <a:solidFill>
                  <a:srgbClr val="4A5062"/>
                </a:solidFill>
                <a:cs typeface="Times New Roman"/>
              </a:rPr>
              <a:t>Mo-96.</a:t>
            </a:r>
            <a:endParaRPr lang="ru-RU" sz="1800" dirty="0">
              <a:solidFill>
                <a:srgbClr val="4A5062"/>
              </a:solidFill>
              <a:cs typeface="Times New Roman"/>
            </a:endParaRPr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800" dirty="0">
                <a:solidFill>
                  <a:srgbClr val="4A5062"/>
                </a:solidFill>
                <a:cs typeface="Times New Roman"/>
              </a:rPr>
              <a:t>Измерения с образцами на новой подземной установке в БНО ИЯИ РАН.</a:t>
            </a:r>
            <a:endParaRPr lang="ru-RU" sz="1800" dirty="0">
              <a:solidFill>
                <a:srgbClr val="4A5062"/>
              </a:solidFill>
            </a:endParaRPr>
          </a:p>
          <a:p>
            <a:pPr>
              <a:defRPr/>
            </a:pPr>
            <a:endParaRPr lang="ru-RU" sz="1800" dirty="0">
              <a:solidFill>
                <a:srgbClr val="4A5062"/>
              </a:solidFill>
            </a:endParaRPr>
          </a:p>
          <a:p>
            <a:pPr>
              <a:defRPr/>
            </a:pPr>
            <a:endParaRPr lang="ru-RU" sz="1800" dirty="0">
              <a:solidFill>
                <a:srgbClr val="4A5062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963175602" name="Заголовок 4"/>
          <p:cNvSpPr>
            <a:spLocks noGrp="1"/>
          </p:cNvSpPr>
          <p:nvPr>
            <p:ph type="title"/>
          </p:nvPr>
        </p:nvSpPr>
        <p:spPr bwMode="auto">
          <a:xfrm>
            <a:off x="559571" y="359100"/>
            <a:ext cx="9173513" cy="523219"/>
          </a:xfrm>
        </p:spPr>
        <p:txBody>
          <a:bodyPr/>
          <a:lstStyle/>
          <a:p>
            <a:pPr>
              <a:defRPr/>
            </a:pPr>
            <a:r>
              <a:rPr lang="ru-RU"/>
              <a:t>Апробация: конференции</a:t>
            </a:r>
            <a:endParaRPr/>
          </a:p>
        </p:txBody>
      </p:sp>
      <p:sp>
        <p:nvSpPr>
          <p:cNvPr id="1613825170" name="Текст 6"/>
          <p:cNvSpPr>
            <a:spLocks noGrp="1"/>
          </p:cNvSpPr>
          <p:nvPr>
            <p:ph type="body" sz="quarter" idx="11"/>
          </p:nvPr>
        </p:nvSpPr>
        <p:spPr bwMode="auto">
          <a:xfrm>
            <a:off x="1025736" y="1729293"/>
            <a:ext cx="10485376" cy="4800960"/>
          </a:xfrm>
        </p:spPr>
        <p:txBody>
          <a:bodyPr/>
          <a:lstStyle/>
          <a:p>
            <a:pPr marL="342900" indent="-342900">
              <a:buFont typeface="+mj-lt"/>
              <a:buAutoNum type="arabicPeriod"/>
              <a:defRPr/>
            </a:pPr>
            <a:r>
              <a:rPr lang="ru-RU" sz="1800"/>
              <a:t>XXI Международная научная конференция молодых ученых "Молодежь в науке - 2024". Выступление с докладом «Экспериментальный поиск двойного бета-распада 96Zr на возбужденные состояния 96Mo». Зарубежный (за пределами РФ) уровень. Победитель. Даты: 2024-10-29 - 2024-10-31.</a:t>
            </a:r>
            <a:br>
              <a:rPr/>
            </a:br>
            <a:endParaRPr/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/>
              <a:t>LXXV </a:t>
            </a:r>
            <a:r>
              <a:rPr lang="ru-RU" sz="1800"/>
              <a:t>Международная конференция «ЯДРО-2025. Физика атомного ядра и элементарных частиц. Ядерно-физические технологии». Выступление с докладом «</a:t>
            </a:r>
            <a:r>
              <a:rPr lang="en-US" sz="1800"/>
              <a:t>Mass calibration of the HPGe detector from nuGeN experiment with dissolved uranium calibration source.». </a:t>
            </a:r>
            <a:r>
              <a:rPr lang="ru-RU" sz="1800"/>
              <a:t>Международный уровень. Участник. Даты: 2025-07-01 - 2025-07-06.</a:t>
            </a:r>
            <a:br>
              <a:rPr/>
            </a:br>
            <a:endParaRPr/>
          </a:p>
          <a:p>
            <a:pPr marL="342900" indent="-342900">
              <a:buFont typeface="+mj-lt"/>
              <a:buAutoNum type="arabicPeriod"/>
              <a:defRPr/>
            </a:pPr>
            <a:r>
              <a:rPr lang="en-US" sz="1800"/>
              <a:t>29th International Scientific Conference of Young Scientists and Specialists (AYSS-2025). </a:t>
            </a:r>
            <a:r>
              <a:rPr lang="ru-RU" sz="1800"/>
              <a:t>Выступление с докладом «</a:t>
            </a:r>
            <a:r>
              <a:rPr lang="en-US" sz="1800"/>
              <a:t>HPGe detector mass calibration with a dissolved uranium source». </a:t>
            </a:r>
            <a:r>
              <a:rPr lang="ru-RU" sz="1800"/>
              <a:t>Международный уровень. Участник. Даты: 2025-10-27 - 2025-10-31.</a:t>
            </a:r>
            <a:br>
              <a:rPr/>
            </a:br>
            <a:endParaRPr/>
          </a:p>
          <a:p>
            <a:pPr marL="342900" indent="-342900">
              <a:buFont typeface="+mj-lt"/>
              <a:buAutoNum type="arabicPeriod"/>
              <a:defRPr/>
            </a:pPr>
            <a:r>
              <a:rPr lang="ru-RU" sz="1800" b="0" i="0" u="none" strike="noStrike" cap="none" spc="0">
                <a:solidFill>
                  <a:srgbClr val="222A3F"/>
                </a:solidFill>
                <a:latin typeface="Montserrat"/>
                <a:ea typeface="Montserrat"/>
                <a:cs typeface="Montserrat"/>
              </a:rPr>
              <a:t>The </a:t>
            </a:r>
            <a:r>
              <a:rPr lang="en-US" sz="1800" b="0" i="0" u="none" strike="noStrike" cap="none" spc="0">
                <a:solidFill>
                  <a:srgbClr val="222A3F"/>
                </a:solidFill>
                <a:latin typeface="Montserrat"/>
                <a:ea typeface="Montserrat"/>
                <a:cs typeface="Montserrat"/>
              </a:rPr>
              <a:t>43rd </a:t>
            </a:r>
            <a:r>
              <a:rPr lang="ru-RU" sz="1800" b="0" i="0" u="none" strike="noStrike" cap="none" spc="0">
                <a:solidFill>
                  <a:srgbClr val="222A3F"/>
                </a:solidFill>
                <a:latin typeface="Montserrat"/>
                <a:ea typeface="Montserrat"/>
                <a:cs typeface="Montserrat"/>
              </a:rPr>
              <a:t>International Conference on High Energy Physics (ICHEP</a:t>
            </a:r>
            <a:r>
              <a:rPr lang="en-US" sz="1800" b="0" i="0" u="none" strike="noStrike" cap="none" spc="0">
                <a:solidFill>
                  <a:srgbClr val="222A3F"/>
                </a:solidFill>
                <a:latin typeface="Montserrat"/>
                <a:ea typeface="Montserrat"/>
                <a:cs typeface="Montserrat"/>
              </a:rPr>
              <a:t>-2026</a:t>
            </a:r>
            <a:r>
              <a:rPr lang="ru-RU" sz="1400" b="0" i="0" u="none" strike="noStrike" cap="none" spc="0">
                <a:solidFill>
                  <a:srgbClr val="222A3F"/>
                </a:solidFill>
                <a:latin typeface="Montserrat"/>
                <a:ea typeface="Montserrat"/>
                <a:cs typeface="Montserrat"/>
              </a:rPr>
              <a:t>)</a:t>
            </a:r>
            <a:r>
              <a:rPr lang="en-US"/>
              <a:t>. </a:t>
            </a:r>
            <a:r>
              <a:rPr lang="en-US" sz="1800" b="0" i="0" u="none" strike="noStrike" cap="none" spc="0">
                <a:solidFill>
                  <a:srgbClr val="222A3F"/>
                </a:solidFill>
                <a:latin typeface="Montserrat"/>
                <a:ea typeface="Montserrat"/>
                <a:cs typeface="Montserrat"/>
              </a:rPr>
              <a:t>Выступление с докладом «Experimental search for rare decays of 96Zr».</a:t>
            </a:r>
            <a:r>
              <a:rPr lang="en-US" sz="1800"/>
              <a:t> </a:t>
            </a:r>
            <a:r>
              <a:rPr lang="ru-RU" sz="1800" b="0" i="0" u="none" strike="noStrike" cap="none" spc="0">
                <a:solidFill>
                  <a:srgbClr val="222A3F"/>
                </a:solidFill>
                <a:latin typeface="Montserrat"/>
                <a:ea typeface="Montserrat"/>
                <a:cs typeface="Montserrat"/>
              </a:rPr>
              <a:t>Зарубежный (за пределами РФ) уровень. Участник. Даты: </a:t>
            </a:r>
            <a:r>
              <a:rPr lang="ru-RU" sz="1800" b="1" i="0" u="none" strike="noStrike" cap="none" spc="0">
                <a:solidFill>
                  <a:srgbClr val="222A3F"/>
                </a:solidFill>
                <a:latin typeface="Montserrat"/>
                <a:ea typeface="Montserrat"/>
                <a:cs typeface="Montserrat"/>
              </a:rPr>
              <a:t>202</a:t>
            </a:r>
            <a:r>
              <a:rPr lang="en-US" sz="1800" b="1" i="0" u="none" strike="noStrike" cap="none" spc="0">
                <a:solidFill>
                  <a:srgbClr val="222A3F"/>
                </a:solidFill>
                <a:latin typeface="Montserrat"/>
                <a:ea typeface="Montserrat"/>
                <a:cs typeface="Montserrat"/>
              </a:rPr>
              <a:t>6</a:t>
            </a:r>
            <a:r>
              <a:rPr lang="ru-RU" sz="1800" b="1" i="0" u="none" strike="noStrike" cap="none" spc="0">
                <a:solidFill>
                  <a:srgbClr val="222A3F"/>
                </a:solidFill>
                <a:latin typeface="Montserrat"/>
                <a:ea typeface="Montserrat"/>
                <a:cs typeface="Montserrat"/>
              </a:rPr>
              <a:t>-</a:t>
            </a:r>
            <a:r>
              <a:rPr lang="en-US" sz="1800" b="1" i="0" u="none" strike="noStrike" cap="none" spc="0">
                <a:solidFill>
                  <a:srgbClr val="222A3F"/>
                </a:solidFill>
                <a:latin typeface="Montserrat"/>
                <a:ea typeface="Montserrat"/>
                <a:cs typeface="Montserrat"/>
              </a:rPr>
              <a:t>07</a:t>
            </a:r>
            <a:r>
              <a:rPr lang="ru-RU" sz="1800" b="1" i="0" u="none" strike="noStrike" cap="none" spc="0">
                <a:solidFill>
                  <a:srgbClr val="222A3F"/>
                </a:solidFill>
                <a:latin typeface="Montserrat"/>
                <a:ea typeface="Montserrat"/>
                <a:cs typeface="Montserrat"/>
              </a:rPr>
              <a:t>-</a:t>
            </a:r>
            <a:r>
              <a:rPr lang="en-US" sz="1800" b="1" i="0" u="none" strike="noStrike" cap="none" spc="0">
                <a:solidFill>
                  <a:srgbClr val="222A3F"/>
                </a:solidFill>
                <a:latin typeface="Montserrat"/>
                <a:ea typeface="Montserrat"/>
                <a:cs typeface="Montserrat"/>
              </a:rPr>
              <a:t>30</a:t>
            </a:r>
            <a:r>
              <a:rPr lang="ru-RU" sz="1800" b="1" i="0" u="none" strike="noStrike" cap="none" spc="0">
                <a:solidFill>
                  <a:srgbClr val="222A3F"/>
                </a:solidFill>
                <a:latin typeface="Montserrat"/>
                <a:ea typeface="Montserrat"/>
                <a:cs typeface="Montserrat"/>
              </a:rPr>
              <a:t> - 202</a:t>
            </a:r>
            <a:r>
              <a:rPr lang="en-US" sz="1800" b="1" i="0" u="none" strike="noStrike" cap="none" spc="0">
                <a:solidFill>
                  <a:srgbClr val="222A3F"/>
                </a:solidFill>
                <a:latin typeface="Montserrat"/>
                <a:ea typeface="Montserrat"/>
                <a:cs typeface="Montserrat"/>
              </a:rPr>
              <a:t>6</a:t>
            </a:r>
            <a:r>
              <a:rPr lang="ru-RU" sz="1800" b="1" i="0" u="none" strike="noStrike" cap="none" spc="0">
                <a:solidFill>
                  <a:srgbClr val="222A3F"/>
                </a:solidFill>
                <a:latin typeface="Montserrat"/>
                <a:ea typeface="Montserrat"/>
                <a:cs typeface="Montserrat"/>
              </a:rPr>
              <a:t>-</a:t>
            </a:r>
            <a:r>
              <a:rPr lang="en-US" sz="1800" b="1" i="0" u="none" strike="noStrike" cap="none" spc="0">
                <a:solidFill>
                  <a:srgbClr val="222A3F"/>
                </a:solidFill>
                <a:latin typeface="Montserrat"/>
                <a:ea typeface="Montserrat"/>
                <a:cs typeface="Montserrat"/>
              </a:rPr>
              <a:t>08</a:t>
            </a:r>
            <a:r>
              <a:rPr lang="ru-RU" sz="1800" b="1" i="0" u="none" strike="noStrike" cap="none" spc="0">
                <a:solidFill>
                  <a:srgbClr val="222A3F"/>
                </a:solidFill>
                <a:latin typeface="Montserrat"/>
                <a:ea typeface="Montserrat"/>
                <a:cs typeface="Montserrat"/>
              </a:rPr>
              <a:t>-</a:t>
            </a:r>
            <a:r>
              <a:rPr lang="en-US" sz="1800" b="1" i="0" u="none" strike="noStrike" cap="none" spc="0">
                <a:solidFill>
                  <a:srgbClr val="222A3F"/>
                </a:solidFill>
                <a:latin typeface="Montserrat"/>
                <a:ea typeface="Montserrat"/>
                <a:cs typeface="Montserrat"/>
              </a:rPr>
              <a:t>06</a:t>
            </a:r>
            <a:r>
              <a:rPr lang="ru-RU" sz="1800" b="0" i="0" u="none" strike="noStrike" cap="none" spc="0">
                <a:solidFill>
                  <a:srgbClr val="222A3F"/>
                </a:solidFill>
                <a:latin typeface="Montserrat"/>
                <a:ea typeface="Montserrat"/>
                <a:cs typeface="Montserrat"/>
              </a:rPr>
              <a:t>.</a:t>
            </a:r>
            <a:endParaRPr sz="1800"/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/>
    </mc:Choice>
    <mc:Fallback xmlns:w="http://schemas.openxmlformats.org/wordprocessingml/2006/main" xmlns:m="http://schemas.openxmlformats.org/officeDocument/2006/math" xmlns="">
      <p:transition advClick="1"/>
    </mc:Fallback>
  </mc:AlternateContent>
</p:sld>
</file>

<file path=ppt/theme/theme1.xml><?xml version="1.0" encoding="utf-8"?>
<a:theme xmlns:a="http://schemas.openxmlformats.org/drawingml/2006/main" name="Шаблон МИФИ">
  <a:themeElements>
    <a:clrScheme name="Другая 7">
      <a:dk1>
        <a:srgbClr val="171616"/>
      </a:dk1>
      <a:lt1>
        <a:srgbClr val="FFFFFF"/>
      </a:lt1>
      <a:dk2>
        <a:srgbClr val="0055BB"/>
      </a:dk2>
      <a:lt2>
        <a:srgbClr val="E2E2E2"/>
      </a:lt2>
      <a:accent1>
        <a:srgbClr val="0055BB"/>
      </a:accent1>
      <a:accent2>
        <a:srgbClr val="00BBEE"/>
      </a:accent2>
      <a:accent3>
        <a:srgbClr val="FF5000"/>
      </a:accent3>
      <a:accent4>
        <a:srgbClr val="00B050"/>
      </a:accent4>
      <a:accent5>
        <a:srgbClr val="00FFCC"/>
      </a:accent5>
      <a:accent6>
        <a:srgbClr val="FF66CC"/>
      </a:accent6>
      <a:hlink>
        <a:srgbClr val="00BBEE"/>
      </a:hlink>
      <a:folHlink>
        <a:srgbClr val="FFAE89"/>
      </a:folHlink>
    </a:clrScheme>
    <a:fontScheme name="Стандартная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prstGeom prst="rect">
          <a:avLst/>
        </a:prstGeom>
        <a:noFill/>
      </a:spPr>
      <a:bodyPr/>
      <a:lstStyle/>
    </a:txDef>
  </a:objectDefaults>
  <a:extraClrSchemeLst/>
</a:theme>
</file>

<file path=ppt/theme/theme2.xml><?xml version="1.0" encoding="utf-8"?>
<a:theme xmlns:a="http://schemas.openxmlformats.org/drawingml/2006/main" name="Шаблон МИФИ">
  <a:themeElements>
    <a:clrScheme name="Другая 7">
      <a:dk1>
        <a:srgbClr val="171616"/>
      </a:dk1>
      <a:lt1>
        <a:srgbClr val="FFFFFF"/>
      </a:lt1>
      <a:dk2>
        <a:srgbClr val="0055BB"/>
      </a:dk2>
      <a:lt2>
        <a:srgbClr val="E2E2E2"/>
      </a:lt2>
      <a:accent1>
        <a:srgbClr val="0055BB"/>
      </a:accent1>
      <a:accent2>
        <a:srgbClr val="00BBEE"/>
      </a:accent2>
      <a:accent3>
        <a:srgbClr val="FF5000"/>
      </a:accent3>
      <a:accent4>
        <a:srgbClr val="00B050"/>
      </a:accent4>
      <a:accent5>
        <a:srgbClr val="00FFCC"/>
      </a:accent5>
      <a:accent6>
        <a:srgbClr val="FF66CC"/>
      </a:accent6>
      <a:hlink>
        <a:srgbClr val="00BBEE"/>
      </a:hlink>
      <a:folHlink>
        <a:srgbClr val="FFAE89"/>
      </a:folHlink>
    </a:clrScheme>
    <a:fontScheme name="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Стандартная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 bwMode="auto">
        <a:prstGeom prst="rect">
          <a:avLst/>
        </a:prstGeom>
        <a:noFill/>
      </a:spPr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1902</Words>
  <Application>Microsoft Office PowerPoint</Application>
  <PresentationFormat>Широкоэкранный</PresentationFormat>
  <Paragraphs>253</Paragraphs>
  <Slides>31</Slides>
  <Notes>31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39" baseType="lpstr">
      <vt:lpstr>Montserrat</vt:lpstr>
      <vt:lpstr>Asana</vt:lpstr>
      <vt:lpstr>Arial</vt:lpstr>
      <vt:lpstr>Times New Roman</vt:lpstr>
      <vt:lpstr>Cambria Math</vt:lpstr>
      <vt:lpstr>Calibri</vt:lpstr>
      <vt:lpstr>Шаблон МИФИ</vt:lpstr>
      <vt:lpstr>oleObj</vt:lpstr>
      <vt:lpstr>Презентация PowerPoint</vt:lpstr>
      <vt:lpstr>Введение</vt:lpstr>
      <vt:lpstr>Образцы циркония</vt:lpstr>
      <vt:lpstr>Подземные измерения</vt:lpstr>
      <vt:lpstr>Одиночный бета-распад</vt:lpstr>
      <vt:lpstr>Двойной бета-распад на возбужденный уровень 96Mo</vt:lpstr>
      <vt:lpstr>Модернизация подземной установки</vt:lpstr>
      <vt:lpstr>Планы</vt:lpstr>
      <vt:lpstr>Апробация: конференции</vt:lpstr>
      <vt:lpstr>Апробация: доклады</vt:lpstr>
      <vt:lpstr>Апробация: публикации</vt:lpstr>
      <vt:lpstr>Апробация: препринты</vt:lpstr>
      <vt:lpstr>Презентация PowerPoint</vt:lpstr>
      <vt:lpstr>Презентация PowerPoint</vt:lpstr>
      <vt:lpstr>Наземные измерения и их результаты</vt:lpstr>
      <vt:lpstr>Бэкап вероятность двойного бета-распада</vt:lpstr>
      <vt:lpstr>Электроника установки</vt:lpstr>
      <vt:lpstr>Бэкап коэффициенты</vt:lpstr>
      <vt:lpstr>Монте-Карло</vt:lpstr>
      <vt:lpstr>Моделирование уранового источника</vt:lpstr>
      <vt:lpstr>Проверка Монте-Карло </vt:lpstr>
      <vt:lpstr>Бэкап эффективности детекторов</vt:lpstr>
      <vt:lpstr>Экспериментальная проверка Монте-Карло</vt:lpstr>
      <vt:lpstr>Бэкап результаты сравнения МК</vt:lpstr>
      <vt:lpstr>Результаты измерений с образцами</vt:lpstr>
      <vt:lpstr>Установка БНО</vt:lpstr>
      <vt:lpstr>Моделирование детектора БНО</vt:lpstr>
      <vt:lpstr>Подземные условия</vt:lpstr>
      <vt:lpstr>Результаты подземных измерений</vt:lpstr>
      <vt:lpstr>Бэкап М-К для БНО</vt:lpstr>
      <vt:lpstr>Бэкап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Влад Замахаев</dc:creator>
  <cp:lastModifiedBy>Темирлан Хусаинов</cp:lastModifiedBy>
  <cp:revision>88</cp:revision>
  <dcterms:created xsi:type="dcterms:W3CDTF">2020-05-28T16:18:16Z</dcterms:created>
  <dcterms:modified xsi:type="dcterms:W3CDTF">2026-06-30T19:46:01Z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fs.IsStoryboard">
    <vt:bool>true</vt:bool>
  </property>
</Properties>
</file>