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4" r:id="rId8"/>
    <p:sldId id="269" r:id="rId9"/>
    <p:sldId id="273" r:id="rId10"/>
    <p:sldId id="27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2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6/30/2026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4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3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1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1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9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6/30/2026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1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8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4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1C9781-1BFB-4400-A1AC-1BEAE672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B32CAD-5F08-4EE4-B80D-A9E62A650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67818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A18AC-13DE-126E-4B08-79458B774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552" y="1371599"/>
            <a:ext cx="5020236" cy="2360429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Спектрометрия импульсных источников радиационного излучения при помощи радиофотолюминесцентных детекторов</a:t>
            </a:r>
            <a:endParaRPr lang="ru-RU" sz="23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CCA93-507F-7342-33BE-FAAA1958C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417827"/>
            <a:ext cx="5410200" cy="13716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 dirty="0">
                <a:solidFill>
                  <a:schemeClr val="bg1"/>
                </a:solidFill>
              </a:rPr>
              <a:t>Аспиранта 2 курса НИЯУ «МИФИ» </a:t>
            </a:r>
          </a:p>
          <a:p>
            <a:pPr>
              <a:lnSpc>
                <a:spcPct val="90000"/>
              </a:lnSpc>
            </a:pPr>
            <a:r>
              <a:rPr lang="ru-RU" sz="1500" dirty="0">
                <a:solidFill>
                  <a:schemeClr val="bg1"/>
                </a:solidFill>
              </a:rPr>
              <a:t>Зорина Ивана Павловича</a:t>
            </a:r>
          </a:p>
          <a:p>
            <a:pPr>
              <a:lnSpc>
                <a:spcPct val="90000"/>
              </a:lnSpc>
            </a:pPr>
            <a:r>
              <a:rPr lang="ru-RU" sz="1500" dirty="0">
                <a:solidFill>
                  <a:schemeClr val="bg1"/>
                </a:solidFill>
              </a:rPr>
              <a:t>1.3.2 Приборы и методы экспериментальной физики</a:t>
            </a:r>
          </a:p>
          <a:p>
            <a:pPr>
              <a:lnSpc>
                <a:spcPct val="90000"/>
              </a:lnSpc>
            </a:pPr>
            <a:r>
              <a:rPr lang="ru-RU" sz="1500" dirty="0">
                <a:solidFill>
                  <a:schemeClr val="bg1"/>
                </a:solidFill>
              </a:rPr>
              <a:t>Научный руководитель: Салахутдинов </a:t>
            </a:r>
            <a:r>
              <a:rPr lang="ru-RU" sz="1500" dirty="0" err="1">
                <a:solidFill>
                  <a:schemeClr val="bg1"/>
                </a:solidFill>
              </a:rPr>
              <a:t>Гаяр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500" dirty="0" err="1">
                <a:solidFill>
                  <a:schemeClr val="bg1"/>
                </a:solidFill>
              </a:rPr>
              <a:t>Харисович</a:t>
            </a:r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79F7F-25D9-96E8-C7E7-12FA294E5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43" r="6968"/>
          <a:stretch>
            <a:fillRect/>
          </a:stretch>
        </p:blipFill>
        <p:spPr>
          <a:xfrm>
            <a:off x="8153401" y="10"/>
            <a:ext cx="40386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6984C-D89F-2F0B-E1EB-F2A56969F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E6979430-74BF-2222-4CF6-39CF22CFC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2E669910-6503-F5DD-7010-9CC9DC7A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EF429-36C2-C426-4150-B82AA454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685800"/>
            <a:ext cx="4356340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/>
              <a:t>Международные теоретические исследования</a:t>
            </a:r>
            <a:endParaRPr lang="en-US" sz="3200" kern="1200" cap="all" spc="3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5F59B-7864-28BD-45EB-3F6E42E203CB}"/>
              </a:ext>
            </a:extLst>
          </p:cNvPr>
          <p:cNvSpPr txBox="1"/>
          <p:nvPr/>
        </p:nvSpPr>
        <p:spPr>
          <a:xfrm>
            <a:off x="4762500" y="6067887"/>
            <a:ext cx="7540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 - 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Hiroki Kawamoto, Yutaka Fujimoto, Keisuke Asai, Ag concentration dependence of the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radiophotoluminescence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properties in Ag-doped Na–Al borate glasses, Radiation Physics and Chemistry, Volume 234, 2025, 112769, ISSN 0969-806X</a:t>
            </a:r>
            <a:endParaRPr lang="ru-RU" sz="1100" dirty="0"/>
          </a:p>
        </p:txBody>
      </p:sp>
      <p:pic>
        <p:nvPicPr>
          <p:cNvPr id="8194" name="Рисунок 1">
            <a:extLst>
              <a:ext uri="{FF2B5EF4-FFF2-40B4-BE49-F238E27FC236}">
                <a16:creationId xmlns:a16="http://schemas.microsoft.com/office/drawing/2014/main" id="{4D6416E5-DCA1-1776-40F4-0562F31C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551" y="557886"/>
            <a:ext cx="3910449" cy="444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71CB7-5898-F5F4-1CA8-F70E60C088BC}"/>
              </a:ext>
            </a:extLst>
          </p:cNvPr>
          <p:cNvSpPr txBox="1"/>
          <p:nvPr/>
        </p:nvSpPr>
        <p:spPr>
          <a:xfrm>
            <a:off x="4728867" y="2040690"/>
            <a:ext cx="38991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 6 - Дозовая зависимость интенсивности ФЛ при 650 нм. (а) Результаты подгонки с помощью уравнения и (б) результаты линейной аппроксимации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02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63426-4F67-D5EB-7368-CE8F9B74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3" y="30604"/>
            <a:ext cx="8475518" cy="1003869"/>
          </a:xfrm>
        </p:spPr>
        <p:txBody>
          <a:bodyPr/>
          <a:lstStyle/>
          <a:p>
            <a:pPr algn="ctr"/>
            <a:r>
              <a:rPr lang="ru-RU" dirty="0"/>
              <a:t>Апробация результатов научной деятельности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35D6829-3133-24F0-FB55-8D80CCCA7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21997"/>
              </p:ext>
            </p:extLst>
          </p:nvPr>
        </p:nvGraphicFramePr>
        <p:xfrm>
          <a:off x="1469315" y="1535652"/>
          <a:ext cx="8471140" cy="2075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834">
                  <a:extLst>
                    <a:ext uri="{9D8B030D-6E8A-4147-A177-3AD203B41FA5}">
                      <a16:colId xmlns:a16="http://schemas.microsoft.com/office/drawing/2014/main" val="46024111"/>
                    </a:ext>
                  </a:extLst>
                </a:gridCol>
                <a:gridCol w="2475631">
                  <a:extLst>
                    <a:ext uri="{9D8B030D-6E8A-4147-A177-3AD203B41FA5}">
                      <a16:colId xmlns:a16="http://schemas.microsoft.com/office/drawing/2014/main" val="211859770"/>
                    </a:ext>
                  </a:extLst>
                </a:gridCol>
                <a:gridCol w="2677160">
                  <a:extLst>
                    <a:ext uri="{9D8B030D-6E8A-4147-A177-3AD203B41FA5}">
                      <a16:colId xmlns:a16="http://schemas.microsoft.com/office/drawing/2014/main" val="2298369892"/>
                    </a:ext>
                  </a:extLst>
                </a:gridCol>
                <a:gridCol w="2781515">
                  <a:extLst>
                    <a:ext uri="{9D8B030D-6E8A-4147-A177-3AD203B41FA5}">
                      <a16:colId xmlns:a16="http://schemas.microsoft.com/office/drawing/2014/main" val="4041882881"/>
                    </a:ext>
                  </a:extLst>
                </a:gridCol>
              </a:tblGrid>
              <a:tr h="381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№ пп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</a:rPr>
                        <a:t>Название и выходные данные статьи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</a:rPr>
                        <a:t>Название журнала, месяц и год выпуска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Научная специальность, отрасль науки, категория /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квартиль, название наукометрической БД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199570"/>
                  </a:ext>
                </a:extLst>
              </a:tr>
              <a:tr h="416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Исследование возможности регистрации РФЛ детекторами фотонного излучения до 70 кэВ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Планируется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069666"/>
                  </a:ext>
                </a:extLst>
              </a:tr>
              <a:tr h="699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Исследование линейности измерения широкого диапазона поглощенных доз радиофотолюминесцентными стеклами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Планируется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29767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E42C60D-BE9D-2083-750B-7BA65D27F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889321"/>
            <a:ext cx="82212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Список подготовленных аспирантом за время обучения статей </a:t>
            </a:r>
            <a:r>
              <a:rPr kumimoji="0" lang="ru-RU" altLang="ru-RU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 теме диссертации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 научных журналах из перечня, рекомендованного ВАК по данной специальности (в том числе в научных журналах, входящих в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наукометрические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базы данных, приравненных к журналам из Перечня ВАК):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DFBF0EC-2AB8-C886-F0BB-B3AB3659D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26172"/>
              </p:ext>
            </p:extLst>
          </p:nvPr>
        </p:nvGraphicFramePr>
        <p:xfrm>
          <a:off x="1450265" y="4366303"/>
          <a:ext cx="9291470" cy="1325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155">
                  <a:extLst>
                    <a:ext uri="{9D8B030D-6E8A-4147-A177-3AD203B41FA5}">
                      <a16:colId xmlns:a16="http://schemas.microsoft.com/office/drawing/2014/main" val="196495792"/>
                    </a:ext>
                  </a:extLst>
                </a:gridCol>
                <a:gridCol w="3575358">
                  <a:extLst>
                    <a:ext uri="{9D8B030D-6E8A-4147-A177-3AD203B41FA5}">
                      <a16:colId xmlns:a16="http://schemas.microsoft.com/office/drawing/2014/main" val="3298552257"/>
                    </a:ext>
                  </a:extLst>
                </a:gridCol>
                <a:gridCol w="4773957">
                  <a:extLst>
                    <a:ext uri="{9D8B030D-6E8A-4147-A177-3AD203B41FA5}">
                      <a16:colId xmlns:a16="http://schemas.microsoft.com/office/drawing/2014/main" val="34795250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№ пп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Название конференции и даты проведения, статус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Название и выходные данные конференционной  статьи, тезисов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051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IX СЪЕЗД ПО РАДИАЦИОННЫМ ИССЛЕДОВАНИЯМ (радиобиология, радиоэкология, радиационная безопасность),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 5-9 октября 2026 года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Исследование возможности регистрации РФЛ детекторами фотонного излучения до 70 кэВ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1889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Планируется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Исследование линейности измерения широкого диапазона поглощенных доз радиофотолюминесцентными стеклами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073248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4DFC7266-5C10-C68D-C4F9-3724CA8E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315" y="3919451"/>
            <a:ext cx="41451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Апробация полученных результатов на конференциях: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8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1FBDEF-9CA1-495E-A9FA-E912D5145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EB6D-D778-1955-B17E-AE00B492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1"/>
            <a:ext cx="3352800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Благодарю за внимание!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Комментарий &quot;Срочно&quot;">
            <a:extLst>
              <a:ext uri="{FF2B5EF4-FFF2-40B4-BE49-F238E27FC236}">
                <a16:creationId xmlns:a16="http://schemas.microsoft.com/office/drawing/2014/main" id="{0A01099D-1A5C-794D-5052-D859BBBE3C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96000" y="723900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2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546A4-CCC7-C6A7-109C-82B3D2DC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6" y="1371600"/>
            <a:ext cx="3048734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Описание РФЛ Дозиметрии</a:t>
            </a:r>
          </a:p>
        </p:txBody>
      </p:sp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B2A72740-2C1D-13C2-16C7-4D6442E5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"/>
          <a:stretch>
            <a:fillRect/>
          </a:stretch>
        </p:blipFill>
        <p:spPr bwMode="auto">
          <a:xfrm>
            <a:off x="6285929" y="880402"/>
            <a:ext cx="4253133" cy="29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55151-286D-0BFA-F45B-31BFA69A302D}"/>
              </a:ext>
            </a:extLst>
          </p:cNvPr>
          <p:cNvSpPr txBox="1"/>
          <p:nvPr/>
        </p:nvSpPr>
        <p:spPr>
          <a:xfrm>
            <a:off x="5594927" y="3869789"/>
            <a:ext cx="6083272" cy="2793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  <a:buSzPct val="70000"/>
            </a:pPr>
            <a:r>
              <a:rPr lang="en-US" dirty="0">
                <a:solidFill>
                  <a:schemeClr val="tx2"/>
                </a:solidFill>
                <a:effectLst/>
                <a:latin typeface="+mj-lt"/>
              </a:rPr>
              <a:t>Рисунок 1- Типичное представление РФЛ с использованием модели энергетического диапазона. Предшественник центра РФЛ захватывает электрон, генерируемый излучением, и становится люминесцентным центром, который демонстрирует фотоэмиссию при фотовозбуждении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336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9D4FF-722A-16CD-D9F4-2A44EF47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4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Экспериментальные</a:t>
            </a:r>
            <a:r>
              <a:rPr lang="en-US" sz="14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исследования</a:t>
            </a:r>
            <a:endParaRPr lang="en-US" sz="1400" kern="1200" cap="all" spc="300" baseline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EE94B-5EEA-E31B-CB57-5B80A1AB14FA}"/>
              </a:ext>
            </a:extLst>
          </p:cNvPr>
          <p:cNvSpPr txBox="1"/>
          <p:nvPr/>
        </p:nvSpPr>
        <p:spPr>
          <a:xfrm>
            <a:off x="6674329" y="2777949"/>
            <a:ext cx="3605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Таблица 1  - результаты измерения доз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D2039-B18F-7866-F51A-9BE41F87EF4B}"/>
              </a:ext>
            </a:extLst>
          </p:cNvPr>
          <p:cNvSpPr txBox="1"/>
          <p:nvPr/>
        </p:nvSpPr>
        <p:spPr>
          <a:xfrm>
            <a:off x="7085258" y="6440944"/>
            <a:ext cx="403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График 1 – Результаты измерения доз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56D9B48-B8A2-6A45-CFDC-7E65E7E9D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80335"/>
              </p:ext>
            </p:extLst>
          </p:nvPr>
        </p:nvGraphicFramePr>
        <p:xfrm>
          <a:off x="6000079" y="76616"/>
          <a:ext cx="4902200" cy="2624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425">
                  <a:extLst>
                    <a:ext uri="{9D8B030D-6E8A-4147-A177-3AD203B41FA5}">
                      <a16:colId xmlns:a16="http://schemas.microsoft.com/office/drawing/2014/main" val="1106732676"/>
                    </a:ext>
                  </a:extLst>
                </a:gridCol>
                <a:gridCol w="767715">
                  <a:extLst>
                    <a:ext uri="{9D8B030D-6E8A-4147-A177-3AD203B41FA5}">
                      <a16:colId xmlns:a16="http://schemas.microsoft.com/office/drawing/2014/main" val="2542715699"/>
                    </a:ext>
                  </a:extLst>
                </a:gridCol>
                <a:gridCol w="759460">
                  <a:extLst>
                    <a:ext uri="{9D8B030D-6E8A-4147-A177-3AD203B41FA5}">
                      <a16:colId xmlns:a16="http://schemas.microsoft.com/office/drawing/2014/main" val="327411671"/>
                    </a:ext>
                  </a:extLst>
                </a:gridCol>
                <a:gridCol w="759460">
                  <a:extLst>
                    <a:ext uri="{9D8B030D-6E8A-4147-A177-3AD203B41FA5}">
                      <a16:colId xmlns:a16="http://schemas.microsoft.com/office/drawing/2014/main" val="2581648234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212330547"/>
                    </a:ext>
                  </a:extLst>
                </a:gridCol>
                <a:gridCol w="826770">
                  <a:extLst>
                    <a:ext uri="{9D8B030D-6E8A-4147-A177-3AD203B41FA5}">
                      <a16:colId xmlns:a16="http://schemas.microsoft.com/office/drawing/2014/main" val="3036791156"/>
                    </a:ext>
                  </a:extLst>
                </a:gridCol>
              </a:tblGrid>
              <a:tr h="11616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№ Дозиметра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Доза до облучения, D1, сГр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Доза после облучения D2, сГр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Доза облучения эталон, Di, сГр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ΔD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δDi (отклонение от облученной)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0599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13457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3,46E-02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3,46E-02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2,00E-05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2,60E-05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0,23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59499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0013458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6,22E-02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7,26E-02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8,70E-03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1,03E-02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0,16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166520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0013443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6,76E-02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1,70E-01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8,70E-02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1,02E-01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0,15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01054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0013492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6,10E-02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8,13E-01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8,70E-01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7,52E-01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-0,16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781633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0013438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6,32E-02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8,55E+00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8,70E+00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8,49E+00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-0,02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89839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0013486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7,28E-02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9,17E+01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8,70E+01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9,16E+01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0,05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64408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0013421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5,95E-02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1,00E+03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 dirty="0">
                          <a:effectLst/>
                        </a:rPr>
                        <a:t>8,70E+02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1,00E+03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0,13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63758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sz="1100">
                          <a:effectLst/>
                        </a:rPr>
                        <a:t>0013422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6,87E-02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2,77E+03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2,61E+03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2,77E+03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 dirty="0">
                          <a:effectLst/>
                        </a:rPr>
                        <a:t>0,06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13904639"/>
                  </a:ext>
                </a:extLst>
              </a:tr>
            </a:tbl>
          </a:graphicData>
        </a:graphic>
      </p:graphicFrame>
      <p:pic>
        <p:nvPicPr>
          <p:cNvPr id="1026" name="Диаграмма 1">
            <a:extLst>
              <a:ext uri="{FF2B5EF4-FFF2-40B4-BE49-F238E27FC236}">
                <a16:creationId xmlns:a16="http://schemas.microsoft.com/office/drawing/2014/main" id="{51824D67-D757-F4CB-032F-98692471A89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54" y="3183394"/>
            <a:ext cx="5562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645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B0BF2-6798-69AA-31FD-5C92FAE1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22" y="55288"/>
            <a:ext cx="12005478" cy="753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Экспериментальное исследование ВНИИЭФ(</a:t>
            </a:r>
            <a:r>
              <a:rPr lang="ru-RU" dirty="0" err="1"/>
              <a:t>г.Саров</a:t>
            </a:r>
            <a:r>
              <a:rPr lang="ru-RU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4805B-84DC-B1B8-A210-E4B40C00CF55}"/>
              </a:ext>
            </a:extLst>
          </p:cNvPr>
          <p:cNvSpPr txBox="1"/>
          <p:nvPr/>
        </p:nvSpPr>
        <p:spPr>
          <a:xfrm>
            <a:off x="2210813" y="1905506"/>
            <a:ext cx="9556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Состав сборки:</a:t>
            </a:r>
          </a:p>
          <a:p>
            <a:r>
              <a:rPr lang="ru-RU" sz="2400" dirty="0"/>
              <a:t>1. Без фольги, покрытый защитной полиэтиленовой пленкой - 2 </a:t>
            </a:r>
            <a:r>
              <a:rPr lang="ru-RU" sz="2400" dirty="0" err="1"/>
              <a:t>шт</a:t>
            </a:r>
            <a:endParaRPr lang="ru-RU" sz="2400" dirty="0"/>
          </a:p>
          <a:p>
            <a:r>
              <a:rPr lang="ru-RU" sz="2400" dirty="0"/>
              <a:t>2. С фильтром из алюминиевой фольги в 9 микрон;</a:t>
            </a:r>
          </a:p>
          <a:p>
            <a:r>
              <a:rPr lang="ru-RU" sz="2400" dirty="0"/>
              <a:t>3. С фильтром из алюминиевой фольги в 27 микрон;</a:t>
            </a:r>
          </a:p>
          <a:p>
            <a:r>
              <a:rPr lang="ru-RU" sz="2400" dirty="0"/>
              <a:t>4. С фильтром из алюминиевой фольги в 100микрон;</a:t>
            </a:r>
          </a:p>
          <a:p>
            <a:r>
              <a:rPr lang="ru-RU" sz="2400" dirty="0"/>
              <a:t>5. С фильтром из алюминиевой фольги в 200 микрон;</a:t>
            </a:r>
          </a:p>
          <a:p>
            <a:r>
              <a:rPr lang="ru-RU" sz="2400" dirty="0"/>
              <a:t>6. С фильтром из алюминиевой фольги в 300 микрон;</a:t>
            </a:r>
          </a:p>
          <a:p>
            <a:r>
              <a:rPr lang="ru-RU" sz="2400" dirty="0"/>
              <a:t>7. С фильтром из алюминиевой фольги в 500 микрон.</a:t>
            </a:r>
          </a:p>
        </p:txBody>
      </p:sp>
    </p:spTree>
    <p:extLst>
      <p:ext uri="{BB962C8B-B14F-4D97-AF65-F5344CB8AC3E}">
        <p14:creationId xmlns:p14="http://schemas.microsoft.com/office/powerpoint/2010/main" val="88273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C31CD4-C0AE-022F-A4FF-EA3E165121EE}"/>
              </a:ext>
            </a:extLst>
          </p:cNvPr>
          <p:cNvSpPr txBox="1"/>
          <p:nvPr/>
        </p:nvSpPr>
        <p:spPr>
          <a:xfrm>
            <a:off x="2329804" y="4165883"/>
            <a:ext cx="8115299" cy="42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cap="all" spc="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Таблица 2</a:t>
            </a:r>
            <a:r>
              <a:rPr lang="en-US" kern="1200" cap="all" spc="300" baseline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– </a:t>
            </a:r>
            <a:r>
              <a:rPr lang="ru-RU" kern="1200" cap="all" spc="300" baseline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Результаты измерений</a:t>
            </a:r>
            <a:endParaRPr lang="en-US" kern="1200" cap="all" spc="300" baseline="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D82A10E-716F-00A3-4501-874D35A9B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529"/>
              </p:ext>
            </p:extLst>
          </p:nvPr>
        </p:nvGraphicFramePr>
        <p:xfrm>
          <a:off x="2766156" y="1433318"/>
          <a:ext cx="6659687" cy="2732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602">
                  <a:extLst>
                    <a:ext uri="{9D8B030D-6E8A-4147-A177-3AD203B41FA5}">
                      <a16:colId xmlns:a16="http://schemas.microsoft.com/office/drawing/2014/main" val="1336866016"/>
                    </a:ext>
                  </a:extLst>
                </a:gridCol>
                <a:gridCol w="1069017">
                  <a:extLst>
                    <a:ext uri="{9D8B030D-6E8A-4147-A177-3AD203B41FA5}">
                      <a16:colId xmlns:a16="http://schemas.microsoft.com/office/drawing/2014/main" val="4034330092"/>
                    </a:ext>
                  </a:extLst>
                </a:gridCol>
                <a:gridCol w="1069017">
                  <a:extLst>
                    <a:ext uri="{9D8B030D-6E8A-4147-A177-3AD203B41FA5}">
                      <a16:colId xmlns:a16="http://schemas.microsoft.com/office/drawing/2014/main" val="707351602"/>
                    </a:ext>
                  </a:extLst>
                </a:gridCol>
                <a:gridCol w="1069017">
                  <a:extLst>
                    <a:ext uri="{9D8B030D-6E8A-4147-A177-3AD203B41FA5}">
                      <a16:colId xmlns:a16="http://schemas.microsoft.com/office/drawing/2014/main" val="3127833888"/>
                    </a:ext>
                  </a:extLst>
                </a:gridCol>
                <a:gridCol w="1069017">
                  <a:extLst>
                    <a:ext uri="{9D8B030D-6E8A-4147-A177-3AD203B41FA5}">
                      <a16:colId xmlns:a16="http://schemas.microsoft.com/office/drawing/2014/main" val="2484777000"/>
                    </a:ext>
                  </a:extLst>
                </a:gridCol>
                <a:gridCol w="1069017">
                  <a:extLst>
                    <a:ext uri="{9D8B030D-6E8A-4147-A177-3AD203B41FA5}">
                      <a16:colId xmlns:a16="http://schemas.microsoft.com/office/drawing/2014/main" val="2227919124"/>
                    </a:ext>
                  </a:extLst>
                </a:gridCol>
              </a:tblGrid>
              <a:tr h="7306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Толщина фильтра,микрон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Номер дозиметра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Доза ДО, сГр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Доза После, сГр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Доза накопленная, сГр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Доза накопленная, Зв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6315166"/>
                  </a:ext>
                </a:extLst>
              </a:tr>
              <a:tr h="2502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125140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42,48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545,97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503,48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5,03E+00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5901976"/>
                  </a:ext>
                </a:extLst>
              </a:tr>
              <a:tr h="2502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13428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0,17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213,59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213,42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2,13E+00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5685929"/>
                  </a:ext>
                </a:extLst>
              </a:tr>
              <a:tr h="2502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13498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9,25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147,86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138,62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1,39E+00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0554895"/>
                  </a:ext>
                </a:extLst>
              </a:tr>
              <a:tr h="2502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125098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38,55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57,32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18,77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1,88E-01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4667377"/>
                  </a:ext>
                </a:extLst>
              </a:tr>
              <a:tr h="2502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13443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0,32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3,99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3,67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3,67E-02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010444"/>
                  </a:ext>
                </a:extLst>
              </a:tr>
              <a:tr h="2502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13421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0,40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2,65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2,25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2,25E-02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3547691"/>
                  </a:ext>
                </a:extLst>
              </a:tr>
              <a:tr h="2502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13458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0,24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0,84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0,60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>
                          <a:effectLst/>
                        </a:rPr>
                        <a:t>5,99E-03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1815972"/>
                  </a:ext>
                </a:extLst>
              </a:tr>
              <a:tr h="2502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49562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0,62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0,82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>
                          <a:effectLst/>
                        </a:rPr>
                        <a:t>0,21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ru-RU" sz="1100" dirty="0">
                          <a:effectLst/>
                        </a:rPr>
                        <a:t>2,10E-03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74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48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E088F-1ADF-0E4E-241F-4DAB75FE2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B09DEE-4475-F1A3-B564-3AA51D3F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45554-1FE6-77F9-3B14-DC8B6735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E08DD2A-C8F7-6D8D-8F0A-766B98DE8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53FFB-0CC6-9842-E657-99651B2BD622}"/>
              </a:ext>
            </a:extLst>
          </p:cNvPr>
          <p:cNvSpPr txBox="1"/>
          <p:nvPr/>
        </p:nvSpPr>
        <p:spPr>
          <a:xfrm>
            <a:off x="1640487" y="4440766"/>
            <a:ext cx="9765979" cy="53296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cap="all" spc="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рисунок 2</a:t>
            </a:r>
            <a:r>
              <a:rPr lang="en-US" kern="1200" cap="all" spc="300" baseline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– </a:t>
            </a:r>
            <a:r>
              <a:rPr lang="ru-RU" kern="1200" cap="all" spc="300" baseline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Зависимость изменения отклика дозиметров (измеренной дозы) от толщины фильтров.</a:t>
            </a:r>
            <a:endParaRPr lang="en-US" kern="1200" cap="all" spc="300" baseline="0" dirty="0"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050" name="Диаграмма 1">
            <a:extLst>
              <a:ext uri="{FF2B5EF4-FFF2-40B4-BE49-F238E27FC236}">
                <a16:creationId xmlns:a16="http://schemas.microsoft.com/office/drawing/2014/main" id="{B84402B8-0CFB-7F41-E77A-64CD52C9E44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19" y="883994"/>
            <a:ext cx="5777059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13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5A8AC3CD-ED4E-47B5-A42A-F32B90340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AB9DFAC8-424C-49EA-AC8A-002889678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E6E38-140E-13FF-0B28-56E64D2AF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685800"/>
            <a:ext cx="4356340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/>
              <a:t>Международные теоретические исследования</a:t>
            </a:r>
            <a:endParaRPr lang="en-US" sz="3200" kern="1200" cap="all" spc="3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3B315-E58C-2F92-A5B7-ACA39C5CADBD}"/>
              </a:ext>
            </a:extLst>
          </p:cNvPr>
          <p:cNvSpPr txBox="1"/>
          <p:nvPr/>
        </p:nvSpPr>
        <p:spPr>
          <a:xfrm>
            <a:off x="4762500" y="6288604"/>
            <a:ext cx="754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 - 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Ayob, T. (2017). Effect of chemical composition 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radiophotoluminescence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glass dosimeter properties. International Journal of Applied Engineering Research</a:t>
            </a:r>
            <a:endParaRPr lang="ru-RU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C015C-D7FB-EC56-1FFF-9B748A1E79FD}"/>
              </a:ext>
            </a:extLst>
          </p:cNvPr>
          <p:cNvSpPr txBox="1"/>
          <p:nvPr/>
        </p:nvSpPr>
        <p:spPr>
          <a:xfrm>
            <a:off x="5365006" y="262167"/>
            <a:ext cx="6706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Дозиметры были изготовлены из порошков реагентов P2O5, Li2CO3, Al(OH)3, NaNO3, H3BO3 и AgNO3</a:t>
            </a:r>
            <a:endParaRPr lang="ru-RU" dirty="0"/>
          </a:p>
        </p:txBody>
      </p:sp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AF21F355-98D8-5A6E-55F1-9754A73E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15" y="1170665"/>
            <a:ext cx="5943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06028-061D-302D-3295-4CC5F37DB936}"/>
              </a:ext>
            </a:extLst>
          </p:cNvPr>
          <p:cNvSpPr txBox="1"/>
          <p:nvPr/>
        </p:nvSpPr>
        <p:spPr>
          <a:xfrm>
            <a:off x="6254182" y="3813404"/>
            <a:ext cx="670665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3 – Состав стекол</a:t>
            </a:r>
          </a:p>
        </p:txBody>
      </p:sp>
    </p:spTree>
    <p:extLst>
      <p:ext uri="{BB962C8B-B14F-4D97-AF65-F5344CB8AC3E}">
        <p14:creationId xmlns:p14="http://schemas.microsoft.com/office/powerpoint/2010/main" val="179371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D3DC2C-AA3C-CC4A-38E8-0000F6DD8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19651040-80EB-14BE-2EB3-8F1349706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799AEA1-E587-E871-371A-53DD5A41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11C5D-6AB0-A297-4D30-8BE18A4B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685800"/>
            <a:ext cx="4356340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/>
              <a:t>Международные теоретические исследования</a:t>
            </a:r>
            <a:endParaRPr lang="en-US" sz="3200" kern="1200" cap="all" spc="3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6E446-E095-67E3-559A-20D113497C2E}"/>
              </a:ext>
            </a:extLst>
          </p:cNvPr>
          <p:cNvSpPr txBox="1"/>
          <p:nvPr/>
        </p:nvSpPr>
        <p:spPr>
          <a:xfrm>
            <a:off x="4762500" y="6288604"/>
            <a:ext cx="754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 - 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Ayob, T. (2017). Effect of chemical composition 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radiophotoluminescence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glass dosimeter properties. International Journal of Applied Engineering Research</a:t>
            </a:r>
            <a:endParaRPr lang="ru-RU" sz="1100" dirty="0"/>
          </a:p>
        </p:txBody>
      </p:sp>
      <p:pic>
        <p:nvPicPr>
          <p:cNvPr id="4098" name="Рисунок 1">
            <a:extLst>
              <a:ext uri="{FF2B5EF4-FFF2-40B4-BE49-F238E27FC236}">
                <a16:creationId xmlns:a16="http://schemas.microsoft.com/office/drawing/2014/main" id="{5DC67835-3E70-EC98-16A5-B556BA532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039" y="257011"/>
            <a:ext cx="569595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8B2642-FA6E-17BC-FAFB-D40CA5F39B61}"/>
              </a:ext>
            </a:extLst>
          </p:cNvPr>
          <p:cNvSpPr txBox="1"/>
          <p:nvPr/>
        </p:nvSpPr>
        <p:spPr>
          <a:xfrm>
            <a:off x="5401701" y="5365151"/>
            <a:ext cx="6151098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170" algn="ctr">
              <a:lnSpc>
                <a:spcPct val="150000"/>
              </a:lnSpc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 3 - Спектр проникновения стеклянной системы с различными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.% (a) NaNO3, (b) AgNO3, (c)Al(OH)3 и (d) P2O5, (e) дозировка облучения стекол составляла от 0 до 500 Гр.</a:t>
            </a:r>
          </a:p>
        </p:txBody>
      </p:sp>
    </p:spTree>
    <p:extLst>
      <p:ext uri="{BB962C8B-B14F-4D97-AF65-F5344CB8AC3E}">
        <p14:creationId xmlns:p14="http://schemas.microsoft.com/office/powerpoint/2010/main" val="174470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E40F55-530A-A8E6-7AB4-D80F0245A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92D5697-B529-BBFB-C061-087CDE927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44F6AB77-BB06-7A56-90BE-A3BCF8B0D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AC8E2-4622-DB9A-AA1E-85960426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685800"/>
            <a:ext cx="4356340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/>
              <a:t>Международные теоретические исследования</a:t>
            </a:r>
            <a:endParaRPr lang="en-US" sz="3200" kern="1200" cap="all" spc="3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D8347-19CF-7F9B-9A52-E53C2F849D1F}"/>
              </a:ext>
            </a:extLst>
          </p:cNvPr>
          <p:cNvSpPr txBox="1"/>
          <p:nvPr/>
        </p:nvSpPr>
        <p:spPr>
          <a:xfrm>
            <a:off x="4762500" y="6288604"/>
            <a:ext cx="754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 - 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Ayob, T. (2017). Effect of chemical composition 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radiophotoluminescence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glass dosimeter properties. International Journal of Applied Engineering Research</a:t>
            </a:r>
            <a:endParaRPr lang="ru-RU" sz="1100" dirty="0"/>
          </a:p>
        </p:txBody>
      </p:sp>
      <p:pic>
        <p:nvPicPr>
          <p:cNvPr id="7170" name="Рисунок 1">
            <a:extLst>
              <a:ext uri="{FF2B5EF4-FFF2-40B4-BE49-F238E27FC236}">
                <a16:creationId xmlns:a16="http://schemas.microsoft.com/office/drawing/2014/main" id="{F8F95442-AC44-ABBA-6618-9BD23B60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02" y="46176"/>
            <a:ext cx="2768244" cy="38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">
            <a:extLst>
              <a:ext uri="{FF2B5EF4-FFF2-40B4-BE49-F238E27FC236}">
                <a16:creationId xmlns:a16="http://schemas.microsoft.com/office/drawing/2014/main" id="{595F4B70-7D3C-8A4A-BC15-FC5DDA9C3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63" y="46176"/>
            <a:ext cx="4746437" cy="359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A7153B-422A-EE3F-D94E-AA380912967A}"/>
              </a:ext>
            </a:extLst>
          </p:cNvPr>
          <p:cNvSpPr txBox="1"/>
          <p:nvPr/>
        </p:nvSpPr>
        <p:spPr>
          <a:xfrm>
            <a:off x="4762501" y="4066666"/>
            <a:ext cx="30319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Рис. 4 - Спектры поглощения РФЛ стекла с 3,5 мол.% от концентрации активатора серебра, облученного различными дозами при помощи источника Co-60. Дозы облученного стекла составляли от 50 до 500 Гр с 0 Гр в качестве контроля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FD38A2-C33E-A280-02D4-CE888655DFBE}"/>
              </a:ext>
            </a:extLst>
          </p:cNvPr>
          <p:cNvSpPr txBox="1"/>
          <p:nvPr/>
        </p:nvSpPr>
        <p:spPr>
          <a:xfrm>
            <a:off x="8395943" y="3689708"/>
            <a:ext cx="2845676" cy="1334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buNone/>
            </a:pPr>
            <a:r>
              <a:rPr lang="ru-RU" sz="1100" dirty="0"/>
              <a:t>Рис. 5 – Спектр излучения образцов РФЛ (а) при 2,0 мол.%, (b) 4,0 мол.%, (с)  8 мол.% содержании серебра при различных дозах облучения. Образцы возбуждались при длине волны в 325 нм</a:t>
            </a:r>
          </a:p>
        </p:txBody>
      </p:sp>
    </p:spTree>
    <p:extLst>
      <p:ext uri="{BB962C8B-B14F-4D97-AF65-F5344CB8AC3E}">
        <p14:creationId xmlns:p14="http://schemas.microsoft.com/office/powerpoint/2010/main" val="64013597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841</Words>
  <Application>Microsoft Office PowerPoint</Application>
  <PresentationFormat>Широкоэкранный</PresentationFormat>
  <Paragraphs>170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Gill Sans MT</vt:lpstr>
      <vt:lpstr>Goudy Old Style</vt:lpstr>
      <vt:lpstr>Times New Roman</vt:lpstr>
      <vt:lpstr>ClassicFrameVTI</vt:lpstr>
      <vt:lpstr>Спектрометрия импульсных источников радиационного излучения при помощи радиофотолюминесцентных детекторов</vt:lpstr>
      <vt:lpstr>Описание РФЛ Дозиметрии</vt:lpstr>
      <vt:lpstr>Экспериментальные исследования</vt:lpstr>
      <vt:lpstr>Экспериментальное исследование ВНИИЭФ(г.Саров)</vt:lpstr>
      <vt:lpstr>Презентация PowerPoint</vt:lpstr>
      <vt:lpstr>Презентация PowerPoint</vt:lpstr>
      <vt:lpstr>Международные теоретические исследования</vt:lpstr>
      <vt:lpstr>Международные теоретические исследования</vt:lpstr>
      <vt:lpstr>Международные теоретические исследования</vt:lpstr>
      <vt:lpstr>Международные теоретические исследования</vt:lpstr>
      <vt:lpstr>Апробация результатов научной деятельности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a59223</dc:creator>
  <cp:lastModifiedBy>a25780</cp:lastModifiedBy>
  <cp:revision>9</cp:revision>
  <dcterms:created xsi:type="dcterms:W3CDTF">2026-01-21T08:52:37Z</dcterms:created>
  <dcterms:modified xsi:type="dcterms:W3CDTF">2026-06-30T10:04:46Z</dcterms:modified>
</cp:coreProperties>
</file>