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sldIdLst>
    <p:sldId id="256" r:id="rId2"/>
    <p:sldId id="257" r:id="rId3"/>
    <p:sldId id="258" r:id="rId4"/>
    <p:sldId id="260" r:id="rId5"/>
    <p:sldId id="261" r:id="rId6"/>
    <p:sldId id="267" r:id="rId7"/>
    <p:sldId id="264" r:id="rId8"/>
    <p:sldId id="269" r:id="rId9"/>
    <p:sldId id="273" r:id="rId10"/>
    <p:sldId id="274" r:id="rId11"/>
    <p:sldId id="265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523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57C3F-0FB2-4B2E-BA6A-FEEEFF1AF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685801"/>
            <a:ext cx="8115300" cy="3046228"/>
          </a:xfrm>
        </p:spPr>
        <p:txBody>
          <a:bodyPr anchor="b">
            <a:normAutofit/>
          </a:bodyPr>
          <a:lstStyle>
            <a:lvl1pPr algn="ctr">
              <a:defRPr sz="36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583AE9-1CC1-4572-A6E5-E97F80E47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8115300" cy="2057400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4DE7C-68AB-403D-B9D8-7398C292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03E50-6613-4D86-AA22-43B14E72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69AB5-A56D-471F-9236-EFA981E2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740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2744C-12E6-455B-B646-2EA92DE0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D71C4D-C062-4EEE-9A9A-31ADCC5C8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4DC97-C26E-407A-9E29-68C52D54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E9353-B771-47FF-975E-72337414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5A858-B8B2-4364-A7D0-B2E8FAE0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877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6BABE-D80C-4F54-A03C-E1F9EBCA8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85191-EF5B-48BE-AB5D-B7BA4C3D0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A387A-1231-4FE3-8574-D4331A343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21559-4901-4AD3-ABE7-DF023545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6C18E-B751-4E7B-9CD8-1BF44DAB8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932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9B412-EBAB-4569-B3D9-6B346BF8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C8AE-B0F4-404F-BCAD-A14C18E50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A9CAD-DAFB-4DE3-9C41-7FD03EA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E3137-8136-46C5-AC2F-49E5F55E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AB6EF-A0B1-4706-AE44-253A6B18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617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02F68-BF19-468D-B422-54B6D189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7407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CBF7D7-84D4-4A39-B44E-9B029EEB1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641624"/>
            <a:ext cx="10515600" cy="1448026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29709-D243-41E8-89FA-62FA7AEB5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B99C0-DC2A-4133-A10D-D43A1E05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22EFD-A17E-47F5-8AC9-EFD6D813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121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C668D-BFBE-4765-A294-8303931B5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071" y="566278"/>
            <a:ext cx="9512429" cy="965458"/>
          </a:xfrm>
        </p:spPr>
        <p:txBody>
          <a:bodyPr/>
          <a:lstStyle>
            <a:lvl1pPr algn="ctr">
              <a:defRPr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3C212-F55F-4D0D-BFA7-F00A33CAA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9758" y="2057400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4BDD7-2575-4E82-887D-DCAF9EB15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4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AECC8-3C3A-4A5D-AB7A-1F99E502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47609B-ACA4-4323-9340-C7DB166D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09EA3-C5C7-4AC6-956A-DB9A3B4F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6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CDE0-7431-4F05-AA47-F10EB46C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9FFA7-D3EA-4CB8-A471-94235AD62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360D2-88E8-43C8-92D1-67AB23BBE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768F6-20A1-47A1-90FE-903135EEF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555EC1-268F-4324-A003-3608AA0D8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55C8E4-FCB8-4E06-9C43-0ACD949A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01C005-C973-4D82-942A-334F1D43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FB6186-6570-4DE8-8603-70B0A51D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71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5ADD3-88C8-4B01-8CC6-808C0E416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634E6A-1390-4101-B78E-75923134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C7B90-4C99-4653-872A-3572A02D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03516-4D31-49D2-9488-33C734A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691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0D8488-CF25-431B-A87A-AAF141BD0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2F58E5-C92D-4C64-B867-0576B1EAD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16797-ABEC-4FE0-AFDE-36107B96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417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8F2B0-990D-418E-9D10-2464E9866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81131-AFFD-4339-9F30-D408B5105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C47F4-7968-4698-8BD3-A583099FA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2BC6F-3996-4B2B-B8F2-DD3A82CC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32E66-581A-4CF2-A40A-4E24FAAC4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B1C89-C625-4618-81A2-FB34E4DA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289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1486F-443A-4F2D-AB1F-8B1F4C4DE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A21213-E7FB-406A-B8CD-735AAC7AD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41A03-500E-49F7-8D99-A1EAFE4D3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1523D-69E9-4EAE-A610-B3A237B75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B852F-4134-4AB5-BA87-483B1E1A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34C5CB-918E-4A09-8222-D36E37B6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658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A0686-7BAC-45C0-BA30-0D0CBCE5C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202DE-82CD-407D-8C68-174B0CBB5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2254103"/>
            <a:ext cx="9486901" cy="3918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4AC9D-6E1B-46D3-959F-A068A1EDB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9800022" y="3223751"/>
            <a:ext cx="4114801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D3FE42E8-8B57-452D-A122-4DCE9AC771EF}" type="datetime1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C0015-9EFB-40F8-BC00-AC2483D60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08136" y="3223750"/>
            <a:ext cx="4114800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2C732-0E3E-49E0-A72E-D4C08CB44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6340" y="6356350"/>
            <a:ext cx="8718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pc="3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748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1" r:id="rId6"/>
    <p:sldLayoutId id="2147483737" r:id="rId7"/>
    <p:sldLayoutId id="2147483738" r:id="rId8"/>
    <p:sldLayoutId id="2147483739" r:id="rId9"/>
    <p:sldLayoutId id="2147483740" r:id="rId10"/>
    <p:sldLayoutId id="214748374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91C9781-1BFB-4400-A1AC-1BEAE6728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B32CAD-5F08-4EE4-B80D-A9E62A650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6781800" cy="54864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FA18AC-13DE-126E-4B08-79458B7746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7552" y="1371599"/>
            <a:ext cx="5020236" cy="2360429"/>
          </a:xfrm>
        </p:spPr>
        <p:txBody>
          <a:bodyPr>
            <a:normAutofit/>
          </a:bodyPr>
          <a:lstStyle/>
          <a:p>
            <a:r>
              <a:rPr lang="ru-RU" sz="23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Спектрометрия импульсных источников радиационного излучения при помощи радиофотолюминесцентных детекторов</a:t>
            </a:r>
            <a:endParaRPr lang="ru-RU" sz="2300" dirty="0">
              <a:solidFill>
                <a:schemeClr val="bg2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ACCA93-507F-7342-33BE-FAAA1958C0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417827"/>
            <a:ext cx="5410200" cy="13716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500" dirty="0">
                <a:solidFill>
                  <a:schemeClr val="bg1"/>
                </a:solidFill>
              </a:rPr>
              <a:t>Аспиранта 2 курса НИЯУ «МИФИ» </a:t>
            </a:r>
          </a:p>
          <a:p>
            <a:pPr>
              <a:lnSpc>
                <a:spcPct val="90000"/>
              </a:lnSpc>
            </a:pPr>
            <a:r>
              <a:rPr lang="ru-RU" sz="1500" dirty="0">
                <a:solidFill>
                  <a:schemeClr val="bg1"/>
                </a:solidFill>
              </a:rPr>
              <a:t>Зорина Ивана Павловича</a:t>
            </a:r>
          </a:p>
          <a:p>
            <a:pPr>
              <a:lnSpc>
                <a:spcPct val="90000"/>
              </a:lnSpc>
            </a:pPr>
            <a:r>
              <a:rPr lang="ru-RU" sz="1500" dirty="0">
                <a:solidFill>
                  <a:schemeClr val="bg1"/>
                </a:solidFill>
              </a:rPr>
              <a:t>1.3.2 Приборы и методы экспериментальной физики</a:t>
            </a:r>
          </a:p>
          <a:p>
            <a:pPr>
              <a:lnSpc>
                <a:spcPct val="90000"/>
              </a:lnSpc>
            </a:pPr>
            <a:r>
              <a:rPr lang="ru-RU" sz="1500" dirty="0">
                <a:solidFill>
                  <a:schemeClr val="bg1"/>
                </a:solidFill>
              </a:rPr>
              <a:t>Научный руководитель: Салахутдинов </a:t>
            </a:r>
            <a:r>
              <a:rPr lang="ru-RU" sz="1500" dirty="0" err="1">
                <a:solidFill>
                  <a:schemeClr val="bg1"/>
                </a:solidFill>
              </a:rPr>
              <a:t>Гаяр</a:t>
            </a:r>
            <a:r>
              <a:rPr lang="ru-RU" sz="1500" dirty="0">
                <a:solidFill>
                  <a:schemeClr val="bg1"/>
                </a:solidFill>
              </a:rPr>
              <a:t> </a:t>
            </a:r>
            <a:r>
              <a:rPr lang="ru-RU" sz="1500" dirty="0" err="1">
                <a:solidFill>
                  <a:schemeClr val="bg1"/>
                </a:solidFill>
              </a:rPr>
              <a:t>Харисович</a:t>
            </a:r>
            <a:endParaRPr lang="ru-RU" sz="15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579F7F-25D9-96E8-C7E7-12FA294E5D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143" r="6968"/>
          <a:stretch>
            <a:fillRect/>
          </a:stretch>
        </p:blipFill>
        <p:spPr>
          <a:xfrm>
            <a:off x="8153401" y="10"/>
            <a:ext cx="40386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136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B6984C-D89F-2F0B-E1EB-F2A56969F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E6979430-74BF-2222-4CF6-39CF22CFC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2E669910-6503-F5DD-7010-9CC9DC7A2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7625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8EF429-36C2-C426-4150-B82AA4548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298" y="685800"/>
            <a:ext cx="4356340" cy="5486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dirty="0"/>
              <a:t>Международные теоретические исследования</a:t>
            </a:r>
            <a:endParaRPr lang="en-US" sz="3200" kern="1200" cap="all" spc="300" baseline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75F59B-7864-28BD-45EB-3F6E42E203CB}"/>
              </a:ext>
            </a:extLst>
          </p:cNvPr>
          <p:cNvSpPr txBox="1"/>
          <p:nvPr/>
        </p:nvSpPr>
        <p:spPr>
          <a:xfrm>
            <a:off x="4762500" y="6067887"/>
            <a:ext cx="75409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Источник -  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Hiroki Kawamoto, Yutaka Fujimoto, Keisuke Asai, Ag concentration dependence of the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radiophotoluminescence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properties in Ag-doped Na–Al borate glasses, Radiation Physics and Chemistry, Volume 234, 2025, 112769, ISSN 0969-806X</a:t>
            </a:r>
            <a:endParaRPr lang="ru-RU" sz="1100" dirty="0"/>
          </a:p>
        </p:txBody>
      </p:sp>
      <p:pic>
        <p:nvPicPr>
          <p:cNvPr id="8194" name="Рисунок 1">
            <a:extLst>
              <a:ext uri="{FF2B5EF4-FFF2-40B4-BE49-F238E27FC236}">
                <a16:creationId xmlns:a16="http://schemas.microsoft.com/office/drawing/2014/main" id="{4D6416E5-DCA1-1776-40F4-0562F31C8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1551" y="557886"/>
            <a:ext cx="3910449" cy="4442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471CB7-5898-F5F4-1CA8-F70E60C088BC}"/>
              </a:ext>
            </a:extLst>
          </p:cNvPr>
          <p:cNvSpPr txBox="1"/>
          <p:nvPr/>
        </p:nvSpPr>
        <p:spPr>
          <a:xfrm>
            <a:off x="4728867" y="2040690"/>
            <a:ext cx="389911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Рис. 6 - Дозовая зависимость интенсивности ФЛ при 650 нм. (а) Результаты подгонки с помощью уравнения и (б) результаты линейной аппроксимации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7021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C63426-4F67-D5EB-7368-CE8F9B745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0073" y="30604"/>
            <a:ext cx="8475518" cy="1003869"/>
          </a:xfrm>
        </p:spPr>
        <p:txBody>
          <a:bodyPr/>
          <a:lstStyle/>
          <a:p>
            <a:pPr algn="ctr"/>
            <a:r>
              <a:rPr lang="ru-RU" dirty="0"/>
              <a:t>Апробация результатов научной деятельности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35D6829-3133-24F0-FB55-8D80CCCA73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221997"/>
              </p:ext>
            </p:extLst>
          </p:nvPr>
        </p:nvGraphicFramePr>
        <p:xfrm>
          <a:off x="1469315" y="1535652"/>
          <a:ext cx="8471140" cy="20758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6834">
                  <a:extLst>
                    <a:ext uri="{9D8B030D-6E8A-4147-A177-3AD203B41FA5}">
                      <a16:colId xmlns:a16="http://schemas.microsoft.com/office/drawing/2014/main" val="46024111"/>
                    </a:ext>
                  </a:extLst>
                </a:gridCol>
                <a:gridCol w="2475631">
                  <a:extLst>
                    <a:ext uri="{9D8B030D-6E8A-4147-A177-3AD203B41FA5}">
                      <a16:colId xmlns:a16="http://schemas.microsoft.com/office/drawing/2014/main" val="211859770"/>
                    </a:ext>
                  </a:extLst>
                </a:gridCol>
                <a:gridCol w="2677160">
                  <a:extLst>
                    <a:ext uri="{9D8B030D-6E8A-4147-A177-3AD203B41FA5}">
                      <a16:colId xmlns:a16="http://schemas.microsoft.com/office/drawing/2014/main" val="2298369892"/>
                    </a:ext>
                  </a:extLst>
                </a:gridCol>
                <a:gridCol w="2781515">
                  <a:extLst>
                    <a:ext uri="{9D8B030D-6E8A-4147-A177-3AD203B41FA5}">
                      <a16:colId xmlns:a16="http://schemas.microsoft.com/office/drawing/2014/main" val="4041882881"/>
                    </a:ext>
                  </a:extLst>
                </a:gridCol>
              </a:tblGrid>
              <a:tr h="3819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№ пп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Название и выходные данные статьи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Название журнала, месяц и год выпуска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Научная специальность, отрасль науки, категория /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квартиль, название наукометрической БД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6199570"/>
                  </a:ext>
                </a:extLst>
              </a:tr>
              <a:tr h="4167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Исследование возможности регистрации РФЛ детекторами фотонного излучения до 70 кэВ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Планируется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5069666"/>
                  </a:ext>
                </a:extLst>
              </a:tr>
              <a:tr h="6991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Исследование линейности измерения широкого диапазона поглощенных доз радиофотолюминесцентными стеклами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Планируется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029767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1E42C60D-BE9D-2083-750B-7BA65D27F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889321"/>
            <a:ext cx="82212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Список подготовленных аспирантом за время обучения статей </a:t>
            </a:r>
            <a:r>
              <a:rPr kumimoji="0" lang="ru-RU" altLang="ru-RU" sz="1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 теме диссертации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в научных журналах из перечня, рекомендованного ВАК по данной специальности (в том числе в научных журналах, входящих в </a:t>
            </a:r>
            <a:r>
              <a:rPr kumimoji="0" lang="ru-RU" altLang="ru-RU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наукометрические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базы данных, приравненных к журналам из Перечня ВАК):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ADFBF0EC-2AB8-C886-F0BB-B3AB3659D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826172"/>
              </p:ext>
            </p:extLst>
          </p:nvPr>
        </p:nvGraphicFramePr>
        <p:xfrm>
          <a:off x="1450265" y="4366303"/>
          <a:ext cx="9291470" cy="13256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2155">
                  <a:extLst>
                    <a:ext uri="{9D8B030D-6E8A-4147-A177-3AD203B41FA5}">
                      <a16:colId xmlns:a16="http://schemas.microsoft.com/office/drawing/2014/main" val="196495792"/>
                    </a:ext>
                  </a:extLst>
                </a:gridCol>
                <a:gridCol w="3575358">
                  <a:extLst>
                    <a:ext uri="{9D8B030D-6E8A-4147-A177-3AD203B41FA5}">
                      <a16:colId xmlns:a16="http://schemas.microsoft.com/office/drawing/2014/main" val="3298552257"/>
                    </a:ext>
                  </a:extLst>
                </a:gridCol>
                <a:gridCol w="4773957">
                  <a:extLst>
                    <a:ext uri="{9D8B030D-6E8A-4147-A177-3AD203B41FA5}">
                      <a16:colId xmlns:a16="http://schemas.microsoft.com/office/drawing/2014/main" val="34795250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№ пп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Название конференции и даты проведения, статус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Название и выходные данные конференционной  статьи, тезисов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10513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IX СЪЕЗД ПО РАДИАЦИОННЫМ ИССЛЕДОВАНИЯМ (радиобиология, радиоэкология, радиационная безопасность),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 5-9 октября 2026 года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Исследование возможности регистрации РФЛ детекторами фотонного излучения до 70 кэВ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18891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Планируется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Исследование линейности измерения широкого диапазона поглощенных доз радиофотолюминесцентными стеклами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4073248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4DFC7266-5C10-C68D-C4F9-3724CA8EC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9315" y="3919451"/>
            <a:ext cx="414510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Апробация полученных результатов на конференциях: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682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11FBDEF-9CA1-495E-A9FA-E912D5145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ACEB6D-D778-1955-B17E-AE00B492E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85801"/>
            <a:ext cx="3352800" cy="30462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 cap="all" spc="3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Благодарю за внимание!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37CC61-9E93-4D80-9F1C-12CE9A0C0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1"/>
            <a:ext cx="6781800" cy="6857999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 descr="Комментарий &quot;Срочно&quot;">
            <a:extLst>
              <a:ext uri="{FF2B5EF4-FFF2-40B4-BE49-F238E27FC236}">
                <a16:creationId xmlns:a16="http://schemas.microsoft.com/office/drawing/2014/main" id="{0A01099D-1A5C-794D-5052-D859BBBE3C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96000" y="723900"/>
            <a:ext cx="54102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21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D6753ACD-8389-4A4D-8E6D-14DCDB250C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8A7C3535-4FB5-4E5B-BDFE-FA61877AF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8528" y="685800"/>
            <a:ext cx="4063972" cy="54864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D546A4-CCC7-C6A7-109C-82B3D2DC1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686" y="1371600"/>
            <a:ext cx="3048734" cy="4114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000" kern="1200" cap="all" spc="3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Описание РФЛ Дозиметрии</a:t>
            </a:r>
          </a:p>
        </p:txBody>
      </p:sp>
      <p:pic>
        <p:nvPicPr>
          <p:cNvPr id="2050" name="Рисунок 1">
            <a:extLst>
              <a:ext uri="{FF2B5EF4-FFF2-40B4-BE49-F238E27FC236}">
                <a16:creationId xmlns:a16="http://schemas.microsoft.com/office/drawing/2014/main" id="{B2A72740-2C1D-13C2-16C7-4D6442E5D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2"/>
          <a:stretch>
            <a:fillRect/>
          </a:stretch>
        </p:blipFill>
        <p:spPr bwMode="auto">
          <a:xfrm>
            <a:off x="6285929" y="880402"/>
            <a:ext cx="4253133" cy="298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255151-286D-0BFA-F45B-31BFA69A302D}"/>
              </a:ext>
            </a:extLst>
          </p:cNvPr>
          <p:cNvSpPr txBox="1"/>
          <p:nvPr/>
        </p:nvSpPr>
        <p:spPr>
          <a:xfrm>
            <a:off x="5594927" y="3869789"/>
            <a:ext cx="6083272" cy="27936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SzPct val="70000"/>
            </a:pPr>
            <a:r>
              <a:rPr lang="en-US" dirty="0">
                <a:solidFill>
                  <a:schemeClr val="tx2"/>
                </a:solidFill>
                <a:effectLst/>
                <a:latin typeface="+mj-lt"/>
              </a:rPr>
              <a:t>Рисунок 1- Типичное представление РФЛ с использованием модели энергетического диапазона. Предшественник центра РФЛ захватывает электрон, генерируемый излучением, и становится люминесцентным центром, который демонстрирует фотоэмиссию при фотовозбуждении </a:t>
            </a:r>
            <a:endParaRPr lang="en-US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23368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7C478F1-26B5-44C9-823B-523B85B112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37CC61-9E93-4D80-9F1C-12CE9A0C0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625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39D4FF-722A-16CD-D9F4-2A44EF47E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818" y="685801"/>
            <a:ext cx="3057379" cy="30462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400" kern="1200" cap="all" spc="300" baseline="0" dirty="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Экспериментальные</a:t>
            </a:r>
            <a:r>
              <a:rPr lang="en-US" sz="1400" kern="1200" cap="all" spc="300" baseline="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400" kern="1200" cap="all" spc="300" baseline="0" dirty="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исследования</a:t>
            </a:r>
            <a:endParaRPr lang="en-US" sz="1400" kern="1200" cap="all" spc="300" baseline="0" dirty="0">
              <a:solidFill>
                <a:schemeClr val="bg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3EE94B-5EEA-E31B-CB57-5B80A1AB14FA}"/>
              </a:ext>
            </a:extLst>
          </p:cNvPr>
          <p:cNvSpPr txBox="1"/>
          <p:nvPr/>
        </p:nvSpPr>
        <p:spPr>
          <a:xfrm>
            <a:off x="6674329" y="2777949"/>
            <a:ext cx="3605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Таблица 1  - результаты измерения доз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3D2039-B18F-7866-F51A-9BE41F87EF4B}"/>
              </a:ext>
            </a:extLst>
          </p:cNvPr>
          <p:cNvSpPr txBox="1"/>
          <p:nvPr/>
        </p:nvSpPr>
        <p:spPr>
          <a:xfrm>
            <a:off x="7085258" y="6440944"/>
            <a:ext cx="4035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График 1 – Результаты измерения доз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56D9B48-B8A2-6A45-CFDC-7E65E7E9DE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080335"/>
              </p:ext>
            </p:extLst>
          </p:nvPr>
        </p:nvGraphicFramePr>
        <p:xfrm>
          <a:off x="6000079" y="76616"/>
          <a:ext cx="4902200" cy="26247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4425">
                  <a:extLst>
                    <a:ext uri="{9D8B030D-6E8A-4147-A177-3AD203B41FA5}">
                      <a16:colId xmlns:a16="http://schemas.microsoft.com/office/drawing/2014/main" val="1106732676"/>
                    </a:ext>
                  </a:extLst>
                </a:gridCol>
                <a:gridCol w="767715">
                  <a:extLst>
                    <a:ext uri="{9D8B030D-6E8A-4147-A177-3AD203B41FA5}">
                      <a16:colId xmlns:a16="http://schemas.microsoft.com/office/drawing/2014/main" val="2542715699"/>
                    </a:ext>
                  </a:extLst>
                </a:gridCol>
                <a:gridCol w="759460">
                  <a:extLst>
                    <a:ext uri="{9D8B030D-6E8A-4147-A177-3AD203B41FA5}">
                      <a16:colId xmlns:a16="http://schemas.microsoft.com/office/drawing/2014/main" val="327411671"/>
                    </a:ext>
                  </a:extLst>
                </a:gridCol>
                <a:gridCol w="759460">
                  <a:extLst>
                    <a:ext uri="{9D8B030D-6E8A-4147-A177-3AD203B41FA5}">
                      <a16:colId xmlns:a16="http://schemas.microsoft.com/office/drawing/2014/main" val="2581648234"/>
                    </a:ext>
                  </a:extLst>
                </a:gridCol>
                <a:gridCol w="674370">
                  <a:extLst>
                    <a:ext uri="{9D8B030D-6E8A-4147-A177-3AD203B41FA5}">
                      <a16:colId xmlns:a16="http://schemas.microsoft.com/office/drawing/2014/main" val="212330547"/>
                    </a:ext>
                  </a:extLst>
                </a:gridCol>
                <a:gridCol w="826770">
                  <a:extLst>
                    <a:ext uri="{9D8B030D-6E8A-4147-A177-3AD203B41FA5}">
                      <a16:colId xmlns:a16="http://schemas.microsoft.com/office/drawing/2014/main" val="3036791156"/>
                    </a:ext>
                  </a:extLst>
                </a:gridCol>
              </a:tblGrid>
              <a:tr h="116167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№ Дозиметра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Доза до облучения, D1, сГр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Доза после облучения D2, сГр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Доза облучения эталон, Di, сГр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ΔD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δDi (отклонение от облученной)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05996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100">
                          <a:effectLst/>
                        </a:rPr>
                        <a:t>13457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3,46E-02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3,46E-02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2,00E-05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2,60E-05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0,23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2594996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100">
                          <a:effectLst/>
                        </a:rPr>
                        <a:t>0013458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6,22E-02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7,26E-02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8,70E-03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1,03E-02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0,16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1665208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100">
                          <a:effectLst/>
                        </a:rPr>
                        <a:t>0013443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6,76E-02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1,70E-01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8,70E-02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1,02E-01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0,15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9010548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100">
                          <a:effectLst/>
                        </a:rPr>
                        <a:t>0013492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6,10E-02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8,13E-01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8,70E-01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7,52E-01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-0,16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7816337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100">
                          <a:effectLst/>
                        </a:rPr>
                        <a:t>0013438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6,32E-02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8,55E+00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8,70E+00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8,49E+00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-0,02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1898398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100">
                          <a:effectLst/>
                        </a:rPr>
                        <a:t>0013486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7,28E-02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9,17E+01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8,70E+01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9,16E+01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0,05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364408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100">
                          <a:effectLst/>
                        </a:rPr>
                        <a:t>0013421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5,95E-02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1,00E+03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 dirty="0">
                          <a:effectLst/>
                        </a:rPr>
                        <a:t>8,70E+02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1,00E+03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0,13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0637589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100">
                          <a:effectLst/>
                        </a:rPr>
                        <a:t>0013422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6,87E-02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2,77E+03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2,61E+03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2,77E+03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 dirty="0">
                          <a:effectLst/>
                        </a:rPr>
                        <a:t>0,06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13904639"/>
                  </a:ext>
                </a:extLst>
              </a:tr>
            </a:tbl>
          </a:graphicData>
        </a:graphic>
      </p:graphicFrame>
      <p:pic>
        <p:nvPicPr>
          <p:cNvPr id="1026" name="Диаграмма 1">
            <a:extLst>
              <a:ext uri="{FF2B5EF4-FFF2-40B4-BE49-F238E27FC236}">
                <a16:creationId xmlns:a16="http://schemas.microsoft.com/office/drawing/2014/main" id="{51824D67-D757-F4CB-032F-98692471A894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454" y="3183394"/>
            <a:ext cx="55626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2645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5B0BF2-6798-69AA-31FD-5C92FAE16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522" y="55288"/>
            <a:ext cx="12005478" cy="75341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Экспериментальное исследование ВНИИЭФ(</a:t>
            </a:r>
            <a:r>
              <a:rPr lang="ru-RU" dirty="0" err="1"/>
              <a:t>г.Саров</a:t>
            </a:r>
            <a:r>
              <a:rPr lang="ru-RU" dirty="0"/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44805B-84DC-B1B8-A210-E4B40C00CF55}"/>
              </a:ext>
            </a:extLst>
          </p:cNvPr>
          <p:cNvSpPr txBox="1"/>
          <p:nvPr/>
        </p:nvSpPr>
        <p:spPr>
          <a:xfrm>
            <a:off x="2210813" y="1905506"/>
            <a:ext cx="95565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Состав сборки:</a:t>
            </a:r>
          </a:p>
          <a:p>
            <a:r>
              <a:rPr lang="ru-RU" sz="2400" dirty="0"/>
              <a:t>1. Без фольги, покрытый защитной полиэтиленовой пленкой - 2 </a:t>
            </a:r>
            <a:r>
              <a:rPr lang="ru-RU" sz="2400" dirty="0" err="1"/>
              <a:t>шт</a:t>
            </a:r>
            <a:endParaRPr lang="ru-RU" sz="2400" dirty="0"/>
          </a:p>
          <a:p>
            <a:r>
              <a:rPr lang="ru-RU" sz="2400" dirty="0"/>
              <a:t>2. С фильтром из алюминиевой фольги в 9 микрон;</a:t>
            </a:r>
          </a:p>
          <a:p>
            <a:r>
              <a:rPr lang="ru-RU" sz="2400" dirty="0"/>
              <a:t>3. С фильтром из алюминиевой фольги в 27 микрон;</a:t>
            </a:r>
          </a:p>
          <a:p>
            <a:r>
              <a:rPr lang="ru-RU" sz="2400" dirty="0"/>
              <a:t>4. С фильтром из алюминиевой фольги в 100микрон;</a:t>
            </a:r>
          </a:p>
          <a:p>
            <a:r>
              <a:rPr lang="ru-RU" sz="2400" dirty="0"/>
              <a:t>5. С фильтром из алюминиевой фольги в 200 микрон;</a:t>
            </a:r>
          </a:p>
          <a:p>
            <a:r>
              <a:rPr lang="ru-RU" sz="2400" dirty="0"/>
              <a:t>6. С фильтром из алюминиевой фольги в 300 микрон;</a:t>
            </a:r>
          </a:p>
          <a:p>
            <a:r>
              <a:rPr lang="ru-RU" sz="2400" dirty="0"/>
              <a:t>7. С фильтром из алюминиевой фольги в 500 микрон.</a:t>
            </a:r>
          </a:p>
        </p:txBody>
      </p:sp>
    </p:spTree>
    <p:extLst>
      <p:ext uri="{BB962C8B-B14F-4D97-AF65-F5344CB8AC3E}">
        <p14:creationId xmlns:p14="http://schemas.microsoft.com/office/powerpoint/2010/main" val="882734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1FB7DE9-F562-4290-99B7-8C2189D61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337CC61-9E93-4D80-9F1C-12CE9A0C0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B354F8A8-7D5A-4944-8B6C-36BBF5C0F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C31CD4-C0AE-022F-A4FF-EA3E165121EE}"/>
              </a:ext>
            </a:extLst>
          </p:cNvPr>
          <p:cNvSpPr txBox="1"/>
          <p:nvPr/>
        </p:nvSpPr>
        <p:spPr>
          <a:xfrm>
            <a:off x="2329804" y="4165883"/>
            <a:ext cx="8115299" cy="428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cap="all" spc="3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Таблица 2</a:t>
            </a:r>
            <a:r>
              <a:rPr lang="en-US" kern="1200" cap="all" spc="300" baseline="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– </a:t>
            </a:r>
            <a:r>
              <a:rPr lang="ru-RU" kern="1200" cap="all" spc="300" baseline="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Результаты измерений</a:t>
            </a:r>
            <a:endParaRPr lang="en-US" kern="1200" cap="all" spc="300" baseline="0" dirty="0">
              <a:solidFill>
                <a:schemeClr val="tx2"/>
              </a:solidFill>
              <a:effectLst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0D82A10E-716F-00A3-4501-874D35A9B9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6529"/>
              </p:ext>
            </p:extLst>
          </p:nvPr>
        </p:nvGraphicFramePr>
        <p:xfrm>
          <a:off x="2766156" y="1433318"/>
          <a:ext cx="6659687" cy="2732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4602">
                  <a:extLst>
                    <a:ext uri="{9D8B030D-6E8A-4147-A177-3AD203B41FA5}">
                      <a16:colId xmlns:a16="http://schemas.microsoft.com/office/drawing/2014/main" val="1336866016"/>
                    </a:ext>
                  </a:extLst>
                </a:gridCol>
                <a:gridCol w="1069017">
                  <a:extLst>
                    <a:ext uri="{9D8B030D-6E8A-4147-A177-3AD203B41FA5}">
                      <a16:colId xmlns:a16="http://schemas.microsoft.com/office/drawing/2014/main" val="4034330092"/>
                    </a:ext>
                  </a:extLst>
                </a:gridCol>
                <a:gridCol w="1069017">
                  <a:extLst>
                    <a:ext uri="{9D8B030D-6E8A-4147-A177-3AD203B41FA5}">
                      <a16:colId xmlns:a16="http://schemas.microsoft.com/office/drawing/2014/main" val="707351602"/>
                    </a:ext>
                  </a:extLst>
                </a:gridCol>
                <a:gridCol w="1069017">
                  <a:extLst>
                    <a:ext uri="{9D8B030D-6E8A-4147-A177-3AD203B41FA5}">
                      <a16:colId xmlns:a16="http://schemas.microsoft.com/office/drawing/2014/main" val="3127833888"/>
                    </a:ext>
                  </a:extLst>
                </a:gridCol>
                <a:gridCol w="1069017">
                  <a:extLst>
                    <a:ext uri="{9D8B030D-6E8A-4147-A177-3AD203B41FA5}">
                      <a16:colId xmlns:a16="http://schemas.microsoft.com/office/drawing/2014/main" val="2484777000"/>
                    </a:ext>
                  </a:extLst>
                </a:gridCol>
                <a:gridCol w="1069017">
                  <a:extLst>
                    <a:ext uri="{9D8B030D-6E8A-4147-A177-3AD203B41FA5}">
                      <a16:colId xmlns:a16="http://schemas.microsoft.com/office/drawing/2014/main" val="2227919124"/>
                    </a:ext>
                  </a:extLst>
                </a:gridCol>
              </a:tblGrid>
              <a:tr h="7306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Толщина фильтра,микрон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Номер дозиметра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Доза ДО, сГр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Доза После, сГр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Доза накопленная, сГр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Доза накопленная, Зв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6315166"/>
                  </a:ext>
                </a:extLst>
              </a:tr>
              <a:tr h="2502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125140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42,48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545,97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503,48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5,03E+00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55901976"/>
                  </a:ext>
                </a:extLst>
              </a:tr>
              <a:tr h="2502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13428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0,17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213,59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213,42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2,13E+00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5685929"/>
                  </a:ext>
                </a:extLst>
              </a:tr>
              <a:tr h="2502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13498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9,25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147,86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138,62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1,39E+00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70554895"/>
                  </a:ext>
                </a:extLst>
              </a:tr>
              <a:tr h="2502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27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125098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38,55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57,32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18,77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1,88E-01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4667377"/>
                  </a:ext>
                </a:extLst>
              </a:tr>
              <a:tr h="2502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13443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0,32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3,99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3,67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3,67E-02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3010444"/>
                  </a:ext>
                </a:extLst>
              </a:tr>
              <a:tr h="2502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200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13421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0,40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2,65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2,25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2,25E-02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547691"/>
                  </a:ext>
                </a:extLst>
              </a:tr>
              <a:tr h="2502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300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13458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0,24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0,84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0,60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>
                          <a:effectLst/>
                        </a:rPr>
                        <a:t>5,99E-03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81815972"/>
                  </a:ext>
                </a:extLst>
              </a:tr>
              <a:tr h="2502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500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49562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0,62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0,82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</a:rPr>
                        <a:t>0,21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100" dirty="0">
                          <a:effectLst/>
                        </a:rPr>
                        <a:t>2,10E-03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25743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0483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AE088F-1ADF-0E4E-241F-4DAB75FE2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AB09DEE-4475-F1A3-B564-3AA51D3FA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945554-1FE6-77F9-3B14-DC8B67353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E08DD2A-C8F7-6D8D-8F0A-766B98DE82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D53FFB-0CC6-9842-E657-99651B2BD622}"/>
              </a:ext>
            </a:extLst>
          </p:cNvPr>
          <p:cNvSpPr txBox="1"/>
          <p:nvPr/>
        </p:nvSpPr>
        <p:spPr>
          <a:xfrm>
            <a:off x="1640487" y="4440766"/>
            <a:ext cx="9765979" cy="53296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cap="all" spc="3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рисунок 2</a:t>
            </a:r>
            <a:r>
              <a:rPr lang="en-US" kern="1200" cap="all" spc="300" baseline="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– </a:t>
            </a:r>
            <a:r>
              <a:rPr lang="ru-RU" kern="1200" cap="all" spc="300" baseline="0" dirty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Зависимость изменения отклика дозиметров (измеренной дозы) от толщины фильтров.</a:t>
            </a:r>
            <a:endParaRPr lang="en-US" kern="1200" cap="all" spc="300" baseline="0" dirty="0">
              <a:solidFill>
                <a:schemeClr val="tx2"/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2050" name="Диаграмма 1">
            <a:extLst>
              <a:ext uri="{FF2B5EF4-FFF2-40B4-BE49-F238E27FC236}">
                <a16:creationId xmlns:a16="http://schemas.microsoft.com/office/drawing/2014/main" id="{B84402B8-0CFB-7F41-E77A-64CD52C9E44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519" y="883994"/>
            <a:ext cx="5777059" cy="342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137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5A8AC3CD-ED4E-47B5-A42A-F32B90340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AB9DFAC8-424C-49EA-AC8A-002889678F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7625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3E6E38-140E-13FF-0B28-56E64D2AF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298" y="685800"/>
            <a:ext cx="4356340" cy="5486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dirty="0"/>
              <a:t>Международные теоретические исследования</a:t>
            </a:r>
            <a:endParaRPr lang="en-US" sz="3200" kern="1200" cap="all" spc="300" baseline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D3B315-E58C-2F92-A5B7-ACA39C5CADBD}"/>
              </a:ext>
            </a:extLst>
          </p:cNvPr>
          <p:cNvSpPr txBox="1"/>
          <p:nvPr/>
        </p:nvSpPr>
        <p:spPr>
          <a:xfrm>
            <a:off x="4762500" y="6288604"/>
            <a:ext cx="7540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Источник -  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Ayob, T. (2017). Effect of chemical composition on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radiophotoluminescence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glass dosimeter properties. International Journal of Applied Engineering Research</a:t>
            </a:r>
            <a:endParaRPr lang="ru-RU" sz="11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7C015C-D7FB-EC56-1FFF-9B748A1E79FD}"/>
              </a:ext>
            </a:extLst>
          </p:cNvPr>
          <p:cNvSpPr txBox="1"/>
          <p:nvPr/>
        </p:nvSpPr>
        <p:spPr>
          <a:xfrm>
            <a:off x="5365006" y="262167"/>
            <a:ext cx="67066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Дозиметры были изготовлены из порошков реагентов P2O5, Li2CO3, Al(OH)3, NaNO3, H3BO3 и AgNO3</a:t>
            </a:r>
            <a:endParaRPr lang="ru-RU" dirty="0"/>
          </a:p>
        </p:txBody>
      </p:sp>
      <p:pic>
        <p:nvPicPr>
          <p:cNvPr id="3074" name="Рисунок 1">
            <a:extLst>
              <a:ext uri="{FF2B5EF4-FFF2-40B4-BE49-F238E27FC236}">
                <a16:creationId xmlns:a16="http://schemas.microsoft.com/office/drawing/2014/main" id="{AF21F355-98D8-5A6E-55F1-9754A73E4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015" y="1170665"/>
            <a:ext cx="5943600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306028-061D-302D-3295-4CC5F37DB936}"/>
              </a:ext>
            </a:extLst>
          </p:cNvPr>
          <p:cNvSpPr txBox="1"/>
          <p:nvPr/>
        </p:nvSpPr>
        <p:spPr>
          <a:xfrm>
            <a:off x="6254182" y="3813404"/>
            <a:ext cx="6706650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Таблица 3 – Состав стекол</a:t>
            </a:r>
          </a:p>
        </p:txBody>
      </p:sp>
    </p:spTree>
    <p:extLst>
      <p:ext uri="{BB962C8B-B14F-4D97-AF65-F5344CB8AC3E}">
        <p14:creationId xmlns:p14="http://schemas.microsoft.com/office/powerpoint/2010/main" val="1793713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D3DC2C-AA3C-CC4A-38E8-0000F6DD8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19651040-80EB-14BE-2EB3-8F1349706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D799AEA1-E587-E871-371A-53DD5A418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7625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511C5D-6AB0-A297-4D30-8BE18A4BB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298" y="685800"/>
            <a:ext cx="4356340" cy="5486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dirty="0"/>
              <a:t>Международные теоретические исследования</a:t>
            </a:r>
            <a:endParaRPr lang="en-US" sz="3200" kern="1200" cap="all" spc="300" baseline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86E446-E095-67E3-559A-20D113497C2E}"/>
              </a:ext>
            </a:extLst>
          </p:cNvPr>
          <p:cNvSpPr txBox="1"/>
          <p:nvPr/>
        </p:nvSpPr>
        <p:spPr>
          <a:xfrm>
            <a:off x="4762500" y="6288604"/>
            <a:ext cx="7540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Источник -  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Ayob, T. (2017). Effect of chemical composition on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radiophotoluminescence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glass dosimeter properties. International Journal of Applied Engineering Research</a:t>
            </a:r>
            <a:endParaRPr lang="ru-RU" sz="1100" dirty="0"/>
          </a:p>
        </p:txBody>
      </p:sp>
      <p:pic>
        <p:nvPicPr>
          <p:cNvPr id="4098" name="Рисунок 1">
            <a:extLst>
              <a:ext uri="{FF2B5EF4-FFF2-40B4-BE49-F238E27FC236}">
                <a16:creationId xmlns:a16="http://schemas.microsoft.com/office/drawing/2014/main" id="{5DC67835-3E70-EC98-16A5-B556BA532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039" y="257011"/>
            <a:ext cx="5695950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8B2642-FA6E-17BC-FAFB-D40CA5F39B61}"/>
              </a:ext>
            </a:extLst>
          </p:cNvPr>
          <p:cNvSpPr txBox="1"/>
          <p:nvPr/>
        </p:nvSpPr>
        <p:spPr>
          <a:xfrm>
            <a:off x="5401701" y="5365151"/>
            <a:ext cx="6151098" cy="6131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90170" algn="ctr">
              <a:lnSpc>
                <a:spcPct val="150000"/>
              </a:lnSpc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Рис. 3 - Спектр проникновения стеклянной системы с различными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мас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.% (a) NaNO3, (b) AgNO3, (c)Al(OH)3 и (d) P2O5, (e) дозировка облучения стекол составляла от 0 до 500 Гр.</a:t>
            </a:r>
          </a:p>
        </p:txBody>
      </p:sp>
    </p:spTree>
    <p:extLst>
      <p:ext uri="{BB962C8B-B14F-4D97-AF65-F5344CB8AC3E}">
        <p14:creationId xmlns:p14="http://schemas.microsoft.com/office/powerpoint/2010/main" val="1744700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E40F55-530A-A8E6-7AB4-D80F0245A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292D5697-B529-BBFB-C061-087CDE927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44F6AB77-BB06-7A56-90BE-A3BCF8B0D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7625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EAC8E2-4622-DB9A-AA1E-859604262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298" y="685800"/>
            <a:ext cx="4356340" cy="5486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dirty="0"/>
              <a:t>Международные теоретические исследования</a:t>
            </a:r>
            <a:endParaRPr lang="en-US" sz="3200" kern="1200" cap="all" spc="300" baseline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BD8347-19CF-7F9B-9A52-E53C2F849D1F}"/>
              </a:ext>
            </a:extLst>
          </p:cNvPr>
          <p:cNvSpPr txBox="1"/>
          <p:nvPr/>
        </p:nvSpPr>
        <p:spPr>
          <a:xfrm>
            <a:off x="4762500" y="6288604"/>
            <a:ext cx="7540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Источник -  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Ayob, T. (2017). Effect of chemical composition on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radiophotoluminescence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glass dosimeter properties. International Journal of Applied Engineering Research</a:t>
            </a:r>
            <a:endParaRPr lang="ru-RU" sz="1100" dirty="0"/>
          </a:p>
        </p:txBody>
      </p:sp>
      <p:pic>
        <p:nvPicPr>
          <p:cNvPr id="7170" name="Рисунок 1">
            <a:extLst>
              <a:ext uri="{FF2B5EF4-FFF2-40B4-BE49-F238E27FC236}">
                <a16:creationId xmlns:a16="http://schemas.microsoft.com/office/drawing/2014/main" id="{F8F95442-AC44-ABBA-6618-9BD23B60A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802" y="46176"/>
            <a:ext cx="2768244" cy="386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Рисунок 1">
            <a:extLst>
              <a:ext uri="{FF2B5EF4-FFF2-40B4-BE49-F238E27FC236}">
                <a16:creationId xmlns:a16="http://schemas.microsoft.com/office/drawing/2014/main" id="{595F4B70-7D3C-8A4A-BC15-FC5DDA9C3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563" y="46176"/>
            <a:ext cx="4746437" cy="3597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A7153B-422A-EE3F-D94E-AA380912967A}"/>
              </a:ext>
            </a:extLst>
          </p:cNvPr>
          <p:cNvSpPr txBox="1"/>
          <p:nvPr/>
        </p:nvSpPr>
        <p:spPr>
          <a:xfrm>
            <a:off x="4762501" y="4066666"/>
            <a:ext cx="303197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Рис. 4 - Спектры поглощения РФЛ стекла с 3,5 мол.% от концентрации активатора серебра, облученного различными дозами при помощи источника Co-60. Дозы облученного стекла составляли от 50 до 500 Гр с 0 Гр в качестве контроля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FD38A2-C33E-A280-02D4-CE888655DFBE}"/>
              </a:ext>
            </a:extLst>
          </p:cNvPr>
          <p:cNvSpPr txBox="1"/>
          <p:nvPr/>
        </p:nvSpPr>
        <p:spPr>
          <a:xfrm>
            <a:off x="8395943" y="3689708"/>
            <a:ext cx="2845676" cy="13349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buNone/>
            </a:pPr>
            <a:r>
              <a:rPr lang="ru-RU" sz="1100" dirty="0"/>
              <a:t>Рис. 5 – Спектр излучения образцов РФЛ (а) при 2,0 мол.%, (b) 4,0 мол.%, (с)  8 мол.% содержании серебра при различных дозах облучения. Образцы возбуждались при длине волны в 325 нм</a:t>
            </a:r>
          </a:p>
        </p:txBody>
      </p:sp>
    </p:spTree>
    <p:extLst>
      <p:ext uri="{BB962C8B-B14F-4D97-AF65-F5344CB8AC3E}">
        <p14:creationId xmlns:p14="http://schemas.microsoft.com/office/powerpoint/2010/main" val="640135979"/>
      </p:ext>
    </p:extLst>
  </p:cSld>
  <p:clrMapOvr>
    <a:masterClrMapping/>
  </p:clrMapOvr>
</p:sld>
</file>

<file path=ppt/theme/theme1.xml><?xml version="1.0" encoding="utf-8"?>
<a:theme xmlns:a="http://schemas.openxmlformats.org/drawingml/2006/main" name="ClassicFrameVTI">
  <a:themeElements>
    <a:clrScheme name="Custom 22">
      <a:dk1>
        <a:sysClr val="windowText" lastClr="000000"/>
      </a:dk1>
      <a:lt1>
        <a:sysClr val="window" lastClr="FFFFFF"/>
      </a:lt1>
      <a:dk2>
        <a:srgbClr val="293737"/>
      </a:dk2>
      <a:lt2>
        <a:srgbClr val="EEF2F0"/>
      </a:lt2>
      <a:accent1>
        <a:srgbClr val="749090"/>
      </a:accent1>
      <a:accent2>
        <a:srgbClr val="A5A5A5"/>
      </a:accent2>
      <a:accent3>
        <a:srgbClr val="91A39B"/>
      </a:accent3>
      <a:accent4>
        <a:srgbClr val="A9A698"/>
      </a:accent4>
      <a:accent5>
        <a:srgbClr val="A2A79A"/>
      </a:accent5>
      <a:accent6>
        <a:srgbClr val="897F65"/>
      </a:accent6>
      <a:hlink>
        <a:srgbClr val="92872F"/>
      </a:hlink>
      <a:folHlink>
        <a:srgbClr val="AB73A9"/>
      </a:folHlink>
    </a:clrScheme>
    <a:fontScheme name="Goudy and Gill Sans">
      <a:majorFont>
        <a:latin typeface="Goudy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FrameVTI" id="{4FA2A165-EC65-4FB0-B019-8C8876A1D8E3}" vid="{9D78F1F1-8226-42FD-A1A3-975EDF6D60F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841</Words>
  <Application>Microsoft Office PowerPoint</Application>
  <PresentationFormat>Широкоэкранный</PresentationFormat>
  <Paragraphs>170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Gill Sans MT</vt:lpstr>
      <vt:lpstr>Goudy Old Style</vt:lpstr>
      <vt:lpstr>Times New Roman</vt:lpstr>
      <vt:lpstr>ClassicFrameVTI</vt:lpstr>
      <vt:lpstr>Спектрометрия импульсных источников радиационного излучения при помощи радиофотолюминесцентных детекторов</vt:lpstr>
      <vt:lpstr>Описание РФЛ Дозиметрии</vt:lpstr>
      <vt:lpstr>Экспериментальные исследования</vt:lpstr>
      <vt:lpstr>Экспериментальное исследование ВНИИЭФ(г.Саров)</vt:lpstr>
      <vt:lpstr>Презентация PowerPoint</vt:lpstr>
      <vt:lpstr>Презентация PowerPoint</vt:lpstr>
      <vt:lpstr>Международные теоретические исследования</vt:lpstr>
      <vt:lpstr>Международные теоретические исследования</vt:lpstr>
      <vt:lpstr>Международные теоретические исследования</vt:lpstr>
      <vt:lpstr>Международные теоретические исследования</vt:lpstr>
      <vt:lpstr>Апробация результатов научной деятельности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a59223</dc:creator>
  <cp:lastModifiedBy>a25780</cp:lastModifiedBy>
  <cp:revision>9</cp:revision>
  <dcterms:created xsi:type="dcterms:W3CDTF">2026-01-21T08:52:37Z</dcterms:created>
  <dcterms:modified xsi:type="dcterms:W3CDTF">2026-06-30T10:04:46Z</dcterms:modified>
</cp:coreProperties>
</file>