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1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69" r:id="rId9"/>
    <p:sldId id="263" r:id="rId10"/>
    <p:sldId id="264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72"/>
      </p:cViewPr>
      <p:guideLst>
        <p:guide pos="288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9A468-8469-48B8-B1E2-09A633D49716}" type="datetimeFigureOut">
              <a:rPr lang="ru-RU" smtClean="0"/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35F0AB-8230-4C8B-A33D-DF0266394F1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4731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35F0AB-8230-4C8B-A33D-DF0266394F1D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932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35F0AB-8230-4C8B-A33D-DF0266394F1D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5382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605ACA-AA5D-4332-801B-33D101B05ED5}" type="datetime1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5365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F4830F-AA83-4DB5-BA49-CAF53EC8FB2F}" type="datetime1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2051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F229D-D198-48FF-914F-C38108BD542F}" type="datetime1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258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B1650-EE52-40DD-BA45-8EBC5EF81E15}" type="datetime1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1282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0DCFA-CC73-4897-BFA9-E2CBA6EA3570}" type="datetime1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8791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655B3B-348E-46E0-B4C5-A34994C32166}" type="datetime1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2868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C6CE5A-B322-46A8-B6F3-56BD8CE74F6E}" type="datetime1">
              <a:rPr lang="ru-RU" smtClean="0"/>
              <a:t>13.05.2020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39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0957A-A77D-4D6D-8AB0-9879BE594AEB}" type="datetime1">
              <a:rPr lang="ru-RU" smtClean="0"/>
              <a:t>13.05.2020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886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7FDFCE-BA97-4656-9F0E-39DCB0204D4C}" type="datetime1">
              <a:rPr lang="ru-RU" smtClean="0"/>
              <a:t>13.05.2020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5487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1DCD2-6476-44FE-9DF0-99469185E94E}" type="datetime1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9575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C1FB4-E645-4532-A5FD-EDC1E77FEBF8}" type="datetime1">
              <a:rPr lang="ru-RU" smtClean="0"/>
              <a:t>13.05.2020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468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44AC6-8FB8-4C6F-9AA7-E25FEDED762D}" type="datetime1">
              <a:rPr lang="ru-RU" smtClean="0"/>
              <a:t>13.05.2020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6B133-7781-4EBA-99D2-43F3F3959CC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997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  <p:sldLayoutId id="2147483803" r:id="rId2"/>
    <p:sldLayoutId id="2147483804" r:id="rId3"/>
    <p:sldLayoutId id="2147483805" r:id="rId4"/>
    <p:sldLayoutId id="2147483806" r:id="rId5"/>
    <p:sldLayoutId id="2147483807" r:id="rId6"/>
    <p:sldLayoutId id="2147483808" r:id="rId7"/>
    <p:sldLayoutId id="2147483809" r:id="rId8"/>
    <p:sldLayoutId id="2147483810" r:id="rId9"/>
    <p:sldLayoutId id="2147483811" r:id="rId10"/>
    <p:sldLayoutId id="2147483812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0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28637" y="914400"/>
            <a:ext cx="8086725" cy="2514600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Скопление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антизвезд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как источник </a:t>
            </a:r>
            <a:r>
              <a:rPr lang="ru-RU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антигелия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в потоке галактических космических лучей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33086" y="3799267"/>
            <a:ext cx="7477828" cy="2035667"/>
          </a:xfrm>
        </p:spPr>
        <p:txBody>
          <a:bodyPr>
            <a:normAutofit/>
          </a:bodyPr>
          <a:lstStyle/>
          <a:p>
            <a:pPr algn="ctr"/>
            <a:r>
              <a:rPr lang="ru-RU" sz="2000" dirty="0"/>
              <a:t>Студентка Б16-102: Кириченко А.О.</a:t>
            </a:r>
          </a:p>
          <a:p>
            <a:pPr algn="ctr"/>
            <a:r>
              <a:rPr lang="ru-RU" sz="2000" dirty="0"/>
              <a:t>Научный руководитель: Хлопов М.Ю.</a:t>
            </a:r>
          </a:p>
          <a:p>
            <a:pPr algn="ctr"/>
            <a:r>
              <a:rPr lang="ru-RU" sz="2000" dirty="0"/>
              <a:t>Консультант: Майоров А.Г.</a:t>
            </a:r>
          </a:p>
          <a:p>
            <a:pPr algn="ctr"/>
            <a:endParaRPr lang="ru-RU" sz="2000" dirty="0" smtClean="0">
              <a:solidFill>
                <a:schemeClr val="tx1"/>
              </a:solidFill>
            </a:endParaRPr>
          </a:p>
          <a:p>
            <a:pPr algn="ctr"/>
            <a:r>
              <a:rPr lang="ru-RU" sz="2000" dirty="0" smtClean="0"/>
              <a:t>Москва,2020</a:t>
            </a:r>
            <a:endParaRPr lang="ru-RU" sz="2000" dirty="0"/>
          </a:p>
          <a:p>
            <a:endParaRPr lang="ru-RU" sz="900" dirty="0"/>
          </a:p>
        </p:txBody>
      </p:sp>
      <p:sp>
        <p:nvSpPr>
          <p:cNvPr id="4" name="TextBox 3"/>
          <p:cNvSpPr txBox="1"/>
          <p:nvPr/>
        </p:nvSpPr>
        <p:spPr>
          <a:xfrm>
            <a:off x="2099426" y="1011797"/>
            <a:ext cx="49451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/>
              <a:t>Национальный исследовательский  ядерный университет «МИФИ»</a:t>
            </a:r>
          </a:p>
        </p:txBody>
      </p:sp>
    </p:spTree>
    <p:extLst>
      <p:ext uri="{BB962C8B-B14F-4D97-AF65-F5344CB8AC3E}">
        <p14:creationId xmlns:p14="http://schemas.microsoft.com/office/powerpoint/2010/main" val="3811405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2209" y="689825"/>
            <a:ext cx="8079581" cy="47851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Высокие энергии-вспышки сверхновых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6741285" y="5811838"/>
            <a:ext cx="2057400" cy="365125"/>
          </a:xfrm>
        </p:spPr>
        <p:txBody>
          <a:bodyPr/>
          <a:lstStyle/>
          <a:p>
            <a:fld id="{52C6B133-7781-4EBA-99D2-43F3F3959CCD}" type="slidenum">
              <a:rPr lang="ru-RU" sz="3600" b="1">
                <a:solidFill>
                  <a:schemeClr val="tx1">
                    <a:alpha val="25000"/>
                  </a:schemeClr>
                </a:solidFill>
              </a:rPr>
              <a:t>10</a:t>
            </a:fld>
            <a:endParaRPr lang="ru-RU" sz="3600" b="1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dirty="0" smtClean="0"/>
              <a:t>Плотность энергии космических лучей от скопления М4</a:t>
            </a:r>
            <a:r>
              <a:rPr lang="ru-RU" sz="2400" dirty="0"/>
              <a:t>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374265" y="2550017"/>
                <a:ext cx="2910625" cy="36933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𝜌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𝐶𝑅</m:t>
                        </m:r>
                      </m:sub>
                    </m:sSub>
                  </m:oMath>
                </a14:m>
                <a:r>
                  <a:rPr lang="en-US" sz="2400" dirty="0" smtClean="0"/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dirty="0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</a:rPr>
                          <m:t>−4</m:t>
                        </m:r>
                      </m:sup>
                    </m:sSup>
                  </m:oMath>
                </a14:m>
                <a:r>
                  <a:rPr lang="en-US" sz="2400" dirty="0" smtClean="0"/>
                  <a:t> </a:t>
                </a:r>
                <a:r>
                  <a:rPr lang="ru-RU" sz="2400" dirty="0" smtClean="0"/>
                  <a:t>эВ</a:t>
                </a:r>
                <a:r>
                  <a:rPr lang="en-US" sz="2400" dirty="0" smtClean="0"/>
                  <a:t>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см</m:t>
                        </m:r>
                      </m:e>
                      <m:sup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endParaRPr lang="ru-RU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74265" y="2550017"/>
                <a:ext cx="2910625" cy="369332"/>
              </a:xfrm>
              <a:prstGeom prst="rect">
                <a:avLst/>
              </a:prstGeom>
              <a:blipFill rotWithShape="0">
                <a:blip r:embed="rId2"/>
                <a:stretch>
                  <a:fillRect l="-3774" t="-24590" b="-4918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4036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Заключение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В работе из трех способов инжекции было рассмотрено </a:t>
            </a:r>
            <a:r>
              <a:rPr lang="ru-RU" sz="2000" dirty="0"/>
              <a:t>два: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1.В </a:t>
            </a:r>
            <a:r>
              <a:rPr lang="ru-RU" sz="2000" dirty="0"/>
              <a:t>стационарном случае проведена оценка скорости истечения вещества и заключено, что антивещество активно покидает источник и в при дальнейших расчетах может дать вклад в общий энергетический поток.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2.В высокоскоростной случай </a:t>
            </a:r>
            <a:r>
              <a:rPr lang="ru-RU" sz="2000" dirty="0"/>
              <a:t>была рассчитана энергетическая плотность космических лучей от данного скопления. </a:t>
            </a:r>
            <a:endParaRPr lang="ru-RU" sz="2000" dirty="0" smtClean="0"/>
          </a:p>
          <a:p>
            <a:pPr marL="0" indent="0">
              <a:buNone/>
            </a:pPr>
            <a:r>
              <a:rPr lang="ru-RU" sz="2000" dirty="0" smtClean="0"/>
              <a:t>Дальнейшая работа будет направлена на формирование энергетического спектра </a:t>
            </a:r>
            <a:r>
              <a:rPr lang="ru-RU" sz="2000" dirty="0"/>
              <a:t>от источника и на построение модели движения потоков античастиц в магнитных полях гало и диска Галактики как для стационарного случая, так и для случая частиц с высокими скоростями.</a:t>
            </a:r>
          </a:p>
          <a:p>
            <a:pPr marL="0" indent="0">
              <a:buNone/>
            </a:pPr>
            <a:endParaRPr lang="ru-RU" sz="135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779922" y="5712408"/>
            <a:ext cx="2057400" cy="365125"/>
          </a:xfrm>
        </p:spPr>
        <p:txBody>
          <a:bodyPr/>
          <a:lstStyle/>
          <a:p>
            <a:fld id="{52C6B133-7781-4EBA-99D2-43F3F3959CCD}" type="slidenum">
              <a:rPr lang="ru-RU" sz="3600" b="1">
                <a:solidFill>
                  <a:schemeClr val="tx1">
                    <a:alpha val="25000"/>
                  </a:schemeClr>
                </a:solidFill>
              </a:rPr>
              <a:t>11</a:t>
            </a:fld>
            <a:endParaRPr lang="ru-RU" sz="3600" b="1" dirty="0">
              <a:solidFill>
                <a:schemeClr val="tx1">
                  <a:alpha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207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Введение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000" dirty="0"/>
              <a:t>Антиматерия:</a:t>
            </a:r>
          </a:p>
          <a:p>
            <a:pPr marL="0" indent="0">
              <a:buNone/>
            </a:pPr>
            <a:r>
              <a:rPr lang="ru-RU" sz="2000" dirty="0"/>
              <a:t>1. </a:t>
            </a:r>
            <a:r>
              <a:rPr lang="ru-RU" sz="2000" dirty="0" smtClean="0"/>
              <a:t>Первичная антиматерия сохранилась </a:t>
            </a:r>
            <a:r>
              <a:rPr lang="ru-RU" sz="2000" dirty="0"/>
              <a:t>с момента </a:t>
            </a:r>
            <a:r>
              <a:rPr lang="ru-RU" sz="2000" dirty="0" smtClean="0"/>
              <a:t>зарождения Вселенной и сейчас , по предположению может существовать в виде шаровых </a:t>
            </a:r>
            <a:r>
              <a:rPr lang="ru-RU" sz="2000" dirty="0"/>
              <a:t>скоплений </a:t>
            </a:r>
            <a:r>
              <a:rPr lang="ru-RU" sz="2000" dirty="0" err="1" smtClean="0"/>
              <a:t>антизвезд</a:t>
            </a:r>
            <a:r>
              <a:rPr lang="ru-RU" sz="2000" dirty="0"/>
              <a:t> </a:t>
            </a:r>
            <a:r>
              <a:rPr lang="ru-RU" sz="2000" dirty="0" smtClean="0"/>
              <a:t>или в виде </a:t>
            </a:r>
            <a:r>
              <a:rPr lang="ru-RU" sz="2000" dirty="0" err="1" smtClean="0"/>
              <a:t>антигалактик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2. </a:t>
            </a:r>
            <a:r>
              <a:rPr lang="ru-RU" sz="2000" dirty="0" smtClean="0"/>
              <a:t>Вторичная антиматерия –как результат столкновения </a:t>
            </a:r>
            <a:r>
              <a:rPr lang="ru-RU" sz="2000" dirty="0"/>
              <a:t>ядерной компоненты космических лучей с межзвездным газом или оболочкой сверхновой.</a:t>
            </a:r>
          </a:p>
          <a:p>
            <a:pPr marL="0" indent="0">
              <a:buNone/>
            </a:pPr>
            <a:r>
              <a:rPr lang="ru-RU" sz="2000" dirty="0"/>
              <a:t>3. </a:t>
            </a:r>
            <a:r>
              <a:rPr lang="ru-RU" sz="2000" dirty="0" smtClean="0"/>
              <a:t>Антиматерия от </a:t>
            </a:r>
            <a:r>
              <a:rPr lang="ru-RU" sz="2000" dirty="0"/>
              <a:t>экзотических источников  (испарение первичных черных дыр или распад/аннигиляция частиц скрытой массы.)</a:t>
            </a:r>
          </a:p>
          <a:p>
            <a:pPr marL="0" indent="0">
              <a:buNone/>
            </a:pPr>
            <a:endParaRPr lang="ru-RU" sz="1350" dirty="0"/>
          </a:p>
          <a:p>
            <a:pPr marL="0" indent="0" algn="ctr">
              <a:buNone/>
            </a:pP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5801127" y="5577844"/>
            <a:ext cx="2739176" cy="408384"/>
          </a:xfrm>
        </p:spPr>
        <p:txBody>
          <a:bodyPr/>
          <a:lstStyle/>
          <a:p>
            <a:r>
              <a:rPr lang="ru-RU" sz="3600" b="1" dirty="0">
                <a:solidFill>
                  <a:schemeClr val="tx1">
                    <a:lumMod val="95000"/>
                    <a:lumOff val="5000"/>
                    <a:alpha val="25000"/>
                  </a:schemeClr>
                </a:solidFill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96135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Первичная антиматерия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/>
              <a:t>Барионная асимметрия Вселенной — наблюдаемое преобладание в видимой части Вселенной вещества над антивеществом</a:t>
            </a:r>
            <a:r>
              <a:rPr lang="ru-RU" sz="2000" dirty="0" smtClean="0"/>
              <a:t>. 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А. Д. Сахаров сформулировал необходимые условия для наличия барионной асимметрии:</a:t>
            </a:r>
          </a:p>
          <a:p>
            <a:pPr marL="0" indent="0">
              <a:buNone/>
            </a:pPr>
            <a:r>
              <a:rPr lang="ru-RU" sz="2000" dirty="0"/>
              <a:t>1.Асимметрия между миром и антимиром  как нарушение зарядовой </a:t>
            </a:r>
            <a:r>
              <a:rPr lang="ru-RU" sz="2000" dirty="0" smtClean="0"/>
              <a:t>С- </a:t>
            </a:r>
            <a:r>
              <a:rPr lang="ru-RU" sz="2000" dirty="0"/>
              <a:t>и комбинированной </a:t>
            </a:r>
            <a:r>
              <a:rPr lang="ru-RU" sz="2000" dirty="0" smtClean="0"/>
              <a:t>СР-симметрии</a:t>
            </a:r>
            <a:r>
              <a:rPr lang="ru-RU" sz="2000" dirty="0"/>
              <a:t>.</a:t>
            </a:r>
          </a:p>
          <a:p>
            <a:pPr marL="0" indent="0">
              <a:buNone/>
            </a:pPr>
            <a:r>
              <a:rPr lang="ru-RU" sz="2000" dirty="0"/>
              <a:t>2.Нарушение закона сохранения барионного заряда</a:t>
            </a:r>
          </a:p>
          <a:p>
            <a:pPr marL="0" indent="0">
              <a:buNone/>
            </a:pPr>
            <a:r>
              <a:rPr lang="ru-RU" sz="2000" dirty="0"/>
              <a:t>3.Нарушение на ранних этапах формирования Вселенной термодинамического равновесия.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24759" y="5665274"/>
            <a:ext cx="2057400" cy="365125"/>
          </a:xfrm>
        </p:spPr>
        <p:txBody>
          <a:bodyPr/>
          <a:lstStyle/>
          <a:p>
            <a:fld id="{52C6B133-7781-4EBA-99D2-43F3F3959CCD}" type="slidenum">
              <a:rPr lang="ru-RU" sz="3600" b="1">
                <a:solidFill>
                  <a:schemeClr val="tx1">
                    <a:alpha val="25000"/>
                  </a:schemeClr>
                </a:solidFill>
              </a:rPr>
              <a:t>3</a:t>
            </a:fld>
            <a:endParaRPr lang="ru-RU" sz="3600" b="1" dirty="0">
              <a:solidFill>
                <a:schemeClr val="tx1">
                  <a:alpha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4190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5079" y="4400103"/>
            <a:ext cx="8079581" cy="1243649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8072" y="1485096"/>
            <a:ext cx="8234715" cy="37055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С другой стороны почти все механизмы </a:t>
            </a:r>
            <a:r>
              <a:rPr lang="ru-RU" sz="2000" dirty="0" err="1" smtClean="0"/>
              <a:t>бариосинтеза</a:t>
            </a:r>
            <a:r>
              <a:rPr lang="ru-RU" sz="2000" dirty="0" smtClean="0"/>
              <a:t> могут приводить к формированию доменов с избытком антиматерии.</a:t>
            </a:r>
          </a:p>
          <a:p>
            <a:pPr marL="0" indent="0">
              <a:buNone/>
            </a:pPr>
            <a:endParaRPr lang="ru-RU" sz="2000" dirty="0"/>
          </a:p>
          <a:p>
            <a:pPr marL="0" indent="0">
              <a:buNone/>
            </a:pPr>
            <a:r>
              <a:rPr lang="ru-RU" sz="2000" dirty="0" smtClean="0"/>
              <a:t>В </a:t>
            </a:r>
            <a:r>
              <a:rPr lang="ru-RU" sz="2000" dirty="0"/>
              <a:t>изолированном  космическом пространстве не может сформироваться объект меньше, чем шаровое скопление.</a:t>
            </a:r>
          </a:p>
          <a:p>
            <a:pPr marL="0" indent="0">
              <a:buNone/>
            </a:pPr>
            <a:r>
              <a:rPr lang="ru-RU" sz="2000" dirty="0" smtClean="0"/>
              <a:t>Небольшой домен не  сможет выжить и </a:t>
            </a:r>
            <a:r>
              <a:rPr lang="ru-RU" sz="2000" dirty="0" err="1" smtClean="0"/>
              <a:t>проаннигилирует</a:t>
            </a:r>
            <a:r>
              <a:rPr lang="ru-RU" sz="2000" dirty="0" smtClean="0"/>
              <a:t> с окружающей его барионной материей.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Эффектом </a:t>
            </a:r>
            <a:r>
              <a:rPr lang="ru-RU" sz="2000" dirty="0" smtClean="0"/>
              <a:t> присутствия шарового скопления </a:t>
            </a:r>
            <a:r>
              <a:rPr lang="ru-RU" sz="2000" dirty="0" err="1" smtClean="0"/>
              <a:t>антизвезд</a:t>
            </a:r>
            <a:r>
              <a:rPr lang="ru-RU" sz="2000" dirty="0" smtClean="0"/>
              <a:t> </a:t>
            </a:r>
            <a:r>
              <a:rPr lang="ru-RU" sz="2000" dirty="0"/>
              <a:t>может быть регистрация </a:t>
            </a:r>
            <a:r>
              <a:rPr lang="ru-RU" sz="2000" dirty="0" err="1"/>
              <a:t>антиядер</a:t>
            </a:r>
            <a:r>
              <a:rPr lang="ru-RU" sz="2000" dirty="0"/>
              <a:t> к </a:t>
            </a:r>
            <a:r>
              <a:rPr lang="ru-RU" sz="2000" dirty="0" smtClean="0"/>
              <a:t>примеру </a:t>
            </a:r>
            <a:r>
              <a:rPr lang="ru-RU" sz="2000" dirty="0"/>
              <a:t>в  экспериментах на околоземных </a:t>
            </a:r>
            <a:r>
              <a:rPr lang="ru-RU" sz="2000" dirty="0" smtClean="0"/>
              <a:t>установках </a:t>
            </a:r>
            <a:r>
              <a:rPr lang="ru-RU" sz="2000" dirty="0"/>
              <a:t>PAMELA  AMS-02.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515387" y="5776802"/>
            <a:ext cx="2057400" cy="365125"/>
          </a:xfrm>
        </p:spPr>
        <p:txBody>
          <a:bodyPr/>
          <a:lstStyle/>
          <a:p>
            <a:fld id="{52C6B133-7781-4EBA-99D2-43F3F3959CCD}" type="slidenum">
              <a:rPr lang="ru-RU" sz="3600" b="1">
                <a:solidFill>
                  <a:schemeClr val="tx1">
                    <a:alpha val="25000"/>
                  </a:schemeClr>
                </a:solidFill>
              </a:rPr>
              <a:t>4</a:t>
            </a:fld>
            <a:endParaRPr lang="ru-RU" sz="3600" b="1" dirty="0">
              <a:solidFill>
                <a:schemeClr val="tx1">
                  <a:alpha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0041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769" y="475910"/>
            <a:ext cx="8079581" cy="66204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Шаровые скопления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5015089" y="1519293"/>
                <a:ext cx="4215835" cy="282463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ru-RU" sz="2000" dirty="0"/>
                  <a:t>Шаровое звёздное скопление — </a:t>
                </a:r>
                <a:r>
                  <a:rPr lang="ru-RU" sz="2000" dirty="0" smtClean="0"/>
                  <a:t>сферическая совокупность звезд, которая вращается вокруг ядра Галактики.</a:t>
                </a:r>
                <a:endParaRPr lang="en-US" sz="2000" dirty="0"/>
              </a:p>
              <a:p>
                <a:pPr marL="0" indent="0">
                  <a:buNone/>
                </a:pPr>
                <a:r>
                  <a:rPr lang="ru-RU" sz="2000" dirty="0"/>
                  <a:t>Число звезд </a:t>
                </a:r>
                <a:r>
                  <a:rPr lang="en-US" sz="2000" dirty="0"/>
                  <a:t>~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 10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5</m:t>
                        </m:r>
                      </m:sup>
                    </m:sSup>
                  </m:oMath>
                </a14:m>
                <a:endParaRPr lang="en-US" sz="2000" dirty="0"/>
              </a:p>
              <a:p>
                <a:pPr marL="0" indent="0">
                  <a:buNone/>
                </a:pPr>
                <a:r>
                  <a:rPr lang="ru-RU" sz="2000" dirty="0"/>
                  <a:t>Масса </a:t>
                </a:r>
                <a:r>
                  <a:rPr lang="en-US" sz="2000" dirty="0"/>
                  <a:t>~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4</m:t>
                        </m:r>
                      </m:sup>
                    </m:sSup>
                  </m:oMath>
                </a14:m>
                <a:r>
                  <a:rPr lang="en-US" sz="2000" dirty="0"/>
                  <a:t>-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dirty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US" sz="2000" i="1" dirty="0">
                            <a:latin typeface="Cambria Math" panose="02040503050406030204" pitchFamily="18" charset="0"/>
                          </a:rPr>
                          <m:t>6</m:t>
                        </m:r>
                      </m:sup>
                    </m:sSup>
                  </m:oMath>
                </a14:m>
                <a:r>
                  <a:rPr lang="ru-RU" sz="2000" dirty="0"/>
                  <a:t> масс  Солнца</a:t>
                </a:r>
              </a:p>
              <a:p>
                <a:pPr marL="0" indent="0">
                  <a:buNone/>
                </a:pPr>
                <a:r>
                  <a:rPr lang="ru-RU" sz="2000" dirty="0"/>
                  <a:t>Возраст от 10 до 15 млрд.  Лет</a:t>
                </a:r>
              </a:p>
              <a:p>
                <a:pPr marL="0" indent="0">
                  <a:buNone/>
                </a:pPr>
                <a:r>
                  <a:rPr lang="ru-RU" sz="2000" dirty="0"/>
                  <a:t>Характерные диаметры - 20-60 </a:t>
                </a:r>
                <a:r>
                  <a:rPr lang="ru-RU" sz="2000" dirty="0" err="1"/>
                  <a:t>пк</a:t>
                </a:r>
                <a:r>
                  <a:rPr lang="ru-RU" sz="2000" dirty="0"/>
                  <a:t> </a:t>
                </a:r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015089" y="1519293"/>
                <a:ext cx="4215835" cy="2824639"/>
              </a:xfrm>
              <a:blipFill rotWithShape="0">
                <a:blip r:embed="rId2"/>
                <a:stretch>
                  <a:fillRect l="-1592" t="-2155" b="-280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638254" y="5715794"/>
            <a:ext cx="2057400" cy="365125"/>
          </a:xfrm>
        </p:spPr>
        <p:txBody>
          <a:bodyPr/>
          <a:lstStyle/>
          <a:p>
            <a:fld id="{52C6B133-7781-4EBA-99D2-43F3F3959CCD}" type="slidenum">
              <a:rPr lang="ru-RU" sz="3600" b="1">
                <a:solidFill>
                  <a:schemeClr val="tx1">
                    <a:alpha val="25000"/>
                  </a:schemeClr>
                </a:solidFill>
              </a:rPr>
              <a:t>5</a:t>
            </a:fld>
            <a:endParaRPr lang="ru-RU" sz="3600" b="1" dirty="0">
              <a:solidFill>
                <a:schemeClr val="tx1">
                  <a:alpha val="25000"/>
                </a:schemeClr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30" t="6586" r="31549" b="7456"/>
          <a:stretch/>
        </p:blipFill>
        <p:spPr>
          <a:xfrm>
            <a:off x="231819" y="1403797"/>
            <a:ext cx="4552337" cy="448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833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/>
              <a:t>Постановка задачи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5910" y="2366010"/>
            <a:ext cx="8838127" cy="282463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/>
              <a:t>Предположим, что </a:t>
            </a:r>
            <a:r>
              <a:rPr lang="ru-RU" sz="2000" dirty="0"/>
              <a:t>шаровое </a:t>
            </a:r>
            <a:r>
              <a:rPr lang="ru-RU" sz="2000" dirty="0" smtClean="0"/>
              <a:t>скопление М4- </a:t>
            </a:r>
            <a:r>
              <a:rPr lang="ru-RU" sz="2000" dirty="0"/>
              <a:t>источник </a:t>
            </a:r>
            <a:r>
              <a:rPr lang="ru-RU" sz="2000" dirty="0" smtClean="0"/>
              <a:t>антигелия-4 в галактических космических лучах. 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Солнечная система находится в диске галактики Млечный путь на расстоянии ~ 8 </a:t>
            </a:r>
            <a:r>
              <a:rPr lang="ru-RU" sz="2000" dirty="0" err="1"/>
              <a:t>кпк</a:t>
            </a:r>
            <a:r>
              <a:rPr lang="ru-RU" sz="2000" dirty="0"/>
              <a:t>. </a:t>
            </a:r>
          </a:p>
          <a:p>
            <a:pPr marL="0" indent="0">
              <a:buNone/>
            </a:pPr>
            <a:r>
              <a:rPr lang="ru-RU" sz="2000" dirty="0" smtClean="0"/>
              <a:t>Три возможных инжекции </a:t>
            </a:r>
            <a:r>
              <a:rPr lang="ru-RU" sz="2000" dirty="0" err="1" smtClean="0"/>
              <a:t>антигелия</a:t>
            </a:r>
            <a:r>
              <a:rPr lang="ru-RU" sz="2000" dirty="0" smtClean="0"/>
              <a:t> в КЛ: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1. Стационарное истечение вещества звезд </a:t>
            </a:r>
          </a:p>
          <a:p>
            <a:pPr marL="0" indent="0">
              <a:buNone/>
            </a:pPr>
            <a:r>
              <a:rPr lang="ru-RU" sz="2000" dirty="0"/>
              <a:t>2. Вспышки на звездах</a:t>
            </a:r>
          </a:p>
          <a:p>
            <a:pPr marL="0" indent="0">
              <a:buNone/>
            </a:pPr>
            <a:r>
              <a:rPr lang="ru-RU" sz="2000" dirty="0"/>
              <a:t>3. Взрывы сверхновых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702648" y="5683407"/>
            <a:ext cx="2057400" cy="365125"/>
          </a:xfrm>
        </p:spPr>
        <p:txBody>
          <a:bodyPr/>
          <a:lstStyle/>
          <a:p>
            <a:fld id="{52C6B133-7781-4EBA-99D2-43F3F3959CCD}" type="slidenum">
              <a:rPr lang="ru-RU" sz="3600" b="1">
                <a:solidFill>
                  <a:schemeClr val="tx1">
                    <a:alpha val="25000"/>
                  </a:schemeClr>
                </a:solidFill>
              </a:rPr>
              <a:t>6</a:t>
            </a:fld>
            <a:endParaRPr lang="ru-RU" sz="3600" b="1" dirty="0">
              <a:solidFill>
                <a:schemeClr val="tx1">
                  <a:alpha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120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6862" y="135790"/>
            <a:ext cx="8079581" cy="63956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Результаты</a:t>
            </a:r>
            <a:br>
              <a:rPr lang="ru-RU" sz="2400" b="1" dirty="0" smtClean="0"/>
            </a:br>
            <a:r>
              <a:rPr lang="ru-RU" sz="2400" b="1" dirty="0" smtClean="0"/>
              <a:t> </a:t>
            </a:r>
            <a:r>
              <a:rPr lang="ru-RU" sz="2000" b="1" dirty="0" smtClean="0"/>
              <a:t>Стационарный случай</a:t>
            </a:r>
            <a:endParaRPr lang="ru-RU" sz="20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9968" y="2161505"/>
            <a:ext cx="5292687" cy="4465374"/>
          </a:xfrm>
          <a:prstGeom prst="rect">
            <a:avLst/>
          </a:prstGeom>
        </p:spPr>
      </p:pic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6717942" y="5760872"/>
            <a:ext cx="2057400" cy="365125"/>
          </a:xfrm>
        </p:spPr>
        <p:txBody>
          <a:bodyPr/>
          <a:lstStyle/>
          <a:p>
            <a:fld id="{52C6B133-7781-4EBA-99D2-43F3F3959CCD}" type="slidenum">
              <a:rPr lang="ru-RU" sz="3600" b="1">
                <a:solidFill>
                  <a:schemeClr val="tx1">
                    <a:alpha val="25000"/>
                  </a:schemeClr>
                </a:solidFill>
              </a:rPr>
              <a:t>7</a:t>
            </a:fld>
            <a:endParaRPr lang="ru-RU" sz="3600" b="1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16510" y="1496812"/>
            <a:ext cx="3602865" cy="7155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/>
              <a:t>Распределение по массам из </a:t>
            </a:r>
            <a:r>
              <a:rPr lang="en-US" sz="1350" dirty="0"/>
              <a:t>~</a:t>
            </a:r>
            <a:r>
              <a:rPr lang="ru-RU" sz="1350" dirty="0"/>
              <a:t>100 звезд в скоплении М4. </a:t>
            </a:r>
          </a:p>
          <a:p>
            <a:r>
              <a:rPr lang="en-US" sz="1350" dirty="0"/>
              <a:t>N-</a:t>
            </a:r>
            <a:r>
              <a:rPr lang="ru-RU" sz="1350" dirty="0"/>
              <a:t>количество звезд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48031" y="1861423"/>
            <a:ext cx="377663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N</a:t>
            </a:r>
            <a:endParaRPr lang="ru-RU" sz="135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792245" y="5943435"/>
                <a:ext cx="1039969" cy="3000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135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ru-RU" sz="1350" i="1">
                              <a:latin typeface="Cambria Math" panose="02040503050406030204" pitchFamily="18" charset="0"/>
                            </a:rPr>
                            <m:t>М</m:t>
                          </m:r>
                        </m:e>
                        <m:sub>
                          <m:r>
                            <a:rPr lang="ru-RU" sz="135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∗</m:t>
                          </m:r>
                        </m:sub>
                      </m:sSub>
                    </m:oMath>
                  </m:oMathPara>
                </a14:m>
                <a:endParaRPr lang="ru-RU" sz="135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2245" y="5943435"/>
                <a:ext cx="1039969" cy="300082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973914" y="2189886"/>
                <a:ext cx="1307859" cy="20774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ru-RU" sz="1350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1350" i="1">
                            <a:latin typeface="Cambria Math" panose="02040503050406030204" pitchFamily="18" charset="0"/>
                          </a:rPr>
                          <m:t>М</m:t>
                        </m:r>
                      </m:e>
                      <m:sub>
                        <m:r>
                          <a:rPr lang="ru-RU" sz="135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∗</m:t>
                        </m:r>
                      </m:sub>
                    </m:sSub>
                  </m:oMath>
                </a14:m>
                <a:r>
                  <a:rPr lang="ru-RU" sz="1350" dirty="0"/>
                  <a:t>-масса Солнца </a:t>
                </a: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31884" y="1776848"/>
                <a:ext cx="1732782" cy="276999"/>
              </a:xfrm>
              <a:prstGeom prst="rect">
                <a:avLst/>
              </a:prstGeom>
              <a:blipFill rotWithShape="0">
                <a:blip r:embed="rId4"/>
                <a:stretch>
                  <a:fillRect l="-4930" t="-28261" r="-7746" b="-5000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3972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b="1" dirty="0" smtClean="0"/>
              <a:t>Стационарный случай</a:t>
            </a:r>
            <a:endParaRPr lang="ru-RU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Объект 2"/>
              <p:cNvSpPr>
                <a:spLocks noGrp="1"/>
              </p:cNvSpPr>
              <p:nvPr>
                <p:ph idx="1"/>
              </p:nvPr>
            </p:nvSpPr>
            <p:spPr>
              <a:xfrm>
                <a:off x="744560" y="1690689"/>
                <a:ext cx="7886700" cy="4351338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ru-RU" sz="2400" dirty="0" smtClean="0">
                    <a:ea typeface="Cambria Math" panose="02040503050406030204" pitchFamily="18" charset="0"/>
                  </a:rPr>
                  <a:t>Вторая космическая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ru-RU" sz="2400" dirty="0" smtClean="0"/>
                  <a:t>=15 км</a:t>
                </a:r>
                <a:r>
                  <a:rPr lang="en-US" sz="2400" dirty="0" smtClean="0"/>
                  <a:t>/c</a:t>
                </a:r>
                <a:endParaRPr lang="ru-RU" sz="2400" dirty="0" smtClean="0"/>
              </a:p>
              <a:p>
                <a:pPr marL="0" indent="0">
                  <a:buNone/>
                </a:pPr>
                <a:r>
                  <a:rPr lang="ru-RU" sz="2400" dirty="0" smtClean="0"/>
                  <a:t>Скорость звездного ветра</a:t>
                </a:r>
                <a:endParaRPr lang="en-US" sz="2400" dirty="0" smtClean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ru-RU" sz="24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ru-RU" sz="2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𝜗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𝑤𝑖𝑛𝑑</m:t>
                        </m:r>
                      </m:sub>
                    </m:sSub>
                  </m:oMath>
                </a14:m>
                <a:r>
                  <a:rPr lang="en-US" sz="2400" dirty="0" smtClean="0"/>
                  <a:t>=700</a:t>
                </a:r>
                <a:r>
                  <a:rPr lang="ru-RU" sz="2400" dirty="0" smtClean="0"/>
                  <a:t>км</a:t>
                </a:r>
                <a:r>
                  <a:rPr lang="en-US" sz="2400" dirty="0" smtClean="0"/>
                  <a:t>/c</a:t>
                </a:r>
                <a:endParaRPr lang="ru-RU" sz="2400" dirty="0" smtClean="0"/>
              </a:p>
              <a:p>
                <a:pPr marL="0" indent="0" algn="ctr">
                  <a:buNone/>
                </a:pPr>
                <a:endParaRPr lang="ru-RU" sz="2400" dirty="0" smtClean="0"/>
              </a:p>
              <a:p>
                <a:pPr marL="0" indent="0" algn="ctr">
                  <a:buNone/>
                </a:pPr>
                <a:r>
                  <a:rPr lang="ru-RU" sz="2400" dirty="0" smtClean="0"/>
                  <a:t>Вещество звездного ветра активно покидает скопление </a:t>
                </a:r>
                <a:endParaRPr lang="ru-RU" sz="2400" dirty="0"/>
              </a:p>
            </p:txBody>
          </p:sp>
        </mc:Choice>
        <mc:Fallback xmlns="">
          <p:sp>
            <p:nvSpPr>
              <p:cNvPr id="3" name="Объект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44560" y="1690689"/>
                <a:ext cx="7886700" cy="4351338"/>
              </a:xfrm>
              <a:blipFill rotWithShape="0">
                <a:blip r:embed="rId2"/>
                <a:stretch>
                  <a:fillRect l="-1159" t="-196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6689770" y="5676902"/>
            <a:ext cx="2057400" cy="365125"/>
          </a:xfrm>
        </p:spPr>
        <p:txBody>
          <a:bodyPr/>
          <a:lstStyle/>
          <a:p>
            <a:fld id="{52C6B133-7781-4EBA-99D2-43F3F3959CCD}" type="slidenum">
              <a:rPr lang="ru-RU" sz="3600" b="1" smtClean="0"/>
              <a:t>8</a:t>
            </a:fld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622900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35769" y="174669"/>
            <a:ext cx="8079581" cy="63956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/>
              <a:t>Высокие энергии-вспышки сверхновых</a:t>
            </a:r>
            <a:endParaRPr lang="ru-RU" sz="24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9949"/>
            <a:ext cx="5903423" cy="5198197"/>
          </a:xfr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15528" y="5740781"/>
            <a:ext cx="2057400" cy="365125"/>
          </a:xfrm>
        </p:spPr>
        <p:txBody>
          <a:bodyPr/>
          <a:lstStyle/>
          <a:p>
            <a:fld id="{52C6B133-7781-4EBA-99D2-43F3F3959CCD}" type="slidenum">
              <a:rPr lang="ru-RU" sz="3600" b="1">
                <a:solidFill>
                  <a:schemeClr val="tx1">
                    <a:alpha val="25000"/>
                  </a:schemeClr>
                </a:solidFill>
              </a:rPr>
              <a:t>9</a:t>
            </a:fld>
            <a:endParaRPr lang="ru-RU" sz="3600" b="1" dirty="0">
              <a:solidFill>
                <a:schemeClr val="tx1">
                  <a:alpha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9292" y="5923344"/>
            <a:ext cx="3886201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0" dirty="0"/>
              <a:t>График </a:t>
            </a:r>
            <a:r>
              <a:rPr lang="ru-RU" sz="1350" dirty="0" smtClean="0"/>
              <a:t>эволюции населения М4</a:t>
            </a:r>
            <a:endParaRPr lang="ru-RU" sz="1350" dirty="0"/>
          </a:p>
        </p:txBody>
      </p:sp>
    </p:spTree>
    <p:extLst>
      <p:ext uri="{BB962C8B-B14F-4D97-AF65-F5344CB8AC3E}">
        <p14:creationId xmlns:p14="http://schemas.microsoft.com/office/powerpoint/2010/main" val="405166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263</TotalTime>
  <Words>428</Words>
  <Application>Microsoft Office PowerPoint</Application>
  <PresentationFormat>Экран (4:3)</PresentationFormat>
  <Paragraphs>71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Times New Roman</vt:lpstr>
      <vt:lpstr>Тема Office</vt:lpstr>
      <vt:lpstr>Скопление антизвезд как источник антигелия в потоке галактических космических лучей</vt:lpstr>
      <vt:lpstr>Введение </vt:lpstr>
      <vt:lpstr>Первичная антиматерия</vt:lpstr>
      <vt:lpstr>Презентация PowerPoint</vt:lpstr>
      <vt:lpstr>Шаровые скопления</vt:lpstr>
      <vt:lpstr>Постановка задачи </vt:lpstr>
      <vt:lpstr>Результаты  Стационарный случай</vt:lpstr>
      <vt:lpstr>Стационарный случай</vt:lpstr>
      <vt:lpstr>Высокие энергии-вспышки сверхновых</vt:lpstr>
      <vt:lpstr>Высокие энергии-вспышки сверхновых</vt:lpstr>
      <vt:lpstr>Заключение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Вклад антигелия в поток галактических космических лучей от шаровых скоплений антизвезд</dc:title>
  <dc:creator>а</dc:creator>
  <cp:lastModifiedBy>Учетная запись Майкрософт</cp:lastModifiedBy>
  <cp:revision>25</cp:revision>
  <dcterms:created xsi:type="dcterms:W3CDTF">2019-12-26T07:29:39Z</dcterms:created>
  <dcterms:modified xsi:type="dcterms:W3CDTF">2020-05-13T06:58:54Z</dcterms:modified>
</cp:coreProperties>
</file>