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1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9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9A468-8469-48B8-B1E2-09A633D49716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5F0AB-8230-4C8B-A33D-DF0266394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731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5F0AB-8230-4C8B-A33D-DF0266394F1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93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5F0AB-8230-4C8B-A33D-DF0266394F1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8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5ACA-AA5D-4332-801B-33D101B05ED5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6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830F-AA83-4DB5-BA49-CAF53EC8FB2F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05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F229D-D198-48FF-914F-C38108BD542F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25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B1650-EE52-40DD-BA45-8EBC5EF81E15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2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DCFA-CC73-4897-BFA9-E2CBA6EA3570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8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55B3B-348E-46E0-B4C5-A34994C32166}" type="datetime1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6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CE5A-B322-46A8-B6F3-56BD8CE74F6E}" type="datetime1">
              <a:rPr lang="ru-RU" smtClean="0"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9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957A-A77D-4D6D-8AB0-9879BE594AEB}" type="datetime1">
              <a:rPr lang="ru-RU" smtClean="0"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88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FDFCE-BA97-4656-9F0E-39DCB0204D4C}" type="datetime1">
              <a:rPr lang="ru-RU" smtClean="0"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48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1DCD2-6476-44FE-9DF0-99469185E94E}" type="datetime1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75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1FB4-E645-4532-A5FD-EDC1E77FEBF8}" type="datetime1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46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44AC6-8FB8-4C6F-9AA7-E25FEDED762D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7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8637" y="914400"/>
            <a:ext cx="8086725" cy="2514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антизвезд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источник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антигелия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потоке галактических космических лучей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3086" y="3799267"/>
            <a:ext cx="7477828" cy="2035667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Студентка Б16-102: Кириченко А.О.</a:t>
            </a:r>
          </a:p>
          <a:p>
            <a:pPr algn="ctr"/>
            <a:r>
              <a:rPr lang="ru-RU" sz="2000" dirty="0"/>
              <a:t>Научный руководитель: Хлопов М.Ю.</a:t>
            </a:r>
          </a:p>
          <a:p>
            <a:pPr algn="ctr"/>
            <a:r>
              <a:rPr lang="ru-RU" sz="2000" dirty="0"/>
              <a:t>Консультант: Майоров А.Г.</a:t>
            </a: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/>
              <a:t>Москва,2020</a:t>
            </a:r>
            <a:endParaRPr lang="ru-RU" sz="2000" dirty="0"/>
          </a:p>
          <a:p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2099426" y="1011797"/>
            <a:ext cx="4945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Национальный исследовательский  ядерный университет «МИФИ»</a:t>
            </a:r>
          </a:p>
        </p:txBody>
      </p:sp>
    </p:spTree>
    <p:extLst>
      <p:ext uri="{BB962C8B-B14F-4D97-AF65-F5344CB8AC3E}">
        <p14:creationId xmlns:p14="http://schemas.microsoft.com/office/powerpoint/2010/main" val="38114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09" y="689825"/>
            <a:ext cx="8079581" cy="47851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Высокие энергии-вспышки сверхновых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741285" y="5811838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10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Плотность энергии космических лучей от скопления М4</a:t>
            </a:r>
            <a:r>
              <a:rPr lang="ru-RU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74265" y="2550017"/>
                <a:ext cx="291062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𝐶𝑅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2400" dirty="0" smtClean="0"/>
                  <a:t> </a:t>
                </a:r>
                <a:r>
                  <a:rPr lang="ru-RU" sz="2400" dirty="0" smtClean="0"/>
                  <a:t>эВ</a:t>
                </a:r>
                <a:r>
                  <a:rPr lang="en-US" sz="2400" dirty="0" smtClean="0"/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265" y="2550017"/>
                <a:ext cx="2910625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3774" t="-24590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3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 работе из трех способов инжекции было рассмотрено </a:t>
            </a:r>
            <a:r>
              <a:rPr lang="ru-RU" sz="2000" dirty="0"/>
              <a:t>два: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1.В </a:t>
            </a:r>
            <a:r>
              <a:rPr lang="ru-RU" sz="2000" dirty="0"/>
              <a:t>стационарном случае проведена оценка скорости истечения вещества и заключено, что антивещество активно покидает источник и в при дальнейших расчетах может дать вклад в общий энергетический поток.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2.В высокоскоростной случай </a:t>
            </a:r>
            <a:r>
              <a:rPr lang="ru-RU" sz="2000" dirty="0"/>
              <a:t>была рассчитана энергетическая плотность космических лучей от данного скопления.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Дальнейшая работа будет направлена на формирование энергетического спектра </a:t>
            </a:r>
            <a:r>
              <a:rPr lang="ru-RU" sz="2000" dirty="0"/>
              <a:t>от источника и на построение модели движения потоков античастиц в магнитных полях гало и диска Галактики как для стационарного случая, так и для случая частиц с высокими скоростями.</a:t>
            </a:r>
          </a:p>
          <a:p>
            <a:pPr marL="0" indent="0">
              <a:buNone/>
            </a:pPr>
            <a:endParaRPr lang="ru-RU" sz="13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79922" y="5712408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11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0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Введение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Антиматерия:</a:t>
            </a:r>
          </a:p>
          <a:p>
            <a:pPr marL="0" indent="0">
              <a:buNone/>
            </a:pPr>
            <a:r>
              <a:rPr lang="ru-RU" sz="2000" dirty="0"/>
              <a:t>1. </a:t>
            </a:r>
            <a:r>
              <a:rPr lang="ru-RU" sz="2000" dirty="0" smtClean="0"/>
              <a:t>Первичная антиматерия сохранилась </a:t>
            </a:r>
            <a:r>
              <a:rPr lang="ru-RU" sz="2000" dirty="0"/>
              <a:t>с момента </a:t>
            </a:r>
            <a:r>
              <a:rPr lang="ru-RU" sz="2000" dirty="0" smtClean="0"/>
              <a:t>зарождения Вселенной и сейчас , по предположению может существовать в виде шаровых </a:t>
            </a:r>
            <a:r>
              <a:rPr lang="ru-RU" sz="2000" dirty="0"/>
              <a:t>скоплений </a:t>
            </a:r>
            <a:r>
              <a:rPr lang="ru-RU" sz="2000" dirty="0" err="1" smtClean="0"/>
              <a:t>антизвезд</a:t>
            </a:r>
            <a:r>
              <a:rPr lang="ru-RU" sz="2000" dirty="0"/>
              <a:t> </a:t>
            </a:r>
            <a:r>
              <a:rPr lang="ru-RU" sz="2000" dirty="0" smtClean="0"/>
              <a:t>или в виде </a:t>
            </a:r>
            <a:r>
              <a:rPr lang="ru-RU" sz="2000" dirty="0" err="1" smtClean="0"/>
              <a:t>антигалактик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2. </a:t>
            </a:r>
            <a:r>
              <a:rPr lang="ru-RU" sz="2000" dirty="0" smtClean="0"/>
              <a:t>Вторичная антиматерия –как результат столкновения </a:t>
            </a:r>
            <a:r>
              <a:rPr lang="ru-RU" sz="2000" dirty="0"/>
              <a:t>ядерной компоненты космических лучей с межзвездным газом или оболочкой сверхновой.</a:t>
            </a:r>
          </a:p>
          <a:p>
            <a:pPr marL="0" indent="0">
              <a:buNone/>
            </a:pPr>
            <a:r>
              <a:rPr lang="ru-RU" sz="2000" dirty="0"/>
              <a:t>3. </a:t>
            </a:r>
            <a:r>
              <a:rPr lang="ru-RU" sz="2000" dirty="0" smtClean="0"/>
              <a:t>Антиматерия от </a:t>
            </a:r>
            <a:r>
              <a:rPr lang="ru-RU" sz="2000" dirty="0"/>
              <a:t>экзотических источников  (испарение первичных черных дыр или распад/аннигиляция частиц скрытой массы.)</a:t>
            </a:r>
          </a:p>
          <a:p>
            <a:pPr marL="0" indent="0">
              <a:buNone/>
            </a:pPr>
            <a:endParaRPr lang="ru-RU" sz="1350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01127" y="5577844"/>
            <a:ext cx="2739176" cy="408384"/>
          </a:xfrm>
        </p:spPr>
        <p:txBody>
          <a:bodyPr/>
          <a:lstStyle/>
          <a:p>
            <a:r>
              <a:rPr lang="ru-RU" sz="3600" b="1" dirty="0"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613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Первичная антиматерия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Барионная асимметрия Вселенной — наблюдаемое преобладание в видимой части Вселенной вещества над антивеществом</a:t>
            </a:r>
            <a:r>
              <a:rPr lang="ru-RU" sz="2000" dirty="0" smtClean="0"/>
              <a:t>. 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А. Д. Сахаров сформулировал необходимые условия для наличия барионной асимметрии:</a:t>
            </a:r>
          </a:p>
          <a:p>
            <a:pPr marL="0" indent="0">
              <a:buNone/>
            </a:pPr>
            <a:r>
              <a:rPr lang="ru-RU" sz="2000" dirty="0"/>
              <a:t>1.Асимметрия между миром и антимиром  как нарушение зарядовой </a:t>
            </a:r>
            <a:r>
              <a:rPr lang="ru-RU" sz="2000" dirty="0" smtClean="0"/>
              <a:t>С- </a:t>
            </a:r>
            <a:r>
              <a:rPr lang="ru-RU" sz="2000" dirty="0"/>
              <a:t>и комбинированной </a:t>
            </a:r>
            <a:r>
              <a:rPr lang="ru-RU" sz="2000" dirty="0" smtClean="0"/>
              <a:t>СР-симметрии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2.Нарушение закона сохранения барионного заряда</a:t>
            </a:r>
          </a:p>
          <a:p>
            <a:pPr marL="0" indent="0">
              <a:buNone/>
            </a:pPr>
            <a:r>
              <a:rPr lang="ru-RU" sz="2000" dirty="0"/>
              <a:t>3.Нарушение на ранних этапах формирования Вселенной термодинамического равновесия.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24759" y="5665274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3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19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079" y="4400103"/>
            <a:ext cx="8079581" cy="12436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072" y="1485096"/>
            <a:ext cx="8234715" cy="3705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С другой стороны почти все механизмы </a:t>
            </a:r>
            <a:r>
              <a:rPr lang="ru-RU" sz="2000" dirty="0" err="1" smtClean="0"/>
              <a:t>бариосинтеза</a:t>
            </a:r>
            <a:r>
              <a:rPr lang="ru-RU" sz="2000" dirty="0" smtClean="0"/>
              <a:t> могут приводить к формированию доменов с избытком антиматерии.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изолированном  космическом пространстве не может сформироваться объект меньше, чем шаровое скопление.</a:t>
            </a:r>
          </a:p>
          <a:p>
            <a:pPr marL="0" indent="0">
              <a:buNone/>
            </a:pPr>
            <a:r>
              <a:rPr lang="ru-RU" sz="2000" dirty="0" smtClean="0"/>
              <a:t>Небольшой домен не  сможет выжить и </a:t>
            </a:r>
            <a:r>
              <a:rPr lang="ru-RU" sz="2000" dirty="0" err="1" smtClean="0"/>
              <a:t>проаннигилирует</a:t>
            </a:r>
            <a:r>
              <a:rPr lang="ru-RU" sz="2000" dirty="0" smtClean="0"/>
              <a:t> с окружающей его барионной материей.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Эффектом </a:t>
            </a:r>
            <a:r>
              <a:rPr lang="ru-RU" sz="2000" dirty="0" smtClean="0"/>
              <a:t> присутствия шарового скопления </a:t>
            </a:r>
            <a:r>
              <a:rPr lang="ru-RU" sz="2000" dirty="0" err="1" smtClean="0"/>
              <a:t>антизвезд</a:t>
            </a:r>
            <a:r>
              <a:rPr lang="ru-RU" sz="2000" dirty="0" smtClean="0"/>
              <a:t> </a:t>
            </a:r>
            <a:r>
              <a:rPr lang="ru-RU" sz="2000" dirty="0"/>
              <a:t>может быть регистрация </a:t>
            </a:r>
            <a:r>
              <a:rPr lang="ru-RU" sz="2000" dirty="0" err="1"/>
              <a:t>антиядер</a:t>
            </a:r>
            <a:r>
              <a:rPr lang="ru-RU" sz="2000" dirty="0"/>
              <a:t> к </a:t>
            </a:r>
            <a:r>
              <a:rPr lang="ru-RU" sz="2000" dirty="0" smtClean="0"/>
              <a:t>примеру </a:t>
            </a:r>
            <a:r>
              <a:rPr lang="ru-RU" sz="2000" dirty="0"/>
              <a:t>в  экспериментах на околоземных </a:t>
            </a:r>
            <a:r>
              <a:rPr lang="ru-RU" sz="2000" dirty="0" smtClean="0"/>
              <a:t>установках </a:t>
            </a:r>
            <a:r>
              <a:rPr lang="ru-RU" sz="2000" dirty="0"/>
              <a:t>PAMELA  AMS-02.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15387" y="5776802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4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9" y="475910"/>
            <a:ext cx="8079581" cy="66204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Шаровые скопления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015089" y="1519293"/>
                <a:ext cx="4215835" cy="28246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Шаровое звёздное скопление — </a:t>
                </a:r>
                <a:r>
                  <a:rPr lang="ru-RU" sz="2000" dirty="0" smtClean="0"/>
                  <a:t>сферическая совокупность звезд, которая вращается вокруг ядра Галактики.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ru-RU" sz="2000" dirty="0"/>
                  <a:t>Число звезд </a:t>
                </a:r>
                <a:r>
                  <a:rPr lang="en-US" sz="2000" dirty="0"/>
                  <a:t>~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10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ru-RU" sz="2000" dirty="0"/>
                  <a:t>Масса </a:t>
                </a:r>
                <a:r>
                  <a:rPr lang="en-US" sz="2000" dirty="0"/>
                  <a:t>~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000" dirty="0"/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000" dirty="0"/>
                  <a:t> масс  Солнца</a:t>
                </a:r>
              </a:p>
              <a:p>
                <a:pPr marL="0" indent="0">
                  <a:buNone/>
                </a:pPr>
                <a:r>
                  <a:rPr lang="ru-RU" sz="2000" dirty="0"/>
                  <a:t>Возраст от 10 до 15 млрд.  Лет</a:t>
                </a:r>
              </a:p>
              <a:p>
                <a:pPr marL="0" indent="0">
                  <a:buNone/>
                </a:pPr>
                <a:r>
                  <a:rPr lang="ru-RU" sz="2000" dirty="0"/>
                  <a:t>Характерные диаметры - 20-60 </a:t>
                </a:r>
                <a:r>
                  <a:rPr lang="ru-RU" sz="2000" dirty="0" err="1"/>
                  <a:t>пк</a:t>
                </a:r>
                <a:r>
                  <a:rPr lang="ru-RU" sz="2000" dirty="0"/>
                  <a:t>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15089" y="1519293"/>
                <a:ext cx="4215835" cy="2824639"/>
              </a:xfrm>
              <a:blipFill rotWithShape="0">
                <a:blip r:embed="rId2"/>
                <a:stretch>
                  <a:fillRect l="-1592" t="-2155" b="-2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638254" y="5715794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5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6586" r="31549" b="7456"/>
          <a:stretch/>
        </p:blipFill>
        <p:spPr>
          <a:xfrm>
            <a:off x="231819" y="1403797"/>
            <a:ext cx="4552337" cy="44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3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Постановка задачи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10" y="2366010"/>
            <a:ext cx="8838127" cy="2824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Предположим, что </a:t>
            </a:r>
            <a:r>
              <a:rPr lang="ru-RU" sz="2000" dirty="0"/>
              <a:t>шаровое </a:t>
            </a:r>
            <a:r>
              <a:rPr lang="ru-RU" sz="2000" dirty="0" smtClean="0"/>
              <a:t>скопление М4- </a:t>
            </a:r>
            <a:r>
              <a:rPr lang="ru-RU" sz="2000" dirty="0"/>
              <a:t>источник </a:t>
            </a:r>
            <a:r>
              <a:rPr lang="ru-RU" sz="2000" dirty="0" smtClean="0"/>
              <a:t>антигелия-4 в галактических космических лучах. 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Солнечная система находится в диске галактики Млечный путь на расстоянии ~ 8 </a:t>
            </a:r>
            <a:r>
              <a:rPr lang="ru-RU" sz="2000" dirty="0" err="1"/>
              <a:t>кпк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 smtClean="0"/>
              <a:t>Три возможных инжекции </a:t>
            </a:r>
            <a:r>
              <a:rPr lang="ru-RU" sz="2000" dirty="0" err="1" smtClean="0"/>
              <a:t>антигелия</a:t>
            </a:r>
            <a:r>
              <a:rPr lang="ru-RU" sz="2000" dirty="0" smtClean="0"/>
              <a:t> в КЛ: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1. Стационарное истечение вещества звезд </a:t>
            </a:r>
          </a:p>
          <a:p>
            <a:pPr marL="0" indent="0">
              <a:buNone/>
            </a:pPr>
            <a:r>
              <a:rPr lang="ru-RU" sz="2000" dirty="0"/>
              <a:t>2. Вспышки на звездах</a:t>
            </a:r>
          </a:p>
          <a:p>
            <a:pPr marL="0" indent="0">
              <a:buNone/>
            </a:pPr>
            <a:r>
              <a:rPr lang="ru-RU" sz="2000" dirty="0"/>
              <a:t>3. Взрывы сверхновых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02648" y="5683407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6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0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862" y="135790"/>
            <a:ext cx="8079581" cy="6395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Результаты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000" b="1" dirty="0" smtClean="0"/>
              <a:t>Стационарный случай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68" y="2161505"/>
            <a:ext cx="5292687" cy="446537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17942" y="5760872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7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16510" y="1496812"/>
            <a:ext cx="360286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Распределение по массам из </a:t>
            </a:r>
            <a:r>
              <a:rPr lang="en-US" sz="1350" dirty="0"/>
              <a:t>~</a:t>
            </a:r>
            <a:r>
              <a:rPr lang="ru-RU" sz="1350" dirty="0"/>
              <a:t>100 звезд в скоплении М4. </a:t>
            </a:r>
          </a:p>
          <a:p>
            <a:r>
              <a:rPr lang="en-US" sz="1350" dirty="0"/>
              <a:t>N-</a:t>
            </a:r>
            <a:r>
              <a:rPr lang="ru-RU" sz="1350" dirty="0"/>
              <a:t>количество звезд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8031" y="1861423"/>
            <a:ext cx="3776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N</a:t>
            </a:r>
            <a:endParaRPr lang="ru-RU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92245" y="5943435"/>
                <a:ext cx="1039969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350" i="1">
                              <a:latin typeface="Cambria Math" panose="02040503050406030204" pitchFamily="18" charset="0"/>
                            </a:rPr>
                            <m:t>М</m:t>
                          </m:r>
                        </m:e>
                        <m:sub>
                          <m:r>
                            <a:rPr lang="ru-RU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ru-RU" sz="135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245" y="5943435"/>
                <a:ext cx="1039969" cy="3000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73914" y="2189886"/>
                <a:ext cx="1307859" cy="207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350" i="1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b>
                        <m:r>
                          <a:rPr lang="ru-RU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ru-RU" sz="1350" dirty="0"/>
                  <a:t>-масса Солнца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884" y="1776848"/>
                <a:ext cx="1732782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4930" t="-28261" r="-7746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72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Стационарный случай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44560" y="1690689"/>
                <a:ext cx="78867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400" dirty="0" smtClean="0">
                    <a:ea typeface="Cambria Math" panose="02040503050406030204" pitchFamily="18" charset="0"/>
                  </a:rPr>
                  <a:t>Вторая космическая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 smtClean="0"/>
                  <a:t>=15 км</a:t>
                </a:r>
                <a:r>
                  <a:rPr lang="en-US" sz="2400" dirty="0" smtClean="0"/>
                  <a:t>/c</a:t>
                </a:r>
                <a:endParaRPr lang="ru-RU" sz="2400" dirty="0" smtClean="0"/>
              </a:p>
              <a:p>
                <a:pPr marL="0" indent="0">
                  <a:buNone/>
                </a:pPr>
                <a:r>
                  <a:rPr lang="ru-RU" sz="2400" dirty="0" smtClean="0"/>
                  <a:t>Скорость звездного ветра</a:t>
                </a: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𝑤𝑖𝑛𝑑</m:t>
                        </m:r>
                      </m:sub>
                    </m:sSub>
                  </m:oMath>
                </a14:m>
                <a:r>
                  <a:rPr lang="en-US" sz="2400" dirty="0" smtClean="0"/>
                  <a:t>=700</a:t>
                </a:r>
                <a:r>
                  <a:rPr lang="ru-RU" sz="2400" dirty="0" smtClean="0"/>
                  <a:t>км</a:t>
                </a:r>
                <a:r>
                  <a:rPr lang="en-US" sz="2400" dirty="0" smtClean="0"/>
                  <a:t>/c</a:t>
                </a:r>
                <a:endParaRPr lang="ru-RU" sz="2400" dirty="0" smtClean="0"/>
              </a:p>
              <a:p>
                <a:pPr marL="0" indent="0" algn="ctr">
                  <a:buNone/>
                </a:pPr>
                <a:endParaRPr lang="ru-RU" sz="2400" dirty="0" smtClean="0"/>
              </a:p>
              <a:p>
                <a:pPr marL="0" indent="0" algn="ctr">
                  <a:buNone/>
                </a:pPr>
                <a:r>
                  <a:rPr lang="ru-RU" sz="2400" dirty="0" smtClean="0"/>
                  <a:t>Вещество звездного ветра активно покидает скопление 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4560" y="1690689"/>
                <a:ext cx="7886700" cy="4351338"/>
              </a:xfrm>
              <a:blipFill rotWithShape="0">
                <a:blip r:embed="rId2"/>
                <a:stretch>
                  <a:fillRect l="-1159" t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89770" y="5676902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8</a:t>
            </a:fld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6229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9" y="174669"/>
            <a:ext cx="8079581" cy="63956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Высокие энергии-вспышки сверхновых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949"/>
            <a:ext cx="5903423" cy="5198197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15528" y="5740781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9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9292" y="5923344"/>
            <a:ext cx="388620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График </a:t>
            </a:r>
            <a:r>
              <a:rPr lang="ru-RU" sz="1350" dirty="0" smtClean="0"/>
              <a:t>эволюции населения М4</a:t>
            </a: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405166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428</Words>
  <Application>Microsoft Office PowerPoint</Application>
  <PresentationFormat>Экран (4:3)</PresentationFormat>
  <Paragraphs>71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Скопление антизвезд как источник антигелия в потоке галактических космических лучей</vt:lpstr>
      <vt:lpstr>Введение </vt:lpstr>
      <vt:lpstr>Первичная антиматерия</vt:lpstr>
      <vt:lpstr>Презентация PowerPoint</vt:lpstr>
      <vt:lpstr>Шаровые скопления</vt:lpstr>
      <vt:lpstr>Постановка задачи </vt:lpstr>
      <vt:lpstr>Результаты  Стационарный случай</vt:lpstr>
      <vt:lpstr>Стационарный случай</vt:lpstr>
      <vt:lpstr>Высокие энергии-вспышки сверхновых</vt:lpstr>
      <vt:lpstr>Высокие энергии-вспышки сверхновых</vt:lpstr>
      <vt:lpstr>Заключение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Вклад антигелия в поток галактических космических лучей от шаровых скоплений антизвезд</dc:title>
  <dc:creator>а</dc:creator>
  <cp:lastModifiedBy>Учетная запись Майкрософт</cp:lastModifiedBy>
  <cp:revision>25</cp:revision>
  <dcterms:created xsi:type="dcterms:W3CDTF">2019-12-26T07:29:39Z</dcterms:created>
  <dcterms:modified xsi:type="dcterms:W3CDTF">2020-05-13T06:58:54Z</dcterms:modified>
</cp:coreProperties>
</file>